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7D668-D2ED-4017-AC26-1F0C02BFD4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79CBB-B9DB-48E8-A6CC-5730EA3E2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the state and how does it impact people’s lives?</a:t>
          </a:r>
        </a:p>
      </dgm:t>
    </dgm:pt>
    <dgm:pt modelId="{54998EAD-89C8-44A2-83C4-35C735BBAB02}" type="parTrans" cxnId="{3A17AF8D-7A92-41DE-AC34-A8A85F53581C}">
      <dgm:prSet/>
      <dgm:spPr/>
      <dgm:t>
        <a:bodyPr/>
        <a:lstStyle/>
        <a:p>
          <a:endParaRPr lang="en-US"/>
        </a:p>
      </dgm:t>
    </dgm:pt>
    <dgm:pt modelId="{9358CAA3-C87C-4E7D-A264-897F7C9F6600}" type="sibTrans" cxnId="{3A17AF8D-7A92-41DE-AC34-A8A85F53581C}">
      <dgm:prSet/>
      <dgm:spPr/>
      <dgm:t>
        <a:bodyPr/>
        <a:lstStyle/>
        <a:p>
          <a:endParaRPr lang="en-US"/>
        </a:p>
      </dgm:t>
    </dgm:pt>
    <dgm:pt modelId="{0FCF5A6B-C508-4856-9FEC-3F7D39A71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the form, function and governance of cities.</a:t>
          </a:r>
        </a:p>
      </dgm:t>
    </dgm:pt>
    <dgm:pt modelId="{6A392CA4-AAC6-4044-9C31-310EF4417A82}" type="parTrans" cxnId="{21C388B0-E3F9-4AFD-A380-B84CE6F6C0BD}">
      <dgm:prSet/>
      <dgm:spPr/>
      <dgm:t>
        <a:bodyPr/>
        <a:lstStyle/>
        <a:p>
          <a:endParaRPr lang="en-US"/>
        </a:p>
      </dgm:t>
    </dgm:pt>
    <dgm:pt modelId="{2BA679AA-5C7A-4328-95FE-E5458D6F71C1}" type="sibTrans" cxnId="{21C388B0-E3F9-4AFD-A380-B84CE6F6C0BD}">
      <dgm:prSet/>
      <dgm:spPr/>
      <dgm:t>
        <a:bodyPr/>
        <a:lstStyle/>
        <a:p>
          <a:endParaRPr lang="en-US"/>
        </a:p>
      </dgm:t>
    </dgm:pt>
    <dgm:pt modelId="{90E4A0FC-ABFD-4816-BFFB-A93B0D861A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Everyday lived experiences in different geographic contexts</a:t>
          </a:r>
        </a:p>
      </dgm:t>
    </dgm:pt>
    <dgm:pt modelId="{65A438BE-70A2-4CF1-A0DD-0EDD89DFD978}" type="parTrans" cxnId="{ADF8212D-7A7B-445D-8877-ED8A3785A992}">
      <dgm:prSet/>
      <dgm:spPr/>
      <dgm:t>
        <a:bodyPr/>
        <a:lstStyle/>
        <a:p>
          <a:endParaRPr lang="en-US"/>
        </a:p>
      </dgm:t>
    </dgm:pt>
    <dgm:pt modelId="{D7B003FC-DB09-4FE8-B939-328B181DF2E5}" type="sibTrans" cxnId="{ADF8212D-7A7B-445D-8877-ED8A3785A992}">
      <dgm:prSet/>
      <dgm:spPr/>
      <dgm:t>
        <a:bodyPr/>
        <a:lstStyle/>
        <a:p>
          <a:endParaRPr lang="en-US"/>
        </a:p>
      </dgm:t>
    </dgm:pt>
    <dgm:pt modelId="{251DF1C9-8114-4859-AA81-282953579527}" type="pres">
      <dgm:prSet presAssocID="{7D67D668-D2ED-4017-AC26-1F0C02BFD494}" presName="root" presStyleCnt="0">
        <dgm:presLayoutVars>
          <dgm:dir/>
          <dgm:resizeHandles val="exact"/>
        </dgm:presLayoutVars>
      </dgm:prSet>
      <dgm:spPr/>
    </dgm:pt>
    <dgm:pt modelId="{1A7C39E8-89F5-4DB6-970D-4DB8263CAD53}" type="pres">
      <dgm:prSet presAssocID="{81279CBB-B9DB-48E8-A6CC-5730EA3E2E21}" presName="compNode" presStyleCnt="0"/>
      <dgm:spPr/>
    </dgm:pt>
    <dgm:pt modelId="{AE2067FA-FA4D-499B-803B-474F1D33CC37}" type="pres">
      <dgm:prSet presAssocID="{81279CBB-B9DB-48E8-A6CC-5730EA3E2E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with solid fill"/>
        </a:ext>
      </dgm:extLst>
    </dgm:pt>
    <dgm:pt modelId="{566D0432-BCEE-4A0C-AF12-1A8BC8F90DDC}" type="pres">
      <dgm:prSet presAssocID="{81279CBB-B9DB-48E8-A6CC-5730EA3E2E21}" presName="spaceRect" presStyleCnt="0"/>
      <dgm:spPr/>
    </dgm:pt>
    <dgm:pt modelId="{481FD6D8-13D6-413E-96E6-22A67C294FA2}" type="pres">
      <dgm:prSet presAssocID="{81279CBB-B9DB-48E8-A6CC-5730EA3E2E21}" presName="textRect" presStyleLbl="revTx" presStyleIdx="0" presStyleCnt="3">
        <dgm:presLayoutVars>
          <dgm:chMax val="1"/>
          <dgm:chPref val="1"/>
        </dgm:presLayoutVars>
      </dgm:prSet>
      <dgm:spPr/>
    </dgm:pt>
    <dgm:pt modelId="{F850C45B-172F-4B1B-AE59-80C0BE425D0F}" type="pres">
      <dgm:prSet presAssocID="{9358CAA3-C87C-4E7D-A264-897F7C9F6600}" presName="sibTrans" presStyleCnt="0"/>
      <dgm:spPr/>
    </dgm:pt>
    <dgm:pt modelId="{7BD77592-1F30-4ACC-A0C5-7069F337D628}" type="pres">
      <dgm:prSet presAssocID="{0FCF5A6B-C508-4856-9FEC-3F7D39A716CC}" presName="compNode" presStyleCnt="0"/>
      <dgm:spPr/>
    </dgm:pt>
    <dgm:pt modelId="{3C1D74C4-9FD1-49AA-8936-DB5920EB05F8}" type="pres">
      <dgm:prSet presAssocID="{0FCF5A6B-C508-4856-9FEC-3F7D39A716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BE048E3-6B66-409B-97EA-8F86A690308F}" type="pres">
      <dgm:prSet presAssocID="{0FCF5A6B-C508-4856-9FEC-3F7D39A716CC}" presName="spaceRect" presStyleCnt="0"/>
      <dgm:spPr/>
    </dgm:pt>
    <dgm:pt modelId="{9D65AB20-091D-43C3-BF00-322C2C166857}" type="pres">
      <dgm:prSet presAssocID="{0FCF5A6B-C508-4856-9FEC-3F7D39A716CC}" presName="textRect" presStyleLbl="revTx" presStyleIdx="1" presStyleCnt="3">
        <dgm:presLayoutVars>
          <dgm:chMax val="1"/>
          <dgm:chPref val="1"/>
        </dgm:presLayoutVars>
      </dgm:prSet>
      <dgm:spPr/>
    </dgm:pt>
    <dgm:pt modelId="{8F156426-930A-447A-BB95-BAE43AACD437}" type="pres">
      <dgm:prSet presAssocID="{2BA679AA-5C7A-4328-95FE-E5458D6F71C1}" presName="sibTrans" presStyleCnt="0"/>
      <dgm:spPr/>
    </dgm:pt>
    <dgm:pt modelId="{5A6716C9-7F9A-44A8-B506-C74AC57B0FC7}" type="pres">
      <dgm:prSet presAssocID="{90E4A0FC-ABFD-4816-BFFB-A93B0D861A2E}" presName="compNode" presStyleCnt="0"/>
      <dgm:spPr/>
    </dgm:pt>
    <dgm:pt modelId="{D2E73B54-674B-4E38-AA25-64B1C665C903}" type="pres">
      <dgm:prSet presAssocID="{90E4A0FC-ABFD-4816-BFFB-A93B0D861A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5547EB35-C62D-4DBB-B95D-8D3CFEFA7BEE}" type="pres">
      <dgm:prSet presAssocID="{90E4A0FC-ABFD-4816-BFFB-A93B0D861A2E}" presName="spaceRect" presStyleCnt="0"/>
      <dgm:spPr/>
    </dgm:pt>
    <dgm:pt modelId="{E44133D6-BDD9-4D43-87C6-7960A4B34E89}" type="pres">
      <dgm:prSet presAssocID="{90E4A0FC-ABFD-4816-BFFB-A93B0D861A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F8212D-7A7B-445D-8877-ED8A3785A992}" srcId="{7D67D668-D2ED-4017-AC26-1F0C02BFD494}" destId="{90E4A0FC-ABFD-4816-BFFB-A93B0D861A2E}" srcOrd="2" destOrd="0" parTransId="{65A438BE-70A2-4CF1-A0DD-0EDD89DFD978}" sibTransId="{D7B003FC-DB09-4FE8-B939-328B181DF2E5}"/>
    <dgm:cxn modelId="{0614EA37-4F66-478D-8AAC-D44E248871D7}" type="presOf" srcId="{7D67D668-D2ED-4017-AC26-1F0C02BFD494}" destId="{251DF1C9-8114-4859-AA81-282953579527}" srcOrd="0" destOrd="0" presId="urn:microsoft.com/office/officeart/2018/2/layout/IconLabelList"/>
    <dgm:cxn modelId="{4EC81570-8B5F-477A-A88F-4AE6B004F142}" type="presOf" srcId="{0FCF5A6B-C508-4856-9FEC-3F7D39A716CC}" destId="{9D65AB20-091D-43C3-BF00-322C2C166857}" srcOrd="0" destOrd="0" presId="urn:microsoft.com/office/officeart/2018/2/layout/IconLabelList"/>
    <dgm:cxn modelId="{F30ADD80-FADA-47A8-B493-FCE29B56C74E}" type="presOf" srcId="{81279CBB-B9DB-48E8-A6CC-5730EA3E2E21}" destId="{481FD6D8-13D6-413E-96E6-22A67C294FA2}" srcOrd="0" destOrd="0" presId="urn:microsoft.com/office/officeart/2018/2/layout/IconLabelList"/>
    <dgm:cxn modelId="{3A17AF8D-7A92-41DE-AC34-A8A85F53581C}" srcId="{7D67D668-D2ED-4017-AC26-1F0C02BFD494}" destId="{81279CBB-B9DB-48E8-A6CC-5730EA3E2E21}" srcOrd="0" destOrd="0" parTransId="{54998EAD-89C8-44A2-83C4-35C735BBAB02}" sibTransId="{9358CAA3-C87C-4E7D-A264-897F7C9F6600}"/>
    <dgm:cxn modelId="{2F9F329D-5E1D-4643-B8D7-BE81131939C4}" type="presOf" srcId="{90E4A0FC-ABFD-4816-BFFB-A93B0D861A2E}" destId="{E44133D6-BDD9-4D43-87C6-7960A4B34E89}" srcOrd="0" destOrd="0" presId="urn:microsoft.com/office/officeart/2018/2/layout/IconLabelList"/>
    <dgm:cxn modelId="{21C388B0-E3F9-4AFD-A380-B84CE6F6C0BD}" srcId="{7D67D668-D2ED-4017-AC26-1F0C02BFD494}" destId="{0FCF5A6B-C508-4856-9FEC-3F7D39A716CC}" srcOrd="1" destOrd="0" parTransId="{6A392CA4-AAC6-4044-9C31-310EF4417A82}" sibTransId="{2BA679AA-5C7A-4328-95FE-E5458D6F71C1}"/>
    <dgm:cxn modelId="{A4679890-2A6B-454A-AB4B-FA88D5E4962C}" type="presParOf" srcId="{251DF1C9-8114-4859-AA81-282953579527}" destId="{1A7C39E8-89F5-4DB6-970D-4DB8263CAD53}" srcOrd="0" destOrd="0" presId="urn:microsoft.com/office/officeart/2018/2/layout/IconLabelList"/>
    <dgm:cxn modelId="{AC2256F3-2622-4D49-B2D3-9C96106DE85A}" type="presParOf" srcId="{1A7C39E8-89F5-4DB6-970D-4DB8263CAD53}" destId="{AE2067FA-FA4D-499B-803B-474F1D33CC37}" srcOrd="0" destOrd="0" presId="urn:microsoft.com/office/officeart/2018/2/layout/IconLabelList"/>
    <dgm:cxn modelId="{E6406491-A384-4907-BE52-C4151AB915BE}" type="presParOf" srcId="{1A7C39E8-89F5-4DB6-970D-4DB8263CAD53}" destId="{566D0432-BCEE-4A0C-AF12-1A8BC8F90DDC}" srcOrd="1" destOrd="0" presId="urn:microsoft.com/office/officeart/2018/2/layout/IconLabelList"/>
    <dgm:cxn modelId="{3B81BFCC-A035-4AF9-883D-6552322D66FE}" type="presParOf" srcId="{1A7C39E8-89F5-4DB6-970D-4DB8263CAD53}" destId="{481FD6D8-13D6-413E-96E6-22A67C294FA2}" srcOrd="2" destOrd="0" presId="urn:microsoft.com/office/officeart/2018/2/layout/IconLabelList"/>
    <dgm:cxn modelId="{5F612002-4249-416E-A85C-1586677AF6F0}" type="presParOf" srcId="{251DF1C9-8114-4859-AA81-282953579527}" destId="{F850C45B-172F-4B1B-AE59-80C0BE425D0F}" srcOrd="1" destOrd="0" presId="urn:microsoft.com/office/officeart/2018/2/layout/IconLabelList"/>
    <dgm:cxn modelId="{3F8693ED-F07F-490E-B875-4D6E4616E552}" type="presParOf" srcId="{251DF1C9-8114-4859-AA81-282953579527}" destId="{7BD77592-1F30-4ACC-A0C5-7069F337D628}" srcOrd="2" destOrd="0" presId="urn:microsoft.com/office/officeart/2018/2/layout/IconLabelList"/>
    <dgm:cxn modelId="{60DEBD27-3C35-42D1-ACFD-9BD894BE51C5}" type="presParOf" srcId="{7BD77592-1F30-4ACC-A0C5-7069F337D628}" destId="{3C1D74C4-9FD1-49AA-8936-DB5920EB05F8}" srcOrd="0" destOrd="0" presId="urn:microsoft.com/office/officeart/2018/2/layout/IconLabelList"/>
    <dgm:cxn modelId="{A477CAAE-4323-44AA-AF03-AC55B1A050A8}" type="presParOf" srcId="{7BD77592-1F30-4ACC-A0C5-7069F337D628}" destId="{CBE048E3-6B66-409B-97EA-8F86A690308F}" srcOrd="1" destOrd="0" presId="urn:microsoft.com/office/officeart/2018/2/layout/IconLabelList"/>
    <dgm:cxn modelId="{6A39120E-CA67-4B9D-92FE-601227B9B7EB}" type="presParOf" srcId="{7BD77592-1F30-4ACC-A0C5-7069F337D628}" destId="{9D65AB20-091D-43C3-BF00-322C2C166857}" srcOrd="2" destOrd="0" presId="urn:microsoft.com/office/officeart/2018/2/layout/IconLabelList"/>
    <dgm:cxn modelId="{565C9C83-3E36-41D0-B17F-648B7D858872}" type="presParOf" srcId="{251DF1C9-8114-4859-AA81-282953579527}" destId="{8F156426-930A-447A-BB95-BAE43AACD437}" srcOrd="3" destOrd="0" presId="urn:microsoft.com/office/officeart/2018/2/layout/IconLabelList"/>
    <dgm:cxn modelId="{8EDA99DB-675C-457E-85E5-C9C71447A792}" type="presParOf" srcId="{251DF1C9-8114-4859-AA81-282953579527}" destId="{5A6716C9-7F9A-44A8-B506-C74AC57B0FC7}" srcOrd="4" destOrd="0" presId="urn:microsoft.com/office/officeart/2018/2/layout/IconLabelList"/>
    <dgm:cxn modelId="{896CE9D7-CDDC-42D0-9ADD-61B54B72451D}" type="presParOf" srcId="{5A6716C9-7F9A-44A8-B506-C74AC57B0FC7}" destId="{D2E73B54-674B-4E38-AA25-64B1C665C903}" srcOrd="0" destOrd="0" presId="urn:microsoft.com/office/officeart/2018/2/layout/IconLabelList"/>
    <dgm:cxn modelId="{0C2BC592-ABA1-4F01-9793-87C5E055BE92}" type="presParOf" srcId="{5A6716C9-7F9A-44A8-B506-C74AC57B0FC7}" destId="{5547EB35-C62D-4DBB-B95D-8D3CFEFA7BEE}" srcOrd="1" destOrd="0" presId="urn:microsoft.com/office/officeart/2018/2/layout/IconLabelList"/>
    <dgm:cxn modelId="{F1850C46-72C1-4DFC-B95A-EB7B19AC6B5A}" type="presParOf" srcId="{5A6716C9-7F9A-44A8-B506-C74AC57B0FC7}" destId="{E44133D6-BDD9-4D43-87C6-7960A4B34E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67FA-FA4D-499B-803B-474F1D33CC37}">
      <dsp:nvSpPr>
        <dsp:cNvPr id="0" name=""/>
        <dsp:cNvSpPr/>
      </dsp:nvSpPr>
      <dsp:spPr>
        <a:xfrm>
          <a:off x="1212569" y="81074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FD6D8-13D6-413E-96E6-22A67C294FA2}">
      <dsp:nvSpPr>
        <dsp:cNvPr id="0" name=""/>
        <dsp:cNvSpPr/>
      </dsp:nvSpPr>
      <dsp:spPr>
        <a:xfrm>
          <a:off x="417971" y="246756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is the state and how does it impact people’s lives?</a:t>
          </a:r>
        </a:p>
      </dsp:txBody>
      <dsp:txXfrm>
        <a:off x="417971" y="2467563"/>
        <a:ext cx="2889450" cy="720000"/>
      </dsp:txXfrm>
    </dsp:sp>
    <dsp:sp modelId="{3C1D74C4-9FD1-49AA-8936-DB5920EB05F8}">
      <dsp:nvSpPr>
        <dsp:cNvPr id="0" name=""/>
        <dsp:cNvSpPr/>
      </dsp:nvSpPr>
      <dsp:spPr>
        <a:xfrm>
          <a:off x="4607673" y="81074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5AB20-091D-43C3-BF00-322C2C166857}">
      <dsp:nvSpPr>
        <dsp:cNvPr id="0" name=""/>
        <dsp:cNvSpPr/>
      </dsp:nvSpPr>
      <dsp:spPr>
        <a:xfrm>
          <a:off x="3813074" y="246756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Understanding the form, function and governance of cities.</a:t>
          </a:r>
        </a:p>
      </dsp:txBody>
      <dsp:txXfrm>
        <a:off x="3813074" y="2467563"/>
        <a:ext cx="2889450" cy="720000"/>
      </dsp:txXfrm>
    </dsp:sp>
    <dsp:sp modelId="{D2E73B54-674B-4E38-AA25-64B1C665C903}">
      <dsp:nvSpPr>
        <dsp:cNvPr id="0" name=""/>
        <dsp:cNvSpPr/>
      </dsp:nvSpPr>
      <dsp:spPr>
        <a:xfrm>
          <a:off x="8002777" y="81074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133D6-BDD9-4D43-87C6-7960A4B34E89}">
      <dsp:nvSpPr>
        <dsp:cNvPr id="0" name=""/>
        <dsp:cNvSpPr/>
      </dsp:nvSpPr>
      <dsp:spPr>
        <a:xfrm>
          <a:off x="7208178" y="246756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Everyday lived experiences in different geographic contexts</a:t>
          </a:r>
        </a:p>
      </dsp:txBody>
      <dsp:txXfrm>
        <a:off x="7208178" y="2467563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6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5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1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32AEE-13F4-0D80-CBA9-79927FE1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7274" r="-1" b="2350"/>
          <a:stretch/>
        </p:blipFill>
        <p:spPr>
          <a:xfrm>
            <a:off x="20" y="10"/>
            <a:ext cx="12188932" cy="6857326"/>
          </a:xfrm>
          <a:prstGeom prst="rect">
            <a:avLst/>
          </a:prstGeom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3A873-583A-571E-1606-09F684190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States, Economies and Societies Research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6B269-B6EF-BAA3-02EB-8DC3E294B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5" y="5735637"/>
            <a:ext cx="9144000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Jess </a:t>
            </a:r>
            <a:r>
              <a:rPr lang="en-US" sz="2200" dirty="0" err="1">
                <a:solidFill>
                  <a:srgbClr val="FFFFFF"/>
                </a:solidFill>
              </a:rPr>
              <a:t>Espey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9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B969-B143-78E0-7C4D-65D715E8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840" y="255038"/>
            <a:ext cx="10515600" cy="1325563"/>
          </a:xfrm>
        </p:spPr>
        <p:txBody>
          <a:bodyPr/>
          <a:lstStyle/>
          <a:p>
            <a:r>
              <a:rPr lang="en-US" dirty="0"/>
              <a:t>Who we are</a:t>
            </a:r>
          </a:p>
        </p:txBody>
      </p:sp>
      <p:pic>
        <p:nvPicPr>
          <p:cNvPr id="5" name="Content Placeholder 4" descr="A person smiling at camera&#10;&#10;Description automatically generated">
            <a:extLst>
              <a:ext uri="{FF2B5EF4-FFF2-40B4-BE49-F238E27FC236}">
                <a16:creationId xmlns:a16="http://schemas.microsoft.com/office/drawing/2014/main" id="{32DDE38C-C455-8B98-E579-80447F9C4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2015" y="3657752"/>
            <a:ext cx="2188420" cy="2569558"/>
          </a:xfrm>
        </p:spPr>
      </p:pic>
      <p:pic>
        <p:nvPicPr>
          <p:cNvPr id="7" name="Picture 6" descr="A person smiling for a selfie&#10;&#10;Description automatically generated">
            <a:extLst>
              <a:ext uri="{FF2B5EF4-FFF2-40B4-BE49-F238E27FC236}">
                <a16:creationId xmlns:a16="http://schemas.microsoft.com/office/drawing/2014/main" id="{2B309CBF-3C6A-2925-18B8-8F1CA312F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928" y="3654216"/>
            <a:ext cx="2026894" cy="2569559"/>
          </a:xfrm>
          <a:prstGeom prst="rect">
            <a:avLst/>
          </a:prstGeom>
        </p:spPr>
      </p:pic>
      <p:pic>
        <p:nvPicPr>
          <p:cNvPr id="9" name="Picture 8" descr="A person standing on a deck of a ship&#10;&#10;Description automatically generated">
            <a:extLst>
              <a:ext uri="{FF2B5EF4-FFF2-40B4-BE49-F238E27FC236}">
                <a16:creationId xmlns:a16="http://schemas.microsoft.com/office/drawing/2014/main" id="{325E0E93-11B1-1C0D-7D19-88DAB0617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496" y="717701"/>
            <a:ext cx="2033777" cy="2743628"/>
          </a:xfrm>
          <a:prstGeom prst="rect">
            <a:avLst/>
          </a:prstGeom>
        </p:spPr>
      </p:pic>
      <p:pic>
        <p:nvPicPr>
          <p:cNvPr id="11" name="Picture 10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C1DDDA82-80BE-C080-7E3D-EF9973B31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148" y="717701"/>
            <a:ext cx="2362200" cy="2743628"/>
          </a:xfrm>
          <a:prstGeom prst="rect">
            <a:avLst/>
          </a:prstGeom>
        </p:spPr>
      </p:pic>
      <p:pic>
        <p:nvPicPr>
          <p:cNvPr id="15" name="Picture 14" descr="A person in a white shirt&#10;&#10;Description automatically generated">
            <a:extLst>
              <a:ext uri="{FF2B5EF4-FFF2-40B4-BE49-F238E27FC236}">
                <a16:creationId xmlns:a16="http://schemas.microsoft.com/office/drawing/2014/main" id="{57BA5DE6-6412-8ECE-2367-2F04BC855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9416" y="3675871"/>
            <a:ext cx="2095940" cy="2473093"/>
          </a:xfrm>
          <a:prstGeom prst="rect">
            <a:avLst/>
          </a:prstGeom>
        </p:spPr>
      </p:pic>
      <p:pic>
        <p:nvPicPr>
          <p:cNvPr id="17" name="Picture 16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632DC66-9CEE-03EE-7BC1-51B7AFB76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60" y="1390533"/>
            <a:ext cx="2033777" cy="2473093"/>
          </a:xfrm>
          <a:prstGeom prst="rect">
            <a:avLst/>
          </a:prstGeom>
        </p:spPr>
      </p:pic>
      <p:pic>
        <p:nvPicPr>
          <p:cNvPr id="13" name="Picture 12" descr="A person smiling at camera&#10;&#10;Description automatically generated">
            <a:extLst>
              <a:ext uri="{FF2B5EF4-FFF2-40B4-BE49-F238E27FC236}">
                <a16:creationId xmlns:a16="http://schemas.microsoft.com/office/drawing/2014/main" id="{D94D7FFB-8936-E465-AAC3-71B3A83A7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6767" y="3964568"/>
            <a:ext cx="1939506" cy="2343536"/>
          </a:xfrm>
          <a:prstGeom prst="rect">
            <a:avLst/>
          </a:prstGeom>
        </p:spPr>
      </p:pic>
      <p:pic>
        <p:nvPicPr>
          <p:cNvPr id="19" name="Picture 18" descr="A person with long black hair&#10;&#10;Description automatically generated">
            <a:extLst>
              <a:ext uri="{FF2B5EF4-FFF2-40B4-BE49-F238E27FC236}">
                <a16:creationId xmlns:a16="http://schemas.microsoft.com/office/drawing/2014/main" id="{2D33DC6E-B798-90B3-20D4-BCC45EA108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6767" y="1381009"/>
            <a:ext cx="1939506" cy="2482617"/>
          </a:xfrm>
          <a:prstGeom prst="rect">
            <a:avLst/>
          </a:prstGeom>
        </p:spPr>
      </p:pic>
      <p:pic>
        <p:nvPicPr>
          <p:cNvPr id="21" name="Picture 20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53E4DD9A-E15C-CB4E-DC9B-2352E4652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74223" y="700969"/>
            <a:ext cx="1914304" cy="2758726"/>
          </a:xfrm>
          <a:prstGeom prst="rect">
            <a:avLst/>
          </a:prstGeom>
        </p:spPr>
      </p:pic>
      <p:pic>
        <p:nvPicPr>
          <p:cNvPr id="23" name="Picture 22" descr="A person wearing glasses and a red shirt&#10;&#10;Description automatically generated">
            <a:extLst>
              <a:ext uri="{FF2B5EF4-FFF2-40B4-BE49-F238E27FC236}">
                <a16:creationId xmlns:a16="http://schemas.microsoft.com/office/drawing/2014/main" id="{54B68492-85EF-7AF1-2757-FDDEE67758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8181" y="3964568"/>
            <a:ext cx="2033777" cy="23435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06E3BA-93BC-F071-FF00-BED3FF73F9B6}"/>
              </a:ext>
            </a:extLst>
          </p:cNvPr>
          <p:cNvSpPr txBox="1"/>
          <p:nvPr/>
        </p:nvSpPr>
        <p:spPr>
          <a:xfrm>
            <a:off x="8487784" y="6418296"/>
            <a:ext cx="348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… And lots of amazing PGRs!</a:t>
            </a:r>
          </a:p>
        </p:txBody>
      </p:sp>
    </p:spTree>
    <p:extLst>
      <p:ext uri="{BB962C8B-B14F-4D97-AF65-F5344CB8AC3E}">
        <p14:creationId xmlns:p14="http://schemas.microsoft.com/office/powerpoint/2010/main" val="7444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865F-C14D-19C9-C077-EC813FAC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49A4-9F48-0115-035E-F427F2FB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3998306"/>
          </a:xfrm>
        </p:spPr>
        <p:txBody>
          <a:bodyPr>
            <a:normAutofit fontScale="70000" lnSpcReduction="20000"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GB" i="1" u="none" strike="noStrike" dirty="0">
                <a:solidFill>
                  <a:srgbClr val="000000"/>
                </a:solidFill>
                <a:effectLst/>
              </a:rPr>
              <a:t>States, Economies &amp; Societies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research group explores a wide range of social phenomena and processes relating to </a:t>
            </a:r>
            <a:r>
              <a:rPr lang="en-GB" dirty="0">
                <a:solidFill>
                  <a:srgbClr val="000000"/>
                </a:solidFill>
              </a:rPr>
              <a:t>g</a:t>
            </a:r>
            <a:r>
              <a:rPr lang="en-GB" b="0" i="0" strike="noStrike" dirty="0">
                <a:solidFill>
                  <a:srgbClr val="000000"/>
                </a:solidFill>
                <a:effectLst/>
              </a:rPr>
              <a:t>overnance and the economy.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Key themes include inequalities across class, gender, race, ethnicity, and geography; urban and rural settlement dynamics; demographic change; political contestation and transformation; public health, medicine and biopolitics; and livelihoods under conditions of economic and environmental change.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group interrogates questions relating to the local, national, and global-level governance of sustainable development and decarbonisation.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Our research contributes to both intellectual and policy debates across these themes with group members actively engaged with a range of non-academic stakeholders including policymakers at local, national, and international scales; NGOs; and community organisations.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29A3-DEC9-2526-6061-F65D608F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Areas of interest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D72E448-EADF-D7B6-536A-DE594FB04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848124"/>
              </p:ext>
            </p:extLst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0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0C4E-47F5-3B92-2B8F-69AF0D91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current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01C7-E84C-C16A-CCD3-F3119B37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104"/>
            <a:ext cx="10515600" cy="42728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Remote work futures (Julie)</a:t>
            </a:r>
          </a:p>
          <a:p>
            <a:r>
              <a:rPr lang="en-US" dirty="0"/>
              <a:t>Ambient vulnerabilities in cities (Caitlin)</a:t>
            </a:r>
          </a:p>
          <a:p>
            <a:r>
              <a:rPr lang="en-US" dirty="0"/>
              <a:t>AI for Urban Policy (Rui)</a:t>
            </a:r>
          </a:p>
          <a:p>
            <a:r>
              <a:rPr lang="en-US" dirty="0"/>
              <a:t>Rethinking State-Capital relations in urban China through the reproduction of waterscapes in Shenzhen (</a:t>
            </a:r>
            <a:r>
              <a:rPr lang="en-US" dirty="0" err="1"/>
              <a:t>Quijie</a:t>
            </a:r>
            <a:r>
              <a:rPr lang="en-US" dirty="0"/>
              <a:t>)</a:t>
            </a:r>
          </a:p>
          <a:p>
            <a:r>
              <a:rPr lang="en-US" dirty="0"/>
              <a:t>The representation of Urban Africa in multilateral processes (Sue)</a:t>
            </a:r>
          </a:p>
          <a:p>
            <a:r>
              <a:rPr lang="en-US" dirty="0"/>
              <a:t>Evidence use and transmission within regional governance processes (with a focus on Africa) (Jess)</a:t>
            </a:r>
          </a:p>
          <a:p>
            <a:r>
              <a:rPr lang="en-US" dirty="0"/>
              <a:t>Menstrual experiences of women in Western Uganda (Madison – PhD candidate)</a:t>
            </a:r>
          </a:p>
        </p:txBody>
      </p:sp>
    </p:spTree>
    <p:extLst>
      <p:ext uri="{BB962C8B-B14F-4D97-AF65-F5344CB8AC3E}">
        <p14:creationId xmlns:p14="http://schemas.microsoft.com/office/powerpoint/2010/main" val="1809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6C56-005D-5651-93F6-ED7CE669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Potential future areas of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0A63-ABF2-B528-AB4D-7B31447EA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400" u="none" strike="noStrike" dirty="0">
                <a:effectLst/>
                <a:ea typeface="Arial" panose="020B0604020202020204" pitchFamily="34" charset="0"/>
              </a:rPr>
              <a:t>Artificial intelligence and its role in urban </a:t>
            </a:r>
            <a:r>
              <a:rPr lang="en-GB" sz="2400" dirty="0">
                <a:ea typeface="Arial" panose="020B0604020202020204" pitchFamily="34" charset="0"/>
              </a:rPr>
              <a:t>g</a:t>
            </a:r>
            <a:r>
              <a:rPr lang="en-GB" sz="2400" u="none" strike="noStrike" dirty="0">
                <a:effectLst/>
                <a:ea typeface="Arial" panose="020B0604020202020204" pitchFamily="34" charset="0"/>
              </a:rPr>
              <a:t>overnance</a:t>
            </a:r>
          </a:p>
          <a:p>
            <a:r>
              <a:rPr lang="en-GB" sz="2400" u="none" strike="noStrike" dirty="0">
                <a:effectLst/>
                <a:ea typeface="Arial" panose="020B0604020202020204" pitchFamily="34" charset="0"/>
              </a:rPr>
              <a:t>The role of science and other evidence-inputs in urban and multi-scalar policy processes</a:t>
            </a:r>
          </a:p>
          <a:p>
            <a:r>
              <a:rPr lang="en-GB" sz="2400" dirty="0"/>
              <a:t>Geographies of inequality, health and wellbeing </a:t>
            </a:r>
          </a:p>
          <a:p>
            <a:r>
              <a:rPr lang="en-GB" sz="2400" dirty="0"/>
              <a:t>Opportunities and inequalities in the built environment</a:t>
            </a:r>
          </a:p>
          <a:p>
            <a:r>
              <a:rPr lang="en-GB" sz="2400" dirty="0"/>
              <a:t>Cities and sustainable development in the future (Sean and Jess editing a volume for Elgar and welcoming contributions)</a:t>
            </a:r>
          </a:p>
          <a:p>
            <a:pPr marL="228600" indent="0">
              <a:buNone/>
            </a:pPr>
            <a:endParaRPr lang="en-GB" sz="2400" dirty="0"/>
          </a:p>
          <a:p>
            <a:r>
              <a:rPr lang="en-GB" sz="2400" dirty="0"/>
              <a:t>Ideas welcome!!!!!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6708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AnalogousFromDarkSeedLeftStep">
      <a:dk1>
        <a:srgbClr val="000000"/>
      </a:dk1>
      <a:lt1>
        <a:srgbClr val="FFFFFF"/>
      </a:lt1>
      <a:dk2>
        <a:srgbClr val="332A1D"/>
      </a:dk2>
      <a:lt2>
        <a:srgbClr val="E2E4E8"/>
      </a:lt2>
      <a:accent1>
        <a:srgbClr val="C3944D"/>
      </a:accent1>
      <a:accent2>
        <a:srgbClr val="B1513B"/>
      </a:accent2>
      <a:accent3>
        <a:srgbClr val="C34D68"/>
      </a:accent3>
      <a:accent4>
        <a:srgbClr val="B13B88"/>
      </a:accent4>
      <a:accent5>
        <a:srgbClr val="BB4DC3"/>
      </a:accent5>
      <a:accent6>
        <a:srgbClr val="783BB1"/>
      </a:accent6>
      <a:hlink>
        <a:srgbClr val="BF3FB2"/>
      </a:hlink>
      <a:folHlink>
        <a:srgbClr val="7F7F7F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12874</TotalTime>
  <Words>329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Sabon Next LT</vt:lpstr>
      <vt:lpstr>Wingdings</vt:lpstr>
      <vt:lpstr>LuminousVTI</vt:lpstr>
      <vt:lpstr>States, Economies and Societies Research Group</vt:lpstr>
      <vt:lpstr>Who we are</vt:lpstr>
      <vt:lpstr>Group description</vt:lpstr>
      <vt:lpstr>Areas of interest</vt:lpstr>
      <vt:lpstr>Examples of current projects</vt:lpstr>
      <vt:lpstr>Potential future areas of collaboration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Espey</dc:creator>
  <cp:lastModifiedBy>Jessica Espey</cp:lastModifiedBy>
  <cp:revision>5</cp:revision>
  <dcterms:created xsi:type="dcterms:W3CDTF">2024-09-03T14:25:01Z</dcterms:created>
  <dcterms:modified xsi:type="dcterms:W3CDTF">2024-09-12T12:59:09Z</dcterms:modified>
</cp:coreProperties>
</file>