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60"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10"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B8DF8-3850-499F-A6B1-6FF67D334773}" type="datetimeFigureOut">
              <a:rPr lang="fr-FR" smtClean="0"/>
              <a:pPr/>
              <a:t>21/03/2009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2DD676-C84F-4766-B346-55B139810793}"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EBDDB4E6-5272-48DE-AB7C-C49F52CF0892}" type="datetime1">
              <a:rPr lang="fr-FR" smtClean="0"/>
              <a:pPr/>
              <a:t>21/03/2009</a:t>
            </a:fld>
            <a:endParaRPr lang="fr-FR"/>
          </a:p>
        </p:txBody>
      </p:sp>
      <p:sp>
        <p:nvSpPr>
          <p:cNvPr id="19" name="Espace réservé du pied de page 18"/>
          <p:cNvSpPr>
            <a:spLocks noGrp="1"/>
          </p:cNvSpPr>
          <p:nvPr>
            <p:ph type="ftr" sz="quarter" idx="11"/>
          </p:nvPr>
        </p:nvSpPr>
        <p:spPr/>
        <p:txBody>
          <a:bodyPr/>
          <a:lstStyle/>
          <a:p>
            <a:r>
              <a:rPr lang="fr-FR" smtClean="0"/>
              <a:t>2</a:t>
            </a:r>
            <a:endParaRPr lang="fr-FR"/>
          </a:p>
        </p:txBody>
      </p:sp>
      <p:sp>
        <p:nvSpPr>
          <p:cNvPr id="27" name="Espace réservé du numéro de diapositive 26"/>
          <p:cNvSpPr>
            <a:spLocks noGrp="1"/>
          </p:cNvSpPr>
          <p:nvPr>
            <p:ph type="sldNum" sz="quarter" idx="12"/>
          </p:nvPr>
        </p:nvSpPr>
        <p:spPr/>
        <p:txBody>
          <a:bodyPr/>
          <a:lstStyle/>
          <a:p>
            <a:fld id="{20FE28E1-7557-47F3-AF06-73916ADDC203}"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F0602F7-15D3-4E8B-A90C-781C8DEF5D30}" type="datetime1">
              <a:rPr lang="fr-FR" smtClean="0"/>
              <a:pPr/>
              <a:t>21/03/2009</a:t>
            </a:fld>
            <a:endParaRPr lang="fr-FR"/>
          </a:p>
        </p:txBody>
      </p:sp>
      <p:sp>
        <p:nvSpPr>
          <p:cNvPr id="5" name="Espace réservé du pied de page 4"/>
          <p:cNvSpPr>
            <a:spLocks noGrp="1"/>
          </p:cNvSpPr>
          <p:nvPr>
            <p:ph type="ftr" sz="quarter" idx="11"/>
          </p:nvPr>
        </p:nvSpPr>
        <p:spPr/>
        <p:txBody>
          <a:bodyPr/>
          <a:lstStyle/>
          <a:p>
            <a:r>
              <a:rPr lang="fr-FR" smtClean="0"/>
              <a:t>2</a:t>
            </a:r>
            <a:endParaRPr lang="fr-FR"/>
          </a:p>
        </p:txBody>
      </p:sp>
      <p:sp>
        <p:nvSpPr>
          <p:cNvPr id="6" name="Espace réservé du numéro de diapositive 5"/>
          <p:cNvSpPr>
            <a:spLocks noGrp="1"/>
          </p:cNvSpPr>
          <p:nvPr>
            <p:ph type="sldNum" sz="quarter" idx="12"/>
          </p:nvPr>
        </p:nvSpPr>
        <p:spPr/>
        <p:txBody>
          <a:bodyPr/>
          <a:lstStyle/>
          <a:p>
            <a:fld id="{20FE28E1-7557-47F3-AF06-73916ADDC20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8B0EA41-49B3-49D9-BA8F-0654E6C28920}" type="datetime1">
              <a:rPr lang="fr-FR" smtClean="0"/>
              <a:pPr/>
              <a:t>21/03/2009</a:t>
            </a:fld>
            <a:endParaRPr lang="fr-FR"/>
          </a:p>
        </p:txBody>
      </p:sp>
      <p:sp>
        <p:nvSpPr>
          <p:cNvPr id="5" name="Espace réservé du pied de page 4"/>
          <p:cNvSpPr>
            <a:spLocks noGrp="1"/>
          </p:cNvSpPr>
          <p:nvPr>
            <p:ph type="ftr" sz="quarter" idx="11"/>
          </p:nvPr>
        </p:nvSpPr>
        <p:spPr/>
        <p:txBody>
          <a:bodyPr/>
          <a:lstStyle/>
          <a:p>
            <a:r>
              <a:rPr lang="fr-FR" smtClean="0"/>
              <a:t>2</a:t>
            </a:r>
            <a:endParaRPr lang="fr-FR"/>
          </a:p>
        </p:txBody>
      </p:sp>
      <p:sp>
        <p:nvSpPr>
          <p:cNvPr id="6" name="Espace réservé du numéro de diapositive 5"/>
          <p:cNvSpPr>
            <a:spLocks noGrp="1"/>
          </p:cNvSpPr>
          <p:nvPr>
            <p:ph type="sldNum" sz="quarter" idx="12"/>
          </p:nvPr>
        </p:nvSpPr>
        <p:spPr/>
        <p:txBody>
          <a:bodyPr/>
          <a:lstStyle/>
          <a:p>
            <a:fld id="{20FE28E1-7557-47F3-AF06-73916ADDC20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0AF2AC3-B520-4DA6-94A4-17EFF99B25FF}" type="datetime1">
              <a:rPr lang="fr-FR" smtClean="0"/>
              <a:pPr/>
              <a:t>21/03/2009</a:t>
            </a:fld>
            <a:endParaRPr lang="fr-FR"/>
          </a:p>
        </p:txBody>
      </p:sp>
      <p:sp>
        <p:nvSpPr>
          <p:cNvPr id="5" name="Espace réservé du pied de page 4"/>
          <p:cNvSpPr>
            <a:spLocks noGrp="1"/>
          </p:cNvSpPr>
          <p:nvPr>
            <p:ph type="ftr" sz="quarter" idx="11"/>
          </p:nvPr>
        </p:nvSpPr>
        <p:spPr/>
        <p:txBody>
          <a:bodyPr/>
          <a:lstStyle/>
          <a:p>
            <a:r>
              <a:rPr lang="fr-FR" smtClean="0"/>
              <a:t>2</a:t>
            </a:r>
            <a:endParaRPr lang="fr-FR"/>
          </a:p>
        </p:txBody>
      </p:sp>
      <p:sp>
        <p:nvSpPr>
          <p:cNvPr id="6" name="Espace réservé du numéro de diapositive 5"/>
          <p:cNvSpPr>
            <a:spLocks noGrp="1"/>
          </p:cNvSpPr>
          <p:nvPr>
            <p:ph type="sldNum" sz="quarter" idx="12"/>
          </p:nvPr>
        </p:nvSpPr>
        <p:spPr/>
        <p:txBody>
          <a:bodyPr/>
          <a:lstStyle/>
          <a:p>
            <a:fld id="{20FE28E1-7557-47F3-AF06-73916ADDC20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73968675-BC42-41E2-98D6-9FE419574D96}" type="datetime1">
              <a:rPr lang="fr-FR" smtClean="0"/>
              <a:pPr/>
              <a:t>21/03/2009</a:t>
            </a:fld>
            <a:endParaRPr lang="fr-FR"/>
          </a:p>
        </p:txBody>
      </p:sp>
      <p:sp>
        <p:nvSpPr>
          <p:cNvPr id="5" name="Espace réservé du pied de page 4"/>
          <p:cNvSpPr>
            <a:spLocks noGrp="1"/>
          </p:cNvSpPr>
          <p:nvPr>
            <p:ph type="ftr" sz="quarter" idx="11"/>
          </p:nvPr>
        </p:nvSpPr>
        <p:spPr/>
        <p:txBody>
          <a:bodyPr/>
          <a:lstStyle/>
          <a:p>
            <a:r>
              <a:rPr lang="fr-FR" smtClean="0"/>
              <a:t>2</a:t>
            </a:r>
            <a:endParaRPr lang="fr-FR"/>
          </a:p>
        </p:txBody>
      </p:sp>
      <p:sp>
        <p:nvSpPr>
          <p:cNvPr id="6" name="Espace réservé du numéro de diapositive 5"/>
          <p:cNvSpPr>
            <a:spLocks noGrp="1"/>
          </p:cNvSpPr>
          <p:nvPr>
            <p:ph type="sldNum" sz="quarter" idx="12"/>
          </p:nvPr>
        </p:nvSpPr>
        <p:spPr/>
        <p:txBody>
          <a:bodyPr/>
          <a:lstStyle/>
          <a:p>
            <a:fld id="{20FE28E1-7557-47F3-AF06-73916ADDC203}"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AA49147-E329-4359-9CFF-EAA6B5603E04}" type="datetime1">
              <a:rPr lang="fr-FR" smtClean="0"/>
              <a:pPr/>
              <a:t>21/03/2009</a:t>
            </a:fld>
            <a:endParaRPr lang="fr-FR"/>
          </a:p>
        </p:txBody>
      </p:sp>
      <p:sp>
        <p:nvSpPr>
          <p:cNvPr id="6" name="Espace réservé du pied de page 5"/>
          <p:cNvSpPr>
            <a:spLocks noGrp="1"/>
          </p:cNvSpPr>
          <p:nvPr>
            <p:ph type="ftr" sz="quarter" idx="11"/>
          </p:nvPr>
        </p:nvSpPr>
        <p:spPr/>
        <p:txBody>
          <a:bodyPr/>
          <a:lstStyle/>
          <a:p>
            <a:r>
              <a:rPr lang="fr-FR" smtClean="0"/>
              <a:t>2</a:t>
            </a:r>
            <a:endParaRPr lang="fr-FR"/>
          </a:p>
        </p:txBody>
      </p:sp>
      <p:sp>
        <p:nvSpPr>
          <p:cNvPr id="7" name="Espace réservé du numéro de diapositive 6"/>
          <p:cNvSpPr>
            <a:spLocks noGrp="1"/>
          </p:cNvSpPr>
          <p:nvPr>
            <p:ph type="sldNum" sz="quarter" idx="12"/>
          </p:nvPr>
        </p:nvSpPr>
        <p:spPr/>
        <p:txBody>
          <a:bodyPr/>
          <a:lstStyle/>
          <a:p>
            <a:fld id="{20FE28E1-7557-47F3-AF06-73916ADDC20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A5A31F8E-E355-4486-92AF-A8E5DA96CEE3}" type="datetime1">
              <a:rPr lang="fr-FR" smtClean="0"/>
              <a:pPr/>
              <a:t>21/03/2009</a:t>
            </a:fld>
            <a:endParaRPr lang="fr-FR"/>
          </a:p>
        </p:txBody>
      </p:sp>
      <p:sp>
        <p:nvSpPr>
          <p:cNvPr id="8" name="Espace réservé du pied de page 7"/>
          <p:cNvSpPr>
            <a:spLocks noGrp="1"/>
          </p:cNvSpPr>
          <p:nvPr>
            <p:ph type="ftr" sz="quarter" idx="11"/>
          </p:nvPr>
        </p:nvSpPr>
        <p:spPr/>
        <p:txBody>
          <a:bodyPr/>
          <a:lstStyle/>
          <a:p>
            <a:r>
              <a:rPr lang="fr-FR" smtClean="0"/>
              <a:t>2</a:t>
            </a:r>
            <a:endParaRPr lang="fr-FR"/>
          </a:p>
        </p:txBody>
      </p:sp>
      <p:sp>
        <p:nvSpPr>
          <p:cNvPr id="9" name="Espace réservé du numéro de diapositive 8"/>
          <p:cNvSpPr>
            <a:spLocks noGrp="1"/>
          </p:cNvSpPr>
          <p:nvPr>
            <p:ph type="sldNum" sz="quarter" idx="12"/>
          </p:nvPr>
        </p:nvSpPr>
        <p:spPr/>
        <p:txBody>
          <a:bodyPr/>
          <a:lstStyle/>
          <a:p>
            <a:fld id="{20FE28E1-7557-47F3-AF06-73916ADDC20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3FFEC9B1-CB43-4FE4-8B8E-2436D420A353}" type="datetime1">
              <a:rPr lang="fr-FR" smtClean="0"/>
              <a:pPr/>
              <a:t>21/03/2009</a:t>
            </a:fld>
            <a:endParaRPr lang="fr-FR"/>
          </a:p>
        </p:txBody>
      </p:sp>
      <p:sp>
        <p:nvSpPr>
          <p:cNvPr id="4" name="Espace réservé du pied de page 3"/>
          <p:cNvSpPr>
            <a:spLocks noGrp="1"/>
          </p:cNvSpPr>
          <p:nvPr>
            <p:ph type="ftr" sz="quarter" idx="11"/>
          </p:nvPr>
        </p:nvSpPr>
        <p:spPr/>
        <p:txBody>
          <a:bodyPr/>
          <a:lstStyle/>
          <a:p>
            <a:r>
              <a:rPr lang="fr-FR" smtClean="0"/>
              <a:t>2</a:t>
            </a:r>
            <a:endParaRPr lang="fr-FR"/>
          </a:p>
        </p:txBody>
      </p:sp>
      <p:sp>
        <p:nvSpPr>
          <p:cNvPr id="5" name="Espace réservé du numéro de diapositive 4"/>
          <p:cNvSpPr>
            <a:spLocks noGrp="1"/>
          </p:cNvSpPr>
          <p:nvPr>
            <p:ph type="sldNum" sz="quarter" idx="12"/>
          </p:nvPr>
        </p:nvSpPr>
        <p:spPr/>
        <p:txBody>
          <a:bodyPr/>
          <a:lstStyle/>
          <a:p>
            <a:fld id="{20FE28E1-7557-47F3-AF06-73916ADDC20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49D47E8-01B2-499C-A878-1A5375A87D8A}" type="datetime1">
              <a:rPr lang="fr-FR" smtClean="0"/>
              <a:pPr/>
              <a:t>21/03/2009</a:t>
            </a:fld>
            <a:endParaRPr lang="fr-FR"/>
          </a:p>
        </p:txBody>
      </p:sp>
      <p:sp>
        <p:nvSpPr>
          <p:cNvPr id="3" name="Espace réservé du pied de page 2"/>
          <p:cNvSpPr>
            <a:spLocks noGrp="1"/>
          </p:cNvSpPr>
          <p:nvPr>
            <p:ph type="ftr" sz="quarter" idx="11"/>
          </p:nvPr>
        </p:nvSpPr>
        <p:spPr/>
        <p:txBody>
          <a:bodyPr/>
          <a:lstStyle/>
          <a:p>
            <a:r>
              <a:rPr lang="fr-FR" smtClean="0"/>
              <a:t>2</a:t>
            </a:r>
            <a:endParaRPr lang="fr-FR"/>
          </a:p>
        </p:txBody>
      </p:sp>
      <p:sp>
        <p:nvSpPr>
          <p:cNvPr id="4" name="Espace réservé du numéro de diapositive 3"/>
          <p:cNvSpPr>
            <a:spLocks noGrp="1"/>
          </p:cNvSpPr>
          <p:nvPr>
            <p:ph type="sldNum" sz="quarter" idx="12"/>
          </p:nvPr>
        </p:nvSpPr>
        <p:spPr/>
        <p:txBody>
          <a:bodyPr/>
          <a:lstStyle/>
          <a:p>
            <a:fld id="{20FE28E1-7557-47F3-AF06-73916ADDC20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B0FCC64E-3E4D-435D-82D8-22979D4A3F98}" type="datetime1">
              <a:rPr lang="fr-FR" smtClean="0"/>
              <a:pPr/>
              <a:t>21/03/2009</a:t>
            </a:fld>
            <a:endParaRPr lang="fr-FR"/>
          </a:p>
        </p:txBody>
      </p:sp>
      <p:sp>
        <p:nvSpPr>
          <p:cNvPr id="6" name="Espace réservé du pied de page 5"/>
          <p:cNvSpPr>
            <a:spLocks noGrp="1"/>
          </p:cNvSpPr>
          <p:nvPr>
            <p:ph type="ftr" sz="quarter" idx="11"/>
          </p:nvPr>
        </p:nvSpPr>
        <p:spPr/>
        <p:txBody>
          <a:bodyPr/>
          <a:lstStyle/>
          <a:p>
            <a:r>
              <a:rPr lang="fr-FR" smtClean="0"/>
              <a:t>2</a:t>
            </a:r>
            <a:endParaRPr lang="fr-FR"/>
          </a:p>
        </p:txBody>
      </p:sp>
      <p:sp>
        <p:nvSpPr>
          <p:cNvPr id="7" name="Espace réservé du numéro de diapositive 6"/>
          <p:cNvSpPr>
            <a:spLocks noGrp="1"/>
          </p:cNvSpPr>
          <p:nvPr>
            <p:ph type="sldNum" sz="quarter" idx="12"/>
          </p:nvPr>
        </p:nvSpPr>
        <p:spPr/>
        <p:txBody>
          <a:bodyPr/>
          <a:lstStyle/>
          <a:p>
            <a:fld id="{20FE28E1-7557-47F3-AF06-73916ADDC20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1F91291-BC41-42F4-B423-5A605C615227}" type="datetime1">
              <a:rPr lang="fr-FR" smtClean="0"/>
              <a:pPr/>
              <a:t>21/03/2009</a:t>
            </a:fld>
            <a:endParaRPr lang="fr-FR"/>
          </a:p>
        </p:txBody>
      </p:sp>
      <p:sp>
        <p:nvSpPr>
          <p:cNvPr id="6" name="Espace réservé du pied de page 5"/>
          <p:cNvSpPr>
            <a:spLocks noGrp="1"/>
          </p:cNvSpPr>
          <p:nvPr>
            <p:ph type="ftr" sz="quarter" idx="11"/>
          </p:nvPr>
        </p:nvSpPr>
        <p:spPr/>
        <p:txBody>
          <a:bodyPr/>
          <a:lstStyle/>
          <a:p>
            <a:r>
              <a:rPr lang="fr-FR" smtClean="0"/>
              <a:t>2</a:t>
            </a:r>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20FE28E1-7557-47F3-AF06-73916ADDC203}"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B2316B-31B4-4B42-AF42-81F4E6AE4FFE}" type="datetime1">
              <a:rPr lang="fr-FR" smtClean="0"/>
              <a:pPr/>
              <a:t>21/03/2009</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fr-FR" smtClean="0"/>
              <a:t>2</a:t>
            </a:r>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0FE28E1-7557-47F3-AF06-73916ADDC203}"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071670" y="3714752"/>
            <a:ext cx="6643734" cy="642942"/>
          </a:xfrm>
          <a:prstGeom prst="rect">
            <a:avLst/>
          </a:prstGeom>
          <a:ln>
            <a:noFill/>
          </a:ln>
        </p:spPr>
        <p:txBody>
          <a:bodyPr vert="horz" lIns="0" tIns="0" rIns="18288"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ea typeface="+mj-ea"/>
                <a:cs typeface="+mj-cs"/>
              </a:rPr>
              <a:t>Phase d’étude </a:t>
            </a:r>
            <a:r>
              <a:rPr lang="fr-FR" sz="4000" b="1" dirty="0" err="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j-lt"/>
                <a:ea typeface="+mj-ea"/>
                <a:cs typeface="+mj-cs"/>
              </a:rPr>
              <a:t>MyCrawler</a:t>
            </a:r>
            <a:endParaRPr kumimoji="0" lang="fr-FR" sz="4000" b="1" i="0" u="none" strike="noStrike" kern="1200" normalizeH="0" baseline="0" noProof="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uLnTx/>
              <a:uFillTx/>
              <a:latin typeface="+mj-lt"/>
              <a:ea typeface="+mj-ea"/>
              <a:cs typeface="+mj-cs"/>
            </a:endParaRPr>
          </a:p>
        </p:txBody>
      </p:sp>
      <p:pic>
        <p:nvPicPr>
          <p:cNvPr id="6" name="Image 5" descr="green_right_arrow.png"/>
          <p:cNvPicPr>
            <a:picLocks noChangeAspect="1"/>
          </p:cNvPicPr>
          <p:nvPr/>
        </p:nvPicPr>
        <p:blipFill>
          <a:blip r:embed="rId2"/>
          <a:stretch>
            <a:fillRect/>
          </a:stretch>
        </p:blipFill>
        <p:spPr>
          <a:xfrm>
            <a:off x="2214546" y="3786190"/>
            <a:ext cx="500066" cy="500066"/>
          </a:xfrm>
          <a:prstGeom prst="rect">
            <a:avLst/>
          </a:prstGeom>
        </p:spPr>
      </p:pic>
      <p:sp>
        <p:nvSpPr>
          <p:cNvPr id="7" name="Rectangle 2"/>
          <p:cNvSpPr txBox="1">
            <a:spLocks noChangeArrowheads="1"/>
          </p:cNvSpPr>
          <p:nvPr/>
        </p:nvSpPr>
        <p:spPr>
          <a:xfrm>
            <a:off x="3214678" y="4500570"/>
            <a:ext cx="5500726" cy="357190"/>
          </a:xfrm>
          <a:prstGeom prst="rect">
            <a:avLst/>
          </a:prstGeom>
          <a:ln>
            <a:noFill/>
          </a:ln>
        </p:spPr>
        <p:txBody>
          <a:bodyPr vert="horz" lIns="0" tIns="0" rIns="18288" bIns="0" anchor="b">
            <a:normAutofit fontScale="85000" lnSpcReduction="10000"/>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2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a typeface="+mj-ea"/>
                <a:cs typeface="+mj-cs"/>
              </a:rPr>
              <a:t>Orientation et présentation de l’architecture du logiciel</a:t>
            </a:r>
            <a:endParaRPr kumimoji="0" lang="fr-FR" sz="2000" b="1" i="0" u="none" strike="noStrike" kern="1200" normalizeH="0" baseline="0" noProof="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uLnTx/>
              <a:uFillTx/>
              <a:latin typeface="+mj-lt"/>
              <a:ea typeface="+mj-ea"/>
              <a:cs typeface="+mj-cs"/>
            </a:endParaRPr>
          </a:p>
        </p:txBody>
      </p:sp>
      <p:pic>
        <p:nvPicPr>
          <p:cNvPr id="10" name="Image 9" descr="icon_MyCrawler.png"/>
          <p:cNvPicPr>
            <a:picLocks noChangeAspect="1"/>
          </p:cNvPicPr>
          <p:nvPr/>
        </p:nvPicPr>
        <p:blipFill>
          <a:blip r:embed="rId3">
            <a:duotone>
              <a:prstClr val="black"/>
              <a:schemeClr val="accent5">
                <a:tint val="45000"/>
                <a:satMod val="400000"/>
              </a:schemeClr>
            </a:duotone>
            <a:lum bright="5000" contrast="43000"/>
          </a:blip>
          <a:stretch>
            <a:fillRect/>
          </a:stretch>
        </p:blipFill>
        <p:spPr>
          <a:xfrm>
            <a:off x="571472" y="642918"/>
            <a:ext cx="2428875" cy="2428875"/>
          </a:xfrm>
          <a:prstGeom prst="rect">
            <a:avLst/>
          </a:prstGeom>
        </p:spPr>
      </p:pic>
      <p:sp>
        <p:nvSpPr>
          <p:cNvPr id="11" name="ZoneTexte 10"/>
          <p:cNvSpPr txBox="1"/>
          <p:nvPr/>
        </p:nvSpPr>
        <p:spPr>
          <a:xfrm>
            <a:off x="214282" y="6357958"/>
            <a:ext cx="1928826" cy="276999"/>
          </a:xfrm>
          <a:prstGeom prst="rect">
            <a:avLst/>
          </a:prstGeom>
          <a:noFill/>
        </p:spPr>
        <p:txBody>
          <a:bodyPr wrap="square" rtlCol="0">
            <a:spAutoFit/>
          </a:bodyPr>
          <a:lstStyle/>
          <a:p>
            <a:r>
              <a:rPr lang="fr-FR" sz="1200" b="1" dirty="0" smtClean="0"/>
              <a:t>ANNEHEIM Geoffrey</a:t>
            </a:r>
            <a:endParaRPr lang="fr-FR" sz="1200" b="1" dirty="0"/>
          </a:p>
        </p:txBody>
      </p:sp>
      <p:sp>
        <p:nvSpPr>
          <p:cNvPr id="12" name="ZoneTexte 11"/>
          <p:cNvSpPr txBox="1"/>
          <p:nvPr/>
        </p:nvSpPr>
        <p:spPr>
          <a:xfrm>
            <a:off x="7786710" y="6357958"/>
            <a:ext cx="1143008" cy="276999"/>
          </a:xfrm>
          <a:prstGeom prst="rect">
            <a:avLst/>
          </a:prstGeom>
          <a:noFill/>
        </p:spPr>
        <p:txBody>
          <a:bodyPr wrap="square" rtlCol="0">
            <a:spAutoFit/>
          </a:bodyPr>
          <a:lstStyle/>
          <a:p>
            <a:r>
              <a:rPr lang="fr-FR" sz="1200" b="1" smtClean="0">
                <a:latin typeface="+mj-lt"/>
              </a:rPr>
              <a:t>21/03/2009</a:t>
            </a:r>
            <a:endParaRPr lang="fr-FR" sz="1200" b="1" dirty="0">
              <a:latin typeface="+mj-lt"/>
            </a:endParaRPr>
          </a:p>
        </p:txBody>
      </p:sp>
      <p:pic>
        <p:nvPicPr>
          <p:cNvPr id="13" name="Image 12" descr="logo_utc.png"/>
          <p:cNvPicPr>
            <a:picLocks noChangeAspect="1"/>
          </p:cNvPicPr>
          <p:nvPr/>
        </p:nvPicPr>
        <p:blipFill>
          <a:blip r:embed="rId4" cstate="print"/>
          <a:stretch>
            <a:fillRect/>
          </a:stretch>
        </p:blipFill>
        <p:spPr>
          <a:xfrm>
            <a:off x="7102068" y="92334"/>
            <a:ext cx="1970526" cy="6934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Image 85" descr="macbook2.png"/>
          <p:cNvPicPr>
            <a:picLocks noChangeAspect="1"/>
          </p:cNvPicPr>
          <p:nvPr/>
        </p:nvPicPr>
        <p:blipFill>
          <a:blip r:embed="rId2" cstate="print"/>
          <a:stretch>
            <a:fillRect/>
          </a:stretch>
        </p:blipFill>
        <p:spPr>
          <a:xfrm>
            <a:off x="2857488" y="3929066"/>
            <a:ext cx="1071570" cy="669731"/>
          </a:xfrm>
          <a:prstGeom prst="rect">
            <a:avLst/>
          </a:prstGeom>
        </p:spPr>
      </p:pic>
      <p:sp>
        <p:nvSpPr>
          <p:cNvPr id="47" name="Ellipse 46"/>
          <p:cNvSpPr/>
          <p:nvPr/>
        </p:nvSpPr>
        <p:spPr>
          <a:xfrm>
            <a:off x="5214942" y="2143116"/>
            <a:ext cx="1285884" cy="1214446"/>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6" name="Ellipse 45"/>
          <p:cNvSpPr/>
          <p:nvPr/>
        </p:nvSpPr>
        <p:spPr>
          <a:xfrm>
            <a:off x="1785918" y="2143116"/>
            <a:ext cx="1285884" cy="1214446"/>
          </a:xfrm>
          <a:prstGeom prst="ellipse">
            <a:avLst/>
          </a:prstGeom>
          <a:gradFill>
            <a:gsLst>
              <a:gs pos="0">
                <a:schemeClr val="accent1">
                  <a:tint val="70000"/>
                  <a:satMod val="130000"/>
                </a:schemeClr>
              </a:gs>
              <a:gs pos="43000">
                <a:schemeClr val="accent1">
                  <a:tint val="44000"/>
                  <a:satMod val="165000"/>
                </a:schemeClr>
              </a:gs>
              <a:gs pos="93000">
                <a:schemeClr val="accent1">
                  <a:tint val="15000"/>
                  <a:satMod val="165000"/>
                </a:schemeClr>
              </a:gs>
              <a:gs pos="100000">
                <a:schemeClr val="accent1">
                  <a:tint val="5000"/>
                  <a:satMod val="2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 name="Titre 1"/>
          <p:cNvSpPr>
            <a:spLocks noGrp="1"/>
          </p:cNvSpPr>
          <p:nvPr>
            <p:ph type="title"/>
          </p:nvPr>
        </p:nvSpPr>
        <p:spPr>
          <a:xfrm>
            <a:off x="357158" y="71438"/>
            <a:ext cx="7858180" cy="500042"/>
          </a:xfrm>
        </p:spPr>
        <p:txBody>
          <a:bodyPr>
            <a:noAutofit/>
          </a:bodyPr>
          <a:lstStyle/>
          <a:p>
            <a:pPr algn="r"/>
            <a:r>
              <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Architecture matérielle</a:t>
            </a:r>
          </a:p>
        </p:txBody>
      </p:sp>
      <p:pic>
        <p:nvPicPr>
          <p:cNvPr id="9" name="Espace réservé du contenu 8" descr="green_right_arrow.png"/>
          <p:cNvPicPr>
            <a:picLocks noGrp="1" noChangeAspect="1"/>
          </p:cNvPicPr>
          <p:nvPr>
            <p:ph idx="1"/>
          </p:nvPr>
        </p:nvPicPr>
        <p:blipFill>
          <a:blip r:embed="rId3">
            <a:duotone>
              <a:prstClr val="black"/>
              <a:schemeClr val="accent2">
                <a:tint val="45000"/>
                <a:satMod val="400000"/>
              </a:schemeClr>
            </a:duotone>
            <a:lum bright="-2000" contrast="43000"/>
          </a:blip>
          <a:stretch>
            <a:fillRect/>
          </a:stretch>
        </p:blipFill>
        <p:spPr>
          <a:xfrm flipH="1">
            <a:off x="8329642" y="114280"/>
            <a:ext cx="457200" cy="457200"/>
          </a:xfrm>
        </p:spPr>
      </p:pic>
      <p:sp>
        <p:nvSpPr>
          <p:cNvPr id="4" name="Espace réservé du pied de page 3"/>
          <p:cNvSpPr>
            <a:spLocks noGrp="1"/>
          </p:cNvSpPr>
          <p:nvPr>
            <p:ph type="ftr" sz="quarter" idx="11"/>
          </p:nvPr>
        </p:nvSpPr>
        <p:spPr>
          <a:xfrm>
            <a:off x="0" y="6356350"/>
            <a:ext cx="9144000" cy="501650"/>
          </a:xfrm>
          <a:gradFill>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p:spPr>
        <p:style>
          <a:lnRef idx="1">
            <a:schemeClr val="accent2"/>
          </a:lnRef>
          <a:fillRef idx="2">
            <a:schemeClr val="accent2"/>
          </a:fillRef>
          <a:effectRef idx="1">
            <a:schemeClr val="accent2"/>
          </a:effectRef>
          <a:fontRef idx="minor">
            <a:schemeClr val="dk1"/>
          </a:fontRef>
        </p:style>
        <p:txBody>
          <a:bodyPr/>
          <a:lstStyle/>
          <a:p>
            <a:endParaRPr lang="fr-FR" dirty="0"/>
          </a:p>
        </p:txBody>
      </p:sp>
      <p:sp>
        <p:nvSpPr>
          <p:cNvPr id="6" name="Ellipse 5"/>
          <p:cNvSpPr/>
          <p:nvPr/>
        </p:nvSpPr>
        <p:spPr>
          <a:xfrm>
            <a:off x="142876" y="6499226"/>
            <a:ext cx="285752" cy="28575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fld id="{0455DD4E-24FD-4C25-AC3B-214B7C685921}" type="slidenum">
              <a:rPr lang="fr-FR" sz="1600" smtClean="0"/>
              <a:pPr algn="ctr"/>
              <a:t>2</a:t>
            </a:fld>
            <a:endParaRPr lang="fr-FR" sz="1600" dirty="0"/>
          </a:p>
        </p:txBody>
      </p:sp>
      <p:sp>
        <p:nvSpPr>
          <p:cNvPr id="7" name="ZoneTexte 6"/>
          <p:cNvSpPr txBox="1"/>
          <p:nvPr/>
        </p:nvSpPr>
        <p:spPr>
          <a:xfrm>
            <a:off x="500034" y="6488668"/>
            <a:ext cx="1358192" cy="369332"/>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FR"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rPr>
              <a:t>MyCrawler</a:t>
            </a:r>
            <a:endParaRPr lang="fr-FR"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endParaRPr>
          </a:p>
        </p:txBody>
      </p:sp>
      <p:pic>
        <p:nvPicPr>
          <p:cNvPr id="8" name="Image 7" descr="server1.png"/>
          <p:cNvPicPr>
            <a:picLocks noChangeAspect="1"/>
          </p:cNvPicPr>
          <p:nvPr/>
        </p:nvPicPr>
        <p:blipFill>
          <a:blip r:embed="rId4"/>
          <a:stretch>
            <a:fillRect/>
          </a:stretch>
        </p:blipFill>
        <p:spPr>
          <a:xfrm>
            <a:off x="2000232" y="2285992"/>
            <a:ext cx="857256" cy="857256"/>
          </a:xfrm>
          <a:prstGeom prst="rect">
            <a:avLst/>
          </a:prstGeom>
        </p:spPr>
      </p:pic>
      <p:pic>
        <p:nvPicPr>
          <p:cNvPr id="10" name="Image 9" descr="computer2.png"/>
          <p:cNvPicPr>
            <a:picLocks noChangeAspect="1"/>
          </p:cNvPicPr>
          <p:nvPr/>
        </p:nvPicPr>
        <p:blipFill>
          <a:blip r:embed="rId5"/>
          <a:stretch>
            <a:fillRect/>
          </a:stretch>
        </p:blipFill>
        <p:spPr>
          <a:xfrm>
            <a:off x="785786" y="3633806"/>
            <a:ext cx="1000132" cy="1000132"/>
          </a:xfrm>
          <a:prstGeom prst="rect">
            <a:avLst/>
          </a:prstGeom>
        </p:spPr>
      </p:pic>
      <p:pic>
        <p:nvPicPr>
          <p:cNvPr id="12" name="Image 11" descr="computer2.png"/>
          <p:cNvPicPr>
            <a:picLocks noChangeAspect="1"/>
          </p:cNvPicPr>
          <p:nvPr/>
        </p:nvPicPr>
        <p:blipFill>
          <a:blip r:embed="rId5"/>
          <a:stretch>
            <a:fillRect/>
          </a:stretch>
        </p:blipFill>
        <p:spPr>
          <a:xfrm>
            <a:off x="857224" y="642918"/>
            <a:ext cx="1000132" cy="1000132"/>
          </a:xfrm>
          <a:prstGeom prst="rect">
            <a:avLst/>
          </a:prstGeom>
        </p:spPr>
      </p:pic>
      <p:pic>
        <p:nvPicPr>
          <p:cNvPr id="13" name="Image 12" descr="server1.png"/>
          <p:cNvPicPr>
            <a:picLocks noChangeAspect="1"/>
          </p:cNvPicPr>
          <p:nvPr/>
        </p:nvPicPr>
        <p:blipFill>
          <a:blip r:embed="rId4"/>
          <a:stretch>
            <a:fillRect/>
          </a:stretch>
        </p:blipFill>
        <p:spPr>
          <a:xfrm>
            <a:off x="5429256" y="2285992"/>
            <a:ext cx="857256" cy="857256"/>
          </a:xfrm>
          <a:prstGeom prst="rect">
            <a:avLst/>
          </a:prstGeom>
        </p:spPr>
      </p:pic>
      <p:pic>
        <p:nvPicPr>
          <p:cNvPr id="14" name="Image 13" descr="laptop2.png"/>
          <p:cNvPicPr>
            <a:picLocks noChangeAspect="1"/>
          </p:cNvPicPr>
          <p:nvPr/>
        </p:nvPicPr>
        <p:blipFill>
          <a:blip r:embed="rId6"/>
          <a:stretch>
            <a:fillRect/>
          </a:stretch>
        </p:blipFill>
        <p:spPr>
          <a:xfrm>
            <a:off x="5348310" y="500042"/>
            <a:ext cx="1009640" cy="1009640"/>
          </a:xfrm>
          <a:prstGeom prst="rect">
            <a:avLst/>
          </a:prstGeom>
        </p:spPr>
      </p:pic>
      <p:pic>
        <p:nvPicPr>
          <p:cNvPr id="16" name="Image 15" descr="computer2.png"/>
          <p:cNvPicPr>
            <a:picLocks noChangeAspect="1"/>
          </p:cNvPicPr>
          <p:nvPr/>
        </p:nvPicPr>
        <p:blipFill>
          <a:blip r:embed="rId5"/>
          <a:stretch>
            <a:fillRect/>
          </a:stretch>
        </p:blipFill>
        <p:spPr>
          <a:xfrm>
            <a:off x="5286380" y="3857628"/>
            <a:ext cx="1000132" cy="1000132"/>
          </a:xfrm>
          <a:prstGeom prst="rect">
            <a:avLst/>
          </a:prstGeom>
        </p:spPr>
      </p:pic>
      <p:pic>
        <p:nvPicPr>
          <p:cNvPr id="17" name="Image 16" descr="laptop2.png"/>
          <p:cNvPicPr>
            <a:picLocks noChangeAspect="1"/>
          </p:cNvPicPr>
          <p:nvPr/>
        </p:nvPicPr>
        <p:blipFill>
          <a:blip r:embed="rId6"/>
          <a:stretch>
            <a:fillRect/>
          </a:stretch>
        </p:blipFill>
        <p:spPr>
          <a:xfrm>
            <a:off x="7000892" y="1142984"/>
            <a:ext cx="1009640" cy="1009640"/>
          </a:xfrm>
          <a:prstGeom prst="rect">
            <a:avLst/>
          </a:prstGeom>
        </p:spPr>
      </p:pic>
      <p:cxnSp>
        <p:nvCxnSpPr>
          <p:cNvPr id="19" name="Connecteur droit avec flèche 18"/>
          <p:cNvCxnSpPr>
            <a:stCxn id="98" idx="2"/>
            <a:endCxn id="47" idx="0"/>
          </p:cNvCxnSpPr>
          <p:nvPr/>
        </p:nvCxnSpPr>
        <p:spPr>
          <a:xfrm rot="5400000">
            <a:off x="5687891" y="1973122"/>
            <a:ext cx="339987"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p:nvPr/>
        </p:nvCxnSpPr>
        <p:spPr>
          <a:xfrm rot="10800000" flipV="1">
            <a:off x="6500826" y="2071678"/>
            <a:ext cx="500066" cy="42862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p:nvPr/>
        </p:nvCxnSpPr>
        <p:spPr>
          <a:xfrm rot="10800000">
            <a:off x="6500826" y="2928934"/>
            <a:ext cx="571504" cy="35719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endCxn id="47" idx="4"/>
          </p:cNvCxnSpPr>
          <p:nvPr/>
        </p:nvCxnSpPr>
        <p:spPr>
          <a:xfrm rot="5400000" flipH="1" flipV="1">
            <a:off x="5499900" y="3714752"/>
            <a:ext cx="715174" cy="79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a:endCxn id="46" idx="3"/>
          </p:cNvCxnSpPr>
          <p:nvPr/>
        </p:nvCxnSpPr>
        <p:spPr>
          <a:xfrm flipV="1">
            <a:off x="1357290" y="3179711"/>
            <a:ext cx="616941" cy="6064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a:stCxn id="46" idx="1"/>
          </p:cNvCxnSpPr>
          <p:nvPr/>
        </p:nvCxnSpPr>
        <p:spPr>
          <a:xfrm rot="16200000" flipV="1">
            <a:off x="1612555" y="1959290"/>
            <a:ext cx="320727" cy="40262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rot="16200000" flipH="1">
            <a:off x="2900338" y="3171836"/>
            <a:ext cx="704872" cy="5048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9" name="Connecteur droit avec flèche 48"/>
          <p:cNvCxnSpPr>
            <a:stCxn id="46" idx="6"/>
            <a:endCxn id="47" idx="2"/>
          </p:cNvCxnSpPr>
          <p:nvPr/>
        </p:nvCxnSpPr>
        <p:spPr>
          <a:xfrm>
            <a:off x="3071802" y="2750339"/>
            <a:ext cx="2143140" cy="1588"/>
          </a:xfrm>
          <a:prstGeom prst="straightConnector1">
            <a:avLst/>
          </a:prstGeom>
          <a:ln>
            <a:solidFill>
              <a:srgbClr val="FF0000"/>
            </a:solidFill>
            <a:headEnd type="arrow"/>
            <a:tailEnd type="arrow"/>
          </a:ln>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pic>
        <p:nvPicPr>
          <p:cNvPr id="62" name="Image 61" descr="vista.png"/>
          <p:cNvPicPr>
            <a:picLocks noChangeAspect="1"/>
          </p:cNvPicPr>
          <p:nvPr/>
        </p:nvPicPr>
        <p:blipFill>
          <a:blip r:embed="rId7"/>
          <a:stretch>
            <a:fillRect/>
          </a:stretch>
        </p:blipFill>
        <p:spPr>
          <a:xfrm>
            <a:off x="1285852" y="992818"/>
            <a:ext cx="357190" cy="364480"/>
          </a:xfrm>
          <a:prstGeom prst="rect">
            <a:avLst/>
          </a:prstGeom>
        </p:spPr>
      </p:pic>
      <p:pic>
        <p:nvPicPr>
          <p:cNvPr id="65" name="Image 64" descr="linux.png"/>
          <p:cNvPicPr>
            <a:picLocks noChangeAspect="1"/>
          </p:cNvPicPr>
          <p:nvPr/>
        </p:nvPicPr>
        <p:blipFill>
          <a:blip r:embed="rId8"/>
          <a:stretch>
            <a:fillRect/>
          </a:stretch>
        </p:blipFill>
        <p:spPr>
          <a:xfrm>
            <a:off x="1142976" y="3929066"/>
            <a:ext cx="428628" cy="428628"/>
          </a:xfrm>
          <a:prstGeom prst="rect">
            <a:avLst/>
          </a:prstGeom>
        </p:spPr>
      </p:pic>
      <p:pic>
        <p:nvPicPr>
          <p:cNvPr id="71" name="Image 70" descr="apple2.png"/>
          <p:cNvPicPr>
            <a:picLocks noChangeAspect="1"/>
          </p:cNvPicPr>
          <p:nvPr/>
        </p:nvPicPr>
        <p:blipFill>
          <a:blip r:embed="rId9" cstate="print"/>
          <a:stretch>
            <a:fillRect/>
          </a:stretch>
        </p:blipFill>
        <p:spPr>
          <a:xfrm>
            <a:off x="3428992" y="4000504"/>
            <a:ext cx="285752" cy="345347"/>
          </a:xfrm>
          <a:prstGeom prst="rect">
            <a:avLst/>
          </a:prstGeom>
        </p:spPr>
      </p:pic>
      <p:pic>
        <p:nvPicPr>
          <p:cNvPr id="72" name="Image 71" descr="vista.png"/>
          <p:cNvPicPr>
            <a:picLocks noChangeAspect="1"/>
          </p:cNvPicPr>
          <p:nvPr/>
        </p:nvPicPr>
        <p:blipFill>
          <a:blip r:embed="rId7"/>
          <a:stretch>
            <a:fillRect/>
          </a:stretch>
        </p:blipFill>
        <p:spPr>
          <a:xfrm>
            <a:off x="5786446" y="714356"/>
            <a:ext cx="357190" cy="364480"/>
          </a:xfrm>
          <a:prstGeom prst="rect">
            <a:avLst/>
          </a:prstGeom>
        </p:spPr>
      </p:pic>
      <p:pic>
        <p:nvPicPr>
          <p:cNvPr id="73" name="Image 72" descr="vista.png"/>
          <p:cNvPicPr>
            <a:picLocks noChangeAspect="1"/>
          </p:cNvPicPr>
          <p:nvPr/>
        </p:nvPicPr>
        <p:blipFill>
          <a:blip r:embed="rId7"/>
          <a:stretch>
            <a:fillRect/>
          </a:stretch>
        </p:blipFill>
        <p:spPr>
          <a:xfrm>
            <a:off x="5715008" y="4214818"/>
            <a:ext cx="357190" cy="364480"/>
          </a:xfrm>
          <a:prstGeom prst="rect">
            <a:avLst/>
          </a:prstGeom>
        </p:spPr>
      </p:pic>
      <p:pic>
        <p:nvPicPr>
          <p:cNvPr id="75" name="Image 74" descr="linux.png"/>
          <p:cNvPicPr>
            <a:picLocks noChangeAspect="1"/>
          </p:cNvPicPr>
          <p:nvPr/>
        </p:nvPicPr>
        <p:blipFill>
          <a:blip r:embed="rId8"/>
          <a:stretch>
            <a:fillRect/>
          </a:stretch>
        </p:blipFill>
        <p:spPr>
          <a:xfrm>
            <a:off x="7429520" y="1285860"/>
            <a:ext cx="428628" cy="428628"/>
          </a:xfrm>
          <a:prstGeom prst="rect">
            <a:avLst/>
          </a:prstGeom>
        </p:spPr>
      </p:pic>
      <p:pic>
        <p:nvPicPr>
          <p:cNvPr id="76" name="Image 75" descr="vista.png"/>
          <p:cNvPicPr>
            <a:picLocks noChangeAspect="1"/>
          </p:cNvPicPr>
          <p:nvPr/>
        </p:nvPicPr>
        <p:blipFill>
          <a:blip r:embed="rId7"/>
          <a:stretch>
            <a:fillRect/>
          </a:stretch>
        </p:blipFill>
        <p:spPr>
          <a:xfrm>
            <a:off x="2071670" y="2214554"/>
            <a:ext cx="288610" cy="294500"/>
          </a:xfrm>
          <a:prstGeom prst="rect">
            <a:avLst/>
          </a:prstGeom>
        </p:spPr>
      </p:pic>
      <p:pic>
        <p:nvPicPr>
          <p:cNvPr id="78" name="Image 77" descr="apple2.png"/>
          <p:cNvPicPr>
            <a:picLocks noChangeAspect="1"/>
          </p:cNvPicPr>
          <p:nvPr/>
        </p:nvPicPr>
        <p:blipFill>
          <a:blip r:embed="rId10" cstate="print"/>
          <a:stretch>
            <a:fillRect/>
          </a:stretch>
        </p:blipFill>
        <p:spPr>
          <a:xfrm>
            <a:off x="5429256" y="2143116"/>
            <a:ext cx="285752" cy="345347"/>
          </a:xfrm>
          <a:prstGeom prst="rect">
            <a:avLst/>
          </a:prstGeom>
        </p:spPr>
      </p:pic>
      <p:pic>
        <p:nvPicPr>
          <p:cNvPr id="80" name="Image 79" descr="internet.png"/>
          <p:cNvPicPr>
            <a:picLocks noChangeAspect="1"/>
          </p:cNvPicPr>
          <p:nvPr/>
        </p:nvPicPr>
        <p:blipFill>
          <a:blip r:embed="rId11" cstate="print"/>
          <a:stretch>
            <a:fillRect/>
          </a:stretch>
        </p:blipFill>
        <p:spPr>
          <a:xfrm>
            <a:off x="3714744" y="4143380"/>
            <a:ext cx="500066" cy="500066"/>
          </a:xfrm>
          <a:prstGeom prst="rect">
            <a:avLst/>
          </a:prstGeom>
        </p:spPr>
      </p:pic>
      <p:pic>
        <p:nvPicPr>
          <p:cNvPr id="81" name="Image 80" descr="internet.png"/>
          <p:cNvPicPr>
            <a:picLocks noChangeAspect="1"/>
          </p:cNvPicPr>
          <p:nvPr/>
        </p:nvPicPr>
        <p:blipFill>
          <a:blip r:embed="rId11" cstate="print"/>
          <a:stretch>
            <a:fillRect/>
          </a:stretch>
        </p:blipFill>
        <p:spPr>
          <a:xfrm>
            <a:off x="1571604" y="4071942"/>
            <a:ext cx="500066" cy="500066"/>
          </a:xfrm>
          <a:prstGeom prst="rect">
            <a:avLst/>
          </a:prstGeom>
        </p:spPr>
      </p:pic>
      <p:pic>
        <p:nvPicPr>
          <p:cNvPr id="82" name="Image 81" descr="internet.png"/>
          <p:cNvPicPr>
            <a:picLocks noChangeAspect="1"/>
          </p:cNvPicPr>
          <p:nvPr/>
        </p:nvPicPr>
        <p:blipFill>
          <a:blip r:embed="rId11" cstate="print"/>
          <a:stretch>
            <a:fillRect/>
          </a:stretch>
        </p:blipFill>
        <p:spPr>
          <a:xfrm>
            <a:off x="6072198" y="857232"/>
            <a:ext cx="500066" cy="500066"/>
          </a:xfrm>
          <a:prstGeom prst="rect">
            <a:avLst/>
          </a:prstGeom>
        </p:spPr>
      </p:pic>
      <p:pic>
        <p:nvPicPr>
          <p:cNvPr id="87" name="Image 86" descr="macbook2.png"/>
          <p:cNvPicPr>
            <a:picLocks noChangeAspect="1"/>
          </p:cNvPicPr>
          <p:nvPr/>
        </p:nvPicPr>
        <p:blipFill>
          <a:blip r:embed="rId2" cstate="print"/>
          <a:stretch>
            <a:fillRect/>
          </a:stretch>
        </p:blipFill>
        <p:spPr>
          <a:xfrm>
            <a:off x="6858016" y="3143248"/>
            <a:ext cx="1071570" cy="669731"/>
          </a:xfrm>
          <a:prstGeom prst="rect">
            <a:avLst/>
          </a:prstGeom>
        </p:spPr>
      </p:pic>
      <p:pic>
        <p:nvPicPr>
          <p:cNvPr id="88" name="Image 87" descr="apple2.png"/>
          <p:cNvPicPr>
            <a:picLocks noChangeAspect="1"/>
          </p:cNvPicPr>
          <p:nvPr/>
        </p:nvPicPr>
        <p:blipFill>
          <a:blip r:embed="rId9" cstate="print"/>
          <a:stretch>
            <a:fillRect/>
          </a:stretch>
        </p:blipFill>
        <p:spPr>
          <a:xfrm>
            <a:off x="7429520" y="3214686"/>
            <a:ext cx="285752" cy="345347"/>
          </a:xfrm>
          <a:prstGeom prst="rect">
            <a:avLst/>
          </a:prstGeom>
        </p:spPr>
      </p:pic>
      <p:pic>
        <p:nvPicPr>
          <p:cNvPr id="89" name="Image 88" descr="internet.png"/>
          <p:cNvPicPr>
            <a:picLocks noChangeAspect="1"/>
          </p:cNvPicPr>
          <p:nvPr/>
        </p:nvPicPr>
        <p:blipFill>
          <a:blip r:embed="rId11" cstate="print"/>
          <a:stretch>
            <a:fillRect/>
          </a:stretch>
        </p:blipFill>
        <p:spPr>
          <a:xfrm>
            <a:off x="7715272" y="3357562"/>
            <a:ext cx="500066" cy="500066"/>
          </a:xfrm>
          <a:prstGeom prst="rect">
            <a:avLst/>
          </a:prstGeom>
        </p:spPr>
      </p:pic>
      <p:sp>
        <p:nvSpPr>
          <p:cNvPr id="92" name="ZoneTexte 91"/>
          <p:cNvSpPr txBox="1"/>
          <p:nvPr/>
        </p:nvSpPr>
        <p:spPr>
          <a:xfrm>
            <a:off x="5357818" y="3214686"/>
            <a:ext cx="1000132" cy="389513"/>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Serveur</a:t>
            </a:r>
            <a:endPar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sp>
        <p:nvSpPr>
          <p:cNvPr id="93" name="ZoneTexte 92"/>
          <p:cNvSpPr txBox="1"/>
          <p:nvPr/>
        </p:nvSpPr>
        <p:spPr>
          <a:xfrm>
            <a:off x="1928794" y="3214686"/>
            <a:ext cx="1000132" cy="389513"/>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Serveur</a:t>
            </a:r>
            <a:endPar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sp>
        <p:nvSpPr>
          <p:cNvPr id="94" name="ZoneTexte 93"/>
          <p:cNvSpPr txBox="1"/>
          <p:nvPr/>
        </p:nvSpPr>
        <p:spPr>
          <a:xfrm>
            <a:off x="928662" y="4643446"/>
            <a:ext cx="857256" cy="30295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Client</a:t>
            </a:r>
          </a:p>
        </p:txBody>
      </p:sp>
      <p:sp>
        <p:nvSpPr>
          <p:cNvPr id="95" name="ZoneTexte 94"/>
          <p:cNvSpPr txBox="1"/>
          <p:nvPr/>
        </p:nvSpPr>
        <p:spPr>
          <a:xfrm>
            <a:off x="2928926" y="4626243"/>
            <a:ext cx="857256" cy="30295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Client</a:t>
            </a:r>
          </a:p>
        </p:txBody>
      </p:sp>
      <p:sp>
        <p:nvSpPr>
          <p:cNvPr id="96" name="ZoneTexte 95"/>
          <p:cNvSpPr txBox="1"/>
          <p:nvPr/>
        </p:nvSpPr>
        <p:spPr>
          <a:xfrm>
            <a:off x="1000100" y="1643050"/>
            <a:ext cx="857256" cy="30295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Client</a:t>
            </a:r>
          </a:p>
        </p:txBody>
      </p:sp>
      <p:sp>
        <p:nvSpPr>
          <p:cNvPr id="98" name="ZoneTexte 97"/>
          <p:cNvSpPr txBox="1"/>
          <p:nvPr/>
        </p:nvSpPr>
        <p:spPr>
          <a:xfrm>
            <a:off x="5429256" y="1500174"/>
            <a:ext cx="857256" cy="30295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Client</a:t>
            </a:r>
          </a:p>
        </p:txBody>
      </p:sp>
      <p:sp>
        <p:nvSpPr>
          <p:cNvPr id="100" name="ZoneTexte 99"/>
          <p:cNvSpPr txBox="1"/>
          <p:nvPr/>
        </p:nvSpPr>
        <p:spPr>
          <a:xfrm>
            <a:off x="7000892" y="3840425"/>
            <a:ext cx="857256" cy="30295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Client</a:t>
            </a:r>
          </a:p>
        </p:txBody>
      </p:sp>
      <p:sp>
        <p:nvSpPr>
          <p:cNvPr id="101" name="ZoneTexte 100"/>
          <p:cNvSpPr txBox="1"/>
          <p:nvPr/>
        </p:nvSpPr>
        <p:spPr>
          <a:xfrm>
            <a:off x="5429256" y="4857760"/>
            <a:ext cx="857256" cy="30295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Client</a:t>
            </a:r>
          </a:p>
        </p:txBody>
      </p:sp>
      <p:sp>
        <p:nvSpPr>
          <p:cNvPr id="102" name="ZoneTexte 101"/>
          <p:cNvSpPr txBox="1"/>
          <p:nvPr/>
        </p:nvSpPr>
        <p:spPr>
          <a:xfrm>
            <a:off x="7143768" y="2143116"/>
            <a:ext cx="857256" cy="302955"/>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wrap="square" lIns="36000" tIns="0" rIns="36000" bIns="0" rtlCol="0">
            <a:spAutoFit/>
          </a:bodyPr>
          <a:lstStyle/>
          <a:p>
            <a:pPr algn="ctr"/>
            <a:r>
              <a:rPr lang="fr-FR" sz="1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Client</a:t>
            </a:r>
          </a:p>
        </p:txBody>
      </p:sp>
      <p:sp>
        <p:nvSpPr>
          <p:cNvPr id="103" name="ZoneTexte 102"/>
          <p:cNvSpPr txBox="1"/>
          <p:nvPr/>
        </p:nvSpPr>
        <p:spPr>
          <a:xfrm>
            <a:off x="3071802" y="2428868"/>
            <a:ext cx="2214578" cy="276999"/>
          </a:xfrm>
          <a:prstGeom prst="rect">
            <a:avLst/>
          </a:prstGeom>
          <a:noFill/>
        </p:spPr>
        <p:txBody>
          <a:bodyPr wrap="square" rtlCol="0">
            <a:spAutoFit/>
          </a:bodyPr>
          <a:lstStyle/>
          <a:p>
            <a:r>
              <a:rPr lang="fr-FR" sz="1200" dirty="0" smtClean="0">
                <a:solidFill>
                  <a:schemeClr val="accent1">
                    <a:lumMod val="75000"/>
                  </a:schemeClr>
                </a:solidFill>
              </a:rPr>
              <a:t>Protocole de communication</a:t>
            </a:r>
            <a:endParaRPr lang="fr-FR" sz="1200" dirty="0">
              <a:solidFill>
                <a:schemeClr val="accent1">
                  <a:lumMod val="75000"/>
                </a:schemeClr>
              </a:solidFill>
            </a:endParaRPr>
          </a:p>
        </p:txBody>
      </p:sp>
      <p:sp>
        <p:nvSpPr>
          <p:cNvPr id="104" name="ZoneTexte 103"/>
          <p:cNvSpPr txBox="1"/>
          <p:nvPr/>
        </p:nvSpPr>
        <p:spPr>
          <a:xfrm>
            <a:off x="3500430" y="2857496"/>
            <a:ext cx="1214446" cy="276999"/>
          </a:xfrm>
          <a:prstGeom prst="rect">
            <a:avLst/>
          </a:prstGeom>
          <a:noFill/>
        </p:spPr>
        <p:txBody>
          <a:bodyPr wrap="square" rtlCol="0">
            <a:spAutoFit/>
          </a:bodyPr>
          <a:lstStyle/>
          <a:p>
            <a:r>
              <a:rPr lang="fr-FR" sz="1200" b="1" dirty="0" smtClean="0">
                <a:solidFill>
                  <a:schemeClr val="accent1">
                    <a:lumMod val="75000"/>
                  </a:schemeClr>
                </a:solidFill>
              </a:rPr>
              <a:t>Socket TCP/IP</a:t>
            </a:r>
            <a:endParaRPr lang="fr-FR" sz="1200" b="1" dirty="0">
              <a:solidFill>
                <a:schemeClr val="accent1">
                  <a:lumMod val="75000"/>
                </a:schemeClr>
              </a:solidFill>
            </a:endParaRPr>
          </a:p>
        </p:txBody>
      </p:sp>
      <p:sp>
        <p:nvSpPr>
          <p:cNvPr id="105" name="ZoneTexte 104"/>
          <p:cNvSpPr txBox="1"/>
          <p:nvPr/>
        </p:nvSpPr>
        <p:spPr>
          <a:xfrm>
            <a:off x="18000" y="5249962"/>
            <a:ext cx="9108000" cy="1107996"/>
          </a:xfrm>
          <a:prstGeom prst="rect">
            <a:avLst/>
          </a:prstGeom>
          <a:gradFill flip="none" rotWithShape="1">
            <a:gsLst>
              <a:gs pos="0">
                <a:schemeClr val="accent5">
                  <a:lumMod val="40000"/>
                  <a:lumOff val="60000"/>
                </a:schemeClr>
              </a:gs>
              <a:gs pos="68000">
                <a:schemeClr val="accent5">
                  <a:lumMod val="20000"/>
                  <a:lumOff val="80000"/>
                </a:schemeClr>
              </a:gs>
              <a:gs pos="100000">
                <a:schemeClr val="accent5">
                  <a:lumMod val="40000"/>
                  <a:lumOff val="60000"/>
                </a:schemeClr>
              </a:gs>
            </a:gsLst>
            <a:path path="circle">
              <a:fillToRect l="100000" t="100000"/>
            </a:path>
            <a:tileRect r="-100000" b="-100000"/>
          </a:gradFill>
          <a:ln w="15875">
            <a:solidFill>
              <a:schemeClr val="accent5">
                <a:lumMod val="75000"/>
              </a:schemeClr>
            </a:solidFill>
          </a:ln>
        </p:spPr>
        <p:style>
          <a:lnRef idx="0">
            <a:schemeClr val="accent5"/>
          </a:lnRef>
          <a:fillRef idx="3">
            <a:schemeClr val="accent5"/>
          </a:fillRef>
          <a:effectRef idx="3">
            <a:schemeClr val="accent5"/>
          </a:effectRef>
          <a:fontRef idx="minor">
            <a:schemeClr val="lt1"/>
          </a:fontRef>
        </p:style>
        <p:txBody>
          <a:bodyPr wrap="square" rIns="252000" rtlCol="0">
            <a:spAutoFit/>
          </a:bodyPr>
          <a:lstStyle/>
          <a:p>
            <a:pPr algn="just"/>
            <a:r>
              <a:rPr lang="fr-FR" sz="1100" dirty="0" smtClean="0">
                <a:solidFill>
                  <a:schemeClr val="tx1">
                    <a:lumMod val="95000"/>
                    <a:lumOff val="5000"/>
                  </a:schemeClr>
                </a:solidFill>
                <a:latin typeface="Arial" pitchFamily="34" charset="0"/>
                <a:cs typeface="Arial" pitchFamily="34" charset="0"/>
              </a:rPr>
              <a:t>Afin que </a:t>
            </a:r>
            <a:r>
              <a:rPr lang="fr-FR" sz="1100" b="1" i="1" dirty="0" err="1" smtClean="0">
                <a:solidFill>
                  <a:schemeClr val="tx1">
                    <a:lumMod val="95000"/>
                    <a:lumOff val="5000"/>
                  </a:schemeClr>
                </a:solidFill>
                <a:latin typeface="Arial" pitchFamily="34" charset="0"/>
                <a:cs typeface="Arial" pitchFamily="34" charset="0"/>
              </a:rPr>
              <a:t>MyCrawler</a:t>
            </a:r>
            <a:r>
              <a:rPr lang="fr-FR" sz="1100" dirty="0" smtClean="0">
                <a:solidFill>
                  <a:schemeClr val="tx1">
                    <a:lumMod val="95000"/>
                    <a:lumOff val="5000"/>
                  </a:schemeClr>
                </a:solidFill>
                <a:latin typeface="Arial" pitchFamily="34" charset="0"/>
                <a:cs typeface="Arial" pitchFamily="34" charset="0"/>
              </a:rPr>
              <a:t> fonctionne de façon optimale, une configuration de deux machines au minimum est nécessaire.</a:t>
            </a:r>
          </a:p>
          <a:p>
            <a:pPr algn="just"/>
            <a:r>
              <a:rPr lang="fr-FR" sz="1100" dirty="0" smtClean="0">
                <a:solidFill>
                  <a:schemeClr val="tx1">
                    <a:lumMod val="95000"/>
                    <a:lumOff val="5000"/>
                  </a:schemeClr>
                </a:solidFill>
                <a:latin typeface="Arial" pitchFamily="34" charset="0"/>
                <a:cs typeface="Arial" pitchFamily="34" charset="0"/>
              </a:rPr>
              <a:t>Le réseau de </a:t>
            </a:r>
            <a:r>
              <a:rPr lang="fr-FR" sz="1100" b="1" i="1" dirty="0" err="1" smtClean="0">
                <a:solidFill>
                  <a:schemeClr val="tx1">
                    <a:lumMod val="95000"/>
                    <a:lumOff val="5000"/>
                  </a:schemeClr>
                </a:solidFill>
                <a:latin typeface="Arial" pitchFamily="34" charset="0"/>
                <a:cs typeface="Arial" pitchFamily="34" charset="0"/>
              </a:rPr>
              <a:t>MyCrawler</a:t>
            </a:r>
            <a:r>
              <a:rPr lang="fr-FR" sz="1100" dirty="0" smtClean="0">
                <a:solidFill>
                  <a:schemeClr val="tx1">
                    <a:lumMod val="95000"/>
                    <a:lumOff val="5000"/>
                  </a:schemeClr>
                </a:solidFill>
                <a:latin typeface="Arial" pitchFamily="34" charset="0"/>
                <a:cs typeface="Arial" pitchFamily="34" charset="0"/>
              </a:rPr>
              <a:t> est constitué de machines clientes se connectant à des machines serveurs. Seul les clients peuvent crawler des </a:t>
            </a:r>
            <a:r>
              <a:rPr lang="fr-FR" sz="1100" dirty="0" err="1" smtClean="0">
                <a:solidFill>
                  <a:schemeClr val="tx1">
                    <a:lumMod val="95000"/>
                    <a:lumOff val="5000"/>
                  </a:schemeClr>
                </a:solidFill>
                <a:latin typeface="Arial" pitchFamily="34" charset="0"/>
                <a:cs typeface="Arial" pitchFamily="34" charset="0"/>
              </a:rPr>
              <a:t>Urls</a:t>
            </a:r>
            <a:r>
              <a:rPr lang="fr-FR" sz="1100" dirty="0" smtClean="0">
                <a:solidFill>
                  <a:schemeClr val="tx1">
                    <a:lumMod val="95000"/>
                    <a:lumOff val="5000"/>
                  </a:schemeClr>
                </a:solidFill>
                <a:latin typeface="Arial" pitchFamily="34" charset="0"/>
                <a:cs typeface="Arial" pitchFamily="34" charset="0"/>
              </a:rPr>
              <a:t> néanmoins un client peut proposer sa puissance de calcul au serveur afin de le soulager de tâches lourdes telles que l’indexation de pages ou encore le calcul des nœuds du graphe de la communauté crawlée.</a:t>
            </a:r>
          </a:p>
          <a:p>
            <a:pPr algn="just"/>
            <a:r>
              <a:rPr lang="fr-FR" sz="1100" dirty="0" smtClean="0">
                <a:solidFill>
                  <a:schemeClr val="tx1">
                    <a:lumMod val="95000"/>
                    <a:lumOff val="5000"/>
                  </a:schemeClr>
                </a:solidFill>
                <a:latin typeface="Arial" pitchFamily="34" charset="0"/>
                <a:cs typeface="Arial" pitchFamily="34" charset="0"/>
              </a:rPr>
              <a:t>Des serveurs peuvent communiquer entre eux afin d’élargir le réseau. Les échanges d’informations entre les machines du réseau se font à travers le protocole de communication TCP/IP via des sockets.</a:t>
            </a:r>
            <a:endParaRPr lang="fr-FR" sz="1100" dirty="0">
              <a:solidFill>
                <a:schemeClr val="tx1">
                  <a:lumMod val="95000"/>
                  <a:lumOff val="5000"/>
                </a:schemeClr>
              </a:solidFill>
              <a:latin typeface="Arial" pitchFamily="34" charset="0"/>
              <a:cs typeface="Arial" pitchFamily="34" charset="0"/>
            </a:endParaRPr>
          </a:p>
        </p:txBody>
      </p:sp>
      <p:sp>
        <p:nvSpPr>
          <p:cNvPr id="5" name="ZoneTexte 4"/>
          <p:cNvSpPr txBox="1"/>
          <p:nvPr/>
        </p:nvSpPr>
        <p:spPr>
          <a:xfrm>
            <a:off x="8836223" y="0"/>
            <a:ext cx="307777" cy="6858000"/>
          </a:xfrm>
          <a:prstGeom prst="rect">
            <a:avLst/>
          </a:prstGeom>
          <a:noFill/>
        </p:spPr>
        <p:txBody>
          <a:bodyPr vert="vert270" wrap="square" rtlCol="0">
            <a:spAutoFit/>
          </a:bodyPr>
          <a:lstStyle/>
          <a:p>
            <a:pPr algn="ctr"/>
            <a:r>
              <a:rPr lang="fr-FR" sz="800" dirty="0" smtClean="0"/>
              <a:t>Les informations contenues dans ce document sont la propriété exclusive de son/ses auteur(s). Toute utilisation sans accord préalable est interdite. </a:t>
            </a:r>
            <a:endParaRPr lang="fr-FR" sz="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142976" y="3071810"/>
            <a:ext cx="3500462" cy="100013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1142976" y="4143380"/>
            <a:ext cx="3500462" cy="135732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4714876" y="3071810"/>
            <a:ext cx="3500462" cy="242889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57158" y="71438"/>
            <a:ext cx="7858180" cy="500042"/>
          </a:xfrm>
        </p:spPr>
        <p:txBody>
          <a:bodyPr>
            <a:noAutofit/>
          </a:bodyPr>
          <a:lstStyle/>
          <a:p>
            <a:pPr algn="r"/>
            <a:r>
              <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Carte de fonctionnalités (partie serveur)</a:t>
            </a:r>
          </a:p>
        </p:txBody>
      </p:sp>
      <p:pic>
        <p:nvPicPr>
          <p:cNvPr id="9" name="Espace réservé du contenu 8" descr="green_right_arrow.png"/>
          <p:cNvPicPr>
            <a:picLocks noGrp="1" noChangeAspect="1"/>
          </p:cNvPicPr>
          <p:nvPr>
            <p:ph idx="1"/>
          </p:nvPr>
        </p:nvPicPr>
        <p:blipFill>
          <a:blip r:embed="rId2">
            <a:duotone>
              <a:prstClr val="black"/>
              <a:schemeClr val="accent2">
                <a:tint val="45000"/>
                <a:satMod val="400000"/>
              </a:schemeClr>
            </a:duotone>
            <a:lum bright="-2000" contrast="43000"/>
          </a:blip>
          <a:stretch>
            <a:fillRect/>
          </a:stretch>
        </p:blipFill>
        <p:spPr>
          <a:xfrm flipH="1">
            <a:off x="8329642" y="114280"/>
            <a:ext cx="457200" cy="457200"/>
          </a:xfrm>
        </p:spPr>
      </p:pic>
      <p:sp>
        <p:nvSpPr>
          <p:cNvPr id="4" name="Espace réservé du pied de page 3"/>
          <p:cNvSpPr>
            <a:spLocks noGrp="1"/>
          </p:cNvSpPr>
          <p:nvPr>
            <p:ph type="ftr" sz="quarter" idx="11"/>
          </p:nvPr>
        </p:nvSpPr>
        <p:spPr>
          <a:xfrm>
            <a:off x="0" y="6356350"/>
            <a:ext cx="9144000" cy="501650"/>
          </a:xfrm>
        </p:spPr>
        <p:style>
          <a:lnRef idx="1">
            <a:schemeClr val="accent2"/>
          </a:lnRef>
          <a:fillRef idx="2">
            <a:schemeClr val="accent2"/>
          </a:fillRef>
          <a:effectRef idx="1">
            <a:schemeClr val="accent2"/>
          </a:effectRef>
          <a:fontRef idx="minor">
            <a:schemeClr val="dk1"/>
          </a:fontRef>
        </p:style>
        <p:txBody>
          <a:bodyPr/>
          <a:lstStyle/>
          <a:p>
            <a:endParaRPr lang="fr-FR" dirty="0"/>
          </a:p>
        </p:txBody>
      </p:sp>
      <p:sp>
        <p:nvSpPr>
          <p:cNvPr id="6" name="Ellipse 5"/>
          <p:cNvSpPr/>
          <p:nvPr/>
        </p:nvSpPr>
        <p:spPr>
          <a:xfrm>
            <a:off x="142876" y="6499226"/>
            <a:ext cx="285752" cy="28575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fld id="{0455DD4E-24FD-4C25-AC3B-214B7C685921}" type="slidenum">
              <a:rPr lang="fr-FR" sz="1600" smtClean="0"/>
              <a:pPr algn="ctr"/>
              <a:t>3</a:t>
            </a:fld>
            <a:endParaRPr lang="fr-FR" sz="1600" dirty="0"/>
          </a:p>
        </p:txBody>
      </p:sp>
      <p:sp>
        <p:nvSpPr>
          <p:cNvPr id="7" name="ZoneTexte 6"/>
          <p:cNvSpPr txBox="1"/>
          <p:nvPr/>
        </p:nvSpPr>
        <p:spPr>
          <a:xfrm>
            <a:off x="500034" y="6488668"/>
            <a:ext cx="1358192" cy="369332"/>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FR"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rPr>
              <a:t>MyCrawler</a:t>
            </a:r>
            <a:endParaRPr lang="fr-FR"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endParaRPr>
          </a:p>
        </p:txBody>
      </p:sp>
      <p:sp>
        <p:nvSpPr>
          <p:cNvPr id="10" name="ZoneTexte 9"/>
          <p:cNvSpPr txBox="1"/>
          <p:nvPr/>
        </p:nvSpPr>
        <p:spPr>
          <a:xfrm>
            <a:off x="1142976" y="5568751"/>
            <a:ext cx="7072362" cy="289141"/>
          </a:xfrm>
          <a:prstGeom prst="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Système d’exploitation (Windows, Linux, Mac OS)</a:t>
            </a:r>
            <a:endParaRPr lang="fr-FR" sz="1200" dirty="0">
              <a:solidFill>
                <a:schemeClr val="tx1">
                  <a:lumMod val="95000"/>
                  <a:lumOff val="5000"/>
                </a:schemeClr>
              </a:solidFill>
              <a:latin typeface="+mj-lt"/>
            </a:endParaRPr>
          </a:p>
        </p:txBody>
      </p:sp>
      <p:sp>
        <p:nvSpPr>
          <p:cNvPr id="11" name="ZoneTexte 10"/>
          <p:cNvSpPr txBox="1"/>
          <p:nvPr/>
        </p:nvSpPr>
        <p:spPr>
          <a:xfrm>
            <a:off x="1214414" y="5140123"/>
            <a:ext cx="3357586"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Socket TCP/IP</a:t>
            </a:r>
            <a:endParaRPr lang="fr-FR" sz="1200" dirty="0">
              <a:solidFill>
                <a:schemeClr val="tx1">
                  <a:lumMod val="95000"/>
                  <a:lumOff val="5000"/>
                </a:schemeClr>
              </a:solidFill>
              <a:latin typeface="+mj-lt"/>
            </a:endParaRPr>
          </a:p>
        </p:txBody>
      </p:sp>
      <p:sp>
        <p:nvSpPr>
          <p:cNvPr id="12" name="ZoneTexte 11"/>
          <p:cNvSpPr txBox="1"/>
          <p:nvPr/>
        </p:nvSpPr>
        <p:spPr>
          <a:xfrm>
            <a:off x="1214414" y="4786322"/>
            <a:ext cx="1643074"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Table </a:t>
            </a:r>
            <a:r>
              <a:rPr lang="fr-FR" sz="1200" dirty="0" err="1" smtClean="0">
                <a:solidFill>
                  <a:schemeClr val="tx1">
                    <a:lumMod val="95000"/>
                    <a:lumOff val="5000"/>
                  </a:schemeClr>
                </a:solidFill>
                <a:latin typeface="+mj-lt"/>
              </a:rPr>
              <a:t>IPs</a:t>
            </a:r>
            <a:r>
              <a:rPr lang="fr-FR" sz="1200" dirty="0" smtClean="0">
                <a:solidFill>
                  <a:schemeClr val="tx1">
                    <a:lumMod val="95000"/>
                    <a:lumOff val="5000"/>
                  </a:schemeClr>
                </a:solidFill>
                <a:latin typeface="+mj-lt"/>
              </a:rPr>
              <a:t> des clients</a:t>
            </a:r>
            <a:endParaRPr lang="fr-FR" sz="1200" dirty="0">
              <a:solidFill>
                <a:schemeClr val="tx1">
                  <a:lumMod val="95000"/>
                  <a:lumOff val="5000"/>
                </a:schemeClr>
              </a:solidFill>
              <a:latin typeface="+mj-lt"/>
            </a:endParaRPr>
          </a:p>
        </p:txBody>
      </p:sp>
      <p:sp>
        <p:nvSpPr>
          <p:cNvPr id="13" name="ZoneTexte 12"/>
          <p:cNvSpPr txBox="1"/>
          <p:nvPr/>
        </p:nvSpPr>
        <p:spPr>
          <a:xfrm>
            <a:off x="4786314" y="5140123"/>
            <a:ext cx="3357586"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Espace de stockage </a:t>
            </a:r>
            <a:endParaRPr lang="fr-FR" sz="1200" dirty="0">
              <a:solidFill>
                <a:schemeClr val="tx1">
                  <a:lumMod val="95000"/>
                  <a:lumOff val="5000"/>
                </a:schemeClr>
              </a:solidFill>
              <a:latin typeface="+mj-lt"/>
            </a:endParaRPr>
          </a:p>
        </p:txBody>
      </p:sp>
      <p:sp>
        <p:nvSpPr>
          <p:cNvPr id="15" name="ZoneTexte 14"/>
          <p:cNvSpPr txBox="1"/>
          <p:nvPr/>
        </p:nvSpPr>
        <p:spPr>
          <a:xfrm>
            <a:off x="4786314" y="4069694"/>
            <a:ext cx="1643074" cy="100238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Black </a:t>
            </a:r>
            <a:r>
              <a:rPr lang="fr-FR" sz="1200" dirty="0" err="1" smtClean="0">
                <a:solidFill>
                  <a:schemeClr val="tx1">
                    <a:lumMod val="95000"/>
                    <a:lumOff val="5000"/>
                  </a:schemeClr>
                </a:solidFill>
                <a:latin typeface="+mj-lt"/>
              </a:rPr>
              <a:t>list</a:t>
            </a:r>
            <a:endParaRPr lang="fr-FR" sz="1200" dirty="0" smtClean="0">
              <a:solidFill>
                <a:schemeClr val="tx1">
                  <a:lumMod val="95000"/>
                  <a:lumOff val="5000"/>
                </a:schemeClr>
              </a:solidFill>
              <a:latin typeface="+mj-lt"/>
            </a:endParaRPr>
          </a:p>
          <a:p>
            <a:pPr algn="ctr"/>
            <a:r>
              <a:rPr lang="fr-FR" sz="1200" dirty="0" smtClean="0">
                <a:solidFill>
                  <a:schemeClr val="tx1">
                    <a:lumMod val="95000"/>
                    <a:lumOff val="5000"/>
                  </a:schemeClr>
                </a:solidFill>
                <a:latin typeface="+mj-lt"/>
              </a:rPr>
              <a:t>(Sites inutiles à Crawler)</a:t>
            </a:r>
            <a:endParaRPr lang="fr-FR" sz="1200" dirty="0">
              <a:solidFill>
                <a:schemeClr val="tx1">
                  <a:lumMod val="95000"/>
                  <a:lumOff val="5000"/>
                </a:schemeClr>
              </a:solidFill>
              <a:latin typeface="+mj-lt"/>
            </a:endParaRPr>
          </a:p>
        </p:txBody>
      </p:sp>
      <p:sp>
        <p:nvSpPr>
          <p:cNvPr id="16" name="ZoneTexte 15"/>
          <p:cNvSpPr txBox="1"/>
          <p:nvPr/>
        </p:nvSpPr>
        <p:spPr>
          <a:xfrm>
            <a:off x="6500826" y="4069694"/>
            <a:ext cx="1643074"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White </a:t>
            </a:r>
            <a:r>
              <a:rPr lang="fr-FR" sz="1200" dirty="0" err="1" smtClean="0">
                <a:solidFill>
                  <a:schemeClr val="tx1">
                    <a:lumMod val="95000"/>
                    <a:lumOff val="5000"/>
                  </a:schemeClr>
                </a:solidFill>
                <a:latin typeface="+mj-lt"/>
              </a:rPr>
              <a:t>list</a:t>
            </a:r>
            <a:endParaRPr lang="fr-FR" sz="1200" dirty="0">
              <a:solidFill>
                <a:schemeClr val="tx1">
                  <a:lumMod val="95000"/>
                  <a:lumOff val="5000"/>
                </a:schemeClr>
              </a:solidFill>
              <a:latin typeface="+mj-lt"/>
            </a:endParaRPr>
          </a:p>
        </p:txBody>
      </p:sp>
      <p:sp>
        <p:nvSpPr>
          <p:cNvPr id="17" name="ZoneTexte 16"/>
          <p:cNvSpPr txBox="1"/>
          <p:nvPr/>
        </p:nvSpPr>
        <p:spPr>
          <a:xfrm>
            <a:off x="6500826" y="4784074"/>
            <a:ext cx="785818"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Graphe des pages Web</a:t>
            </a:r>
            <a:endParaRPr lang="fr-FR" sz="900" dirty="0">
              <a:solidFill>
                <a:schemeClr val="tx1">
                  <a:lumMod val="95000"/>
                  <a:lumOff val="5000"/>
                </a:schemeClr>
              </a:solidFill>
              <a:latin typeface="+mj-lt"/>
            </a:endParaRPr>
          </a:p>
        </p:txBody>
      </p:sp>
      <p:sp>
        <p:nvSpPr>
          <p:cNvPr id="18" name="ZoneTexte 17"/>
          <p:cNvSpPr txBox="1"/>
          <p:nvPr/>
        </p:nvSpPr>
        <p:spPr>
          <a:xfrm>
            <a:off x="4786314" y="3355314"/>
            <a:ext cx="3357586"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File des </a:t>
            </a:r>
            <a:r>
              <a:rPr lang="fr-FR" sz="1200" dirty="0" err="1" smtClean="0">
                <a:solidFill>
                  <a:schemeClr val="tx1">
                    <a:lumMod val="95000"/>
                    <a:lumOff val="5000"/>
                  </a:schemeClr>
                </a:solidFill>
                <a:latin typeface="+mj-lt"/>
              </a:rPr>
              <a:t>Urls</a:t>
            </a:r>
            <a:r>
              <a:rPr lang="fr-FR" sz="1200" dirty="0" smtClean="0">
                <a:solidFill>
                  <a:schemeClr val="tx1">
                    <a:lumMod val="95000"/>
                    <a:lumOff val="5000"/>
                  </a:schemeClr>
                </a:solidFill>
                <a:latin typeface="+mj-lt"/>
              </a:rPr>
              <a:t> visitées par les clients</a:t>
            </a:r>
            <a:endParaRPr lang="fr-FR" sz="1200" dirty="0">
              <a:solidFill>
                <a:schemeClr val="tx1">
                  <a:lumMod val="95000"/>
                  <a:lumOff val="5000"/>
                </a:schemeClr>
              </a:solidFill>
              <a:latin typeface="+mj-lt"/>
            </a:endParaRPr>
          </a:p>
        </p:txBody>
      </p:sp>
      <p:sp>
        <p:nvSpPr>
          <p:cNvPr id="21" name="ZoneTexte 20"/>
          <p:cNvSpPr txBox="1"/>
          <p:nvPr/>
        </p:nvSpPr>
        <p:spPr>
          <a:xfrm>
            <a:off x="4786314" y="3071810"/>
            <a:ext cx="3357586" cy="276999"/>
          </a:xfrm>
          <a:prstGeom prst="rect">
            <a:avLst/>
          </a:prstGeom>
          <a:noFill/>
        </p:spPr>
        <p:txBody>
          <a:bodyPr wrap="square" rtlCol="0">
            <a:spAutoFit/>
          </a:bodyPr>
          <a:lstStyle/>
          <a:p>
            <a:pPr algn="ctr"/>
            <a:r>
              <a:rPr lang="fr-FR" sz="1200" b="1" dirty="0" smtClean="0">
                <a:solidFill>
                  <a:schemeClr val="tx1">
                    <a:lumMod val="95000"/>
                    <a:lumOff val="5000"/>
                  </a:schemeClr>
                </a:solidFill>
                <a:latin typeface="+mj-lt"/>
              </a:rPr>
              <a:t>Espace d’</a:t>
            </a:r>
            <a:r>
              <a:rPr lang="fr-FR" sz="1200" b="1" dirty="0" err="1" smtClean="0">
                <a:solidFill>
                  <a:schemeClr val="tx1">
                    <a:lumMod val="95000"/>
                    <a:lumOff val="5000"/>
                  </a:schemeClr>
                </a:solidFill>
                <a:latin typeface="+mj-lt"/>
              </a:rPr>
              <a:t>Urls</a:t>
            </a:r>
            <a:endParaRPr lang="fr-FR" sz="1200" b="1" dirty="0">
              <a:solidFill>
                <a:schemeClr val="tx1">
                  <a:lumMod val="95000"/>
                  <a:lumOff val="5000"/>
                </a:schemeClr>
              </a:solidFill>
              <a:latin typeface="+mj-lt"/>
            </a:endParaRPr>
          </a:p>
        </p:txBody>
      </p:sp>
      <p:sp>
        <p:nvSpPr>
          <p:cNvPr id="24" name="ZoneTexte 23"/>
          <p:cNvSpPr txBox="1"/>
          <p:nvPr/>
        </p:nvSpPr>
        <p:spPr>
          <a:xfrm>
            <a:off x="2928926" y="4786322"/>
            <a:ext cx="1643074"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Table </a:t>
            </a:r>
            <a:r>
              <a:rPr lang="fr-FR" sz="1200" dirty="0" err="1" smtClean="0">
                <a:solidFill>
                  <a:schemeClr val="tx1">
                    <a:lumMod val="95000"/>
                    <a:lumOff val="5000"/>
                  </a:schemeClr>
                </a:solidFill>
                <a:latin typeface="+mj-lt"/>
              </a:rPr>
              <a:t>IPs</a:t>
            </a:r>
            <a:r>
              <a:rPr lang="fr-FR" sz="1200" dirty="0" smtClean="0">
                <a:solidFill>
                  <a:schemeClr val="tx1">
                    <a:lumMod val="95000"/>
                    <a:lumOff val="5000"/>
                  </a:schemeClr>
                </a:solidFill>
                <a:latin typeface="+mj-lt"/>
              </a:rPr>
              <a:t> des serveurs</a:t>
            </a:r>
            <a:endParaRPr lang="fr-FR" sz="1200" dirty="0">
              <a:solidFill>
                <a:schemeClr val="tx1">
                  <a:lumMod val="95000"/>
                  <a:lumOff val="5000"/>
                </a:schemeClr>
              </a:solidFill>
              <a:latin typeface="+mj-lt"/>
            </a:endParaRPr>
          </a:p>
        </p:txBody>
      </p:sp>
      <p:sp>
        <p:nvSpPr>
          <p:cNvPr id="26" name="ZoneTexte 25"/>
          <p:cNvSpPr txBox="1"/>
          <p:nvPr/>
        </p:nvSpPr>
        <p:spPr>
          <a:xfrm>
            <a:off x="1214414" y="4143380"/>
            <a:ext cx="3357586" cy="276999"/>
          </a:xfrm>
          <a:prstGeom prst="rect">
            <a:avLst/>
          </a:prstGeom>
          <a:noFill/>
        </p:spPr>
        <p:txBody>
          <a:bodyPr wrap="square" rtlCol="0">
            <a:spAutoFit/>
          </a:bodyPr>
          <a:lstStyle/>
          <a:p>
            <a:pPr algn="ctr"/>
            <a:r>
              <a:rPr lang="fr-FR" sz="1200" b="1" dirty="0" smtClean="0">
                <a:solidFill>
                  <a:schemeClr val="tx1">
                    <a:lumMod val="95000"/>
                    <a:lumOff val="5000"/>
                  </a:schemeClr>
                </a:solidFill>
                <a:latin typeface="+mj-lt"/>
              </a:rPr>
              <a:t>Protocole de communication</a:t>
            </a:r>
            <a:endParaRPr lang="fr-FR" sz="1200" b="1" dirty="0">
              <a:solidFill>
                <a:schemeClr val="tx1">
                  <a:lumMod val="95000"/>
                  <a:lumOff val="5000"/>
                </a:schemeClr>
              </a:solidFill>
              <a:latin typeface="+mj-lt"/>
            </a:endParaRPr>
          </a:p>
        </p:txBody>
      </p:sp>
      <p:sp>
        <p:nvSpPr>
          <p:cNvPr id="27" name="ZoneTexte 26"/>
          <p:cNvSpPr txBox="1"/>
          <p:nvPr/>
        </p:nvSpPr>
        <p:spPr>
          <a:xfrm>
            <a:off x="6500826" y="4429132"/>
            <a:ext cx="785818"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Calcul position de l’Url</a:t>
            </a:r>
            <a:endParaRPr lang="fr-FR" sz="900" dirty="0">
              <a:solidFill>
                <a:schemeClr val="tx1">
                  <a:lumMod val="95000"/>
                  <a:lumOff val="5000"/>
                </a:schemeClr>
              </a:solidFill>
              <a:latin typeface="+mj-lt"/>
            </a:endParaRPr>
          </a:p>
        </p:txBody>
      </p:sp>
      <p:sp>
        <p:nvSpPr>
          <p:cNvPr id="29" name="ZoneTexte 28"/>
          <p:cNvSpPr txBox="1"/>
          <p:nvPr/>
        </p:nvSpPr>
        <p:spPr>
          <a:xfrm>
            <a:off x="1214414" y="3071810"/>
            <a:ext cx="3357586" cy="276999"/>
          </a:xfrm>
          <a:prstGeom prst="rect">
            <a:avLst/>
          </a:prstGeom>
          <a:noFill/>
        </p:spPr>
        <p:txBody>
          <a:bodyPr wrap="square" rtlCol="0">
            <a:spAutoFit/>
          </a:bodyPr>
          <a:lstStyle/>
          <a:p>
            <a:pPr algn="ctr"/>
            <a:r>
              <a:rPr lang="fr-FR" sz="1200" b="1" dirty="0" smtClean="0">
                <a:solidFill>
                  <a:schemeClr val="tx1">
                    <a:lumMod val="95000"/>
                    <a:lumOff val="5000"/>
                  </a:schemeClr>
                </a:solidFill>
                <a:latin typeface="+mj-lt"/>
              </a:rPr>
              <a:t>Prise de décision</a:t>
            </a:r>
            <a:endParaRPr lang="fr-FR" sz="1200" b="1" dirty="0">
              <a:solidFill>
                <a:schemeClr val="tx1">
                  <a:lumMod val="95000"/>
                  <a:lumOff val="5000"/>
                </a:schemeClr>
              </a:solidFill>
              <a:latin typeface="+mj-lt"/>
            </a:endParaRPr>
          </a:p>
        </p:txBody>
      </p:sp>
      <p:sp>
        <p:nvSpPr>
          <p:cNvPr id="30" name="ZoneTexte 29"/>
          <p:cNvSpPr txBox="1"/>
          <p:nvPr/>
        </p:nvSpPr>
        <p:spPr>
          <a:xfrm>
            <a:off x="1214414" y="3712504"/>
            <a:ext cx="1357322"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Attribution des </a:t>
            </a:r>
            <a:r>
              <a:rPr lang="fr-FR" sz="900" dirty="0" err="1" smtClean="0">
                <a:solidFill>
                  <a:schemeClr val="tx1">
                    <a:lumMod val="95000"/>
                    <a:lumOff val="5000"/>
                  </a:schemeClr>
                </a:solidFill>
                <a:latin typeface="+mj-lt"/>
              </a:rPr>
              <a:t>Urls</a:t>
            </a:r>
            <a:r>
              <a:rPr lang="fr-FR" sz="900" dirty="0" smtClean="0">
                <a:solidFill>
                  <a:schemeClr val="tx1">
                    <a:lumMod val="95000"/>
                    <a:lumOff val="5000"/>
                  </a:schemeClr>
                </a:solidFill>
                <a:latin typeface="+mj-lt"/>
              </a:rPr>
              <a:t> à crawler aux clients </a:t>
            </a:r>
            <a:endParaRPr lang="fr-FR" sz="900" dirty="0">
              <a:solidFill>
                <a:schemeClr val="tx1">
                  <a:lumMod val="95000"/>
                  <a:lumOff val="5000"/>
                </a:schemeClr>
              </a:solidFill>
              <a:latin typeface="+mj-lt"/>
            </a:endParaRPr>
          </a:p>
        </p:txBody>
      </p:sp>
      <p:sp>
        <p:nvSpPr>
          <p:cNvPr id="31" name="ZoneTexte 30"/>
          <p:cNvSpPr txBox="1"/>
          <p:nvPr/>
        </p:nvSpPr>
        <p:spPr>
          <a:xfrm>
            <a:off x="2643174" y="3357562"/>
            <a:ext cx="928694" cy="64519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Collecte les données du client sur le serveur</a:t>
            </a:r>
            <a:endParaRPr lang="fr-FR" sz="900" dirty="0">
              <a:solidFill>
                <a:schemeClr val="tx1">
                  <a:lumMod val="95000"/>
                  <a:lumOff val="5000"/>
                </a:schemeClr>
              </a:solidFill>
              <a:latin typeface="+mj-lt"/>
            </a:endParaRPr>
          </a:p>
        </p:txBody>
      </p:sp>
      <p:sp>
        <p:nvSpPr>
          <p:cNvPr id="34" name="ZoneTexte 33"/>
          <p:cNvSpPr txBox="1"/>
          <p:nvPr/>
        </p:nvSpPr>
        <p:spPr>
          <a:xfrm>
            <a:off x="1214414" y="4429132"/>
            <a:ext cx="3357586"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800" dirty="0" smtClean="0">
                <a:solidFill>
                  <a:schemeClr val="tx1">
                    <a:lumMod val="95000"/>
                    <a:lumOff val="5000"/>
                  </a:schemeClr>
                </a:solidFill>
                <a:latin typeface="+mj-lt"/>
              </a:rPr>
              <a:t>Prise en compte des événements clients (perte du réseau, tâche terminée, …)</a:t>
            </a:r>
            <a:endParaRPr lang="fr-FR" sz="800" dirty="0">
              <a:solidFill>
                <a:schemeClr val="tx1">
                  <a:lumMod val="95000"/>
                  <a:lumOff val="5000"/>
                </a:schemeClr>
              </a:solidFill>
              <a:latin typeface="+mj-lt"/>
            </a:endParaRPr>
          </a:p>
        </p:txBody>
      </p:sp>
      <p:sp>
        <p:nvSpPr>
          <p:cNvPr id="36" name="Rectangle 35"/>
          <p:cNvSpPr/>
          <p:nvPr/>
        </p:nvSpPr>
        <p:spPr>
          <a:xfrm>
            <a:off x="1142976" y="1071546"/>
            <a:ext cx="7072362" cy="1928850"/>
          </a:xfrm>
          <a:prstGeom prst="rect">
            <a:avLst/>
          </a:prstGeom>
          <a:solidFill>
            <a:schemeClr val="accent2">
              <a:lumMod val="60000"/>
              <a:lumOff val="4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1214414" y="2643182"/>
            <a:ext cx="6929486" cy="288000"/>
          </a:xfrm>
          <a:prstGeom prst="rect">
            <a:avLst/>
          </a:prstGeom>
          <a:solidFill>
            <a:schemeClr val="accent1">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Couche </a:t>
            </a:r>
            <a:r>
              <a:rPr lang="fr-FR" sz="1200" dirty="0" smtClean="0">
                <a:solidFill>
                  <a:schemeClr val="tx1">
                    <a:lumMod val="95000"/>
                    <a:lumOff val="5000"/>
                  </a:schemeClr>
                </a:solidFill>
                <a:latin typeface="+mj-lt"/>
              </a:rPr>
              <a:t>applicatif</a:t>
            </a:r>
            <a:endParaRPr lang="fr-FR" sz="1200" dirty="0">
              <a:solidFill>
                <a:schemeClr val="tx1">
                  <a:lumMod val="95000"/>
                  <a:lumOff val="5000"/>
                </a:schemeClr>
              </a:solidFill>
              <a:latin typeface="+mj-lt"/>
            </a:endParaRPr>
          </a:p>
        </p:txBody>
      </p:sp>
      <p:sp>
        <p:nvSpPr>
          <p:cNvPr id="38" name="ZoneTexte 37"/>
          <p:cNvSpPr txBox="1"/>
          <p:nvPr/>
        </p:nvSpPr>
        <p:spPr>
          <a:xfrm>
            <a:off x="559330" y="1071546"/>
            <a:ext cx="369332" cy="1928826"/>
          </a:xfrm>
          <a:prstGeom prst="rect">
            <a:avLst/>
          </a:prstGeom>
          <a:noFill/>
        </p:spPr>
        <p:txBody>
          <a:bodyPr vert="vert270" wrap="square" rtlCol="0">
            <a:spAutoFit/>
          </a:bodyPr>
          <a:lstStyle/>
          <a:p>
            <a:pPr algn="ctr"/>
            <a:r>
              <a:rPr lang="fr-FR" sz="1200" b="1" dirty="0" smtClean="0">
                <a:solidFill>
                  <a:schemeClr val="tx1">
                    <a:lumMod val="95000"/>
                    <a:lumOff val="5000"/>
                  </a:schemeClr>
                </a:solidFill>
                <a:latin typeface="+mj-lt"/>
              </a:rPr>
              <a:t>Interface utilisateur</a:t>
            </a:r>
            <a:endParaRPr lang="fr-FR" sz="1200" b="1" dirty="0">
              <a:solidFill>
                <a:schemeClr val="tx1">
                  <a:lumMod val="95000"/>
                  <a:lumOff val="5000"/>
                </a:schemeClr>
              </a:solidFill>
              <a:latin typeface="+mj-lt"/>
            </a:endParaRPr>
          </a:p>
        </p:txBody>
      </p:sp>
      <p:sp>
        <p:nvSpPr>
          <p:cNvPr id="39" name="ZoneTexte 38"/>
          <p:cNvSpPr txBox="1"/>
          <p:nvPr/>
        </p:nvSpPr>
        <p:spPr>
          <a:xfrm>
            <a:off x="1214414" y="1142984"/>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Configuration</a:t>
            </a:r>
          </a:p>
        </p:txBody>
      </p:sp>
      <p:sp>
        <p:nvSpPr>
          <p:cNvPr id="40" name="ZoneTexte 39"/>
          <p:cNvSpPr txBox="1"/>
          <p:nvPr/>
        </p:nvSpPr>
        <p:spPr>
          <a:xfrm>
            <a:off x="2000232" y="1142984"/>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Liste des clients</a:t>
            </a:r>
            <a:endParaRPr lang="fr-FR" sz="1200" dirty="0">
              <a:solidFill>
                <a:schemeClr val="tx1">
                  <a:lumMod val="95000"/>
                  <a:lumOff val="5000"/>
                </a:schemeClr>
              </a:solidFill>
              <a:latin typeface="+mj-lt"/>
            </a:endParaRPr>
          </a:p>
        </p:txBody>
      </p:sp>
      <p:sp>
        <p:nvSpPr>
          <p:cNvPr id="41" name="ZoneTexte 40"/>
          <p:cNvSpPr txBox="1"/>
          <p:nvPr/>
        </p:nvSpPr>
        <p:spPr>
          <a:xfrm>
            <a:off x="2786050" y="1142984"/>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Liste des serveurs</a:t>
            </a:r>
            <a:endParaRPr lang="fr-FR" sz="1200" dirty="0">
              <a:solidFill>
                <a:schemeClr val="tx1">
                  <a:lumMod val="95000"/>
                  <a:lumOff val="5000"/>
                </a:schemeClr>
              </a:solidFill>
              <a:latin typeface="+mj-lt"/>
            </a:endParaRPr>
          </a:p>
        </p:txBody>
      </p:sp>
      <p:sp>
        <p:nvSpPr>
          <p:cNvPr id="42" name="ZoneTexte 41"/>
          <p:cNvSpPr txBox="1"/>
          <p:nvPr/>
        </p:nvSpPr>
        <p:spPr>
          <a:xfrm>
            <a:off x="5143504" y="1142984"/>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err="1" smtClean="0">
                <a:solidFill>
                  <a:schemeClr val="tx1">
                    <a:lumMod val="95000"/>
                    <a:lumOff val="5000"/>
                  </a:schemeClr>
                </a:solidFill>
                <a:latin typeface="+mj-lt"/>
              </a:rPr>
              <a:t>Urls</a:t>
            </a:r>
            <a:r>
              <a:rPr lang="fr-FR" sz="1200" dirty="0" smtClean="0">
                <a:solidFill>
                  <a:schemeClr val="tx1">
                    <a:lumMod val="95000"/>
                    <a:lumOff val="5000"/>
                  </a:schemeClr>
                </a:solidFill>
                <a:latin typeface="+mj-lt"/>
              </a:rPr>
              <a:t> en attente à crawler</a:t>
            </a:r>
            <a:endParaRPr lang="fr-FR" sz="1200" dirty="0">
              <a:solidFill>
                <a:schemeClr val="tx1">
                  <a:lumMod val="95000"/>
                  <a:lumOff val="5000"/>
                </a:schemeClr>
              </a:solidFill>
              <a:latin typeface="+mj-lt"/>
            </a:endParaRPr>
          </a:p>
        </p:txBody>
      </p:sp>
      <p:sp>
        <p:nvSpPr>
          <p:cNvPr id="44" name="ZoneTexte 43"/>
          <p:cNvSpPr txBox="1"/>
          <p:nvPr/>
        </p:nvSpPr>
        <p:spPr>
          <a:xfrm>
            <a:off x="6715140" y="1142984"/>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Graphe des pages Web</a:t>
            </a:r>
            <a:endParaRPr lang="fr-FR" sz="1200" dirty="0">
              <a:solidFill>
                <a:schemeClr val="tx1">
                  <a:lumMod val="95000"/>
                  <a:lumOff val="5000"/>
                </a:schemeClr>
              </a:solidFill>
              <a:latin typeface="+mj-lt"/>
            </a:endParaRPr>
          </a:p>
        </p:txBody>
      </p:sp>
      <p:sp>
        <p:nvSpPr>
          <p:cNvPr id="46" name="ZoneTexte 45"/>
          <p:cNvSpPr txBox="1"/>
          <p:nvPr/>
        </p:nvSpPr>
        <p:spPr>
          <a:xfrm>
            <a:off x="4357686" y="1142984"/>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Black </a:t>
            </a:r>
            <a:r>
              <a:rPr lang="fr-FR" sz="1200" dirty="0" err="1" smtClean="0">
                <a:solidFill>
                  <a:schemeClr val="tx1">
                    <a:lumMod val="95000"/>
                    <a:lumOff val="5000"/>
                  </a:schemeClr>
                </a:solidFill>
                <a:latin typeface="+mj-lt"/>
              </a:rPr>
              <a:t>list</a:t>
            </a:r>
            <a:r>
              <a:rPr lang="fr-FR" sz="1200" dirty="0" smtClean="0">
                <a:solidFill>
                  <a:schemeClr val="tx1">
                    <a:lumMod val="95000"/>
                    <a:lumOff val="5000"/>
                  </a:schemeClr>
                </a:solidFill>
                <a:latin typeface="+mj-lt"/>
              </a:rPr>
              <a:t> (liste noire des </a:t>
            </a:r>
            <a:r>
              <a:rPr lang="fr-FR" sz="1200" dirty="0" err="1" smtClean="0">
                <a:solidFill>
                  <a:schemeClr val="tx1">
                    <a:lumMod val="95000"/>
                    <a:lumOff val="5000"/>
                  </a:schemeClr>
                </a:solidFill>
                <a:latin typeface="+mj-lt"/>
              </a:rPr>
              <a:t>Urls</a:t>
            </a:r>
            <a:r>
              <a:rPr lang="fr-FR" sz="1200" dirty="0" smtClean="0">
                <a:solidFill>
                  <a:schemeClr val="tx1">
                    <a:lumMod val="95000"/>
                    <a:lumOff val="5000"/>
                  </a:schemeClr>
                </a:solidFill>
                <a:latin typeface="+mj-lt"/>
              </a:rPr>
              <a:t>)</a:t>
            </a:r>
            <a:endParaRPr lang="fr-FR" sz="1200" dirty="0">
              <a:solidFill>
                <a:schemeClr val="tx1">
                  <a:lumMod val="95000"/>
                  <a:lumOff val="5000"/>
                </a:schemeClr>
              </a:solidFill>
              <a:latin typeface="+mj-lt"/>
            </a:endParaRPr>
          </a:p>
        </p:txBody>
      </p:sp>
      <p:sp>
        <p:nvSpPr>
          <p:cNvPr id="47" name="ZoneTexte 46"/>
          <p:cNvSpPr txBox="1"/>
          <p:nvPr/>
        </p:nvSpPr>
        <p:spPr>
          <a:xfrm>
            <a:off x="3571868" y="1142984"/>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Observateur d’événements</a:t>
            </a:r>
            <a:endParaRPr lang="fr-FR" sz="1200" dirty="0">
              <a:solidFill>
                <a:schemeClr val="tx1">
                  <a:lumMod val="95000"/>
                  <a:lumOff val="5000"/>
                </a:schemeClr>
              </a:solidFill>
              <a:latin typeface="+mj-lt"/>
            </a:endParaRPr>
          </a:p>
        </p:txBody>
      </p:sp>
      <p:sp>
        <p:nvSpPr>
          <p:cNvPr id="48" name="Parenthèse ouvrante 47"/>
          <p:cNvSpPr/>
          <p:nvPr/>
        </p:nvSpPr>
        <p:spPr>
          <a:xfrm>
            <a:off x="928662" y="1214422"/>
            <a:ext cx="142876" cy="178595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49" name="Parenthèse ouvrante 48"/>
          <p:cNvSpPr/>
          <p:nvPr/>
        </p:nvSpPr>
        <p:spPr>
          <a:xfrm>
            <a:off x="928662" y="3071810"/>
            <a:ext cx="142876" cy="2428892"/>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50" name="ZoneTexte 49"/>
          <p:cNvSpPr txBox="1"/>
          <p:nvPr/>
        </p:nvSpPr>
        <p:spPr>
          <a:xfrm>
            <a:off x="571472" y="3286124"/>
            <a:ext cx="369332" cy="1928826"/>
          </a:xfrm>
          <a:prstGeom prst="rect">
            <a:avLst/>
          </a:prstGeom>
          <a:noFill/>
        </p:spPr>
        <p:txBody>
          <a:bodyPr vert="vert270" wrap="square" rtlCol="0">
            <a:spAutoFit/>
          </a:bodyPr>
          <a:lstStyle/>
          <a:p>
            <a:pPr algn="ctr"/>
            <a:r>
              <a:rPr lang="fr-FR" sz="1200" b="1" dirty="0" smtClean="0">
                <a:solidFill>
                  <a:schemeClr val="tx1">
                    <a:lumMod val="95000"/>
                    <a:lumOff val="5000"/>
                  </a:schemeClr>
                </a:solidFill>
                <a:latin typeface="+mj-lt"/>
              </a:rPr>
              <a:t>Composants logiciels</a:t>
            </a:r>
            <a:endParaRPr lang="fr-FR" sz="1200" b="1" dirty="0">
              <a:solidFill>
                <a:schemeClr val="tx1">
                  <a:lumMod val="95000"/>
                  <a:lumOff val="5000"/>
                </a:schemeClr>
              </a:solidFill>
              <a:latin typeface="+mj-lt"/>
            </a:endParaRPr>
          </a:p>
        </p:txBody>
      </p:sp>
      <p:grpSp>
        <p:nvGrpSpPr>
          <p:cNvPr id="65" name="Groupe 64"/>
          <p:cNvGrpSpPr/>
          <p:nvPr/>
        </p:nvGrpSpPr>
        <p:grpSpPr>
          <a:xfrm>
            <a:off x="7358082" y="4426884"/>
            <a:ext cx="785818" cy="645190"/>
            <a:chOff x="7358082" y="4284008"/>
            <a:chExt cx="785818" cy="645190"/>
          </a:xfrm>
        </p:grpSpPr>
        <p:sp>
          <p:nvSpPr>
            <p:cNvPr id="19" name="ZoneTexte 18"/>
            <p:cNvSpPr txBox="1"/>
            <p:nvPr/>
          </p:nvSpPr>
          <p:spPr>
            <a:xfrm>
              <a:off x="7358082" y="4284008"/>
              <a:ext cx="785818" cy="64519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Indexe des pages Web</a:t>
              </a:r>
              <a:endParaRPr lang="fr-FR" sz="1200" dirty="0">
                <a:solidFill>
                  <a:schemeClr val="tx1">
                    <a:lumMod val="95000"/>
                    <a:lumOff val="5000"/>
                  </a:schemeClr>
                </a:solidFill>
                <a:latin typeface="+mj-lt"/>
              </a:endParaRPr>
            </a:p>
          </p:txBody>
        </p:sp>
        <p:pic>
          <p:nvPicPr>
            <p:cNvPr id="57" name="Image 56" descr="etoile.gif"/>
            <p:cNvPicPr>
              <a:picLocks noChangeAspect="1"/>
            </p:cNvPicPr>
            <p:nvPr/>
          </p:nvPicPr>
          <p:blipFill>
            <a:blip r:embed="rId3"/>
            <a:stretch>
              <a:fillRect/>
            </a:stretch>
          </p:blipFill>
          <p:spPr>
            <a:xfrm>
              <a:off x="7358082" y="4286256"/>
              <a:ext cx="142876" cy="142876"/>
            </a:xfrm>
            <a:prstGeom prst="rect">
              <a:avLst/>
            </a:prstGeom>
            <a:noFill/>
            <a:ln>
              <a:noFill/>
            </a:ln>
          </p:spPr>
        </p:pic>
      </p:grpSp>
      <p:grpSp>
        <p:nvGrpSpPr>
          <p:cNvPr id="66" name="Groupe 65"/>
          <p:cNvGrpSpPr/>
          <p:nvPr/>
        </p:nvGrpSpPr>
        <p:grpSpPr>
          <a:xfrm>
            <a:off x="4786314" y="3714752"/>
            <a:ext cx="3357586" cy="288000"/>
            <a:chOff x="4786314" y="3571876"/>
            <a:chExt cx="3357586" cy="288000"/>
          </a:xfrm>
        </p:grpSpPr>
        <p:sp>
          <p:nvSpPr>
            <p:cNvPr id="14" name="ZoneTexte 13"/>
            <p:cNvSpPr txBox="1"/>
            <p:nvPr/>
          </p:nvSpPr>
          <p:spPr>
            <a:xfrm>
              <a:off x="4786314" y="3571876"/>
              <a:ext cx="3357586"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Indexeur (</a:t>
              </a:r>
              <a:r>
                <a:rPr lang="fr-FR" sz="1200" dirty="0" err="1" smtClean="0">
                  <a:solidFill>
                    <a:schemeClr val="tx1">
                      <a:lumMod val="95000"/>
                      <a:lumOff val="5000"/>
                    </a:schemeClr>
                  </a:solidFill>
                  <a:latin typeface="+mj-lt"/>
                </a:rPr>
                <a:t>Lucene</a:t>
              </a:r>
              <a:r>
                <a:rPr lang="fr-FR" sz="1200" dirty="0" smtClean="0">
                  <a:solidFill>
                    <a:schemeClr val="tx1">
                      <a:lumMod val="95000"/>
                      <a:lumOff val="5000"/>
                    </a:schemeClr>
                  </a:solidFill>
                  <a:latin typeface="+mj-lt"/>
                </a:rPr>
                <a:t>)</a:t>
              </a:r>
              <a:endParaRPr lang="fr-FR" sz="1200" dirty="0">
                <a:solidFill>
                  <a:schemeClr val="tx1">
                    <a:lumMod val="95000"/>
                    <a:lumOff val="5000"/>
                  </a:schemeClr>
                </a:solidFill>
                <a:latin typeface="+mj-lt"/>
              </a:endParaRPr>
            </a:p>
          </p:txBody>
        </p:sp>
        <p:pic>
          <p:nvPicPr>
            <p:cNvPr id="58" name="Image 57" descr="etoile.gif"/>
            <p:cNvPicPr>
              <a:picLocks noChangeAspect="1"/>
            </p:cNvPicPr>
            <p:nvPr/>
          </p:nvPicPr>
          <p:blipFill>
            <a:blip r:embed="rId3"/>
            <a:stretch>
              <a:fillRect/>
            </a:stretch>
          </p:blipFill>
          <p:spPr>
            <a:xfrm>
              <a:off x="4786314" y="3571876"/>
              <a:ext cx="142876" cy="142876"/>
            </a:xfrm>
            <a:prstGeom prst="rect">
              <a:avLst/>
            </a:prstGeom>
            <a:noFill/>
            <a:ln>
              <a:noFill/>
            </a:ln>
          </p:spPr>
        </p:pic>
      </p:grpSp>
      <p:grpSp>
        <p:nvGrpSpPr>
          <p:cNvPr id="64" name="Groupe 63"/>
          <p:cNvGrpSpPr/>
          <p:nvPr/>
        </p:nvGrpSpPr>
        <p:grpSpPr>
          <a:xfrm>
            <a:off x="7500958" y="1142984"/>
            <a:ext cx="642942" cy="1428760"/>
            <a:chOff x="7500958" y="1000108"/>
            <a:chExt cx="642942" cy="1428760"/>
          </a:xfrm>
        </p:grpSpPr>
        <p:sp>
          <p:nvSpPr>
            <p:cNvPr id="45" name="ZoneTexte 44"/>
            <p:cNvSpPr txBox="1"/>
            <p:nvPr/>
          </p:nvSpPr>
          <p:spPr>
            <a:xfrm>
              <a:off x="7500958" y="1000108"/>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Requêtes moteur de recherche</a:t>
              </a:r>
              <a:endParaRPr lang="fr-FR" sz="1200" dirty="0">
                <a:solidFill>
                  <a:schemeClr val="tx1">
                    <a:lumMod val="95000"/>
                    <a:lumOff val="5000"/>
                  </a:schemeClr>
                </a:solidFill>
                <a:latin typeface="+mj-lt"/>
              </a:endParaRPr>
            </a:p>
          </p:txBody>
        </p:sp>
        <p:pic>
          <p:nvPicPr>
            <p:cNvPr id="59" name="Image 58" descr="etoile.gif"/>
            <p:cNvPicPr>
              <a:picLocks noChangeAspect="1"/>
            </p:cNvPicPr>
            <p:nvPr/>
          </p:nvPicPr>
          <p:blipFill>
            <a:blip r:embed="rId3"/>
            <a:stretch>
              <a:fillRect/>
            </a:stretch>
          </p:blipFill>
          <p:spPr>
            <a:xfrm>
              <a:off x="7500958" y="1000108"/>
              <a:ext cx="142876" cy="142876"/>
            </a:xfrm>
            <a:prstGeom prst="rect">
              <a:avLst/>
            </a:prstGeom>
            <a:noFill/>
            <a:ln>
              <a:noFill/>
            </a:ln>
          </p:spPr>
        </p:pic>
      </p:grpSp>
      <p:grpSp>
        <p:nvGrpSpPr>
          <p:cNvPr id="67" name="Groupe 66"/>
          <p:cNvGrpSpPr/>
          <p:nvPr/>
        </p:nvGrpSpPr>
        <p:grpSpPr>
          <a:xfrm>
            <a:off x="3643306" y="3357562"/>
            <a:ext cx="928694" cy="645190"/>
            <a:chOff x="3643306" y="3214686"/>
            <a:chExt cx="928694" cy="645190"/>
          </a:xfrm>
        </p:grpSpPr>
        <p:sp>
          <p:nvSpPr>
            <p:cNvPr id="35" name="ZoneTexte 34"/>
            <p:cNvSpPr txBox="1"/>
            <p:nvPr/>
          </p:nvSpPr>
          <p:spPr>
            <a:xfrm>
              <a:off x="3643306" y="3214686"/>
              <a:ext cx="928694" cy="64519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800" dirty="0" smtClean="0">
                  <a:solidFill>
                    <a:schemeClr val="tx1">
                      <a:lumMod val="95000"/>
                      <a:lumOff val="5000"/>
                    </a:schemeClr>
                  </a:solidFill>
                  <a:latin typeface="+mj-lt"/>
                </a:rPr>
                <a:t>Requêtes moteur de recherche (communication serveur à serveur)</a:t>
              </a:r>
              <a:endParaRPr lang="fr-FR" sz="800" dirty="0">
                <a:solidFill>
                  <a:schemeClr val="tx1">
                    <a:lumMod val="95000"/>
                    <a:lumOff val="5000"/>
                  </a:schemeClr>
                </a:solidFill>
                <a:latin typeface="+mj-lt"/>
              </a:endParaRPr>
            </a:p>
          </p:txBody>
        </p:sp>
        <p:pic>
          <p:nvPicPr>
            <p:cNvPr id="60" name="Image 59" descr="etoile.gif"/>
            <p:cNvPicPr>
              <a:picLocks noChangeAspect="1"/>
            </p:cNvPicPr>
            <p:nvPr/>
          </p:nvPicPr>
          <p:blipFill>
            <a:blip r:embed="rId3"/>
            <a:stretch>
              <a:fillRect/>
            </a:stretch>
          </p:blipFill>
          <p:spPr>
            <a:xfrm>
              <a:off x="3643306" y="3214686"/>
              <a:ext cx="142876" cy="142876"/>
            </a:xfrm>
            <a:prstGeom prst="rect">
              <a:avLst/>
            </a:prstGeom>
            <a:noFill/>
            <a:ln>
              <a:noFill/>
            </a:ln>
          </p:spPr>
        </p:pic>
      </p:grpSp>
      <p:grpSp>
        <p:nvGrpSpPr>
          <p:cNvPr id="68" name="Groupe 67"/>
          <p:cNvGrpSpPr/>
          <p:nvPr/>
        </p:nvGrpSpPr>
        <p:grpSpPr>
          <a:xfrm>
            <a:off x="1214414" y="3357562"/>
            <a:ext cx="1357322" cy="288000"/>
            <a:chOff x="1214414" y="3214686"/>
            <a:chExt cx="1357322" cy="288000"/>
          </a:xfrm>
        </p:grpSpPr>
        <p:sp>
          <p:nvSpPr>
            <p:cNvPr id="32" name="ZoneTexte 31"/>
            <p:cNvSpPr txBox="1"/>
            <p:nvPr/>
          </p:nvSpPr>
          <p:spPr>
            <a:xfrm>
              <a:off x="1214414" y="3214686"/>
              <a:ext cx="1357322"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fr-FR" sz="700" dirty="0" smtClean="0">
                  <a:solidFill>
                    <a:schemeClr val="tx1">
                      <a:lumMod val="95000"/>
                      <a:lumOff val="5000"/>
                    </a:schemeClr>
                  </a:solidFill>
                  <a:latin typeface="+mj-lt"/>
                </a:rPr>
                <a:t>   Répartition des tâches (fonction  capacités de calcul des clients)</a:t>
              </a:r>
              <a:endParaRPr lang="fr-FR" sz="700" dirty="0">
                <a:solidFill>
                  <a:schemeClr val="tx1">
                    <a:lumMod val="95000"/>
                    <a:lumOff val="5000"/>
                  </a:schemeClr>
                </a:solidFill>
                <a:latin typeface="+mj-lt"/>
              </a:endParaRPr>
            </a:p>
          </p:txBody>
        </p:sp>
        <p:pic>
          <p:nvPicPr>
            <p:cNvPr id="61" name="Image 60" descr="etoile.gif"/>
            <p:cNvPicPr>
              <a:picLocks noChangeAspect="1"/>
            </p:cNvPicPr>
            <p:nvPr/>
          </p:nvPicPr>
          <p:blipFill>
            <a:blip r:embed="rId3"/>
            <a:stretch>
              <a:fillRect/>
            </a:stretch>
          </p:blipFill>
          <p:spPr>
            <a:xfrm>
              <a:off x="1214414" y="3214686"/>
              <a:ext cx="142876" cy="142876"/>
            </a:xfrm>
            <a:prstGeom prst="rect">
              <a:avLst/>
            </a:prstGeom>
            <a:noFill/>
            <a:ln>
              <a:noFill/>
            </a:ln>
          </p:spPr>
        </p:pic>
      </p:grpSp>
      <p:grpSp>
        <p:nvGrpSpPr>
          <p:cNvPr id="63" name="Groupe 62"/>
          <p:cNvGrpSpPr/>
          <p:nvPr/>
        </p:nvGrpSpPr>
        <p:grpSpPr>
          <a:xfrm>
            <a:off x="5929322" y="1142984"/>
            <a:ext cx="642942" cy="1428760"/>
            <a:chOff x="5929322" y="1000108"/>
            <a:chExt cx="642942" cy="1428760"/>
          </a:xfrm>
        </p:grpSpPr>
        <p:sp>
          <p:nvSpPr>
            <p:cNvPr id="43" name="ZoneTexte 42"/>
            <p:cNvSpPr txBox="1"/>
            <p:nvPr/>
          </p:nvSpPr>
          <p:spPr>
            <a:xfrm>
              <a:off x="5929322" y="1000108"/>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err="1" smtClean="0">
                  <a:solidFill>
                    <a:schemeClr val="tx1">
                      <a:lumMod val="95000"/>
                      <a:lumOff val="5000"/>
                    </a:schemeClr>
                  </a:solidFill>
                  <a:latin typeface="+mj-lt"/>
                </a:rPr>
                <a:t>Urls</a:t>
              </a:r>
              <a:r>
                <a:rPr lang="fr-FR" sz="1200" dirty="0" smtClean="0">
                  <a:solidFill>
                    <a:schemeClr val="tx1">
                      <a:lumMod val="95000"/>
                      <a:lumOff val="5000"/>
                    </a:schemeClr>
                  </a:solidFill>
                  <a:latin typeface="+mj-lt"/>
                </a:rPr>
                <a:t> crawlées et indexées</a:t>
              </a:r>
              <a:endParaRPr lang="fr-FR" sz="1200" dirty="0">
                <a:solidFill>
                  <a:schemeClr val="tx1">
                    <a:lumMod val="95000"/>
                    <a:lumOff val="5000"/>
                  </a:schemeClr>
                </a:solidFill>
                <a:latin typeface="+mj-lt"/>
              </a:endParaRPr>
            </a:p>
          </p:txBody>
        </p:sp>
        <p:pic>
          <p:nvPicPr>
            <p:cNvPr id="62" name="Image 61" descr="etoile.gif"/>
            <p:cNvPicPr>
              <a:picLocks noChangeAspect="1"/>
            </p:cNvPicPr>
            <p:nvPr/>
          </p:nvPicPr>
          <p:blipFill>
            <a:blip r:embed="rId3"/>
            <a:stretch>
              <a:fillRect/>
            </a:stretch>
          </p:blipFill>
          <p:spPr>
            <a:xfrm>
              <a:off x="5929322" y="1000108"/>
              <a:ext cx="142876" cy="142876"/>
            </a:xfrm>
            <a:prstGeom prst="rect">
              <a:avLst/>
            </a:prstGeom>
            <a:noFill/>
            <a:ln>
              <a:noFill/>
            </a:ln>
          </p:spPr>
        </p:pic>
      </p:grpSp>
      <p:sp>
        <p:nvSpPr>
          <p:cNvPr id="70" name="ZoneTexte 69"/>
          <p:cNvSpPr txBox="1"/>
          <p:nvPr/>
        </p:nvSpPr>
        <p:spPr>
          <a:xfrm>
            <a:off x="18000" y="6096348"/>
            <a:ext cx="9108000" cy="261610"/>
          </a:xfrm>
          <a:prstGeom prst="rect">
            <a:avLst/>
          </a:prstGeom>
          <a:gradFill flip="none" rotWithShape="1">
            <a:gsLst>
              <a:gs pos="0">
                <a:schemeClr val="accent5">
                  <a:lumMod val="40000"/>
                  <a:lumOff val="60000"/>
                </a:schemeClr>
              </a:gs>
              <a:gs pos="68000">
                <a:schemeClr val="accent5">
                  <a:lumMod val="20000"/>
                  <a:lumOff val="80000"/>
                </a:schemeClr>
              </a:gs>
              <a:gs pos="100000">
                <a:schemeClr val="accent5">
                  <a:lumMod val="40000"/>
                  <a:lumOff val="60000"/>
                </a:schemeClr>
              </a:gs>
            </a:gsLst>
            <a:path path="circle">
              <a:fillToRect l="100000" t="100000"/>
            </a:path>
            <a:tileRect r="-100000" b="-100000"/>
          </a:gradFill>
          <a:ln w="15875">
            <a:solidFill>
              <a:schemeClr val="accent5">
                <a:lumMod val="75000"/>
              </a:schemeClr>
            </a:solidFill>
          </a:ln>
        </p:spPr>
        <p:style>
          <a:lnRef idx="0">
            <a:schemeClr val="accent5"/>
          </a:lnRef>
          <a:fillRef idx="3">
            <a:schemeClr val="accent5"/>
          </a:fillRef>
          <a:effectRef idx="3">
            <a:schemeClr val="accent5"/>
          </a:effectRef>
          <a:fontRef idx="minor">
            <a:schemeClr val="lt1"/>
          </a:fontRef>
        </p:style>
        <p:txBody>
          <a:bodyPr wrap="square" rIns="252000" rtlCol="0">
            <a:spAutoFit/>
          </a:bodyPr>
          <a:lstStyle/>
          <a:p>
            <a:pPr algn="just"/>
            <a:r>
              <a:rPr lang="fr-FR" sz="1100" dirty="0" smtClean="0">
                <a:solidFill>
                  <a:schemeClr val="tx1">
                    <a:lumMod val="95000"/>
                    <a:lumOff val="5000"/>
                  </a:schemeClr>
                </a:solidFill>
                <a:latin typeface="Arial" pitchFamily="34" charset="0"/>
                <a:cs typeface="Arial" pitchFamily="34" charset="0"/>
              </a:rPr>
              <a:t>Pour une explication détaillée de chacun des blocs, veuillez vous référer au document de spécification logicielle.</a:t>
            </a:r>
            <a:r>
              <a:rPr lang="fr-FR" sz="800" dirty="0" smtClean="0">
                <a:solidFill>
                  <a:schemeClr val="tx1">
                    <a:lumMod val="95000"/>
                    <a:lumOff val="5000"/>
                  </a:schemeClr>
                </a:solidFill>
                <a:latin typeface="Arial" pitchFamily="34" charset="0"/>
                <a:cs typeface="Arial" pitchFamily="34" charset="0"/>
              </a:rPr>
              <a:t>    </a:t>
            </a:r>
            <a:endParaRPr lang="fr-FR" sz="800" dirty="0">
              <a:solidFill>
                <a:schemeClr val="tx1">
                  <a:lumMod val="95000"/>
                  <a:lumOff val="5000"/>
                </a:schemeClr>
              </a:solidFill>
              <a:latin typeface="Arial" pitchFamily="34" charset="0"/>
              <a:cs typeface="Arial" pitchFamily="34" charset="0"/>
            </a:endParaRPr>
          </a:p>
        </p:txBody>
      </p:sp>
      <p:sp>
        <p:nvSpPr>
          <p:cNvPr id="5" name="ZoneTexte 4"/>
          <p:cNvSpPr txBox="1"/>
          <p:nvPr/>
        </p:nvSpPr>
        <p:spPr>
          <a:xfrm>
            <a:off x="8836223" y="0"/>
            <a:ext cx="307777" cy="6858000"/>
          </a:xfrm>
          <a:prstGeom prst="rect">
            <a:avLst/>
          </a:prstGeom>
          <a:noFill/>
        </p:spPr>
        <p:txBody>
          <a:bodyPr vert="vert270" wrap="square" rtlCol="0">
            <a:spAutoFit/>
          </a:bodyPr>
          <a:lstStyle/>
          <a:p>
            <a:pPr algn="ctr"/>
            <a:r>
              <a:rPr lang="fr-FR" sz="800" dirty="0" smtClean="0"/>
              <a:t>Les informations contenues dans ce document sont la propriété exclusive de son/ses auteur(s). Toute utilisation sans accord préalable est interdite. </a:t>
            </a:r>
            <a:endParaRPr lang="fr-FR" sz="800" dirty="0"/>
          </a:p>
        </p:txBody>
      </p:sp>
      <p:grpSp>
        <p:nvGrpSpPr>
          <p:cNvPr id="73" name="Groupe 72"/>
          <p:cNvGrpSpPr/>
          <p:nvPr/>
        </p:nvGrpSpPr>
        <p:grpSpPr>
          <a:xfrm>
            <a:off x="642910" y="714356"/>
            <a:ext cx="4643470" cy="230832"/>
            <a:chOff x="428596" y="626400"/>
            <a:chExt cx="4643470" cy="230832"/>
          </a:xfrm>
        </p:grpSpPr>
        <p:pic>
          <p:nvPicPr>
            <p:cNvPr id="69" name="Image 68" descr="etoile.gif"/>
            <p:cNvPicPr>
              <a:picLocks noChangeAspect="1"/>
            </p:cNvPicPr>
            <p:nvPr/>
          </p:nvPicPr>
          <p:blipFill>
            <a:blip r:embed="rId3"/>
            <a:stretch>
              <a:fillRect/>
            </a:stretch>
          </p:blipFill>
          <p:spPr>
            <a:xfrm>
              <a:off x="428596" y="642918"/>
              <a:ext cx="142876" cy="142876"/>
            </a:xfrm>
            <a:prstGeom prst="rect">
              <a:avLst/>
            </a:prstGeom>
            <a:noFill/>
            <a:ln>
              <a:noFill/>
            </a:ln>
          </p:spPr>
        </p:pic>
        <p:sp>
          <p:nvSpPr>
            <p:cNvPr id="72" name="ZoneTexte 71"/>
            <p:cNvSpPr txBox="1"/>
            <p:nvPr/>
          </p:nvSpPr>
          <p:spPr>
            <a:xfrm>
              <a:off x="571472" y="626400"/>
              <a:ext cx="4500594" cy="230832"/>
            </a:xfrm>
            <a:prstGeom prst="rect">
              <a:avLst/>
            </a:prstGeom>
            <a:noFill/>
          </p:spPr>
          <p:txBody>
            <a:bodyPr wrap="square" lIns="0" rIns="0" rtlCol="0">
              <a:spAutoFit/>
            </a:bodyPr>
            <a:lstStyle/>
            <a:p>
              <a:r>
                <a:rPr lang="fr-FR" sz="900" dirty="0" smtClean="0">
                  <a:solidFill>
                    <a:schemeClr val="tx1">
                      <a:lumMod val="95000"/>
                      <a:lumOff val="5000"/>
                    </a:schemeClr>
                  </a:solidFill>
                  <a:latin typeface="+mj-lt"/>
                  <a:cs typeface="Arial" pitchFamily="34" charset="0"/>
                </a:rPr>
                <a:t>Ces fonctionnalités seront développées si l’état d’avancement du projet nous le permet.</a:t>
              </a:r>
              <a:endParaRPr lang="fr-FR" sz="900" dirty="0">
                <a:latin typeface="+mj-lt"/>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142975" y="3071810"/>
            <a:ext cx="2308815" cy="100013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1142975" y="4143380"/>
            <a:ext cx="2308815" cy="135732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3500430" y="3786190"/>
            <a:ext cx="2357454" cy="171451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357158" y="71438"/>
            <a:ext cx="7858180" cy="500042"/>
          </a:xfrm>
        </p:spPr>
        <p:txBody>
          <a:bodyPr>
            <a:noAutofit/>
          </a:bodyPr>
          <a:lstStyle/>
          <a:p>
            <a:pPr algn="r"/>
            <a:r>
              <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Carte de fonctionnalités (partie </a:t>
            </a:r>
            <a:r>
              <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client)</a:t>
            </a:r>
            <a:endParaRPr lang="fr-FR"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9" name="Espace réservé du contenu 8" descr="green_right_arrow.png"/>
          <p:cNvPicPr>
            <a:picLocks noGrp="1" noChangeAspect="1"/>
          </p:cNvPicPr>
          <p:nvPr>
            <p:ph idx="1"/>
          </p:nvPr>
        </p:nvPicPr>
        <p:blipFill>
          <a:blip r:embed="rId2">
            <a:duotone>
              <a:prstClr val="black"/>
              <a:schemeClr val="accent2">
                <a:tint val="45000"/>
                <a:satMod val="400000"/>
              </a:schemeClr>
            </a:duotone>
            <a:lum bright="-2000" contrast="43000"/>
          </a:blip>
          <a:stretch>
            <a:fillRect/>
          </a:stretch>
        </p:blipFill>
        <p:spPr>
          <a:xfrm flipH="1">
            <a:off x="8329642" y="114280"/>
            <a:ext cx="457200" cy="457200"/>
          </a:xfrm>
        </p:spPr>
      </p:pic>
      <p:sp>
        <p:nvSpPr>
          <p:cNvPr id="4" name="Espace réservé du pied de page 3"/>
          <p:cNvSpPr>
            <a:spLocks noGrp="1"/>
          </p:cNvSpPr>
          <p:nvPr>
            <p:ph type="ftr" sz="quarter" idx="11"/>
          </p:nvPr>
        </p:nvSpPr>
        <p:spPr>
          <a:xfrm>
            <a:off x="0" y="6356350"/>
            <a:ext cx="9144000" cy="501650"/>
          </a:xfrm>
        </p:spPr>
        <p:style>
          <a:lnRef idx="1">
            <a:schemeClr val="accent2"/>
          </a:lnRef>
          <a:fillRef idx="2">
            <a:schemeClr val="accent2"/>
          </a:fillRef>
          <a:effectRef idx="1">
            <a:schemeClr val="accent2"/>
          </a:effectRef>
          <a:fontRef idx="minor">
            <a:schemeClr val="dk1"/>
          </a:fontRef>
        </p:style>
        <p:txBody>
          <a:bodyPr/>
          <a:lstStyle/>
          <a:p>
            <a:endParaRPr lang="fr-FR" dirty="0"/>
          </a:p>
        </p:txBody>
      </p:sp>
      <p:sp>
        <p:nvSpPr>
          <p:cNvPr id="6" name="Ellipse 5"/>
          <p:cNvSpPr/>
          <p:nvPr/>
        </p:nvSpPr>
        <p:spPr>
          <a:xfrm>
            <a:off x="142876" y="6499226"/>
            <a:ext cx="285752" cy="28575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fld id="{0455DD4E-24FD-4C25-AC3B-214B7C685921}" type="slidenum">
              <a:rPr lang="fr-FR" sz="1600" smtClean="0"/>
              <a:pPr algn="ctr"/>
              <a:t>4</a:t>
            </a:fld>
            <a:endParaRPr lang="fr-FR" sz="1600" dirty="0"/>
          </a:p>
        </p:txBody>
      </p:sp>
      <p:sp>
        <p:nvSpPr>
          <p:cNvPr id="7" name="ZoneTexte 6"/>
          <p:cNvSpPr txBox="1"/>
          <p:nvPr/>
        </p:nvSpPr>
        <p:spPr>
          <a:xfrm>
            <a:off x="500034" y="6488668"/>
            <a:ext cx="1358192" cy="369332"/>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FR"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rPr>
              <a:t>MyCrawler</a:t>
            </a:r>
            <a:endParaRPr lang="fr-FR"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reflection blurRad="6350" stA="55000" endA="300" endPos="45500" dir="5400000" sy="-100000" algn="bl" rotWithShape="0"/>
              </a:effectLst>
            </a:endParaRPr>
          </a:p>
        </p:txBody>
      </p:sp>
      <p:sp>
        <p:nvSpPr>
          <p:cNvPr id="10" name="ZoneTexte 9"/>
          <p:cNvSpPr txBox="1"/>
          <p:nvPr/>
        </p:nvSpPr>
        <p:spPr>
          <a:xfrm>
            <a:off x="1142976" y="5568751"/>
            <a:ext cx="7072362" cy="289141"/>
          </a:xfrm>
          <a:prstGeom prst="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Système d’exploitation (Windows, Linux, Mac OS)</a:t>
            </a:r>
            <a:endParaRPr lang="fr-FR" sz="1200" dirty="0">
              <a:solidFill>
                <a:schemeClr val="tx1">
                  <a:lumMod val="95000"/>
                  <a:lumOff val="5000"/>
                </a:schemeClr>
              </a:solidFill>
              <a:latin typeface="+mj-lt"/>
            </a:endParaRPr>
          </a:p>
        </p:txBody>
      </p:sp>
      <p:sp>
        <p:nvSpPr>
          <p:cNvPr id="11" name="ZoneTexte 10"/>
          <p:cNvSpPr txBox="1"/>
          <p:nvPr/>
        </p:nvSpPr>
        <p:spPr>
          <a:xfrm>
            <a:off x="1214414" y="5140123"/>
            <a:ext cx="2176883"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Socket TCP/IP</a:t>
            </a:r>
            <a:endParaRPr lang="fr-FR" sz="1200" dirty="0">
              <a:solidFill>
                <a:schemeClr val="tx1">
                  <a:lumMod val="95000"/>
                  <a:lumOff val="5000"/>
                </a:schemeClr>
              </a:solidFill>
              <a:latin typeface="+mj-lt"/>
            </a:endParaRPr>
          </a:p>
        </p:txBody>
      </p:sp>
      <p:sp>
        <p:nvSpPr>
          <p:cNvPr id="13" name="ZoneTexte 12"/>
          <p:cNvSpPr txBox="1"/>
          <p:nvPr/>
        </p:nvSpPr>
        <p:spPr>
          <a:xfrm>
            <a:off x="3571868" y="5141264"/>
            <a:ext cx="2214578"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Espace de stockage </a:t>
            </a:r>
            <a:endParaRPr lang="fr-FR" sz="1200" dirty="0">
              <a:solidFill>
                <a:schemeClr val="tx1">
                  <a:lumMod val="95000"/>
                  <a:lumOff val="5000"/>
                </a:schemeClr>
              </a:solidFill>
              <a:latin typeface="+mj-lt"/>
            </a:endParaRPr>
          </a:p>
        </p:txBody>
      </p:sp>
      <p:sp>
        <p:nvSpPr>
          <p:cNvPr id="16" name="ZoneTexte 15"/>
          <p:cNvSpPr txBox="1"/>
          <p:nvPr/>
        </p:nvSpPr>
        <p:spPr>
          <a:xfrm>
            <a:off x="4500562" y="4784074"/>
            <a:ext cx="1285884"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Graphe des pages Web</a:t>
            </a:r>
            <a:endParaRPr lang="fr-FR" sz="900" dirty="0">
              <a:solidFill>
                <a:schemeClr val="tx1">
                  <a:lumMod val="95000"/>
                  <a:lumOff val="5000"/>
                </a:schemeClr>
              </a:solidFill>
              <a:latin typeface="+mj-lt"/>
            </a:endParaRPr>
          </a:p>
        </p:txBody>
      </p:sp>
      <p:sp>
        <p:nvSpPr>
          <p:cNvPr id="21" name="ZoneTexte 20"/>
          <p:cNvSpPr txBox="1"/>
          <p:nvPr/>
        </p:nvSpPr>
        <p:spPr>
          <a:xfrm>
            <a:off x="3500430" y="3786190"/>
            <a:ext cx="2357454" cy="230832"/>
          </a:xfrm>
          <a:prstGeom prst="rect">
            <a:avLst/>
          </a:prstGeom>
          <a:noFill/>
        </p:spPr>
        <p:txBody>
          <a:bodyPr wrap="square" rtlCol="0">
            <a:spAutoFit/>
          </a:bodyPr>
          <a:lstStyle/>
          <a:p>
            <a:pPr algn="ctr"/>
            <a:r>
              <a:rPr lang="fr-FR" sz="900" b="1" dirty="0" smtClean="0">
                <a:solidFill>
                  <a:schemeClr val="tx1">
                    <a:lumMod val="95000"/>
                    <a:lumOff val="5000"/>
                  </a:schemeClr>
                </a:solidFill>
                <a:latin typeface="+mj-lt"/>
              </a:rPr>
              <a:t>Composant de stockage (messages serveur)</a:t>
            </a:r>
            <a:endParaRPr lang="fr-FR" sz="900" b="1" dirty="0">
              <a:solidFill>
                <a:schemeClr val="tx1">
                  <a:lumMod val="95000"/>
                  <a:lumOff val="5000"/>
                </a:schemeClr>
              </a:solidFill>
              <a:latin typeface="+mj-lt"/>
            </a:endParaRPr>
          </a:p>
        </p:txBody>
      </p:sp>
      <p:sp>
        <p:nvSpPr>
          <p:cNvPr id="24" name="ZoneTexte 23"/>
          <p:cNvSpPr txBox="1"/>
          <p:nvPr/>
        </p:nvSpPr>
        <p:spPr>
          <a:xfrm>
            <a:off x="1214414" y="4786322"/>
            <a:ext cx="2176883"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Adresse IP serveur</a:t>
            </a:r>
            <a:endParaRPr lang="fr-FR" sz="1200" dirty="0">
              <a:solidFill>
                <a:schemeClr val="tx1">
                  <a:lumMod val="95000"/>
                  <a:lumOff val="5000"/>
                </a:schemeClr>
              </a:solidFill>
              <a:latin typeface="+mj-lt"/>
            </a:endParaRPr>
          </a:p>
        </p:txBody>
      </p:sp>
      <p:sp>
        <p:nvSpPr>
          <p:cNvPr id="26" name="ZoneTexte 25"/>
          <p:cNvSpPr txBox="1"/>
          <p:nvPr/>
        </p:nvSpPr>
        <p:spPr>
          <a:xfrm>
            <a:off x="1214414" y="4143380"/>
            <a:ext cx="2214578" cy="276999"/>
          </a:xfrm>
          <a:prstGeom prst="rect">
            <a:avLst/>
          </a:prstGeom>
          <a:noFill/>
        </p:spPr>
        <p:txBody>
          <a:bodyPr wrap="square" rtlCol="0">
            <a:spAutoFit/>
          </a:bodyPr>
          <a:lstStyle/>
          <a:p>
            <a:pPr algn="ctr"/>
            <a:r>
              <a:rPr lang="fr-FR" sz="1200" b="1" dirty="0" smtClean="0">
                <a:solidFill>
                  <a:schemeClr val="tx1">
                    <a:lumMod val="95000"/>
                    <a:lumOff val="5000"/>
                  </a:schemeClr>
                </a:solidFill>
                <a:latin typeface="+mj-lt"/>
              </a:rPr>
              <a:t>Protocole de communication</a:t>
            </a:r>
            <a:endParaRPr lang="fr-FR" sz="1200" b="1" dirty="0">
              <a:solidFill>
                <a:schemeClr val="tx1">
                  <a:lumMod val="95000"/>
                  <a:lumOff val="5000"/>
                </a:schemeClr>
              </a:solidFill>
              <a:latin typeface="+mj-lt"/>
            </a:endParaRPr>
          </a:p>
        </p:txBody>
      </p:sp>
      <p:sp>
        <p:nvSpPr>
          <p:cNvPr id="27" name="ZoneTexte 26"/>
          <p:cNvSpPr txBox="1"/>
          <p:nvPr/>
        </p:nvSpPr>
        <p:spPr>
          <a:xfrm>
            <a:off x="4500562" y="4426884"/>
            <a:ext cx="1285884"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Calcul position de l’Url</a:t>
            </a:r>
            <a:endParaRPr lang="fr-FR" sz="900" dirty="0">
              <a:solidFill>
                <a:schemeClr val="tx1">
                  <a:lumMod val="95000"/>
                  <a:lumOff val="5000"/>
                </a:schemeClr>
              </a:solidFill>
              <a:latin typeface="+mj-lt"/>
            </a:endParaRPr>
          </a:p>
        </p:txBody>
      </p:sp>
      <p:sp>
        <p:nvSpPr>
          <p:cNvPr id="29" name="ZoneTexte 28"/>
          <p:cNvSpPr txBox="1"/>
          <p:nvPr/>
        </p:nvSpPr>
        <p:spPr>
          <a:xfrm>
            <a:off x="1214414" y="3071810"/>
            <a:ext cx="2214578" cy="276999"/>
          </a:xfrm>
          <a:prstGeom prst="rect">
            <a:avLst/>
          </a:prstGeom>
          <a:noFill/>
        </p:spPr>
        <p:txBody>
          <a:bodyPr wrap="square" rtlCol="0">
            <a:spAutoFit/>
          </a:bodyPr>
          <a:lstStyle/>
          <a:p>
            <a:pPr algn="ctr"/>
            <a:r>
              <a:rPr lang="fr-FR" sz="1200" b="1" dirty="0" smtClean="0">
                <a:solidFill>
                  <a:schemeClr val="tx1">
                    <a:lumMod val="95000"/>
                    <a:lumOff val="5000"/>
                  </a:schemeClr>
                </a:solidFill>
                <a:latin typeface="+mj-lt"/>
              </a:rPr>
              <a:t>Prise de décision</a:t>
            </a:r>
            <a:endParaRPr lang="fr-FR" sz="1200" b="1" dirty="0">
              <a:solidFill>
                <a:schemeClr val="tx1">
                  <a:lumMod val="95000"/>
                  <a:lumOff val="5000"/>
                </a:schemeClr>
              </a:solidFill>
              <a:latin typeface="+mj-lt"/>
            </a:endParaRPr>
          </a:p>
        </p:txBody>
      </p:sp>
      <p:sp>
        <p:nvSpPr>
          <p:cNvPr id="34" name="ZoneTexte 33"/>
          <p:cNvSpPr txBox="1"/>
          <p:nvPr/>
        </p:nvSpPr>
        <p:spPr>
          <a:xfrm>
            <a:off x="1214414" y="4429132"/>
            <a:ext cx="2176883"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Prise en compte </a:t>
            </a:r>
            <a:r>
              <a:rPr lang="fr-FR" sz="900" dirty="0" smtClean="0">
                <a:solidFill>
                  <a:schemeClr val="tx1">
                    <a:lumMod val="95000"/>
                    <a:lumOff val="5000"/>
                  </a:schemeClr>
                </a:solidFill>
                <a:latin typeface="+mj-lt"/>
              </a:rPr>
              <a:t>des événements émis par le serveur</a:t>
            </a:r>
            <a:endParaRPr lang="fr-FR" sz="900" dirty="0">
              <a:solidFill>
                <a:schemeClr val="tx1">
                  <a:lumMod val="95000"/>
                  <a:lumOff val="5000"/>
                </a:schemeClr>
              </a:solidFill>
              <a:latin typeface="+mj-lt"/>
            </a:endParaRPr>
          </a:p>
        </p:txBody>
      </p:sp>
      <p:sp>
        <p:nvSpPr>
          <p:cNvPr id="36" name="Rectangle 35"/>
          <p:cNvSpPr/>
          <p:nvPr/>
        </p:nvSpPr>
        <p:spPr>
          <a:xfrm>
            <a:off x="1142976" y="1071546"/>
            <a:ext cx="7072362" cy="1928850"/>
          </a:xfrm>
          <a:prstGeom prst="rect">
            <a:avLst/>
          </a:prstGeom>
          <a:solidFill>
            <a:schemeClr val="accent2">
              <a:lumMod val="60000"/>
              <a:lumOff val="4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1214414" y="2643182"/>
            <a:ext cx="6929486" cy="288000"/>
          </a:xfrm>
          <a:prstGeom prst="rect">
            <a:avLst/>
          </a:prstGeom>
          <a:solidFill>
            <a:schemeClr val="accent1">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Couche </a:t>
            </a:r>
            <a:r>
              <a:rPr lang="fr-FR" sz="1200" dirty="0" smtClean="0">
                <a:solidFill>
                  <a:schemeClr val="tx1">
                    <a:lumMod val="95000"/>
                    <a:lumOff val="5000"/>
                  </a:schemeClr>
                </a:solidFill>
                <a:latin typeface="+mj-lt"/>
              </a:rPr>
              <a:t>applicatif</a:t>
            </a:r>
            <a:endParaRPr lang="fr-FR" sz="1200" dirty="0">
              <a:solidFill>
                <a:schemeClr val="tx1">
                  <a:lumMod val="95000"/>
                  <a:lumOff val="5000"/>
                </a:schemeClr>
              </a:solidFill>
              <a:latin typeface="+mj-lt"/>
            </a:endParaRPr>
          </a:p>
        </p:txBody>
      </p:sp>
      <p:sp>
        <p:nvSpPr>
          <p:cNvPr id="38" name="ZoneTexte 37"/>
          <p:cNvSpPr txBox="1"/>
          <p:nvPr/>
        </p:nvSpPr>
        <p:spPr>
          <a:xfrm>
            <a:off x="559330" y="1071546"/>
            <a:ext cx="369332" cy="1928826"/>
          </a:xfrm>
          <a:prstGeom prst="rect">
            <a:avLst/>
          </a:prstGeom>
          <a:noFill/>
        </p:spPr>
        <p:txBody>
          <a:bodyPr vert="vert270" wrap="square" rtlCol="0">
            <a:spAutoFit/>
          </a:bodyPr>
          <a:lstStyle/>
          <a:p>
            <a:pPr algn="ctr"/>
            <a:r>
              <a:rPr lang="fr-FR" sz="1200" b="1" dirty="0" smtClean="0">
                <a:solidFill>
                  <a:schemeClr val="tx1">
                    <a:lumMod val="95000"/>
                    <a:lumOff val="5000"/>
                  </a:schemeClr>
                </a:solidFill>
                <a:latin typeface="+mj-lt"/>
              </a:rPr>
              <a:t>Interface utilisateur</a:t>
            </a:r>
            <a:endParaRPr lang="fr-FR" sz="1200" b="1" dirty="0">
              <a:solidFill>
                <a:schemeClr val="tx1">
                  <a:lumMod val="95000"/>
                  <a:lumOff val="5000"/>
                </a:schemeClr>
              </a:solidFill>
              <a:latin typeface="+mj-lt"/>
            </a:endParaRPr>
          </a:p>
        </p:txBody>
      </p:sp>
      <p:sp>
        <p:nvSpPr>
          <p:cNvPr id="39" name="ZoneTexte 38"/>
          <p:cNvSpPr txBox="1"/>
          <p:nvPr/>
        </p:nvSpPr>
        <p:spPr>
          <a:xfrm>
            <a:off x="1285852" y="1142984"/>
            <a:ext cx="714380"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Configuration</a:t>
            </a:r>
          </a:p>
        </p:txBody>
      </p:sp>
      <p:sp>
        <p:nvSpPr>
          <p:cNvPr id="48" name="Parenthèse ouvrante 47"/>
          <p:cNvSpPr/>
          <p:nvPr/>
        </p:nvSpPr>
        <p:spPr>
          <a:xfrm>
            <a:off x="928662" y="1214422"/>
            <a:ext cx="142876" cy="1785950"/>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49" name="Parenthèse ouvrante 48"/>
          <p:cNvSpPr/>
          <p:nvPr/>
        </p:nvSpPr>
        <p:spPr>
          <a:xfrm>
            <a:off x="928662" y="3071810"/>
            <a:ext cx="142876" cy="2428892"/>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50" name="ZoneTexte 49"/>
          <p:cNvSpPr txBox="1"/>
          <p:nvPr/>
        </p:nvSpPr>
        <p:spPr>
          <a:xfrm>
            <a:off x="571472" y="3286124"/>
            <a:ext cx="369332" cy="1928826"/>
          </a:xfrm>
          <a:prstGeom prst="rect">
            <a:avLst/>
          </a:prstGeom>
          <a:noFill/>
        </p:spPr>
        <p:txBody>
          <a:bodyPr vert="vert270" wrap="square" rtlCol="0">
            <a:spAutoFit/>
          </a:bodyPr>
          <a:lstStyle/>
          <a:p>
            <a:pPr algn="ctr"/>
            <a:r>
              <a:rPr lang="fr-FR" sz="1200" b="1" dirty="0" smtClean="0">
                <a:solidFill>
                  <a:schemeClr val="tx1">
                    <a:lumMod val="95000"/>
                    <a:lumOff val="5000"/>
                  </a:schemeClr>
                </a:solidFill>
                <a:latin typeface="+mj-lt"/>
              </a:rPr>
              <a:t>Composants logiciels</a:t>
            </a:r>
            <a:endParaRPr lang="fr-FR" sz="1200" b="1" dirty="0">
              <a:solidFill>
                <a:schemeClr val="tx1">
                  <a:lumMod val="95000"/>
                  <a:lumOff val="5000"/>
                </a:schemeClr>
              </a:solidFill>
              <a:latin typeface="+mj-lt"/>
            </a:endParaRPr>
          </a:p>
        </p:txBody>
      </p:sp>
      <p:sp>
        <p:nvSpPr>
          <p:cNvPr id="70" name="ZoneTexte 69"/>
          <p:cNvSpPr txBox="1"/>
          <p:nvPr/>
        </p:nvSpPr>
        <p:spPr>
          <a:xfrm>
            <a:off x="18000" y="6096348"/>
            <a:ext cx="9108000" cy="261610"/>
          </a:xfrm>
          <a:prstGeom prst="rect">
            <a:avLst/>
          </a:prstGeom>
          <a:gradFill flip="none" rotWithShape="1">
            <a:gsLst>
              <a:gs pos="0">
                <a:schemeClr val="accent5">
                  <a:lumMod val="40000"/>
                  <a:lumOff val="60000"/>
                </a:schemeClr>
              </a:gs>
              <a:gs pos="68000">
                <a:schemeClr val="accent5">
                  <a:lumMod val="20000"/>
                  <a:lumOff val="80000"/>
                </a:schemeClr>
              </a:gs>
              <a:gs pos="100000">
                <a:schemeClr val="accent5">
                  <a:lumMod val="40000"/>
                  <a:lumOff val="60000"/>
                </a:schemeClr>
              </a:gs>
            </a:gsLst>
            <a:path path="circle">
              <a:fillToRect l="100000" t="100000"/>
            </a:path>
            <a:tileRect r="-100000" b="-100000"/>
          </a:gradFill>
          <a:ln w="15875">
            <a:solidFill>
              <a:schemeClr val="accent5">
                <a:lumMod val="75000"/>
              </a:schemeClr>
            </a:solidFill>
          </a:ln>
        </p:spPr>
        <p:style>
          <a:lnRef idx="0">
            <a:schemeClr val="accent5"/>
          </a:lnRef>
          <a:fillRef idx="3">
            <a:schemeClr val="accent5"/>
          </a:fillRef>
          <a:effectRef idx="3">
            <a:schemeClr val="accent5"/>
          </a:effectRef>
          <a:fontRef idx="minor">
            <a:schemeClr val="lt1"/>
          </a:fontRef>
        </p:style>
        <p:txBody>
          <a:bodyPr wrap="square" rIns="252000" rtlCol="0">
            <a:spAutoFit/>
          </a:bodyPr>
          <a:lstStyle/>
          <a:p>
            <a:pPr algn="just"/>
            <a:r>
              <a:rPr lang="fr-FR" sz="1100" dirty="0" smtClean="0">
                <a:solidFill>
                  <a:schemeClr val="tx1">
                    <a:lumMod val="95000"/>
                    <a:lumOff val="5000"/>
                  </a:schemeClr>
                </a:solidFill>
                <a:latin typeface="Arial" pitchFamily="34" charset="0"/>
                <a:cs typeface="Arial" pitchFamily="34" charset="0"/>
              </a:rPr>
              <a:t>Pour une explication détaillée de chacun des blocs, veuillez vous référer au document de spécification logicielle.</a:t>
            </a:r>
            <a:r>
              <a:rPr lang="fr-FR" sz="800" dirty="0" smtClean="0">
                <a:solidFill>
                  <a:schemeClr val="tx1">
                    <a:lumMod val="95000"/>
                    <a:lumOff val="5000"/>
                  </a:schemeClr>
                </a:solidFill>
                <a:latin typeface="Arial" pitchFamily="34" charset="0"/>
                <a:cs typeface="Arial" pitchFamily="34" charset="0"/>
              </a:rPr>
              <a:t>    </a:t>
            </a:r>
            <a:endParaRPr lang="fr-FR" sz="800" dirty="0">
              <a:solidFill>
                <a:schemeClr val="tx1">
                  <a:lumMod val="95000"/>
                  <a:lumOff val="5000"/>
                </a:schemeClr>
              </a:solidFill>
              <a:latin typeface="Arial" pitchFamily="34" charset="0"/>
              <a:cs typeface="Arial" pitchFamily="34" charset="0"/>
            </a:endParaRPr>
          </a:p>
        </p:txBody>
      </p:sp>
      <p:sp>
        <p:nvSpPr>
          <p:cNvPr id="5" name="ZoneTexte 4"/>
          <p:cNvSpPr txBox="1"/>
          <p:nvPr/>
        </p:nvSpPr>
        <p:spPr>
          <a:xfrm>
            <a:off x="8836223" y="0"/>
            <a:ext cx="307777" cy="6858000"/>
          </a:xfrm>
          <a:prstGeom prst="rect">
            <a:avLst/>
          </a:prstGeom>
          <a:noFill/>
        </p:spPr>
        <p:txBody>
          <a:bodyPr vert="vert270" wrap="square" rtlCol="0">
            <a:spAutoFit/>
          </a:bodyPr>
          <a:lstStyle/>
          <a:p>
            <a:pPr algn="ctr"/>
            <a:r>
              <a:rPr lang="fr-FR" sz="800" dirty="0" smtClean="0"/>
              <a:t>Les informations contenues dans ce document sont la propriété exclusive de son/ses auteur(s). Toute utilisation sans accord préalable est interdite. </a:t>
            </a:r>
            <a:endParaRPr lang="fr-FR" sz="800" dirty="0"/>
          </a:p>
        </p:txBody>
      </p:sp>
      <p:grpSp>
        <p:nvGrpSpPr>
          <p:cNvPr id="52" name="Groupe 72"/>
          <p:cNvGrpSpPr/>
          <p:nvPr/>
        </p:nvGrpSpPr>
        <p:grpSpPr>
          <a:xfrm>
            <a:off x="642910" y="714356"/>
            <a:ext cx="4643470" cy="230832"/>
            <a:chOff x="428596" y="626400"/>
            <a:chExt cx="4643470" cy="230832"/>
          </a:xfrm>
        </p:grpSpPr>
        <p:pic>
          <p:nvPicPr>
            <p:cNvPr id="69" name="Image 68" descr="etoile.gif"/>
            <p:cNvPicPr>
              <a:picLocks noChangeAspect="1"/>
            </p:cNvPicPr>
            <p:nvPr/>
          </p:nvPicPr>
          <p:blipFill>
            <a:blip r:embed="rId3"/>
            <a:stretch>
              <a:fillRect/>
            </a:stretch>
          </p:blipFill>
          <p:spPr>
            <a:xfrm>
              <a:off x="428596" y="642918"/>
              <a:ext cx="142876" cy="142876"/>
            </a:xfrm>
            <a:prstGeom prst="rect">
              <a:avLst/>
            </a:prstGeom>
            <a:noFill/>
            <a:ln>
              <a:noFill/>
            </a:ln>
          </p:spPr>
        </p:pic>
        <p:sp>
          <p:nvSpPr>
            <p:cNvPr id="72" name="ZoneTexte 71"/>
            <p:cNvSpPr txBox="1"/>
            <p:nvPr/>
          </p:nvSpPr>
          <p:spPr>
            <a:xfrm>
              <a:off x="571472" y="626400"/>
              <a:ext cx="4500594" cy="230832"/>
            </a:xfrm>
            <a:prstGeom prst="rect">
              <a:avLst/>
            </a:prstGeom>
            <a:noFill/>
          </p:spPr>
          <p:txBody>
            <a:bodyPr wrap="square" lIns="0" rIns="0" rtlCol="0">
              <a:spAutoFit/>
            </a:bodyPr>
            <a:lstStyle/>
            <a:p>
              <a:r>
                <a:rPr lang="fr-FR" sz="900" dirty="0" smtClean="0">
                  <a:solidFill>
                    <a:schemeClr val="tx1">
                      <a:lumMod val="95000"/>
                      <a:lumOff val="5000"/>
                    </a:schemeClr>
                  </a:solidFill>
                  <a:latin typeface="+mj-lt"/>
                  <a:cs typeface="Arial" pitchFamily="34" charset="0"/>
                </a:rPr>
                <a:t>Ces fonctionnalités seront développées si l’état d’avancement du projet nous le permet.</a:t>
              </a:r>
              <a:endParaRPr lang="fr-FR" sz="900" dirty="0">
                <a:latin typeface="+mj-lt"/>
              </a:endParaRPr>
            </a:p>
          </p:txBody>
        </p:sp>
      </p:grpSp>
      <p:sp>
        <p:nvSpPr>
          <p:cNvPr id="71" name="Rectangle 70"/>
          <p:cNvSpPr/>
          <p:nvPr/>
        </p:nvSpPr>
        <p:spPr>
          <a:xfrm>
            <a:off x="5907738" y="3786190"/>
            <a:ext cx="2307600" cy="171451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Forme libre 73"/>
          <p:cNvSpPr/>
          <p:nvPr/>
        </p:nvSpPr>
        <p:spPr>
          <a:xfrm>
            <a:off x="3571868" y="4069694"/>
            <a:ext cx="2216150" cy="1006475"/>
          </a:xfrm>
          <a:custGeom>
            <a:avLst/>
            <a:gdLst>
              <a:gd name="connsiteX0" fmla="*/ 3175 w 2216150"/>
              <a:gd name="connsiteY0" fmla="*/ 0 h 1006475"/>
              <a:gd name="connsiteX1" fmla="*/ 2216150 w 2216150"/>
              <a:gd name="connsiteY1" fmla="*/ 0 h 1006475"/>
              <a:gd name="connsiteX2" fmla="*/ 2216150 w 2216150"/>
              <a:gd name="connsiteY2" fmla="*/ 292100 h 1006475"/>
              <a:gd name="connsiteX3" fmla="*/ 889000 w 2216150"/>
              <a:gd name="connsiteY3" fmla="*/ 285750 h 1006475"/>
              <a:gd name="connsiteX4" fmla="*/ 892175 w 2216150"/>
              <a:gd name="connsiteY4" fmla="*/ 1006475 h 1006475"/>
              <a:gd name="connsiteX5" fmla="*/ 0 w 2216150"/>
              <a:gd name="connsiteY5" fmla="*/ 1006475 h 1006475"/>
              <a:gd name="connsiteX6" fmla="*/ 3175 w 2216150"/>
              <a:gd name="connsiteY6" fmla="*/ 0 h 100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6150" h="1006475">
                <a:moveTo>
                  <a:pt x="3175" y="0"/>
                </a:moveTo>
                <a:lnTo>
                  <a:pt x="2216150" y="0"/>
                </a:lnTo>
                <a:lnTo>
                  <a:pt x="2216150" y="292100"/>
                </a:lnTo>
                <a:lnTo>
                  <a:pt x="889000" y="285750"/>
                </a:lnTo>
                <a:cubicBezTo>
                  <a:pt x="890058" y="525992"/>
                  <a:pt x="891117" y="766233"/>
                  <a:pt x="892175" y="1006475"/>
                </a:cubicBezTo>
                <a:lnTo>
                  <a:pt x="0" y="1006475"/>
                </a:lnTo>
                <a:cubicBezTo>
                  <a:pt x="1058" y="670983"/>
                  <a:pt x="2117" y="335492"/>
                  <a:pt x="3175" y="0"/>
                </a:cubicBezTo>
                <a:close/>
              </a:path>
            </a:pathLst>
          </a:cu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900" dirty="0" smtClean="0">
              <a:solidFill>
                <a:schemeClr val="tx1">
                  <a:lumMod val="95000"/>
                  <a:lumOff val="5000"/>
                </a:schemeClr>
              </a:solidFill>
              <a:latin typeface="+mj-lt"/>
            </a:endParaRPr>
          </a:p>
        </p:txBody>
      </p:sp>
      <p:sp>
        <p:nvSpPr>
          <p:cNvPr id="75" name="ZoneTexte 74"/>
          <p:cNvSpPr txBox="1"/>
          <p:nvPr/>
        </p:nvSpPr>
        <p:spPr>
          <a:xfrm>
            <a:off x="3571868" y="4214818"/>
            <a:ext cx="928694" cy="646331"/>
          </a:xfrm>
          <a:prstGeom prst="rect">
            <a:avLst/>
          </a:prstGeom>
          <a:noFill/>
        </p:spPr>
        <p:txBody>
          <a:bodyPr wrap="square" rtlCol="0">
            <a:spAutoFit/>
          </a:bodyPr>
          <a:lstStyle/>
          <a:p>
            <a:pPr algn="ctr"/>
            <a:r>
              <a:rPr lang="fr-FR" sz="1200" dirty="0" smtClean="0">
                <a:latin typeface="+mj-lt"/>
              </a:rPr>
              <a:t>Liste des </a:t>
            </a:r>
            <a:r>
              <a:rPr lang="fr-FR" sz="1200" dirty="0" err="1" smtClean="0">
                <a:latin typeface="+mj-lt"/>
              </a:rPr>
              <a:t>Urls</a:t>
            </a:r>
            <a:r>
              <a:rPr lang="fr-FR" sz="1200" dirty="0" smtClean="0">
                <a:latin typeface="+mj-lt"/>
              </a:rPr>
              <a:t> crawlées</a:t>
            </a:r>
            <a:endParaRPr lang="fr-FR" sz="1200" dirty="0">
              <a:latin typeface="+mj-lt"/>
            </a:endParaRPr>
          </a:p>
        </p:txBody>
      </p:sp>
      <p:sp>
        <p:nvSpPr>
          <p:cNvPr id="78" name="ZoneTexte 77"/>
          <p:cNvSpPr txBox="1"/>
          <p:nvPr/>
        </p:nvSpPr>
        <p:spPr>
          <a:xfrm>
            <a:off x="5967017" y="5140123"/>
            <a:ext cx="2176883"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200" dirty="0" smtClean="0">
                <a:solidFill>
                  <a:schemeClr val="tx1">
                    <a:lumMod val="95000"/>
                    <a:lumOff val="5000"/>
                  </a:schemeClr>
                </a:solidFill>
                <a:latin typeface="+mj-lt"/>
              </a:rPr>
              <a:t>Protocole HTTP</a:t>
            </a:r>
            <a:endParaRPr lang="fr-FR" sz="1200" dirty="0">
              <a:solidFill>
                <a:schemeClr val="tx1">
                  <a:lumMod val="95000"/>
                  <a:lumOff val="5000"/>
                </a:schemeClr>
              </a:solidFill>
              <a:latin typeface="+mj-lt"/>
            </a:endParaRPr>
          </a:p>
        </p:txBody>
      </p:sp>
      <p:sp>
        <p:nvSpPr>
          <p:cNvPr id="79" name="ZoneTexte 78"/>
          <p:cNvSpPr txBox="1"/>
          <p:nvPr/>
        </p:nvSpPr>
        <p:spPr>
          <a:xfrm>
            <a:off x="5967017" y="4786322"/>
            <a:ext cx="2176883"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Composant de téléchargement des pages Web</a:t>
            </a:r>
            <a:endParaRPr lang="fr-FR" sz="900" dirty="0">
              <a:solidFill>
                <a:schemeClr val="tx1">
                  <a:lumMod val="95000"/>
                  <a:lumOff val="5000"/>
                </a:schemeClr>
              </a:solidFill>
              <a:latin typeface="+mj-lt"/>
            </a:endParaRPr>
          </a:p>
        </p:txBody>
      </p:sp>
      <p:sp>
        <p:nvSpPr>
          <p:cNvPr id="80" name="ZoneTexte 79"/>
          <p:cNvSpPr txBox="1"/>
          <p:nvPr/>
        </p:nvSpPr>
        <p:spPr>
          <a:xfrm>
            <a:off x="5967017" y="4429132"/>
            <a:ext cx="2176883"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Coordination des pages à visiter</a:t>
            </a:r>
            <a:endParaRPr lang="fr-FR" sz="900" dirty="0">
              <a:solidFill>
                <a:schemeClr val="tx1">
                  <a:lumMod val="95000"/>
                  <a:lumOff val="5000"/>
                </a:schemeClr>
              </a:solidFill>
              <a:latin typeface="+mj-lt"/>
            </a:endParaRPr>
          </a:p>
        </p:txBody>
      </p:sp>
      <p:sp>
        <p:nvSpPr>
          <p:cNvPr id="82" name="ZoneTexte 81"/>
          <p:cNvSpPr txBox="1"/>
          <p:nvPr/>
        </p:nvSpPr>
        <p:spPr>
          <a:xfrm>
            <a:off x="5967017" y="4071942"/>
            <a:ext cx="1033875"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err="1" smtClean="0">
                <a:solidFill>
                  <a:schemeClr val="tx1">
                    <a:lumMod val="95000"/>
                    <a:lumOff val="5000"/>
                  </a:schemeClr>
                </a:solidFill>
                <a:latin typeface="+mj-lt"/>
              </a:rPr>
              <a:t>Urls</a:t>
            </a:r>
            <a:r>
              <a:rPr lang="fr-FR" sz="900" dirty="0" smtClean="0">
                <a:solidFill>
                  <a:schemeClr val="tx1">
                    <a:lumMod val="95000"/>
                    <a:lumOff val="5000"/>
                  </a:schemeClr>
                </a:solidFill>
                <a:latin typeface="+mj-lt"/>
              </a:rPr>
              <a:t> à crawler</a:t>
            </a:r>
            <a:endParaRPr lang="fr-FR" sz="900" dirty="0">
              <a:solidFill>
                <a:schemeClr val="tx1">
                  <a:lumMod val="95000"/>
                  <a:lumOff val="5000"/>
                </a:schemeClr>
              </a:solidFill>
              <a:latin typeface="+mj-lt"/>
            </a:endParaRPr>
          </a:p>
        </p:txBody>
      </p:sp>
      <p:sp>
        <p:nvSpPr>
          <p:cNvPr id="84" name="ZoneTexte 83"/>
          <p:cNvSpPr txBox="1"/>
          <p:nvPr/>
        </p:nvSpPr>
        <p:spPr>
          <a:xfrm>
            <a:off x="7072330" y="4071942"/>
            <a:ext cx="1071570"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900" dirty="0" smtClean="0">
                <a:solidFill>
                  <a:schemeClr val="tx1">
                    <a:lumMod val="95000"/>
                    <a:lumOff val="5000"/>
                  </a:schemeClr>
                </a:solidFill>
                <a:latin typeface="+mj-lt"/>
              </a:rPr>
              <a:t>Black </a:t>
            </a:r>
            <a:r>
              <a:rPr lang="fr-FR" sz="900" dirty="0" err="1" smtClean="0">
                <a:solidFill>
                  <a:schemeClr val="tx1">
                    <a:lumMod val="95000"/>
                    <a:lumOff val="5000"/>
                  </a:schemeClr>
                </a:solidFill>
                <a:latin typeface="+mj-lt"/>
              </a:rPr>
              <a:t>list</a:t>
            </a:r>
            <a:endParaRPr lang="fr-FR" sz="900" dirty="0">
              <a:solidFill>
                <a:schemeClr val="tx1">
                  <a:lumMod val="95000"/>
                  <a:lumOff val="5000"/>
                </a:schemeClr>
              </a:solidFill>
              <a:latin typeface="+mj-lt"/>
            </a:endParaRPr>
          </a:p>
        </p:txBody>
      </p:sp>
      <p:sp>
        <p:nvSpPr>
          <p:cNvPr id="85" name="ZoneTexte 84"/>
          <p:cNvSpPr txBox="1"/>
          <p:nvPr/>
        </p:nvSpPr>
        <p:spPr>
          <a:xfrm>
            <a:off x="5929322" y="3786190"/>
            <a:ext cx="2286016" cy="276999"/>
          </a:xfrm>
          <a:prstGeom prst="rect">
            <a:avLst/>
          </a:prstGeom>
          <a:noFill/>
        </p:spPr>
        <p:txBody>
          <a:bodyPr wrap="square" rtlCol="0">
            <a:spAutoFit/>
          </a:bodyPr>
          <a:lstStyle/>
          <a:p>
            <a:pPr algn="ctr"/>
            <a:r>
              <a:rPr lang="fr-FR" sz="1200" b="1" dirty="0" smtClean="0">
                <a:solidFill>
                  <a:schemeClr val="tx1">
                    <a:lumMod val="95000"/>
                    <a:lumOff val="5000"/>
                  </a:schemeClr>
                </a:solidFill>
                <a:latin typeface="+mj-lt"/>
              </a:rPr>
              <a:t>Crawler</a:t>
            </a:r>
            <a:endParaRPr lang="fr-FR" sz="1200" b="1" dirty="0">
              <a:solidFill>
                <a:schemeClr val="tx1">
                  <a:lumMod val="95000"/>
                  <a:lumOff val="5000"/>
                </a:schemeClr>
              </a:solidFill>
              <a:latin typeface="+mj-lt"/>
            </a:endParaRPr>
          </a:p>
        </p:txBody>
      </p:sp>
      <p:sp>
        <p:nvSpPr>
          <p:cNvPr id="86" name="Rectangle 85"/>
          <p:cNvSpPr/>
          <p:nvPr/>
        </p:nvSpPr>
        <p:spPr>
          <a:xfrm>
            <a:off x="5907738" y="3071810"/>
            <a:ext cx="2307600" cy="64294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ZoneTexte 86"/>
          <p:cNvSpPr txBox="1"/>
          <p:nvPr/>
        </p:nvSpPr>
        <p:spPr>
          <a:xfrm>
            <a:off x="5929322" y="3071810"/>
            <a:ext cx="2286016" cy="276999"/>
          </a:xfrm>
          <a:prstGeom prst="rect">
            <a:avLst/>
          </a:prstGeom>
          <a:noFill/>
        </p:spPr>
        <p:txBody>
          <a:bodyPr wrap="square" rtlCol="0">
            <a:spAutoFit/>
          </a:bodyPr>
          <a:lstStyle/>
          <a:p>
            <a:pPr algn="ctr"/>
            <a:r>
              <a:rPr lang="fr-FR" sz="1200" b="1" dirty="0" smtClean="0">
                <a:solidFill>
                  <a:schemeClr val="tx1">
                    <a:lumMod val="95000"/>
                    <a:lumOff val="5000"/>
                  </a:schemeClr>
                </a:solidFill>
                <a:latin typeface="+mj-lt"/>
              </a:rPr>
              <a:t>Analyse de contenu</a:t>
            </a:r>
            <a:endParaRPr lang="fr-FR" sz="1200" b="1" dirty="0">
              <a:solidFill>
                <a:schemeClr val="tx1">
                  <a:lumMod val="95000"/>
                  <a:lumOff val="5000"/>
                </a:schemeClr>
              </a:solidFill>
              <a:latin typeface="+mj-lt"/>
            </a:endParaRPr>
          </a:p>
        </p:txBody>
      </p:sp>
      <p:sp>
        <p:nvSpPr>
          <p:cNvPr id="91" name="ZoneTexte 90"/>
          <p:cNvSpPr txBox="1"/>
          <p:nvPr/>
        </p:nvSpPr>
        <p:spPr>
          <a:xfrm>
            <a:off x="1214414" y="3714752"/>
            <a:ext cx="1071570"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800" dirty="0" smtClean="0">
                <a:solidFill>
                  <a:schemeClr val="tx1">
                    <a:lumMod val="95000"/>
                    <a:lumOff val="5000"/>
                  </a:schemeClr>
                </a:solidFill>
                <a:latin typeface="+mj-lt"/>
              </a:rPr>
              <a:t>Emission de données au serveur</a:t>
            </a:r>
            <a:endParaRPr lang="fr-FR" sz="800" dirty="0">
              <a:solidFill>
                <a:schemeClr val="tx1">
                  <a:lumMod val="95000"/>
                  <a:lumOff val="5000"/>
                </a:schemeClr>
              </a:solidFill>
              <a:latin typeface="+mj-lt"/>
            </a:endParaRPr>
          </a:p>
        </p:txBody>
      </p:sp>
      <p:sp>
        <p:nvSpPr>
          <p:cNvPr id="100" name="ZoneTexte 99"/>
          <p:cNvSpPr txBox="1"/>
          <p:nvPr/>
        </p:nvSpPr>
        <p:spPr>
          <a:xfrm>
            <a:off x="1214414" y="3357562"/>
            <a:ext cx="1071570" cy="28800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800" dirty="0" smtClean="0">
                <a:solidFill>
                  <a:schemeClr val="tx1">
                    <a:lumMod val="95000"/>
                    <a:lumOff val="5000"/>
                  </a:schemeClr>
                </a:solidFill>
                <a:latin typeface="+mj-lt"/>
              </a:rPr>
              <a:t>Collecte de données via le serveur</a:t>
            </a:r>
            <a:endParaRPr lang="fr-FR" sz="800" dirty="0">
              <a:solidFill>
                <a:schemeClr val="tx1">
                  <a:lumMod val="95000"/>
                  <a:lumOff val="5000"/>
                </a:schemeClr>
              </a:solidFill>
              <a:latin typeface="+mj-lt"/>
            </a:endParaRPr>
          </a:p>
        </p:txBody>
      </p:sp>
      <p:grpSp>
        <p:nvGrpSpPr>
          <p:cNvPr id="102" name="Groupe 101"/>
          <p:cNvGrpSpPr/>
          <p:nvPr/>
        </p:nvGrpSpPr>
        <p:grpSpPr>
          <a:xfrm>
            <a:off x="2357422" y="3357562"/>
            <a:ext cx="1033875" cy="645190"/>
            <a:chOff x="2357422" y="3357562"/>
            <a:chExt cx="1033875" cy="645190"/>
          </a:xfrm>
        </p:grpSpPr>
        <p:sp>
          <p:nvSpPr>
            <p:cNvPr id="99" name="ZoneTexte 98"/>
            <p:cNvSpPr txBox="1"/>
            <p:nvPr/>
          </p:nvSpPr>
          <p:spPr>
            <a:xfrm>
              <a:off x="2357422" y="3357562"/>
              <a:ext cx="1033875" cy="645190"/>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800" dirty="0" smtClean="0">
                  <a:solidFill>
                    <a:schemeClr val="tx1">
                      <a:lumMod val="95000"/>
                      <a:lumOff val="5000"/>
                    </a:schemeClr>
                  </a:solidFill>
                  <a:latin typeface="+mj-lt"/>
                </a:rPr>
                <a:t>Requêtes moteur  de recherche</a:t>
              </a:r>
              <a:endParaRPr lang="fr-FR" sz="800" dirty="0">
                <a:solidFill>
                  <a:schemeClr val="tx1">
                    <a:lumMod val="95000"/>
                    <a:lumOff val="5000"/>
                  </a:schemeClr>
                </a:solidFill>
                <a:latin typeface="+mj-lt"/>
              </a:endParaRPr>
            </a:p>
          </p:txBody>
        </p:sp>
        <p:pic>
          <p:nvPicPr>
            <p:cNvPr id="101" name="Image 100" descr="etoile.gif"/>
            <p:cNvPicPr>
              <a:picLocks noChangeAspect="1"/>
            </p:cNvPicPr>
            <p:nvPr/>
          </p:nvPicPr>
          <p:blipFill>
            <a:blip r:embed="rId3"/>
            <a:stretch>
              <a:fillRect/>
            </a:stretch>
          </p:blipFill>
          <p:spPr>
            <a:xfrm>
              <a:off x="2357422" y="3357562"/>
              <a:ext cx="142876" cy="142876"/>
            </a:xfrm>
            <a:prstGeom prst="rect">
              <a:avLst/>
            </a:prstGeom>
            <a:noFill/>
            <a:ln>
              <a:noFill/>
            </a:ln>
          </p:spPr>
        </p:pic>
      </p:grpSp>
      <p:sp>
        <p:nvSpPr>
          <p:cNvPr id="103" name="Rectangle 102"/>
          <p:cNvSpPr/>
          <p:nvPr/>
        </p:nvSpPr>
        <p:spPr>
          <a:xfrm>
            <a:off x="3500430" y="3071810"/>
            <a:ext cx="2357454" cy="642942"/>
          </a:xfrm>
          <a:prstGeom prst="rect">
            <a:avLst/>
          </a:prstGeom>
          <a:solidFill>
            <a:schemeClr val="accent5"/>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ZoneTexte 104"/>
          <p:cNvSpPr txBox="1"/>
          <p:nvPr/>
        </p:nvSpPr>
        <p:spPr>
          <a:xfrm>
            <a:off x="3500430" y="3071810"/>
            <a:ext cx="2357454" cy="276999"/>
          </a:xfrm>
          <a:prstGeom prst="rect">
            <a:avLst/>
          </a:prstGeom>
          <a:noFill/>
        </p:spPr>
        <p:txBody>
          <a:bodyPr wrap="square" rtlCol="0">
            <a:spAutoFit/>
          </a:bodyPr>
          <a:lstStyle/>
          <a:p>
            <a:pPr algn="ctr"/>
            <a:r>
              <a:rPr lang="fr-FR" sz="1200" b="1" dirty="0" smtClean="0">
                <a:solidFill>
                  <a:schemeClr val="tx1">
                    <a:lumMod val="95000"/>
                    <a:lumOff val="5000"/>
                  </a:schemeClr>
                </a:solidFill>
                <a:latin typeface="+mj-lt"/>
              </a:rPr>
              <a:t>Composant de calcul d’un graphe</a:t>
            </a:r>
            <a:endParaRPr lang="fr-FR" sz="1200" b="1" dirty="0">
              <a:solidFill>
                <a:schemeClr val="tx1">
                  <a:lumMod val="95000"/>
                  <a:lumOff val="5000"/>
                </a:schemeClr>
              </a:solidFill>
              <a:latin typeface="+mj-lt"/>
            </a:endParaRPr>
          </a:p>
        </p:txBody>
      </p:sp>
      <p:sp>
        <p:nvSpPr>
          <p:cNvPr id="106" name="ZoneTexte 105"/>
          <p:cNvSpPr txBox="1"/>
          <p:nvPr/>
        </p:nvSpPr>
        <p:spPr>
          <a:xfrm>
            <a:off x="2143108" y="1142984"/>
            <a:ext cx="714380"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Liste des clients connectés au serveur</a:t>
            </a:r>
            <a:endParaRPr lang="fr-FR" sz="1200" dirty="0" smtClean="0">
              <a:solidFill>
                <a:schemeClr val="tx1">
                  <a:lumMod val="95000"/>
                  <a:lumOff val="5000"/>
                </a:schemeClr>
              </a:solidFill>
              <a:latin typeface="+mj-lt"/>
            </a:endParaRPr>
          </a:p>
        </p:txBody>
      </p:sp>
      <p:grpSp>
        <p:nvGrpSpPr>
          <p:cNvPr id="110" name="Groupe 109"/>
          <p:cNvGrpSpPr/>
          <p:nvPr/>
        </p:nvGrpSpPr>
        <p:grpSpPr>
          <a:xfrm>
            <a:off x="3559709" y="3357562"/>
            <a:ext cx="2226737" cy="289141"/>
            <a:chOff x="3559709" y="3357562"/>
            <a:chExt cx="2226737" cy="289141"/>
          </a:xfrm>
        </p:grpSpPr>
        <p:sp>
          <p:nvSpPr>
            <p:cNvPr id="104" name="ZoneTexte 103"/>
            <p:cNvSpPr txBox="1"/>
            <p:nvPr/>
          </p:nvSpPr>
          <p:spPr>
            <a:xfrm>
              <a:off x="3559709" y="3357562"/>
              <a:ext cx="2226737"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000" dirty="0" smtClean="0">
                  <a:solidFill>
                    <a:schemeClr val="tx1">
                      <a:lumMod val="95000"/>
                      <a:lumOff val="5000"/>
                    </a:schemeClr>
                  </a:solidFill>
                  <a:latin typeface="+mj-lt"/>
                </a:rPr>
                <a:t>   Calcul position d’une Url dans un graphe fournie par le serveur</a:t>
              </a:r>
              <a:endParaRPr lang="fr-FR" sz="1000" dirty="0">
                <a:solidFill>
                  <a:schemeClr val="tx1">
                    <a:lumMod val="95000"/>
                    <a:lumOff val="5000"/>
                  </a:schemeClr>
                </a:solidFill>
                <a:latin typeface="+mj-lt"/>
              </a:endParaRPr>
            </a:p>
          </p:txBody>
        </p:sp>
        <p:pic>
          <p:nvPicPr>
            <p:cNvPr id="107" name="Image 106" descr="etoile.gif"/>
            <p:cNvPicPr>
              <a:picLocks noChangeAspect="1"/>
            </p:cNvPicPr>
            <p:nvPr/>
          </p:nvPicPr>
          <p:blipFill>
            <a:blip r:embed="rId3"/>
            <a:stretch>
              <a:fillRect/>
            </a:stretch>
          </p:blipFill>
          <p:spPr>
            <a:xfrm>
              <a:off x="3571868" y="3357562"/>
              <a:ext cx="142876" cy="142876"/>
            </a:xfrm>
            <a:prstGeom prst="rect">
              <a:avLst/>
            </a:prstGeom>
            <a:noFill/>
            <a:ln>
              <a:noFill/>
            </a:ln>
          </p:spPr>
        </p:pic>
      </p:grpSp>
      <p:grpSp>
        <p:nvGrpSpPr>
          <p:cNvPr id="109" name="Groupe 108"/>
          <p:cNvGrpSpPr/>
          <p:nvPr/>
        </p:nvGrpSpPr>
        <p:grpSpPr>
          <a:xfrm>
            <a:off x="5967017" y="3357562"/>
            <a:ext cx="2176883" cy="289141"/>
            <a:chOff x="5967017" y="3357562"/>
            <a:chExt cx="2176883" cy="289141"/>
          </a:xfrm>
        </p:grpSpPr>
        <p:sp>
          <p:nvSpPr>
            <p:cNvPr id="89" name="ZoneTexte 88"/>
            <p:cNvSpPr txBox="1"/>
            <p:nvPr/>
          </p:nvSpPr>
          <p:spPr>
            <a:xfrm>
              <a:off x="5967017" y="3357562"/>
              <a:ext cx="2176883" cy="289141"/>
            </a:xfrm>
            <a:prstGeom prst="rect">
              <a:avLst/>
            </a:prstGeom>
            <a:solidFill>
              <a:schemeClr val="accent1">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fr-FR" sz="1000" dirty="0" smtClean="0">
                  <a:solidFill>
                    <a:schemeClr val="tx1">
                      <a:lumMod val="95000"/>
                      <a:lumOff val="5000"/>
                    </a:schemeClr>
                  </a:solidFill>
                  <a:latin typeface="+mj-lt"/>
                </a:rPr>
                <a:t> Accepte ou rejette une page en fonction de son contenu</a:t>
              </a:r>
              <a:endParaRPr lang="fr-FR" sz="1000" dirty="0">
                <a:solidFill>
                  <a:schemeClr val="tx1">
                    <a:lumMod val="95000"/>
                    <a:lumOff val="5000"/>
                  </a:schemeClr>
                </a:solidFill>
                <a:latin typeface="+mj-lt"/>
              </a:endParaRPr>
            </a:p>
          </p:txBody>
        </p:sp>
        <p:pic>
          <p:nvPicPr>
            <p:cNvPr id="108" name="Image 107" descr="etoile.gif"/>
            <p:cNvPicPr>
              <a:picLocks noChangeAspect="1"/>
            </p:cNvPicPr>
            <p:nvPr/>
          </p:nvPicPr>
          <p:blipFill>
            <a:blip r:embed="rId3"/>
            <a:stretch>
              <a:fillRect/>
            </a:stretch>
          </p:blipFill>
          <p:spPr>
            <a:xfrm>
              <a:off x="5976000" y="3357562"/>
              <a:ext cx="142876" cy="142876"/>
            </a:xfrm>
            <a:prstGeom prst="rect">
              <a:avLst/>
            </a:prstGeom>
            <a:noFill/>
            <a:ln>
              <a:noFill/>
            </a:ln>
          </p:spPr>
        </p:pic>
      </p:grpSp>
      <p:sp>
        <p:nvSpPr>
          <p:cNvPr id="111" name="ZoneTexte 110"/>
          <p:cNvSpPr txBox="1"/>
          <p:nvPr/>
        </p:nvSpPr>
        <p:spPr>
          <a:xfrm>
            <a:off x="3000364" y="1142984"/>
            <a:ext cx="714380"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Observateur d’événements</a:t>
            </a:r>
            <a:endParaRPr lang="fr-FR" sz="1200" dirty="0">
              <a:solidFill>
                <a:schemeClr val="tx1">
                  <a:lumMod val="95000"/>
                  <a:lumOff val="5000"/>
                </a:schemeClr>
              </a:solidFill>
              <a:latin typeface="+mj-lt"/>
            </a:endParaRPr>
          </a:p>
        </p:txBody>
      </p:sp>
      <p:sp>
        <p:nvSpPr>
          <p:cNvPr id="112" name="ZoneTexte 111"/>
          <p:cNvSpPr txBox="1"/>
          <p:nvPr/>
        </p:nvSpPr>
        <p:spPr>
          <a:xfrm>
            <a:off x="4714876" y="1142984"/>
            <a:ext cx="714380"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err="1" smtClean="0">
                <a:solidFill>
                  <a:schemeClr val="tx1">
                    <a:lumMod val="95000"/>
                    <a:lumOff val="5000"/>
                  </a:schemeClr>
                </a:solidFill>
                <a:latin typeface="+mj-lt"/>
              </a:rPr>
              <a:t>Urls</a:t>
            </a:r>
            <a:r>
              <a:rPr lang="fr-FR" sz="1200" dirty="0" smtClean="0">
                <a:solidFill>
                  <a:schemeClr val="tx1">
                    <a:lumMod val="95000"/>
                    <a:lumOff val="5000"/>
                  </a:schemeClr>
                </a:solidFill>
                <a:latin typeface="+mj-lt"/>
              </a:rPr>
              <a:t> en attente à crawler</a:t>
            </a:r>
            <a:endParaRPr lang="fr-FR" sz="1200" dirty="0">
              <a:solidFill>
                <a:schemeClr val="tx1">
                  <a:lumMod val="95000"/>
                  <a:lumOff val="5000"/>
                </a:schemeClr>
              </a:solidFill>
              <a:latin typeface="+mj-lt"/>
            </a:endParaRPr>
          </a:p>
        </p:txBody>
      </p:sp>
      <p:sp>
        <p:nvSpPr>
          <p:cNvPr id="113" name="ZoneTexte 112"/>
          <p:cNvSpPr txBox="1"/>
          <p:nvPr/>
        </p:nvSpPr>
        <p:spPr>
          <a:xfrm>
            <a:off x="6429388" y="1142984"/>
            <a:ext cx="714380"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Graphe des pages Web</a:t>
            </a:r>
            <a:endParaRPr lang="fr-FR" sz="1200" dirty="0">
              <a:solidFill>
                <a:schemeClr val="tx1">
                  <a:lumMod val="95000"/>
                  <a:lumOff val="5000"/>
                </a:schemeClr>
              </a:solidFill>
              <a:latin typeface="+mj-lt"/>
            </a:endParaRPr>
          </a:p>
        </p:txBody>
      </p:sp>
      <p:sp>
        <p:nvSpPr>
          <p:cNvPr id="114" name="ZoneTexte 113"/>
          <p:cNvSpPr txBox="1"/>
          <p:nvPr/>
        </p:nvSpPr>
        <p:spPr>
          <a:xfrm>
            <a:off x="3857620" y="1142984"/>
            <a:ext cx="714380"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Black </a:t>
            </a:r>
            <a:r>
              <a:rPr lang="fr-FR" sz="1200" dirty="0" err="1" smtClean="0">
                <a:solidFill>
                  <a:schemeClr val="tx1">
                    <a:lumMod val="95000"/>
                    <a:lumOff val="5000"/>
                  </a:schemeClr>
                </a:solidFill>
                <a:latin typeface="+mj-lt"/>
              </a:rPr>
              <a:t>list</a:t>
            </a:r>
            <a:r>
              <a:rPr lang="fr-FR" sz="1200" dirty="0" smtClean="0">
                <a:solidFill>
                  <a:schemeClr val="tx1">
                    <a:lumMod val="95000"/>
                    <a:lumOff val="5000"/>
                  </a:schemeClr>
                </a:solidFill>
                <a:latin typeface="+mj-lt"/>
              </a:rPr>
              <a:t> (liste noire des </a:t>
            </a:r>
            <a:r>
              <a:rPr lang="fr-FR" sz="1200" dirty="0" err="1" smtClean="0">
                <a:solidFill>
                  <a:schemeClr val="tx1">
                    <a:lumMod val="95000"/>
                    <a:lumOff val="5000"/>
                  </a:schemeClr>
                </a:solidFill>
                <a:latin typeface="+mj-lt"/>
              </a:rPr>
              <a:t>Urls</a:t>
            </a:r>
            <a:r>
              <a:rPr lang="fr-FR" sz="1200" dirty="0" smtClean="0">
                <a:solidFill>
                  <a:schemeClr val="tx1">
                    <a:lumMod val="95000"/>
                    <a:lumOff val="5000"/>
                  </a:schemeClr>
                </a:solidFill>
                <a:latin typeface="+mj-lt"/>
              </a:rPr>
              <a:t>)</a:t>
            </a:r>
            <a:endParaRPr lang="fr-FR" sz="1200" dirty="0">
              <a:solidFill>
                <a:schemeClr val="tx1">
                  <a:lumMod val="95000"/>
                  <a:lumOff val="5000"/>
                </a:schemeClr>
              </a:solidFill>
              <a:latin typeface="+mj-lt"/>
            </a:endParaRPr>
          </a:p>
        </p:txBody>
      </p:sp>
      <p:grpSp>
        <p:nvGrpSpPr>
          <p:cNvPr id="115" name="Groupe 114"/>
          <p:cNvGrpSpPr/>
          <p:nvPr/>
        </p:nvGrpSpPr>
        <p:grpSpPr>
          <a:xfrm>
            <a:off x="7286644" y="1142984"/>
            <a:ext cx="714380" cy="1428760"/>
            <a:chOff x="7500958" y="1000108"/>
            <a:chExt cx="642942" cy="1428760"/>
          </a:xfrm>
        </p:grpSpPr>
        <p:sp>
          <p:nvSpPr>
            <p:cNvPr id="116" name="ZoneTexte 115"/>
            <p:cNvSpPr txBox="1"/>
            <p:nvPr/>
          </p:nvSpPr>
          <p:spPr>
            <a:xfrm>
              <a:off x="7500958" y="1000108"/>
              <a:ext cx="642942"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smtClean="0">
                  <a:solidFill>
                    <a:schemeClr val="tx1">
                      <a:lumMod val="95000"/>
                      <a:lumOff val="5000"/>
                    </a:schemeClr>
                  </a:solidFill>
                  <a:latin typeface="+mj-lt"/>
                </a:rPr>
                <a:t>Requêtes moteur de recherche</a:t>
              </a:r>
              <a:endParaRPr lang="fr-FR" sz="1200" dirty="0">
                <a:solidFill>
                  <a:schemeClr val="tx1">
                    <a:lumMod val="95000"/>
                    <a:lumOff val="5000"/>
                  </a:schemeClr>
                </a:solidFill>
                <a:latin typeface="+mj-lt"/>
              </a:endParaRPr>
            </a:p>
          </p:txBody>
        </p:sp>
        <p:pic>
          <p:nvPicPr>
            <p:cNvPr id="117" name="Image 116" descr="etoile.gif"/>
            <p:cNvPicPr>
              <a:picLocks noChangeAspect="1"/>
            </p:cNvPicPr>
            <p:nvPr/>
          </p:nvPicPr>
          <p:blipFill>
            <a:blip r:embed="rId3"/>
            <a:stretch>
              <a:fillRect/>
            </a:stretch>
          </p:blipFill>
          <p:spPr>
            <a:xfrm>
              <a:off x="7500958" y="1000108"/>
              <a:ext cx="142876" cy="142876"/>
            </a:xfrm>
            <a:prstGeom prst="rect">
              <a:avLst/>
            </a:prstGeom>
            <a:noFill/>
            <a:ln>
              <a:noFill/>
            </a:ln>
          </p:spPr>
        </p:pic>
      </p:grpSp>
      <p:sp>
        <p:nvSpPr>
          <p:cNvPr id="119" name="ZoneTexte 118"/>
          <p:cNvSpPr txBox="1"/>
          <p:nvPr/>
        </p:nvSpPr>
        <p:spPr>
          <a:xfrm>
            <a:off x="5572132" y="1142984"/>
            <a:ext cx="714380" cy="1428760"/>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r>
              <a:rPr lang="fr-FR" sz="1200" dirty="0" err="1" smtClean="0">
                <a:solidFill>
                  <a:schemeClr val="tx1">
                    <a:lumMod val="95000"/>
                    <a:lumOff val="5000"/>
                  </a:schemeClr>
                </a:solidFill>
                <a:latin typeface="+mj-lt"/>
              </a:rPr>
              <a:t>Urls</a:t>
            </a:r>
            <a:r>
              <a:rPr lang="fr-FR" sz="1200" dirty="0" smtClean="0">
                <a:solidFill>
                  <a:schemeClr val="tx1">
                    <a:lumMod val="95000"/>
                    <a:lumOff val="5000"/>
                  </a:schemeClr>
                </a:solidFill>
                <a:latin typeface="+mj-lt"/>
              </a:rPr>
              <a:t> </a:t>
            </a:r>
            <a:r>
              <a:rPr lang="fr-FR" sz="1200" dirty="0" smtClean="0">
                <a:solidFill>
                  <a:schemeClr val="tx1">
                    <a:lumMod val="95000"/>
                    <a:lumOff val="5000"/>
                  </a:schemeClr>
                </a:solidFill>
                <a:latin typeface="+mj-lt"/>
              </a:rPr>
              <a:t>crawlées</a:t>
            </a:r>
            <a:endParaRPr lang="fr-FR" sz="1200" dirty="0">
              <a:solidFill>
                <a:schemeClr val="tx1">
                  <a:lumMod val="95000"/>
                  <a:lumOff val="5000"/>
                </a:schemeClr>
              </a:solidFill>
              <a:latin typeface="+mj-l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419</TotalTime>
  <Words>597</Words>
  <Application>Microsoft Office PowerPoint</Application>
  <PresentationFormat>Affichage à l'écran (4:3)</PresentationFormat>
  <Paragraphs>102</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Débit</vt:lpstr>
      <vt:lpstr>Diapositive 1</vt:lpstr>
      <vt:lpstr>Architecture matérielle</vt:lpstr>
      <vt:lpstr>Carte de fonctionnalités (partie serveur)</vt:lpstr>
      <vt:lpstr>Carte de fonctionnalités (partie client)</vt:lpstr>
    </vt:vector>
  </TitlesOfParts>
  <Company>Aucune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Anneheim Geoffrey</dc:creator>
  <cp:lastModifiedBy>Anneheim Geoffrey</cp:lastModifiedBy>
  <cp:revision>52</cp:revision>
  <dcterms:created xsi:type="dcterms:W3CDTF">2009-03-19T13:33:17Z</dcterms:created>
  <dcterms:modified xsi:type="dcterms:W3CDTF">2009-03-21T21:27:41Z</dcterms:modified>
</cp:coreProperties>
</file>