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021D"/>
    <a:srgbClr val="006F9F"/>
    <a:srgbClr val="FFFFFF"/>
    <a:srgbClr val="72AACC"/>
    <a:srgbClr val="FFC000"/>
    <a:srgbClr val="FADA7A"/>
    <a:srgbClr val="B2B2B2"/>
    <a:srgbClr val="E6E6E6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0346" autoAdjust="0"/>
  </p:normalViewPr>
  <p:slideViewPr>
    <p:cSldViewPr snapToGrid="0">
      <p:cViewPr varScale="1">
        <p:scale>
          <a:sx n="74" d="100"/>
          <a:sy n="74" d="100"/>
        </p:scale>
        <p:origin x="120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0DCD0-BEAD-4786-944C-B08E8590539D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1641E-10D8-4D2C-AB5D-B582C227F6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87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585" y="282698"/>
            <a:ext cx="3202891" cy="1088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64439" y="1850779"/>
            <a:ext cx="6248401" cy="263329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ts val="6200"/>
              </a:lnSpc>
              <a:defRPr lang="fr-FR" sz="4400" b="1" kern="1200" dirty="0">
                <a:solidFill>
                  <a:srgbClr val="D4021D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64439" y="4589413"/>
            <a:ext cx="5638801" cy="1486069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20000"/>
              <a:buFont typeface="Arial" panose="020B0604020202020204" pitchFamily="34" charset="0"/>
              <a:buNone/>
              <a:defRPr lang="fr-FR" sz="2800" b="1" kern="1200" baseline="0" smtClean="0">
                <a:solidFill>
                  <a:srgbClr val="006F9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859" y="176770"/>
            <a:ext cx="2231141" cy="668123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398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93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6350" y="0"/>
            <a:ext cx="9150349" cy="6858000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38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6681" y="1622612"/>
            <a:ext cx="6207163" cy="2453070"/>
          </a:xfrm>
        </p:spPr>
        <p:txBody>
          <a:bodyPr anchor="ctr" anchorCtr="0">
            <a:noAutofit/>
          </a:bodyPr>
          <a:lstStyle>
            <a:lvl1pPr algn="l">
              <a:defRPr sz="4400">
                <a:solidFill>
                  <a:srgbClr val="72AACC"/>
                </a:solidFill>
                <a:latin typeface="+mn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6681" y="4240307"/>
            <a:ext cx="6209857" cy="145798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39838" cy="6858000"/>
          </a:xfrm>
          <a:prstGeom prst="rect">
            <a:avLst/>
          </a:prstGeom>
        </p:spPr>
      </p:pic>
      <p:pic>
        <p:nvPicPr>
          <p:cNvPr id="8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88" y="6292850"/>
            <a:ext cx="129698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5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r">
              <a:defRPr>
                <a:solidFill>
                  <a:srgbClr val="D4021D"/>
                </a:solidFill>
                <a:latin typeface="+mn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529" y="1825625"/>
            <a:ext cx="8278345" cy="4351338"/>
          </a:xfrm>
        </p:spPr>
        <p:txBody>
          <a:bodyPr/>
          <a:lstStyle>
            <a:lvl1pPr marL="268288" indent="-268288">
              <a:defRPr>
                <a:latin typeface="+mn-lt"/>
              </a:defRPr>
            </a:lvl1pPr>
            <a:lvl2pPr marL="447675" indent="-182563">
              <a:buClr>
                <a:srgbClr val="006F9F"/>
              </a:buClr>
              <a:buFont typeface="Symbol" panose="05050102010706020507" pitchFamily="18" charset="2"/>
              <a:buChar char="-"/>
              <a:defRPr>
                <a:solidFill>
                  <a:srgbClr val="006F9F"/>
                </a:solidFill>
                <a:latin typeface="+mn-lt"/>
              </a:defRPr>
            </a:lvl2pPr>
            <a:lvl3pPr marL="627063" indent="-177800">
              <a:buClr>
                <a:schemeClr val="bg1">
                  <a:lumMod val="50000"/>
                </a:schemeClr>
              </a:buClr>
              <a:buSzPct val="60000"/>
              <a:buFont typeface="Wingdings 3" panose="05040102010807070707" pitchFamily="18" charset="2"/>
              <a:buChar char="}"/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013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title 2"/>
          <p:cNvSpPr txBox="1">
            <a:spLocks/>
          </p:cNvSpPr>
          <p:nvPr userDrawn="1"/>
        </p:nvSpPr>
        <p:spPr>
          <a:xfrm>
            <a:off x="289149" y="4431913"/>
            <a:ext cx="4495383" cy="82815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20000"/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Univers" panose="020B0603020202030204" pitchFamily="34" charset="0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lnSpc>
                <a:spcPts val="2500"/>
              </a:lnSpc>
              <a:spcBef>
                <a:spcPts val="600"/>
              </a:spcBef>
              <a:buClr>
                <a:srgbClr val="006F9F"/>
              </a:buClr>
              <a:buSzPct val="80000"/>
              <a:buFont typeface="Courier New" panose="02070309020205020404" pitchFamily="49" charset="0"/>
              <a:buNone/>
              <a:tabLst>
                <a:tab pos="446077" algn="l"/>
              </a:tabLst>
              <a:defRPr sz="2000" kern="1200">
                <a:solidFill>
                  <a:srgbClr val="006F9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1" dirty="0" smtClean="0">
                <a:solidFill>
                  <a:schemeClr val="bg1"/>
                </a:solidFill>
                <a:latin typeface="Univers Condensed" panose="020B0606020202060204" pitchFamily="34" charset="0"/>
              </a:rPr>
              <a:t>Mars 2018</a:t>
            </a:r>
            <a:endParaRPr lang="en-US" b="1" dirty="0">
              <a:solidFill>
                <a:schemeClr val="bg1"/>
              </a:solidFill>
              <a:latin typeface="Univers Condensed" panose="020B0606020202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887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88" y="6292850"/>
            <a:ext cx="129698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1"/>
            <a:ext cx="7886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85700" cy="237744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5515" y="523701"/>
            <a:ext cx="6980360" cy="10224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1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1" r:id="rId2"/>
    <p:sldLayoutId id="2147483662" r:id="rId3"/>
    <p:sldLayoutId id="2147483672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D4021D"/>
          </a:solidFill>
          <a:latin typeface="+mn-lt"/>
          <a:ea typeface="+mj-ea"/>
          <a:cs typeface="+mj-cs"/>
        </a:defRPr>
      </a:lvl1pPr>
    </p:titleStyle>
    <p:bodyStyle>
      <a:lvl1pPr marL="268288" indent="-268288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2563" algn="l" defTabSz="914400" rtl="0" eaLnBrk="1" latinLnBrk="0" hangingPunct="1">
        <a:lnSpc>
          <a:spcPct val="90000"/>
        </a:lnSpc>
        <a:spcBef>
          <a:spcPts val="500"/>
        </a:spcBef>
        <a:buClr>
          <a:srgbClr val="006F9F"/>
        </a:buClr>
        <a:buFont typeface="Symbol" panose="05050102010706020507" pitchFamily="18" charset="2"/>
        <a:buChar char="-"/>
        <a:defRPr sz="2000" kern="1200">
          <a:solidFill>
            <a:srgbClr val="006F9F"/>
          </a:solidFill>
          <a:latin typeface="+mn-lt"/>
          <a:ea typeface="+mn-ea"/>
          <a:cs typeface="+mn-cs"/>
        </a:defRPr>
      </a:lvl2pPr>
      <a:lvl3pPr marL="627063" indent="-174625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SzPct val="60000"/>
        <a:buFont typeface="Wingdings 3" panose="05040102010807070707" pitchFamily="18" charset="2"/>
        <a:buChar char="}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nivers Condensed" panose="020B060602020206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nivers Condensed" panose="020B060602020206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principes SOLID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70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FR" sz="1800" dirty="0" smtClean="0"/>
              <a:t>Objectifs :</a:t>
            </a:r>
          </a:p>
          <a:p>
            <a:pPr lvl="0"/>
            <a:r>
              <a:rPr lang="fr-FR" sz="1800" dirty="0" smtClean="0"/>
              <a:t>Favoriser </a:t>
            </a:r>
            <a:r>
              <a:rPr lang="fr-FR" sz="1800" dirty="0"/>
              <a:t>la réutilisabilité d’un bloc de code.</a:t>
            </a:r>
          </a:p>
          <a:p>
            <a:pPr lvl="0"/>
            <a:r>
              <a:rPr lang="fr-FR" sz="1800" dirty="0" smtClean="0"/>
              <a:t>Réduire </a:t>
            </a:r>
            <a:r>
              <a:rPr lang="fr-FR" sz="1800" dirty="0"/>
              <a:t>les régressions, à défaut les isoler</a:t>
            </a:r>
          </a:p>
          <a:p>
            <a:pPr lvl="0"/>
            <a:r>
              <a:rPr lang="fr-FR" sz="1800" dirty="0"/>
              <a:t>Augmenter la maintenabilité et </a:t>
            </a:r>
            <a:r>
              <a:rPr lang="fr-FR" sz="1800" dirty="0" smtClean="0"/>
              <a:t>l’évolutivité</a:t>
            </a:r>
            <a:endParaRPr lang="fr-FR" sz="1800" dirty="0"/>
          </a:p>
          <a:p>
            <a:pPr marL="0" lvl="0" indent="0">
              <a:buNone/>
            </a:pPr>
            <a:endParaRPr lang="fr-FR" sz="1800" dirty="0" smtClean="0"/>
          </a:p>
          <a:p>
            <a:pPr marL="0" lvl="0" indent="0">
              <a:buNone/>
            </a:pPr>
            <a:r>
              <a:rPr lang="fr-FR" sz="1800" dirty="0" smtClean="0"/>
              <a:t>Inconvénients :</a:t>
            </a:r>
            <a:endParaRPr lang="fr-FR" sz="1800" dirty="0"/>
          </a:p>
          <a:p>
            <a:pPr lvl="0"/>
            <a:r>
              <a:rPr lang="fr-FR" sz="1800" dirty="0" smtClean="0"/>
              <a:t>Augmentation </a:t>
            </a:r>
            <a:r>
              <a:rPr lang="fr-FR" sz="1800" dirty="0"/>
              <a:t>des coûts de </a:t>
            </a:r>
            <a:r>
              <a:rPr lang="fr-FR" sz="1800" dirty="0" smtClean="0"/>
              <a:t>développement</a:t>
            </a:r>
          </a:p>
          <a:p>
            <a:pPr lvl="0"/>
            <a:r>
              <a:rPr lang="fr-FR" sz="1800" dirty="0" smtClean="0"/>
              <a:t>Curseur à identifier :</a:t>
            </a:r>
            <a:endParaRPr lang="fr-FR" sz="1800" dirty="0"/>
          </a:p>
          <a:p>
            <a:pPr marL="0" lvl="0" indent="0">
              <a:buNone/>
            </a:pPr>
            <a:r>
              <a:rPr lang="fr-FR" sz="1800" dirty="0" smtClean="0"/>
              <a:t>	→  </a:t>
            </a:r>
            <a:r>
              <a:rPr lang="fr-FR" sz="1800" dirty="0"/>
              <a:t>Domain </a:t>
            </a:r>
            <a:r>
              <a:rPr lang="fr-FR" sz="1800" dirty="0" err="1"/>
              <a:t>Driven</a:t>
            </a:r>
            <a:r>
              <a:rPr lang="fr-FR" sz="1800" dirty="0"/>
              <a:t> Design (découpage métier)</a:t>
            </a:r>
          </a:p>
          <a:p>
            <a:pPr marL="0" lvl="0" indent="0">
              <a:buNone/>
            </a:pPr>
            <a:r>
              <a:rPr lang="fr-FR" sz="1800" dirty="0" smtClean="0"/>
              <a:t>	→  </a:t>
            </a:r>
            <a:r>
              <a:rPr lang="fr-FR" sz="1800" dirty="0"/>
              <a:t>Architecture hexagonale (base de code métier vs base de code infrastructure)</a:t>
            </a:r>
          </a:p>
          <a:p>
            <a:pPr lvl="0"/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2555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Merci</a:t>
            </a:r>
            <a:endParaRPr lang="fr-FR" dirty="0"/>
          </a:p>
        </p:txBody>
      </p:sp>
      <p:sp>
        <p:nvSpPr>
          <p:cNvPr id="4" name="AutoShape 2" descr="Résultat de recherche d'images pour &quot;SOLID Principle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Résultat de recherche d'images pour &quot;SOLID Principles&quot;"/>
          <p:cNvSpPr>
            <a:spLocks noGrp="1" noChangeAspect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2" name="Picture 8" descr="Résultat de recherche d'images pour &quot;SOLID Principle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689" y="3631842"/>
            <a:ext cx="3431687" cy="235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35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Qualité Logiciel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</a:t>
            </a:r>
            <a:r>
              <a:rPr lang="fr-FR" sz="3000" b="1" dirty="0">
                <a:solidFill>
                  <a:srgbClr val="D4021D"/>
                </a:solidFill>
                <a:ea typeface="+mj-ea"/>
                <a:cs typeface="+mj-cs"/>
              </a:rPr>
              <a:t>rigidité</a:t>
            </a:r>
            <a:r>
              <a:rPr lang="fr-FR" dirty="0"/>
              <a:t> - </a:t>
            </a:r>
            <a:r>
              <a:rPr lang="fr-FR" sz="1600" dirty="0"/>
              <a:t>Chaque changement cause une cascade de modifications dans les modules dépendants</a:t>
            </a:r>
          </a:p>
          <a:p>
            <a:r>
              <a:rPr lang="fr-FR" dirty="0"/>
              <a:t>La </a:t>
            </a:r>
            <a:r>
              <a:rPr lang="fr-FR" sz="3000" b="1" dirty="0">
                <a:solidFill>
                  <a:srgbClr val="D4021D"/>
                </a:solidFill>
                <a:ea typeface="+mj-ea"/>
                <a:cs typeface="+mj-cs"/>
              </a:rPr>
              <a:t>fragilité</a:t>
            </a:r>
            <a:r>
              <a:rPr lang="fr-FR" dirty="0"/>
              <a:t> - </a:t>
            </a:r>
            <a:r>
              <a:rPr lang="fr-FR" sz="1600" dirty="0"/>
              <a:t>Tendance d’un logiciel à casser en plusieurs endroits à chaque modification.</a:t>
            </a:r>
          </a:p>
          <a:p>
            <a:r>
              <a:rPr lang="fr-FR" dirty="0"/>
              <a:t>L’</a:t>
            </a:r>
            <a:r>
              <a:rPr lang="fr-FR" sz="3000" b="1" dirty="0">
                <a:solidFill>
                  <a:srgbClr val="D4021D"/>
                </a:solidFill>
                <a:ea typeface="+mj-ea"/>
                <a:cs typeface="+mj-cs"/>
              </a:rPr>
              <a:t>immobilisme</a:t>
            </a:r>
            <a:r>
              <a:rPr lang="fr-FR" dirty="0"/>
              <a:t> - </a:t>
            </a:r>
            <a:r>
              <a:rPr lang="fr-FR" sz="1600" dirty="0"/>
              <a:t>Incapacité du logiciel à pouvoir être réutilisé par d’autres projets</a:t>
            </a:r>
          </a:p>
          <a:p>
            <a:r>
              <a:rPr lang="fr-FR" dirty="0"/>
              <a:t>La </a:t>
            </a:r>
            <a:r>
              <a:rPr lang="fr-FR" sz="3000" b="1" dirty="0">
                <a:solidFill>
                  <a:srgbClr val="D4021D"/>
                </a:solidFill>
                <a:ea typeface="+mj-ea"/>
                <a:cs typeface="+mj-cs"/>
              </a:rPr>
              <a:t>viscosité</a:t>
            </a:r>
            <a:r>
              <a:rPr lang="fr-FR" dirty="0"/>
              <a:t> - </a:t>
            </a:r>
            <a:r>
              <a:rPr lang="fr-FR" sz="1600" dirty="0"/>
              <a:t>Il est plus facile de faire un contournement plutôt que de respecter la conception qui a été pensée</a:t>
            </a:r>
          </a:p>
          <a:p>
            <a:r>
              <a:rPr lang="fr-FR" dirty="0"/>
              <a:t>L’</a:t>
            </a:r>
            <a:r>
              <a:rPr lang="fr-FR" sz="3000" b="1" dirty="0">
                <a:solidFill>
                  <a:srgbClr val="D4021D"/>
                </a:solidFill>
                <a:ea typeface="+mj-ea"/>
                <a:cs typeface="+mj-cs"/>
              </a:rPr>
              <a:t>opacité</a:t>
            </a:r>
            <a:r>
              <a:rPr lang="fr-FR" dirty="0"/>
              <a:t> - </a:t>
            </a:r>
            <a:r>
              <a:rPr lang="fr-FR" sz="1600" dirty="0"/>
              <a:t>correspond à la lisibilité et la simplicité de compréhension du code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666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Emergence de bonnes pratiques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 smtClean="0"/>
              <a:t>KISS</a:t>
            </a:r>
            <a:endParaRPr lang="fr-FR" sz="1800" dirty="0"/>
          </a:p>
          <a:p>
            <a:r>
              <a:rPr lang="fr-FR" sz="1800" dirty="0"/>
              <a:t>DRY</a:t>
            </a:r>
          </a:p>
          <a:p>
            <a:r>
              <a:rPr lang="fr-FR" sz="1800" dirty="0"/>
              <a:t>Abstraction</a:t>
            </a:r>
          </a:p>
          <a:p>
            <a:r>
              <a:rPr lang="fr-FR" sz="1800" dirty="0"/>
              <a:t>Loi de Déméter</a:t>
            </a:r>
          </a:p>
          <a:p>
            <a:r>
              <a:rPr lang="fr-FR" sz="1800" dirty="0"/>
              <a:t>Méthode </a:t>
            </a:r>
            <a:r>
              <a:rPr lang="fr-FR" sz="1800" dirty="0" err="1"/>
              <a:t>MoSCoW</a:t>
            </a:r>
            <a:endParaRPr lang="fr-FR" sz="1800" dirty="0"/>
          </a:p>
          <a:p>
            <a:r>
              <a:rPr lang="fr-FR" sz="1800" dirty="0" err="1"/>
              <a:t>Extreme</a:t>
            </a:r>
            <a:r>
              <a:rPr lang="fr-FR" sz="1800" dirty="0"/>
              <a:t> </a:t>
            </a:r>
            <a:r>
              <a:rPr lang="fr-FR" sz="1800" dirty="0" err="1"/>
              <a:t>programming</a:t>
            </a:r>
            <a:endParaRPr lang="fr-FR" sz="1800" dirty="0"/>
          </a:p>
          <a:p>
            <a:r>
              <a:rPr lang="fr-FR" sz="1800" dirty="0"/>
              <a:t>YAGNI</a:t>
            </a:r>
          </a:p>
          <a:p>
            <a:r>
              <a:rPr lang="fr-FR" sz="1800" dirty="0" smtClean="0"/>
              <a:t>GRASP</a:t>
            </a:r>
          </a:p>
          <a:p>
            <a:r>
              <a:rPr lang="fr-FR" sz="3200" dirty="0"/>
              <a:t>SOLID</a:t>
            </a:r>
          </a:p>
          <a:p>
            <a:pPr marL="0" indent="0">
              <a:buNone/>
            </a:pPr>
            <a:endParaRPr lang="fr-FR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114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SOLID – c’est quoi 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Robert C. Martin, en 2002 :</a:t>
            </a:r>
          </a:p>
          <a:p>
            <a:pPr lvl="2"/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Agile Software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Development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, </a:t>
            </a:r>
          </a:p>
          <a:p>
            <a:pPr marL="449263" lvl="2" indent="0">
              <a:buNone/>
            </a:pP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Pinciples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, Patterns and Practices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Acronyme </a:t>
            </a:r>
            <a:r>
              <a:rPr lang="fr-FR" dirty="0"/>
              <a:t>SOLID :</a:t>
            </a:r>
          </a:p>
          <a:p>
            <a:pPr lvl="2"/>
            <a:r>
              <a:rPr lang="fr-FR" sz="2800" b="1" dirty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ingle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responsibility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principle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  <a:p>
            <a:pPr lvl="2"/>
            <a:r>
              <a:rPr lang="fr-FR" sz="2800" b="1" dirty="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pen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closed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principle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  <a:p>
            <a:pPr lvl="2"/>
            <a:r>
              <a:rPr lang="fr-FR" sz="2800" b="1" dirty="0" err="1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iskov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principle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  <a:p>
            <a:pPr lvl="2"/>
            <a:r>
              <a:rPr lang="fr-FR" sz="2800" b="1" dirty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nterface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segregation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principle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  <a:p>
            <a:pPr lvl="2"/>
            <a:r>
              <a:rPr lang="fr-FR" sz="2800" b="1" dirty="0" err="1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ependency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inversion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principle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3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6986181" y="1841299"/>
            <a:ext cx="1710001" cy="215999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7654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Single responsabilité principe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z="1800" dirty="0" smtClean="0"/>
              <a:t>« Une </a:t>
            </a:r>
            <a:r>
              <a:rPr lang="fr-FR" sz="1800" dirty="0"/>
              <a:t>classe devrait n’avoir qu’une seule raison de </a:t>
            </a:r>
            <a:r>
              <a:rPr lang="fr-FR" sz="1800" dirty="0" smtClean="0"/>
              <a:t>changer »</a:t>
            </a:r>
          </a:p>
          <a:p>
            <a:pPr marL="0" lvl="0" indent="0">
              <a:buNone/>
            </a:pPr>
            <a:endParaRPr lang="fr-FR" sz="1800" dirty="0"/>
          </a:p>
          <a:p>
            <a:pPr lvl="0"/>
            <a:r>
              <a:rPr lang="fr-FR" sz="1800" dirty="0" smtClean="0"/>
              <a:t>Plus </a:t>
            </a:r>
            <a:r>
              <a:rPr lang="fr-FR" sz="1800" dirty="0"/>
              <a:t>les responsabilités sont couplées, </a:t>
            </a:r>
            <a:endParaRPr lang="fr-FR" sz="1800" dirty="0" smtClean="0"/>
          </a:p>
          <a:p>
            <a:pPr lvl="2"/>
            <a:r>
              <a:rPr lang="fr-FR" sz="1600" dirty="0">
                <a:solidFill>
                  <a:srgbClr val="D4021D"/>
                </a:solidFill>
              </a:rPr>
              <a:t>P</a:t>
            </a:r>
            <a:r>
              <a:rPr lang="fr-FR" sz="1600" dirty="0" smtClean="0">
                <a:solidFill>
                  <a:srgbClr val="D4021D"/>
                </a:solidFill>
              </a:rPr>
              <a:t>lus </a:t>
            </a:r>
            <a:r>
              <a:rPr lang="fr-FR" sz="1600" dirty="0">
                <a:solidFill>
                  <a:srgbClr val="D4021D"/>
                </a:solidFill>
              </a:rPr>
              <a:t>les méthodes poussent comme des champignons, </a:t>
            </a:r>
            <a:endParaRPr lang="fr-FR" sz="1600" dirty="0" smtClean="0">
              <a:solidFill>
                <a:srgbClr val="D4021D"/>
              </a:solidFill>
            </a:endParaRPr>
          </a:p>
          <a:p>
            <a:pPr lvl="2"/>
            <a:r>
              <a:rPr lang="fr-FR" sz="1600" dirty="0">
                <a:solidFill>
                  <a:srgbClr val="D4021D"/>
                </a:solidFill>
              </a:rPr>
              <a:t>P</a:t>
            </a:r>
            <a:r>
              <a:rPr lang="fr-FR" sz="1600" dirty="0" smtClean="0">
                <a:solidFill>
                  <a:srgbClr val="D4021D"/>
                </a:solidFill>
              </a:rPr>
              <a:t>lus </a:t>
            </a:r>
            <a:r>
              <a:rPr lang="fr-FR" sz="1600" dirty="0">
                <a:solidFill>
                  <a:srgbClr val="D4021D"/>
                </a:solidFill>
              </a:rPr>
              <a:t>elles ont de chances d’être </a:t>
            </a:r>
            <a:r>
              <a:rPr lang="fr-FR" sz="1600" dirty="0" smtClean="0">
                <a:solidFill>
                  <a:srgbClr val="D4021D"/>
                </a:solidFill>
              </a:rPr>
              <a:t>modifiées,</a:t>
            </a:r>
          </a:p>
          <a:p>
            <a:pPr lvl="2"/>
            <a:r>
              <a:rPr lang="fr-FR" sz="1600" dirty="0">
                <a:solidFill>
                  <a:srgbClr val="D4021D"/>
                </a:solidFill>
              </a:rPr>
              <a:t>P</a:t>
            </a:r>
            <a:r>
              <a:rPr lang="fr-FR" sz="1600" dirty="0" smtClean="0">
                <a:solidFill>
                  <a:srgbClr val="D4021D"/>
                </a:solidFill>
              </a:rPr>
              <a:t>lus </a:t>
            </a:r>
            <a:r>
              <a:rPr lang="fr-FR" sz="1600" dirty="0">
                <a:solidFill>
                  <a:srgbClr val="D4021D"/>
                </a:solidFill>
              </a:rPr>
              <a:t>elles sont susceptibles d’avoir des </a:t>
            </a:r>
            <a:r>
              <a:rPr lang="fr-FR" sz="1600" dirty="0" smtClean="0">
                <a:solidFill>
                  <a:srgbClr val="D4021D"/>
                </a:solidFill>
              </a:rPr>
              <a:t>bugs,</a:t>
            </a:r>
          </a:p>
          <a:p>
            <a:pPr lvl="2"/>
            <a:r>
              <a:rPr lang="fr-FR" sz="1600" dirty="0" smtClean="0">
                <a:solidFill>
                  <a:srgbClr val="D4021D"/>
                </a:solidFill>
              </a:rPr>
              <a:t>Plus </a:t>
            </a:r>
            <a:r>
              <a:rPr lang="fr-FR" sz="1600" dirty="0">
                <a:solidFill>
                  <a:srgbClr val="D4021D"/>
                </a:solidFill>
              </a:rPr>
              <a:t>elles sont </a:t>
            </a:r>
            <a:r>
              <a:rPr lang="fr-FR" sz="1600" dirty="0" smtClean="0">
                <a:solidFill>
                  <a:srgbClr val="D4021D"/>
                </a:solidFill>
              </a:rPr>
              <a:t>fragiles,</a:t>
            </a:r>
          </a:p>
          <a:p>
            <a:pPr lvl="2"/>
            <a:r>
              <a:rPr lang="fr-FR" sz="1600" dirty="0" smtClean="0">
                <a:solidFill>
                  <a:srgbClr val="D4021D"/>
                </a:solidFill>
              </a:rPr>
              <a:t>Plus elles sont rigides.</a:t>
            </a:r>
          </a:p>
          <a:p>
            <a:pPr lvl="2"/>
            <a:endParaRPr lang="fr-FR" sz="1600" dirty="0" smtClean="0">
              <a:solidFill>
                <a:srgbClr val="D4021D"/>
              </a:solidFill>
            </a:endParaRPr>
          </a:p>
          <a:p>
            <a:pPr lvl="0"/>
            <a:r>
              <a:rPr lang="fr-FR" sz="1800" dirty="0"/>
              <a:t>Indicateur des responsabilités</a:t>
            </a:r>
          </a:p>
          <a:p>
            <a:pPr lvl="2"/>
            <a:r>
              <a:rPr lang="fr-FR" sz="1400" dirty="0">
                <a:solidFill>
                  <a:schemeClr val="accent1">
                    <a:lumMod val="50000"/>
                  </a:schemeClr>
                </a:solidFill>
              </a:rPr>
              <a:t>Regrouper les méthodes par nom ou action</a:t>
            </a:r>
          </a:p>
          <a:p>
            <a:pPr lvl="2"/>
            <a:r>
              <a:rPr lang="fr-FR" sz="1400" dirty="0" smtClean="0">
                <a:solidFill>
                  <a:schemeClr val="accent1">
                    <a:lumMod val="50000"/>
                  </a:schemeClr>
                </a:solidFill>
              </a:rPr>
              <a:t>Identifier </a:t>
            </a:r>
            <a:r>
              <a:rPr lang="fr-FR" sz="1400" dirty="0">
                <a:solidFill>
                  <a:schemeClr val="accent1">
                    <a:lumMod val="50000"/>
                  </a:schemeClr>
                </a:solidFill>
              </a:rPr>
              <a:t>les dépendances externes :</a:t>
            </a:r>
          </a:p>
          <a:p>
            <a:pPr lvl="2"/>
            <a:r>
              <a:rPr lang="fr-FR" sz="1400" dirty="0">
                <a:solidFill>
                  <a:schemeClr val="accent1">
                    <a:lumMod val="50000"/>
                  </a:schemeClr>
                </a:solidFill>
              </a:rPr>
              <a:t>Base de données</a:t>
            </a:r>
          </a:p>
          <a:p>
            <a:pPr lvl="2"/>
            <a:r>
              <a:rPr lang="fr-FR" sz="1400" dirty="0">
                <a:solidFill>
                  <a:schemeClr val="accent1">
                    <a:lumMod val="50000"/>
                  </a:schemeClr>
                </a:solidFill>
              </a:rPr>
              <a:t>Utilise une api spécifique</a:t>
            </a:r>
          </a:p>
          <a:p>
            <a:pPr lvl="2"/>
            <a:endParaRPr lang="fr-FR" sz="1600" dirty="0" smtClean="0">
              <a:solidFill>
                <a:srgbClr val="D4021D"/>
              </a:solidFill>
            </a:endParaRPr>
          </a:p>
          <a:p>
            <a:pPr lvl="2"/>
            <a:endParaRPr lang="fr-FR" sz="1600" dirty="0">
              <a:solidFill>
                <a:srgbClr val="D4021D"/>
              </a:solidFill>
            </a:endParaRPr>
          </a:p>
          <a:p>
            <a:pPr lvl="2"/>
            <a:endParaRPr lang="fr-FR" sz="1600" dirty="0" smtClean="0">
              <a:solidFill>
                <a:srgbClr val="D4021D"/>
              </a:solidFill>
            </a:endParaRPr>
          </a:p>
          <a:p>
            <a:pPr marL="0" indent="0">
              <a:buNone/>
            </a:pPr>
            <a:endParaRPr lang="fr-FR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950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Open </a:t>
            </a:r>
            <a:r>
              <a:rPr lang="fr-FR" dirty="0" err="1" smtClean="0"/>
              <a:t>closed</a:t>
            </a:r>
            <a:r>
              <a:rPr lang="fr-FR" dirty="0" smtClean="0"/>
              <a:t> </a:t>
            </a:r>
            <a:r>
              <a:rPr lang="fr-FR" dirty="0"/>
              <a:t>principe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z="1800" dirty="0" smtClean="0"/>
              <a:t>« </a:t>
            </a:r>
            <a:r>
              <a:rPr lang="fr-FR" sz="1800" dirty="0"/>
              <a:t> Les </a:t>
            </a:r>
            <a:r>
              <a:rPr lang="fr-FR" sz="1800" dirty="0" smtClean="0"/>
              <a:t>classes </a:t>
            </a:r>
            <a:r>
              <a:rPr lang="fr-FR" sz="1800" dirty="0"/>
              <a:t>devraient être ouvertes à l’extension mais fermées à la </a:t>
            </a:r>
            <a:r>
              <a:rPr lang="fr-FR" sz="1800" dirty="0" smtClean="0"/>
              <a:t>modification »</a:t>
            </a:r>
          </a:p>
          <a:p>
            <a:pPr lvl="0"/>
            <a:endParaRPr lang="fr-FR" sz="1800" dirty="0" smtClean="0"/>
          </a:p>
          <a:p>
            <a:pPr lvl="0"/>
            <a:endParaRPr lang="fr-FR" sz="1800" dirty="0"/>
          </a:p>
          <a:p>
            <a:pPr lvl="0"/>
            <a:endParaRPr lang="fr-FR" sz="1800" dirty="0" smtClean="0"/>
          </a:p>
          <a:p>
            <a:pPr marL="0" lvl="0" indent="0">
              <a:buNone/>
            </a:pPr>
            <a:r>
              <a:rPr lang="fr-FR" sz="1800" dirty="0" smtClean="0"/>
              <a:t>Bénéfices :</a:t>
            </a:r>
            <a:endParaRPr lang="fr-FR" sz="1800" dirty="0"/>
          </a:p>
          <a:p>
            <a:pPr lvl="0"/>
            <a:r>
              <a:rPr lang="fr-FR" sz="1800" dirty="0"/>
              <a:t>Plus de flexibilité par rapport aux évolutions</a:t>
            </a:r>
          </a:p>
          <a:p>
            <a:pPr lvl="0"/>
            <a:r>
              <a:rPr lang="fr-FR" sz="1800" dirty="0"/>
              <a:t>Diminution du couplage</a:t>
            </a:r>
          </a:p>
          <a:p>
            <a:pPr marL="0" indent="0">
              <a:buNone/>
            </a:pPr>
            <a:endParaRPr lang="fr-FR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18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Liskov</a:t>
            </a:r>
            <a:r>
              <a:rPr lang="fr-FR" dirty="0"/>
              <a:t> principe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z="1800" dirty="0" smtClean="0"/>
              <a:t>« Les </a:t>
            </a:r>
            <a:r>
              <a:rPr lang="fr-FR" sz="1800" dirty="0"/>
              <a:t>sous-types doivent être interchangeable avec leur type de base sans affecter le </a:t>
            </a:r>
            <a:r>
              <a:rPr lang="fr-FR" sz="1800" dirty="0" smtClean="0"/>
              <a:t>comportement »</a:t>
            </a:r>
          </a:p>
          <a:p>
            <a:pPr lvl="0"/>
            <a:endParaRPr lang="fr-FR" sz="1800" dirty="0"/>
          </a:p>
          <a:p>
            <a:pPr lvl="0"/>
            <a:endParaRPr lang="fr-FR" sz="1800" dirty="0" smtClean="0"/>
          </a:p>
          <a:p>
            <a:pPr marL="0" lvl="0" indent="0">
              <a:buNone/>
            </a:pPr>
            <a:r>
              <a:rPr lang="fr-FR" sz="1800" dirty="0" smtClean="0"/>
              <a:t>Bénéfices :</a:t>
            </a:r>
            <a:endParaRPr lang="fr-FR" sz="1800" dirty="0"/>
          </a:p>
          <a:p>
            <a:pPr lvl="0"/>
            <a:r>
              <a:rPr lang="fr-FR" sz="1800" dirty="0"/>
              <a:t>Contrôler le couplage entre les descendants d'une classe et les clients de cette classe</a:t>
            </a:r>
          </a:p>
          <a:p>
            <a:pPr marL="0" lvl="0" indent="0">
              <a:buNone/>
            </a:pPr>
            <a:r>
              <a:rPr lang="fr-FR" sz="1800" dirty="0" smtClean="0"/>
              <a:t>	=&gt; </a:t>
            </a:r>
            <a:r>
              <a:rPr lang="fr-FR" sz="1800" dirty="0"/>
              <a:t>Garantie pour les </a:t>
            </a:r>
            <a:r>
              <a:rPr lang="fr-FR" sz="1800" dirty="0" smtClean="0"/>
              <a:t>classes clientes</a:t>
            </a:r>
            <a:endParaRPr lang="fr-FR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635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</a:t>
            </a:r>
            <a:r>
              <a:rPr lang="fr-FR" dirty="0" err="1"/>
              <a:t>segregation</a:t>
            </a:r>
            <a:r>
              <a:rPr lang="fr-FR" dirty="0"/>
              <a:t> principe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z="1800" dirty="0" smtClean="0"/>
              <a:t>« Les classes ne </a:t>
            </a:r>
            <a:r>
              <a:rPr lang="fr-FR" sz="1800" dirty="0"/>
              <a:t>doivent pas être </a:t>
            </a:r>
            <a:r>
              <a:rPr lang="fr-FR" sz="1800" dirty="0" smtClean="0"/>
              <a:t>obligées d’implémenter </a:t>
            </a:r>
            <a:r>
              <a:rPr lang="fr-FR" sz="1800" dirty="0"/>
              <a:t>des méthodes qu’ils n’ont pas besoin. »</a:t>
            </a:r>
            <a:endParaRPr lang="fr-FR" sz="1800" dirty="0" smtClean="0"/>
          </a:p>
          <a:p>
            <a:pPr lvl="0"/>
            <a:endParaRPr lang="fr-FR" sz="1800" dirty="0"/>
          </a:p>
          <a:p>
            <a:pPr lvl="0"/>
            <a:endParaRPr lang="fr-FR" sz="1800" dirty="0" smtClean="0"/>
          </a:p>
          <a:p>
            <a:pPr lvl="0"/>
            <a:endParaRPr lang="fr-FR" sz="1800" dirty="0"/>
          </a:p>
          <a:p>
            <a:pPr marL="0" lvl="0" indent="0">
              <a:buNone/>
            </a:pPr>
            <a:r>
              <a:rPr lang="fr-FR" sz="1800" dirty="0" smtClean="0"/>
              <a:t>Bénéfices :</a:t>
            </a:r>
          </a:p>
          <a:p>
            <a:pPr lvl="0"/>
            <a:r>
              <a:rPr lang="fr-FR" sz="1800" dirty="0" smtClean="0"/>
              <a:t>Réduction </a:t>
            </a:r>
            <a:r>
              <a:rPr lang="fr-FR" sz="1800" dirty="0"/>
              <a:t>du </a:t>
            </a:r>
            <a:r>
              <a:rPr lang="fr-FR" sz="1800" dirty="0" smtClean="0"/>
              <a:t>couplage</a:t>
            </a:r>
          </a:p>
          <a:p>
            <a:pPr lvl="0"/>
            <a:r>
              <a:rPr lang="fr-FR" sz="1800" dirty="0" smtClean="0"/>
              <a:t>Facilite </a:t>
            </a:r>
            <a:r>
              <a:rPr lang="fr-FR" sz="1800" dirty="0"/>
              <a:t>les tests </a:t>
            </a:r>
            <a:r>
              <a:rPr lang="fr-FR" sz="1800" dirty="0" smtClean="0"/>
              <a:t>unitaires. On ne doit implémenter que ce dont on a besoin.</a:t>
            </a:r>
            <a:endParaRPr lang="fr-FR" sz="1800" dirty="0"/>
          </a:p>
          <a:p>
            <a:pPr marL="0" indent="0">
              <a:buNone/>
            </a:pPr>
            <a:endParaRPr lang="fr-FR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1033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 dirty="0"/>
              <a:t> inversion principe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z="1800" dirty="0"/>
              <a:t>« Les modules de plus haut niveaux ne doivent pas dépendre de l’implémentation des modules de plus bas niveaux. </a:t>
            </a:r>
            <a:r>
              <a:rPr lang="fr-FR" sz="1800" dirty="0" smtClean="0"/>
              <a:t>»</a:t>
            </a:r>
          </a:p>
          <a:p>
            <a:pPr lvl="0"/>
            <a:endParaRPr lang="fr-FR" sz="1800" dirty="0"/>
          </a:p>
          <a:p>
            <a:r>
              <a:rPr lang="fr-FR" sz="1800" dirty="0"/>
              <a:t>Attention : != injection de dépendance</a:t>
            </a:r>
          </a:p>
          <a:p>
            <a:pPr marL="0" lvl="0" indent="0">
              <a:buNone/>
            </a:pPr>
            <a:endParaRPr lang="fr-FR" sz="1800" dirty="0" smtClean="0"/>
          </a:p>
          <a:p>
            <a:pPr marL="0" lvl="0" indent="0">
              <a:buNone/>
            </a:pPr>
            <a:r>
              <a:rPr lang="fr-FR" sz="1800" dirty="0" smtClean="0"/>
              <a:t>Bénéfices</a:t>
            </a:r>
          </a:p>
          <a:p>
            <a:pPr lvl="0"/>
            <a:r>
              <a:rPr lang="fr-FR" sz="1800" dirty="0"/>
              <a:t>Facilite les tests unitaires</a:t>
            </a:r>
          </a:p>
          <a:p>
            <a:pPr lvl="0"/>
            <a:r>
              <a:rPr lang="fr-FR" sz="1800" dirty="0"/>
              <a:t>Augmente l’évolutivité</a:t>
            </a:r>
          </a:p>
          <a:p>
            <a:pPr lvl="0"/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82633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èle Diaporama.pptx" id="{42C614C3-2218-4A28-A62F-16A5429F3247}" vid="{4E9A9AAB-B2C6-4206-AD74-DE77983D4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MODELE9</Template>
  <TotalTime>320</TotalTime>
  <Words>160</Words>
  <Application>Microsoft Office PowerPoint</Application>
  <PresentationFormat>Affichage à l'écran (4:3)</PresentationFormat>
  <Paragraphs>88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Symbol</vt:lpstr>
      <vt:lpstr>Univers Condensed</vt:lpstr>
      <vt:lpstr>Wingdings 3</vt:lpstr>
      <vt:lpstr>Thème Office</vt:lpstr>
      <vt:lpstr>Les principes SOLID</vt:lpstr>
      <vt:lpstr>Qualité Logiciel</vt:lpstr>
      <vt:lpstr>Emergence de bonnes pratiques</vt:lpstr>
      <vt:lpstr>SOLID – c’est quoi ?</vt:lpstr>
      <vt:lpstr>Single responsabilité principe</vt:lpstr>
      <vt:lpstr>Open closed principe</vt:lpstr>
      <vt:lpstr>Liskov principe</vt:lpstr>
      <vt:lpstr>Interface segregation principe</vt:lpstr>
      <vt:lpstr>Dependency inversion principe</vt:lpstr>
      <vt:lpstr>Conclusion</vt:lpstr>
      <vt:lpstr>Merci</vt:lpstr>
    </vt:vector>
  </TitlesOfParts>
  <Company>cder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LEFEVRE Geoffrey (Info)</dc:creator>
  <cp:lastModifiedBy>LEFEVRE Geoffrey (Info)</cp:lastModifiedBy>
  <cp:revision>26</cp:revision>
  <dcterms:created xsi:type="dcterms:W3CDTF">2020-03-06T17:12:54Z</dcterms:created>
  <dcterms:modified xsi:type="dcterms:W3CDTF">2020-03-10T10:56:59Z</dcterms:modified>
</cp:coreProperties>
</file>