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0279975" cy="42808525"/>
  <p:notesSz cx="67818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CF1"/>
    <a:srgbClr val="EAEAEA"/>
    <a:srgbClr val="3C507E"/>
    <a:srgbClr val="FFCC99"/>
    <a:srgbClr val="FF7C80"/>
    <a:srgbClr val="005398"/>
    <a:srgbClr val="00006C"/>
    <a:srgbClr val="A0B4E2"/>
    <a:srgbClr val="CCE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36" autoAdjust="0"/>
    <p:restoredTop sz="98765" autoAdjust="0"/>
  </p:normalViewPr>
  <p:slideViewPr>
    <p:cSldViewPr>
      <p:cViewPr>
        <p:scale>
          <a:sx n="33" d="100"/>
          <a:sy n="33" d="100"/>
        </p:scale>
        <p:origin x="2346" y="8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aper\Dissertation\qo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Paper\Dissertation\qo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heng_work\RWTH\Paper\Zheng_work\Paper\Dissertation\qo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heng_work\RWTH\Paper\Zheng_work\Paper\Dissertation\qo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17401112338461"/>
          <c:y val="0.1429875039205005"/>
          <c:w val="0.7869654120399685"/>
          <c:h val="0.58382986435883577"/>
        </c:manualLayout>
      </c:layout>
      <c:scatterChart>
        <c:scatterStyle val="lineMarker"/>
        <c:varyColors val="0"/>
        <c:ser>
          <c:idx val="0"/>
          <c:order val="0"/>
          <c:tx>
            <c:v>Error Confinement</c:v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Sheet1!$A$1:$A$9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500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</c:numCache>
            </c:numRef>
          </c:xVal>
          <c:yVal>
            <c:numRef>
              <c:f>Sheet1!$B$1:$B$9</c:f>
              <c:numCache>
                <c:formatCode>General</c:formatCode>
                <c:ptCount val="9"/>
                <c:pt idx="0">
                  <c:v>39.22</c:v>
                </c:pt>
                <c:pt idx="1">
                  <c:v>39.22</c:v>
                </c:pt>
                <c:pt idx="2">
                  <c:v>39.22</c:v>
                </c:pt>
                <c:pt idx="3">
                  <c:v>39.119999999999997</c:v>
                </c:pt>
                <c:pt idx="4">
                  <c:v>38.51</c:v>
                </c:pt>
                <c:pt idx="5">
                  <c:v>36.42</c:v>
                </c:pt>
                <c:pt idx="6">
                  <c:v>36.24</c:v>
                </c:pt>
                <c:pt idx="7">
                  <c:v>23.68</c:v>
                </c:pt>
                <c:pt idx="8">
                  <c:v>23.68</c:v>
                </c:pt>
              </c:numCache>
            </c:numRef>
          </c:yVal>
          <c:smooth val="0"/>
        </c:ser>
        <c:ser>
          <c:idx val="1"/>
          <c:order val="1"/>
          <c:tx>
            <c:v>ECC</c:v>
          </c:tx>
          <c:xVal>
            <c:numRef>
              <c:f>Sheet1!$A$1:$A$9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500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</c:numCache>
            </c:numRef>
          </c:xVal>
          <c:yVal>
            <c:numRef>
              <c:f>Sheet1!$C$1:$C$9</c:f>
              <c:numCache>
                <c:formatCode>General</c:formatCode>
                <c:ptCount val="9"/>
                <c:pt idx="0">
                  <c:v>39.22</c:v>
                </c:pt>
                <c:pt idx="1">
                  <c:v>39.22</c:v>
                </c:pt>
                <c:pt idx="2">
                  <c:v>39.22</c:v>
                </c:pt>
                <c:pt idx="3">
                  <c:v>39.22</c:v>
                </c:pt>
                <c:pt idx="4">
                  <c:v>39.22</c:v>
                </c:pt>
                <c:pt idx="5">
                  <c:v>39.22</c:v>
                </c:pt>
                <c:pt idx="6">
                  <c:v>39.18</c:v>
                </c:pt>
                <c:pt idx="7">
                  <c:v>23.53</c:v>
                </c:pt>
                <c:pt idx="8">
                  <c:v>23.53</c:v>
                </c:pt>
              </c:numCache>
            </c:numRef>
          </c:yVal>
          <c:smooth val="0"/>
        </c:ser>
        <c:ser>
          <c:idx val="2"/>
          <c:order val="2"/>
          <c:tx>
            <c:v>No Protection</c:v>
          </c:tx>
          <c:spPr>
            <a:ln>
              <a:solidFill>
                <a:srgbClr val="00B050"/>
              </a:solidFill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Sheet1!$A$1:$A$9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100</c:v>
                </c:pt>
                <c:pt idx="4">
                  <c:v>500</c:v>
                </c:pt>
                <c:pt idx="5">
                  <c:v>700</c:v>
                </c:pt>
                <c:pt idx="6">
                  <c:v>800</c:v>
                </c:pt>
                <c:pt idx="7">
                  <c:v>900</c:v>
                </c:pt>
                <c:pt idx="8">
                  <c:v>1000</c:v>
                </c:pt>
              </c:numCache>
            </c:numRef>
          </c:xVal>
          <c:yVal>
            <c:numRef>
              <c:f>Sheet1!$D$1:$D$9</c:f>
              <c:numCache>
                <c:formatCode>General</c:formatCode>
                <c:ptCount val="9"/>
                <c:pt idx="0">
                  <c:v>39.22</c:v>
                </c:pt>
                <c:pt idx="1">
                  <c:v>-0.03</c:v>
                </c:pt>
                <c:pt idx="2">
                  <c:v>-84.33</c:v>
                </c:pt>
                <c:pt idx="3">
                  <c:v>-89.94</c:v>
                </c:pt>
                <c:pt idx="4">
                  <c:v>-97.26</c:v>
                </c:pt>
                <c:pt idx="5">
                  <c:v>-98.64</c:v>
                </c:pt>
                <c:pt idx="6">
                  <c:v>-98.91</c:v>
                </c:pt>
                <c:pt idx="7">
                  <c:v>-99.16</c:v>
                </c:pt>
                <c:pt idx="8">
                  <c:v>-99.74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2902560"/>
        <c:axId val="657442608"/>
      </c:scatterChart>
      <c:valAx>
        <c:axId val="572902560"/>
        <c:scaling>
          <c:orientation val="minMax"/>
          <c:max val="1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dirty="0"/>
                  <a:t>Number of </a:t>
                </a:r>
                <a:r>
                  <a:rPr lang="en-US" sz="2800" dirty="0" smtClean="0"/>
                  <a:t>injected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single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/>
                  <a:t>bit-flips</a:t>
                </a:r>
                <a:r>
                  <a:rPr lang="en-US" sz="2800" baseline="0" dirty="0" smtClean="0"/>
                  <a:t> to</a:t>
                </a:r>
                <a:endParaRPr lang="en-US" sz="2800" dirty="0" smtClean="0"/>
              </a:p>
              <a:p>
                <a:pPr>
                  <a:defRPr sz="2800"/>
                </a:pPr>
                <a:r>
                  <a:rPr lang="en-US" sz="2800" baseline="0" dirty="0" smtClean="0"/>
                  <a:t>DCT coefficients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0.19050963425198139"/>
              <c:y val="0.82746250482379324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txPr>
          <a:bodyPr/>
          <a:lstStyle/>
          <a:p>
            <a:pPr>
              <a:defRPr sz="2000"/>
            </a:pPr>
            <a:endParaRPr lang="zh-CN"/>
          </a:p>
        </c:txPr>
        <c:crossAx val="657442608"/>
        <c:crosses val="autoZero"/>
        <c:crossBetween val="midCat"/>
        <c:majorUnit val="200"/>
      </c:valAx>
      <c:valAx>
        <c:axId val="6574426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PSNR</a:t>
                </a:r>
                <a:r>
                  <a:rPr lang="en-US" sz="2400" baseline="0"/>
                  <a:t>  (dB)</a:t>
                </a:r>
                <a:endParaRPr lang="en-US" sz="24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zh-CN"/>
          </a:p>
        </c:txPr>
        <c:crossAx val="572902560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2400" b="1"/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sz="2400" b="1"/>
            </a:pPr>
            <a:endParaRPr lang="zh-CN"/>
          </a:p>
        </c:txPr>
      </c:legendEntry>
      <c:legendEntry>
        <c:idx val="2"/>
        <c:txPr>
          <a:bodyPr/>
          <a:lstStyle/>
          <a:p>
            <a:pPr>
              <a:defRPr sz="2400" b="1"/>
            </a:pPr>
            <a:endParaRPr lang="zh-CN"/>
          </a:p>
        </c:txPr>
      </c:legendEntry>
      <c:layout>
        <c:manualLayout>
          <c:xMode val="edge"/>
          <c:yMode val="edge"/>
          <c:x val="0"/>
          <c:y val="2.9604755287941948E-3"/>
          <c:w val="0.97858032693668806"/>
          <c:h val="0.13990498430343265"/>
        </c:manualLayout>
      </c:layout>
      <c:overlay val="0"/>
      <c:txPr>
        <a:bodyPr/>
        <a:lstStyle/>
        <a:p>
          <a:pPr>
            <a:defRPr sz="1200" b="1"/>
          </a:pPr>
          <a:endParaRPr lang="zh-CN"/>
        </a:p>
      </c:txPr>
    </c:legend>
    <c:plotVisOnly val="1"/>
    <c:dispBlanksAs val="gap"/>
    <c:showDLblsOverMax val="0"/>
  </c:chart>
  <c:spPr>
    <a:ln w="3175">
      <a:solidFill>
        <a:schemeClr val="bg1"/>
      </a:solidFill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5320075102497616"/>
          <c:y val="0.12099958450558827"/>
          <c:w val="0.81503448898797792"/>
          <c:h val="0.6125024575695805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Error Confinement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Sheet1!$L$2:$L$12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Sheet1!$M$2:$M$12</c:f>
              <c:numCache>
                <c:formatCode>General</c:formatCode>
                <c:ptCount val="11"/>
                <c:pt idx="0">
                  <c:v>39.22</c:v>
                </c:pt>
                <c:pt idx="1">
                  <c:v>39.119999999999997</c:v>
                </c:pt>
                <c:pt idx="2">
                  <c:v>-91.57</c:v>
                </c:pt>
                <c:pt idx="3">
                  <c:v>39.19</c:v>
                </c:pt>
                <c:pt idx="4">
                  <c:v>-95.69</c:v>
                </c:pt>
                <c:pt idx="5">
                  <c:v>39.17</c:v>
                </c:pt>
                <c:pt idx="6">
                  <c:v>-96.45</c:v>
                </c:pt>
                <c:pt idx="7">
                  <c:v>38.93</c:v>
                </c:pt>
                <c:pt idx="8">
                  <c:v>-97.29</c:v>
                </c:pt>
                <c:pt idx="9">
                  <c:v>38.229999999999997</c:v>
                </c:pt>
                <c:pt idx="10">
                  <c:v>-98.69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ECC</c:v>
                </c:pt>
              </c:strCache>
            </c:strRef>
          </c:tx>
          <c:xVal>
            <c:numRef>
              <c:f>Sheet1!$L$2:$L$12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Sheet1!$N$2:$N$12</c:f>
              <c:numCache>
                <c:formatCode>General</c:formatCode>
                <c:ptCount val="11"/>
                <c:pt idx="0">
                  <c:v>39.22</c:v>
                </c:pt>
                <c:pt idx="1">
                  <c:v>39.22</c:v>
                </c:pt>
                <c:pt idx="2">
                  <c:v>-93.31</c:v>
                </c:pt>
                <c:pt idx="3">
                  <c:v>-92.91</c:v>
                </c:pt>
                <c:pt idx="4">
                  <c:v>-95.4</c:v>
                </c:pt>
                <c:pt idx="5">
                  <c:v>-95.59</c:v>
                </c:pt>
                <c:pt idx="6">
                  <c:v>-96.19</c:v>
                </c:pt>
                <c:pt idx="7">
                  <c:v>-97.26</c:v>
                </c:pt>
                <c:pt idx="8">
                  <c:v>-97.36</c:v>
                </c:pt>
                <c:pt idx="9">
                  <c:v>-97.57</c:v>
                </c:pt>
                <c:pt idx="10">
                  <c:v>-98.75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No Protection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Sheet1!$L$2:$L$12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Sheet1!$O$2:$O$12</c:f>
              <c:numCache>
                <c:formatCode>General</c:formatCode>
                <c:ptCount val="11"/>
                <c:pt idx="0">
                  <c:v>39.22</c:v>
                </c:pt>
                <c:pt idx="1">
                  <c:v>-89.94</c:v>
                </c:pt>
                <c:pt idx="2">
                  <c:v>-91.57</c:v>
                </c:pt>
                <c:pt idx="3">
                  <c:v>-92.58</c:v>
                </c:pt>
                <c:pt idx="4">
                  <c:v>-95.69</c:v>
                </c:pt>
                <c:pt idx="5">
                  <c:v>-95.35</c:v>
                </c:pt>
                <c:pt idx="6">
                  <c:v>-96.45</c:v>
                </c:pt>
                <c:pt idx="7">
                  <c:v>-97.13</c:v>
                </c:pt>
                <c:pt idx="8">
                  <c:v>-97.29</c:v>
                </c:pt>
                <c:pt idx="9">
                  <c:v>-97.57</c:v>
                </c:pt>
                <c:pt idx="10">
                  <c:v>-98.69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708848"/>
        <c:axId val="658709408"/>
      </c:scatterChart>
      <c:valAx>
        <c:axId val="658708848"/>
        <c:scaling>
          <c:orientation val="minMax"/>
          <c:max val="10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US" sz="2800" dirty="0"/>
                  <a:t>Number of faulty </a:t>
                </a:r>
                <a:r>
                  <a:rPr lang="en-US" sz="2800" dirty="0" smtClean="0"/>
                  <a:t>bits of </a:t>
                </a:r>
                <a:r>
                  <a:rPr lang="en-US" sz="2800" i="1" dirty="0" smtClean="0">
                    <a:solidFill>
                      <a:srgbClr val="FF0000"/>
                    </a:solidFill>
                  </a:rPr>
                  <a:t>multiple</a:t>
                </a:r>
                <a:r>
                  <a:rPr lang="en-US" sz="2800" dirty="0" smtClean="0"/>
                  <a:t> bit-flips</a:t>
                </a:r>
                <a:endParaRPr lang="en-US" sz="2800" dirty="0"/>
              </a:p>
              <a:p>
                <a:pPr>
                  <a:defRPr sz="2800"/>
                </a:pPr>
                <a:r>
                  <a:rPr lang="en-US" sz="2800" dirty="0"/>
                  <a:t>(100 </a:t>
                </a:r>
                <a:r>
                  <a:rPr lang="en-US" sz="2800" dirty="0" smtClean="0"/>
                  <a:t>errors to </a:t>
                </a:r>
                <a:r>
                  <a:rPr lang="en-US" sz="2800" dirty="0"/>
                  <a:t>DCT coefficients)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low"/>
        <c:txPr>
          <a:bodyPr/>
          <a:lstStyle/>
          <a:p>
            <a:pPr>
              <a:defRPr b="0"/>
            </a:pPr>
            <a:endParaRPr lang="zh-CN"/>
          </a:p>
        </c:txPr>
        <c:crossAx val="658709408"/>
        <c:crosses val="autoZero"/>
        <c:crossBetween val="midCat"/>
        <c:majorUnit val="1"/>
      </c:valAx>
      <c:valAx>
        <c:axId val="658709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PSNR (dB)</a:t>
                </a:r>
              </a:p>
            </c:rich>
          </c:tx>
          <c:layout>
            <c:manualLayout>
              <c:xMode val="edge"/>
              <c:yMode val="edge"/>
              <c:x val="0"/>
              <c:y val="0.306292147195057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zh-CN"/>
          </a:p>
        </c:txPr>
        <c:crossAx val="65870884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1.4355754403192012E-3"/>
          <c:y val="7.5132117165874557E-3"/>
          <c:w val="0.99545838079103266"/>
          <c:h val="8.3717191601049873E-2"/>
        </c:manualLayout>
      </c:layout>
      <c:overlay val="0"/>
    </c:legend>
    <c:plotVisOnly val="1"/>
    <c:dispBlanksAs val="gap"/>
    <c:showDLblsOverMax val="0"/>
  </c:chart>
  <c:spPr>
    <a:noFill/>
    <a:ln w="3175">
      <a:noFill/>
    </a:ln>
  </c:spPr>
  <c:txPr>
    <a:bodyPr/>
    <a:lstStyle/>
    <a:p>
      <a:pPr>
        <a:defRPr sz="2400" b="1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217441704792176"/>
          <c:y val="2.9053969605150706E-2"/>
          <c:w val="0.81719027008526013"/>
          <c:h val="0.6263662988072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Proposed</c:v>
                </c:pt>
              </c:strCache>
            </c:strRef>
          </c:tx>
          <c:invertIfNegative val="0"/>
          <c:cat>
            <c:strRef>
              <c:f>Sheet2!$A$2:$A$9</c:f>
              <c:strCache>
                <c:ptCount val="8"/>
                <c:pt idx="0">
                  <c:v>8x8</c:v>
                </c:pt>
                <c:pt idx="1">
                  <c:v>16x16</c:v>
                </c:pt>
                <c:pt idx="2">
                  <c:v>32x32</c:v>
                </c:pt>
                <c:pt idx="3">
                  <c:v>64x64</c:v>
                </c:pt>
                <c:pt idx="4">
                  <c:v>128x128</c:v>
                </c:pt>
                <c:pt idx="5">
                  <c:v>256x256</c:v>
                </c:pt>
                <c:pt idx="6">
                  <c:v>512x512</c:v>
                </c:pt>
                <c:pt idx="7">
                  <c:v>1024x1024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27</c:v>
                </c:pt>
                <c:pt idx="1">
                  <c:v>29</c:v>
                </c:pt>
                <c:pt idx="2">
                  <c:v>30</c:v>
                </c:pt>
                <c:pt idx="3">
                  <c:v>33</c:v>
                </c:pt>
                <c:pt idx="4">
                  <c:v>57</c:v>
                </c:pt>
                <c:pt idx="5">
                  <c:v>143</c:v>
                </c:pt>
                <c:pt idx="6">
                  <c:v>488</c:v>
                </c:pt>
                <c:pt idx="7">
                  <c:v>1881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ECC</c:v>
                </c:pt>
              </c:strCache>
            </c:strRef>
          </c:tx>
          <c:invertIfNegative val="0"/>
          <c:cat>
            <c:strRef>
              <c:f>Sheet2!$A$2:$A$9</c:f>
              <c:strCache>
                <c:ptCount val="8"/>
                <c:pt idx="0">
                  <c:v>8x8</c:v>
                </c:pt>
                <c:pt idx="1">
                  <c:v>16x16</c:v>
                </c:pt>
                <c:pt idx="2">
                  <c:v>32x32</c:v>
                </c:pt>
                <c:pt idx="3">
                  <c:v>64x64</c:v>
                </c:pt>
                <c:pt idx="4">
                  <c:v>128x128</c:v>
                </c:pt>
                <c:pt idx="5">
                  <c:v>256x256</c:v>
                </c:pt>
                <c:pt idx="6">
                  <c:v>512x512</c:v>
                </c:pt>
                <c:pt idx="7">
                  <c:v>1024x1024</c:v>
                </c:pt>
              </c:strCache>
            </c:strRef>
          </c:cat>
          <c:val>
            <c:numRef>
              <c:f>Sheet2!$C$2:$C$9</c:f>
              <c:numCache>
                <c:formatCode>General</c:formatCode>
                <c:ptCount val="8"/>
                <c:pt idx="0">
                  <c:v>30</c:v>
                </c:pt>
                <c:pt idx="1">
                  <c:v>31</c:v>
                </c:pt>
                <c:pt idx="2">
                  <c:v>32</c:v>
                </c:pt>
                <c:pt idx="3">
                  <c:v>55</c:v>
                </c:pt>
                <c:pt idx="4">
                  <c:v>132</c:v>
                </c:pt>
                <c:pt idx="5">
                  <c:v>433</c:v>
                </c:pt>
                <c:pt idx="6">
                  <c:v>1594</c:v>
                </c:pt>
                <c:pt idx="7">
                  <c:v>6554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1946048"/>
        <c:axId val="731946608"/>
      </c:barChart>
      <c:catAx>
        <c:axId val="73194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IN" altLang="zh-CN" sz="2800" dirty="0" smtClean="0"/>
                  <a:t>Benchmark of execution time with ECC </a:t>
                </a:r>
              </a:p>
              <a:p>
                <a:pPr>
                  <a:defRPr sz="2800"/>
                </a:pPr>
                <a:r>
                  <a:rPr lang="en-IN" altLang="zh-CN" sz="2800" dirty="0" smtClean="0"/>
                  <a:t>w.r.t. various image</a:t>
                </a:r>
                <a:r>
                  <a:rPr lang="en-IN" altLang="zh-CN" sz="2800" baseline="0" dirty="0" smtClean="0"/>
                  <a:t> size</a:t>
                </a:r>
                <a:endParaRPr lang="en-IN" altLang="zh-CN" sz="2800" dirty="0"/>
              </a:p>
            </c:rich>
          </c:tx>
          <c:layout>
            <c:manualLayout>
              <c:xMode val="edge"/>
              <c:yMode val="edge"/>
              <c:x val="0.18703997613501089"/>
              <c:y val="0.8661652090785949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731946608"/>
        <c:crosses val="autoZero"/>
        <c:auto val="1"/>
        <c:lblAlgn val="ctr"/>
        <c:lblOffset val="100"/>
        <c:noMultiLvlLbl val="0"/>
      </c:catAx>
      <c:valAx>
        <c:axId val="7319466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Execution</a:t>
                </a:r>
                <a:r>
                  <a:rPr lang="en-US" sz="2400" baseline="0"/>
                  <a:t> time (ms)</a:t>
                </a:r>
                <a:endParaRPr lang="en-US" sz="2400"/>
              </a:p>
            </c:rich>
          </c:tx>
          <c:layout>
            <c:manualLayout>
              <c:xMode val="edge"/>
              <c:yMode val="edge"/>
              <c:x val="1.0515245367040849E-2"/>
              <c:y val="0.216616475572132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73194604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400"/>
            </a:pPr>
            <a:endParaRPr lang="zh-CN"/>
          </a:p>
        </c:txPr>
      </c:dTable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041689129133301"/>
          <c:y val="4.3667727374786115E-2"/>
          <c:w val="0.81117085558747448"/>
          <c:h val="0.61970321610190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Proposed</c:v>
                </c:pt>
              </c:strCache>
            </c:strRef>
          </c:tx>
          <c:invertIfNegative val="0"/>
          <c:cat>
            <c:strRef>
              <c:f>Sheet2!$E$2:$E$9</c:f>
              <c:strCache>
                <c:ptCount val="8"/>
                <c:pt idx="0">
                  <c:v>8x8</c:v>
                </c:pt>
                <c:pt idx="1">
                  <c:v>16x16</c:v>
                </c:pt>
                <c:pt idx="2">
                  <c:v>32x32</c:v>
                </c:pt>
                <c:pt idx="3">
                  <c:v>64x64</c:v>
                </c:pt>
                <c:pt idx="4">
                  <c:v>128x128</c:v>
                </c:pt>
                <c:pt idx="5">
                  <c:v>256x256</c:v>
                </c:pt>
                <c:pt idx="6">
                  <c:v>512x512</c:v>
                </c:pt>
                <c:pt idx="7">
                  <c:v>1024x1024</c:v>
                </c:pt>
              </c:strCache>
            </c:strRef>
          </c:cat>
          <c:val>
            <c:numRef>
              <c:f>Sheet2!$F$2:$F$9</c:f>
              <c:numCache>
                <c:formatCode>General</c:formatCode>
                <c:ptCount val="8"/>
                <c:pt idx="0">
                  <c:v>264</c:v>
                </c:pt>
                <c:pt idx="1">
                  <c:v>288</c:v>
                </c:pt>
                <c:pt idx="2">
                  <c:v>384</c:v>
                </c:pt>
                <c:pt idx="3">
                  <c:v>768</c:v>
                </c:pt>
                <c:pt idx="4">
                  <c:v>2304</c:v>
                </c:pt>
                <c:pt idx="5">
                  <c:v>8448</c:v>
                </c:pt>
                <c:pt idx="6">
                  <c:v>33024</c:v>
                </c:pt>
                <c:pt idx="7">
                  <c:v>131328</c:v>
                </c:pt>
              </c:numCache>
            </c:numRef>
          </c:val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ECC</c:v>
                </c:pt>
              </c:strCache>
            </c:strRef>
          </c:tx>
          <c:invertIfNegative val="0"/>
          <c:cat>
            <c:strRef>
              <c:f>Sheet2!$E$2:$E$9</c:f>
              <c:strCache>
                <c:ptCount val="8"/>
                <c:pt idx="0">
                  <c:v>8x8</c:v>
                </c:pt>
                <c:pt idx="1">
                  <c:v>16x16</c:v>
                </c:pt>
                <c:pt idx="2">
                  <c:v>32x32</c:v>
                </c:pt>
                <c:pt idx="3">
                  <c:v>64x64</c:v>
                </c:pt>
                <c:pt idx="4">
                  <c:v>128x128</c:v>
                </c:pt>
                <c:pt idx="5">
                  <c:v>256x256</c:v>
                </c:pt>
                <c:pt idx="6">
                  <c:v>512x512</c:v>
                </c:pt>
                <c:pt idx="7">
                  <c:v>1024x1024</c:v>
                </c:pt>
              </c:strCache>
            </c:strRef>
          </c:cat>
          <c:val>
            <c:numRef>
              <c:f>Sheet2!$G$2:$G$9</c:f>
              <c:numCache>
                <c:formatCode>General</c:formatCode>
                <c:ptCount val="8"/>
                <c:pt idx="0">
                  <c:v>48</c:v>
                </c:pt>
                <c:pt idx="1">
                  <c:v>192</c:v>
                </c:pt>
                <c:pt idx="2">
                  <c:v>768</c:v>
                </c:pt>
                <c:pt idx="3">
                  <c:v>3072</c:v>
                </c:pt>
                <c:pt idx="4">
                  <c:v>12288</c:v>
                </c:pt>
                <c:pt idx="5">
                  <c:v>49152</c:v>
                </c:pt>
                <c:pt idx="6">
                  <c:v>196608</c:v>
                </c:pt>
                <c:pt idx="7">
                  <c:v>786432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1993520"/>
        <c:axId val="731994080"/>
      </c:barChart>
      <c:catAx>
        <c:axId val="731993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800"/>
                </a:pPr>
                <a:r>
                  <a:rPr lang="en-IN" altLang="zh-CN" sz="2800" dirty="0" smtClean="0"/>
                  <a:t>Benchmark</a:t>
                </a:r>
                <a:r>
                  <a:rPr lang="en-IN" altLang="zh-CN" sz="2800" baseline="0" dirty="0" smtClean="0"/>
                  <a:t> of data memory usage</a:t>
                </a:r>
              </a:p>
              <a:p>
                <a:pPr>
                  <a:defRPr sz="2800"/>
                </a:pPr>
                <a:r>
                  <a:rPr lang="en-IN" altLang="zh-CN" sz="2800" baseline="0" dirty="0" smtClean="0"/>
                  <a:t>w.r.t. various image size</a:t>
                </a:r>
                <a:endParaRPr lang="en-IN" altLang="zh-CN" sz="2800" dirty="0"/>
              </a:p>
            </c:rich>
          </c:tx>
          <c:layout>
            <c:manualLayout>
              <c:xMode val="edge"/>
              <c:yMode val="edge"/>
              <c:x val="0.28038559549224196"/>
              <c:y val="0.8678892955761097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731994080"/>
        <c:crosses val="autoZero"/>
        <c:auto val="1"/>
        <c:lblAlgn val="ctr"/>
        <c:lblOffset val="100"/>
        <c:noMultiLvlLbl val="0"/>
      </c:catAx>
      <c:valAx>
        <c:axId val="731994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Memory size </a:t>
                </a:r>
                <a:r>
                  <a:rPr lang="en-US" sz="2400" dirty="0" smtClean="0"/>
                  <a:t>of data (</a:t>
                </a:r>
                <a:r>
                  <a:rPr lang="en-US" sz="2400" dirty="0"/>
                  <a:t>Byte)</a:t>
                </a:r>
              </a:p>
            </c:rich>
          </c:tx>
          <c:layout>
            <c:manualLayout>
              <c:xMode val="edge"/>
              <c:yMode val="edge"/>
              <c:x val="6.8211102081942483E-3"/>
              <c:y val="0.12444943486697467"/>
            </c:manualLayout>
          </c:layout>
          <c:overlay val="0"/>
        </c:title>
        <c:numFmt formatCode="0.00E+0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73199352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400"/>
            </a:pPr>
            <a:endParaRPr lang="zh-CN"/>
          </a:p>
        </c:txPr>
      </c:dTable>
    </c:plotArea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E664480-0B99-4657-8459-C1390BB064D3}" type="datetimeFigureOut">
              <a:rPr lang="de-DE"/>
              <a:pPr>
                <a:defRPr/>
              </a:pPr>
              <a:t>26.02.2016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74863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F2BB7E9-D684-4225-99C7-8CB9F77125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876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  <p:sp>
        <p:nvSpPr>
          <p:cNvPr id="41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4B8D10-4ECA-4007-BB25-4F8AE2A775D0}" type="slidenum">
              <a:rPr lang="de-DE" smtClean="0"/>
              <a:pPr/>
              <a:t>1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06900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5" y="9988550"/>
            <a:ext cx="27251025" cy="28251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1962" cy="36525200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75" y="1714500"/>
            <a:ext cx="20286663" cy="36525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14475" y="9988550"/>
            <a:ext cx="27251025" cy="2825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5" y="9988550"/>
            <a:ext cx="13549313" cy="28251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49312" cy="282511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787" y="41854533"/>
            <a:ext cx="30283762" cy="953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SG" sz="4400" b="1" dirty="0" smtClean="0">
                <a:latin typeface="Arial" pitchFamily="34" charset="0"/>
                <a:cs typeface="Arial" pitchFamily="34" charset="0"/>
              </a:rPr>
              <a:t>www.ntu.edu.sg</a:t>
            </a:r>
            <a:endParaRPr lang="en-SG" sz="4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7" descr="Z:\Youth Olympic Games 2010\Tagline\NTU_YOV_Full colou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0" y="0"/>
            <a:ext cx="5554304" cy="211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3691362" y="41976783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zh-CN" sz="4400" b="1" kern="1200" dirty="0" smtClean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www.qub.ac.uk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+mj-lt"/>
          <a:ea typeface="+mj-ea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10000" b="1">
          <a:solidFill>
            <a:srgbClr val="000048"/>
          </a:solidFill>
          <a:latin typeface="Arial" pitchFamily="34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chart" Target="../charts/chart4.xml"/><Relationship Id="rId1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chart" Target="../charts/chart3.xml"/><Relationship Id="rId5" Type="http://schemas.openxmlformats.org/officeDocument/2006/relationships/image" Target="../media/image4.jpeg"/><Relationship Id="rId15" Type="http://schemas.openxmlformats.org/officeDocument/2006/relationships/image" Target="../media/image10.jpeg"/><Relationship Id="rId10" Type="http://schemas.openxmlformats.org/officeDocument/2006/relationships/chart" Target="../charts/chart2.xml"/><Relationship Id="rId19" Type="http://schemas.openxmlformats.org/officeDocument/2006/relationships/image" Target="../media/image14.png"/><Relationship Id="rId4" Type="http://schemas.openxmlformats.org/officeDocument/2006/relationships/image" Target="../media/image3.jpeg"/><Relationship Id="rId9" Type="http://schemas.openxmlformats.org/officeDocument/2006/relationships/chart" Target="../charts/chart1.xml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bgerundetes Rechteck 161"/>
          <p:cNvSpPr/>
          <p:nvPr/>
        </p:nvSpPr>
        <p:spPr bwMode="auto">
          <a:xfrm>
            <a:off x="226695" y="27884982"/>
            <a:ext cx="29880000" cy="12961440"/>
          </a:xfrm>
          <a:prstGeom prst="roundRect">
            <a:avLst>
              <a:gd name="adj" fmla="val 12518"/>
            </a:avLst>
          </a:prstGeom>
          <a:solidFill>
            <a:srgbClr val="A0B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1277725" y="28237892"/>
            <a:ext cx="28594594" cy="12397466"/>
          </a:xfrm>
          <a:prstGeom prst="roundRect">
            <a:avLst>
              <a:gd name="adj" fmla="val 8807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176713"/>
            <a:endParaRPr kumimoji="0" lang="de-DE" sz="8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51460" y="14527498"/>
            <a:ext cx="29880000" cy="13249472"/>
          </a:xfrm>
          <a:prstGeom prst="roundRect">
            <a:avLst>
              <a:gd name="adj" fmla="val 12039"/>
            </a:avLst>
          </a:prstGeom>
          <a:solidFill>
            <a:srgbClr val="A0B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1278447" y="14815530"/>
            <a:ext cx="28371151" cy="12601400"/>
          </a:xfrm>
          <a:prstGeom prst="roundRect">
            <a:avLst>
              <a:gd name="adj" fmla="val 6908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251460" y="2362374"/>
            <a:ext cx="29880000" cy="12043041"/>
          </a:xfrm>
          <a:prstGeom prst="roundRect">
            <a:avLst/>
          </a:prstGeom>
          <a:solidFill>
            <a:srgbClr val="A0B4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Abgerundetes Rechteck 156"/>
          <p:cNvSpPr/>
          <p:nvPr/>
        </p:nvSpPr>
        <p:spPr bwMode="auto">
          <a:xfrm>
            <a:off x="1257300" y="2877994"/>
            <a:ext cx="28417851" cy="11222836"/>
          </a:xfrm>
          <a:prstGeom prst="roundRect">
            <a:avLst>
              <a:gd name="adj" fmla="val 10376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8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6509955" y="-19482"/>
            <a:ext cx="224428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CN" sz="7200" b="1" dirty="0"/>
              <a:t>IP4-15: A Low Overhead Error Confinement Method based on Application Statistical Characteristics</a:t>
            </a:r>
          </a:p>
        </p:txBody>
      </p:sp>
      <p:sp>
        <p:nvSpPr>
          <p:cNvPr id="2058" name="Rechteck 10"/>
          <p:cNvSpPr>
            <a:spLocks noChangeArrowheads="1"/>
          </p:cNvSpPr>
          <p:nvPr/>
        </p:nvSpPr>
        <p:spPr bwMode="auto">
          <a:xfrm>
            <a:off x="0" y="40774414"/>
            <a:ext cx="30279975" cy="107442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108000" tIns="108000" rIns="108000" bIns="108000" anchor="ctr" anchorCtr="0"/>
          <a:lstStyle/>
          <a:p>
            <a:pPr algn="ctr" defTabSz="4176713">
              <a:defRPr/>
            </a:pPr>
            <a:r>
              <a:rPr lang="nb-NO" sz="3300" dirty="0" smtClean="0">
                <a:solidFill>
                  <a:srgbClr val="3C507E"/>
                </a:solidFill>
              </a:rPr>
              <a:t>M. Sc. Zheng Wang (wangz@ntu.edu.sg) </a:t>
            </a:r>
            <a:r>
              <a:rPr lang="nb-NO" sz="3300" dirty="0" smtClean="0">
                <a:solidFill>
                  <a:srgbClr val="3C507E"/>
                </a:solidFill>
                <a:sym typeface="Wingdings"/>
              </a:rPr>
              <a:t></a:t>
            </a:r>
            <a:r>
              <a:rPr lang="nb-NO" sz="3300" dirty="0" smtClean="0">
                <a:solidFill>
                  <a:srgbClr val="3C507E"/>
                </a:solidFill>
              </a:rPr>
              <a:t> </a:t>
            </a:r>
            <a:r>
              <a:rPr lang="de-DE" sz="3300" dirty="0" smtClean="0">
                <a:solidFill>
                  <a:srgbClr val="3C507E"/>
                </a:solidFill>
              </a:rPr>
              <a:t>Dr.-Ing. Anupam Chattopadhyay (anupam@ntu.edu.sg) </a:t>
            </a:r>
            <a:r>
              <a:rPr lang="nb-NO" altLang="zh-CN" sz="3300" dirty="0" smtClean="0">
                <a:solidFill>
                  <a:srgbClr val="3C507E"/>
                </a:solidFill>
                <a:sym typeface="Wingdings"/>
              </a:rPr>
              <a:t> </a:t>
            </a:r>
            <a:r>
              <a:rPr lang="de-DE" sz="3300" dirty="0">
                <a:solidFill>
                  <a:srgbClr val="3C507E"/>
                </a:solidFill>
              </a:rPr>
              <a:t>Dr. Georgios Karakonstantis (G.Karakonstantis@qub.ac.uk)</a:t>
            </a:r>
            <a:endParaRPr lang="de-DE" sz="3300" dirty="0">
              <a:solidFill>
                <a:srgbClr val="3C507E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66474" y="3054707"/>
            <a:ext cx="749141" cy="959488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vert270" wrap="square" lIns="0" tIns="0" rIns="0" bIns="0" anchor="ctr">
            <a:spAutoFit/>
          </a:bodyPr>
          <a:lstStyle/>
          <a:p>
            <a:pPr algn="ctr" defTabSz="4176713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</a:rPr>
              <a:t>Statistical Error Confinement</a:t>
            </a:r>
            <a:endParaRPr 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0" name="Abgerundetes Rechteck 89"/>
          <p:cNvSpPr/>
          <p:nvPr/>
        </p:nvSpPr>
        <p:spPr bwMode="auto">
          <a:xfrm rot="16200000">
            <a:off x="-3264011" y="20510118"/>
            <a:ext cx="8033860" cy="7491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0" tIns="0" rIns="0" bIns="0" anchor="ctr">
            <a:spAutoFit/>
          </a:bodyPr>
          <a:lstStyle/>
          <a:p>
            <a:pPr algn="ctr" defTabSz="4176713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</a:rPr>
              <a:t>Architecture Extension</a:t>
            </a:r>
            <a:endParaRPr 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" name="Abgerundetes Rechteck 91"/>
          <p:cNvSpPr/>
          <p:nvPr/>
        </p:nvSpPr>
        <p:spPr bwMode="auto">
          <a:xfrm rot="16200000">
            <a:off x="-4899659" y="33677605"/>
            <a:ext cx="11258550" cy="75342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algn="ctr" defTabSz="4176713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</a:rPr>
              <a:t>Example: JPEG application</a:t>
            </a:r>
            <a:endParaRPr 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5" name="Rechteck 4"/>
          <p:cNvSpPr>
            <a:spLocks noChangeArrowheads="1"/>
          </p:cNvSpPr>
          <p:nvPr/>
        </p:nvSpPr>
        <p:spPr bwMode="auto">
          <a:xfrm>
            <a:off x="1773490" y="3078226"/>
            <a:ext cx="16966898" cy="411488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altLang="zh-CN" sz="4400" dirty="0"/>
              <a:t>Memories are usually protected by ECC</a:t>
            </a:r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Large overhead </a:t>
            </a:r>
            <a:r>
              <a:rPr lang="en-US" altLang="zh-CN" sz="4400" dirty="0" smtClean="0"/>
              <a:t>for </a:t>
            </a:r>
            <a:r>
              <a:rPr lang="en-US" altLang="zh-CN" sz="4400" dirty="0"/>
              <a:t>error </a:t>
            </a:r>
            <a:r>
              <a:rPr lang="en-US" altLang="zh-CN" sz="4400" dirty="0" smtClean="0"/>
              <a:t>detection / correction</a:t>
            </a:r>
            <a:endParaRPr lang="en-US" altLang="zh-CN" sz="4400" dirty="0"/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Prevalent </a:t>
            </a:r>
            <a:r>
              <a:rPr lang="en-US" altLang="zh-CN" sz="4400" dirty="0" smtClean="0"/>
              <a:t>SECDED code only </a:t>
            </a:r>
            <a:r>
              <a:rPr lang="en-US" altLang="zh-CN" sz="4400" dirty="0"/>
              <a:t>correct single bit </a:t>
            </a:r>
            <a:r>
              <a:rPr lang="en-US" altLang="zh-CN" sz="4400" dirty="0" smtClean="0"/>
              <a:t>error</a:t>
            </a:r>
            <a:endParaRPr lang="en-US" altLang="zh-CN" sz="4400" dirty="0"/>
          </a:p>
        </p:txBody>
      </p:sp>
      <p:sp>
        <p:nvSpPr>
          <p:cNvPr id="2053" name="AutoShape 5" descr="data:image/jpeg;base64,/9j/4AAQSkZJRgABAQAAAQABAAD/2wCEAAkGBxQSEhUUEhQUFRUXGRcXGBQUFhQXFhcbFxUXFxYUGBYYHCggGBolHBQUITEhJSkrLi4uFx8zODMsNygtLisBCgoKDg0OGxAQGywkHyQtLCwvLCwsLCwsLCwsLCwsLCwtLCwsLCwsLCwsLCwsLCwsLCwsLCwsLCwsLCwsLCwsLP/AABEIAOEA4QMBIgACEQEDEQH/xAAbAAACAwEBAQAAAAAAAAAAAAAEBQACAwYBB//EADcQAAEDAwMDAgQEBQQDAQAAAAEAAhEDBCESMUEFUWEicRMygZFCobHBFFJi0fAGFSNyQ+HxM//EABsBAAIDAQEBAAAAAAAAAAAAAAQFAgMGAAEH/8QALhEAAgICAgECBAUEAwAAAAAAAAECAwQREiExE0EFIlHwMmFxgZEUM9HhQqHB/9oADAMBAAIRAxEAPwDn2LdoWTAiGBNK0OYImlVLVuGrwtVzgWuIOWqhaiS1VLFB1kXAGLVUtRJYqlirdZW4ApaqOCLNNUNJVSrK5QBHBVhGfwxPCn8GVS1ooktAgC1aEQ2zK1baKUUex0YMWzVf+GVhRREWkEQkjOF4WrcUlPhFWdMt6YMWrJwRTmLF7VXKJCUQR4WRRDwsXBCyQLNFVFFFAqIooouOIooouOIooouOGDESxYNC3YmVSGcEbAL3SoxagI6EdhCRloXhYiNK9bTlW+gdoF0KzaBKY07TurPeG7IW3jDyUWWRh5A22Xdemi0LyrdHxHlLrnqWnYpXbkfQXWZW+kMDCz1ewSV9+88n9lancg/OT4AQc7fqUasn4Gz6oj5lSrXA2ISqpdNOAD208n+r2CFfdN2JziI2juoes12S9Ge9bGr78TuP2VXXwHGrsQlle3JdDRIO0ZBxsgmvc2dMzJEHbypq3fueOM0dRS6gzaR5HZbfGBEtIPMc+65I3IbABzM/3W1G8kyRB2EKxWNEVZJHUCoDvhR9AFJaPVnYGCO0HPumdK9G4HvOwVsb37l0cl+5lXtUE+mnFKuCq1rcO23U+pFykpiRwVUZXtyEM5qrlHRCUSii9heKBDRFFFFx4RRRRccNgFdq8hehNI9DVI2aVs0odqJoNlG1SLUzekyUfSogbqlJoaEH1C80grzIzFBaQLkZKitI0u7wDwkte/kwDCCvL0nAKUVapB3jdILbpT7FTnKbGde6Jx6n/wDVeFgdAx4/sgOmOqN1EfKMOdwJ2juUbY0XS0AaiTIj5j5PZAWWvvQbRit/M/Bd4DWOGkhwImAY+y8fS11W6DIiYbgyN8eEytLZ7qmlgBMkAn5h/Ue8I1tjTpuhxc10QJA+Y7u9P4UK8rjLfuMo4MVDi/Pnr78HPNsHOcJdmfnPpGeZ7FaX1uHOps0gvYAH6dgf3EJrcdJDRq1yZLQ2CACM5QesisJfAPzADfgZieF6vUk2l7L+Cc40vjODT31+v2we4YaZ0ioDnDYgieD4SO51EmTnfAI/wrpr+zENcHS92cdhiCe+Etv6L2vYdGk6dsHvkr2qX0KJ0xUOPucxXLmmXSQeY291rTrnEc98fUIq4bFOHHclwk7/ANRHCXB2pwAJIAw7yBsjoS2hNfDhLocWxIMnjlFUrjWfScTJC57+ILoiYP2nyjLO7DQYIlTKDoWXoDo8prb1wcA/f9iuMFwT5Ca210fqFNS0SUnHwdO6nqGfoUvubWEZ0681tiJ79wiS0EZ/PhFQakGVWqXTOddTVC1NLq2hBuYulXotdYPpXkLYtXmlV8StwMYUWuleqPE84jXSppWulSE64DXiVptTK2ZCHtqfK1qVYVN1nBFGRZwiXuq8Y5yuavbonU48bLe/vSHEHdILq6yZ2PCUzm5PsSSk5PbMri5IG6Ep3RBnft7nwsbm4B/ut6Tmim0/+QlojsDyDyUPN6RdVFN9j7oVf+IilIYGjbaeTE8ymdh1Rr7g0mUw3UC0OM/hGxdySUi6BdU/+Y1GeoD/AI4BBJGN+EwBdFItDfQN4hwIzPultsPmY9xozshqPt+R0XS7QUTUqPcGOp5OcP39B+q8tOl6g59VhYx/qBa6DJ7Hge6DvbMCmx8uc+p6nBwMR3+v7Jp0q7foNEN+I4epje87tM8oGfPW4vt9ft+QZZygpWRa0/Pt4+gLdlvwaRY9zg12r1fzAwGwltu4vuKlSo4F9TGR6QeGho4wt7e2L6hYSGGSSXbNI3wPsq1rZtIsc2o0kuJPplogzMeeyLVri3HfbLFi0KCgu9dr8tm1nRIc1sgtkuLG40nu4njwkXVXeh2rLi46XcCcGfEJw+o9rhUI06yTEQTOBjyklSk51NzXgBrdTwAPUTERPIV1T1pv2/ywG+PKU353r9tCR9RrAQIcY052E8BJquprhvjMDYJ1ScHCCA0Rq7mRsPugfhiQNuRJ3Pjv7I+O+2xFf29Anx3EaY9JkiBnyrAYxtv5PhefCcNRaTp2k753AHClRwkaBqgDbxurAUNs6wBz9uyZVH4lvEYXPUquS7ScnHbzKMp1TnkDcheHp1djXwHNPqjZP7WtrAgy7lcVZ3eniY55XSdPriQ4Y8KcJaZ6m0xtp1CDvx/ZL69GEdb12v50v5HBhe3DJEpvUlZEbUTU4id7VmQi6rEOQh516PZRM1FeFFXxIaHOlQMWsKzAtG6Rky2ngIHqV1o2+i1u60D3SK+q6hM+PZZ/Nl82hHlz5SAepPl2onylNesHcoi4qtSq6Yl4KYVXBG03HRTa4+kOBaOfulhZJgZ991vaVYOon5dp58eFCXYRS9Ps6SytS4u3dJ4x7CV0ltZuMFoiJMkj5h82OYXMdLrvc4k+huwzv2T3p1YVH5D2tj52Ay07TB3aeUvtT334NHXYuD4dfQ6Fto59UODg8u0kyQGtjkAcHt4Rf++U6Z0NgmYD27tHLnHuOyBtbtrNXxiC6npcCMEkD5IG/BUsaAdNVwbUBa46SO++Bylclt7l4Xg5uO3G32XWvcvf0qehzgPVUcGtqyQInL4SSqBRrhjw55adTo5z6RB2WvULpvwmBrCCHYl3yk7Ng8DwgagOsEyS4guLoJnweNgmsFDuTW0/C/YqqjfCtR5aab5f+f8ARZ7XVHydQHqdp4gnACEvySIBM7ECJ8A+E4qXBpzB9Gxgy7O5/ZLKVoS12C0gk9jHGeSoQl42S4fia13sQNsnOlwwWySHY9vcY2S6t6iMOMben7nwuoNq46NOJ1STnMc/mlHUaGn8T2mcgbnGHeyOqmm/IiyapJcv2E5puc5waBIj0tk8yTPC1qVhpeWDSdIaQfsXNPKq4OawkO0EQ0gbu8qpyPThsZPad4Ct3tgnDRS3aRiBLQcuGDOy1oSANUZzJ8cISCTnE7ScY5WtOsTGrIBP58Lj3Q7t3jcpvaPBA/zZctTq9ojOO3hM7SsRt9l6jxo7Ky0gTzlGA8EzK56ncH0x/mNk4oukCedkfiXcXoIxbOMjO4ahnBG3GcoWEXZ2NH2ZaVFpC9VXEjxGyhOF4SvHuWiseothF1ijEDvXT9NyuWv6skxgblPurVfTHdcxdHcLH5EuU2zPylyexdd1e2P3QNWqVtcPk7/VBVHRyDKoImlHLmmRzOYjHK2qPn5RxHuhqVEkYPv3PsrPeflG24ndc0epja0uS4tY44A38/3XU9JqVHvLS4ugEADBI424XDU38yARs3vK7XpQFMtrU6jtYA1DGjPpLZ+qDyUkhvhXvaT7a8Bl1TDjgFuPVB1GR/Vwj6Nd1M/DDiJjSSZAMeoyiLG0DXO14Lphg5kTnsELXpPqOPyt0iACcNA7HlLoyUvl9hvdJTfT8IX1qIJGdWkk6icSePK86nU1aIJJO5JgA7Y8L19JrATnVEhpwCZ3ntCWXVdpawF0OGogdzuSB/KIRlfb6Brr16fJvv8AMbDS1rQJmCCJkmdiFau+QCdmiNshIHXzjFQbQZzMZgfdNrG49EOJa53Jz7SOF1lLjpg+PlRl8r+9+TWu2A0QQJmR57pXdAteCDuTuJ9h52TavVc6BILW7988q9Wmx0NAl2GtdnMjP2VcZ8fJfdQvCEHUenl7mZaCRmM/dCv6TkMGTPGIjjO66636cRDnO9IxnJ8mV71Cx+UtpBrAZNTgzsRnBXscntRA7cbb5RODq2o1D4g3JHt58La26awvcHQwAGHNyDwMeSuifRpvqa2SCzeYMgbkTj6Lyt0sVXBzNLZlxJnVj8vorXeR/otLrRyzLOJ0y73xB7I2nZlpieBn33CYXtQucz4gE7amiBA2J8qlK4Iw71cA/or67GwW/H4PQfa/h8HbwndrSkD6/Rc709x1T9F0lsMe8Iut6YGvlkUJwsYRBasoTaC2h3X3EpCivCilxJ6Cy5R5yPJWcohoxPZOM35amKs7I9hPd0gXPJ7wub6pTiYT+8qgFwBk5K5a4rGDOyx8vIHB9CisULUOcImuFhPET+UfVQJEpECQZB3BG89lswOBDhuQY/dDOOOyLfdgvB9RbAnaZA3HYLmcZ0XnAABzq/uum6fUeQNcDUAWtH4hO/0XOUq8TpAJdyRkDwmvT36oxpjESYgctUJw5LRfTJRmpP27Ozt+oVDhpL4GnVGRjv4RVN2sBjh/SSNyEJ0t7abSHEQcgN/ESI++yYWlQNPoPyD1SOTkZ7ZQuRjKC6QdTmeo9rfn9hb1w62n+Vghx2kDwuaqsMAh23pYQBlu4B8ZXSdb6jqDnaBJ9Ajz82PK582xe5rCA0/DwWxEAZ1eRG3le4ylGGyOV3PhLrfZjaY+doguE5y0jBcB2nKZWlZrGnSC9jpa2qfmc5v4o3ASs0AC0EEEZAbnVj5Z98wtbJrXOp1Mj5gcxqABxo4yiJwUwSuyVUt/mdz0+/pGj8NwlzmguMQA44AMbqrACYptDiyZPYDdy4+yu3AhsGahw0bwOT2mV0nT7ptJpLHEu5Hcg5a7xP6JVbRwb17jWF8ZfhW2xq0NdTLdIbEaScEk5JhBWbyGuZ8TTJ3d8sdgOUa+q6o0ub6nSAB3A+aBwEBS6e6tLmtEtMgTgHtHKHjrT5dIYwmlF76Ri2jTcCdeiSQQ1skDvnmVuGFrA8hwAGlgJGrJglw43TLpjWhvw3tp/FbLgXj0wTkFx/FnCr1MgaqZbqgtyfxTmAV6rU5cWvv+CCk5PUY6/X6fl47OWvqeSZloMAIerbteQKYggZk/5Ka/6gsARqZApkgCODAlpSytZ1WPbqLYjEGYR1Motb2BZyW9xLWdvoaSTJBk/wDpNumVtRPgylvx/VBxOITC0pCm0FuTO6Y1vsSzXaDXjJ85WZCKdBgj2WRatDRDcBzj9wRlCi00qK30y/RSmMpgKUshB2rJKdG39B9kV8SlqtoxWbkfOjiuq2/w3iSMg5XLXm5b/krrf9S0SGtJXJaRJnaZWSYbU9wQsuMlYvYBOc4gd0TcNysNyvCwx1ANgbnedh7JhRt2uhzARI0n3hYmiI1DJ2g7ZG6ZdM6XUqMAiR2mJ7EFThCUnpIhKUUtt6PKFgWtDqjRESCJnBiE8s7VxLS4CA30f9ecomzsf+NrCfU1wkzjG0Leh06ageTpbMkmIzvA7eEbHE3pgazlFP6mtG0cwesaQctb+L/0rVXt2cHh0j1CY0jf3lb9SeCdYcXMd6R39MS4/Q/kvby8BbIqYaIaXDcHeF39OpctkllTjCEUv9CrqlX0ugag12qNgGiIMpa6hTlgdmnpJOSA1ztmBwzlF9VpzqBkzGDORPHhLGTDdROlrmksIy4nDQOwS30eG9djP+p56c/J7WL9PxNMZLabBuHDfUfYLa5YGvaXaCwFs6JB1OGxBz7lWrMdTe5sNOrJaHT8MnLSJ5C8eC19Eu9Y1eJJ8ryU3H/BFVclyX8ktq5ZJhupzw0OH4BqJA9tk+s3uaH06TNbnEl5MEjsG+T3Q1KnJqVX6SS6NAEDPy48IhnoHpc5tTdxwQANoj9EBb37DSpqKS33+gztQAIa8tPq1OAg7f8A5jxK96HXqyBSGHPjiXTIgeErr35cdLmjM+r+XGI8E917Tu2AsGvRqhjndp5+/KpsoeuP1GNM4uMm+v18Dy4tzWqRSpFsNDnasay12YnhMeuOim0S5wecEAGAM/Tsh6dyWBtKs4PwTTczMk7B5/lQN11GsS1jnTocSABpBAG89kPKmLa11r2IV+vJreml2nvW0Lbig4D1NdoBBcDgAcn3Qd8wEhzC4t3BO0dk8v8AqYrMcxwLRiS7t2lc7SqSSAZER4jwr6OT+Z9AuTKTbbf7GNQ6jMQj7JxAifl/dAgiI7Jn0nJHGncn904pW2hVP8Q5DfSB9VUhXDpMqQtfj1r00OcdagjOF6rworvTLzfplvJC6etbxTQvSLPkpvdt9JS3Nt5vR8jyspztR89/1TQ1U3eMr57eUztBEr6Z10ETiRt9DyuT6gwCdpHHZZ+a7NXiT5Vo5K4acBCPGya3TRqzv+iDkN1YkxH/AMUdMK2XsKOsgRnjsum6e3JY+ppH4SG59PAykfR5kGCQ0b+fK6zpfS3wKhI1OMtns3MhNMZPimL8uUV1N9GzNMAmTOROMjBEd15S2cBqicchHuaXk6vrpECfA7o6vZawxrXNYNOkuGQ08AeT3RutCqTjFiKrTaBBBAb6iJGT3H9kTUoNeGhzowCSBzxPYI19KHDUxvpmCdnmIJMJaZqNLGaGx82TqcdwfZQ4ou/qHvaA+p1HwGxIDYFSJcATlqBt6BcJbkwQNX4tWCDO0cI+4ql/oc7SMQ4cRmABvJW9jQnUZaXDMRsPbuYQd8H4SGGM467Yup2Ja4udHAI3I0jE+61YWhx1MDQWy14HpafI7cSnNc+kPiCcAGM+Sk1WpTAMk6huJmfpwEB6Cn2xnXmenDjH76PWVg8fDbj1CXfzeB/da1KDmmWyWuxpxOOT4S1lQEAD/seCfPsmz3CWSck/Pw3GyGtxnF7j4CqspNafTKUHMBh4dkSBzPcu5CoQ1zS3TMkQSMDg++6NubV7wD6S04yZgd8LIWzsCQ2AYgznyOAgvUUWpRfYyq3OLjNfK/vYVXoim9jXOL2R87N3N5GOQq9Tu9TvSZaAA07HTwIQNd72s0tAaeD3EQ4zxKHfWhgFSmQ6YAmBtifCqcXKXN9hdV8Ekku0tBdS5e5u2toMGYmeCQg319MAT/nCG1Q4/DkT8w3ONt/qrW9QT6hnOP7o2EOKWvAmvnGU3JrRrRgntBmE4twNm51HUSP0QVhbl7hw3lvKfUrZtMYCPxo7mgDe5nrFZRu0qLY1LUUaCn8KIooorC072lT0hX0zIUVmLPSZ8PjtyOV63bYM94XAX9MhzhuSvrnV7ORI2O64brXTocSAJiR7pHK+MrWkbf4fv0kfP6lDU6AMDuhbihJbMCE5u26WjETJ/NLbhhc0q+IcyvSMVD6o332k/uu0sBUezDpYBIY3cdz4C5Lp9rq0mHGM4H4uJKf03VKbhSZLDU9ThxnESmNG+PytC7J4yk0M33IAMEH0xsZHOO6r/ENAIBI9IlsERHbyvGUjSAZUbLuCdx2bKItKuoZaDwTuM7GN0b+bF8ZpRb8ole3Ja3iTIGrJB2H/AGKDvSKbWshoqzxuROzjyUwfUgaWzqD9Ol0Qxvc/dB3lapUeNDQ0aTTD41ZG+TyqbduO0XY8ny7/AFArstDR/wAZbULiWtGff3KJoksaA5rgDMmA522cDKCffadIAA0iBU3LjySpV6g6RWy47OOqB9G/fKqU4rfZd6VqTTXRW66oBNJ3phsanDadiYSy6vWBrYa0xIIE7xAqT+yH6tVL36o+aMuOHADb6JULgGWkgEmJ8fugLJ6bQxqr+SL9/wDQa25M6ifGree8RsFn/u5kN9MA9zyUuq1jBxgEN35neELq9WqPKobL0kns6uy60c6H6Gicnvz9Eys+panCS7SRLXQAHHkmeFw9Olj1c7GUSy8I0jUSANjxxHsqJUxYbVlzgdu0M9QLi2oDs3ILSZ1HxCW3NQuBjvgzlwJ+bOyTMunhxfJkQJ3wOD4hbPvHPcXbCcdgPAVUaGmWyyU0NbNkEkmfCO/gmvMtOeQlNGrI8bJv0xrgdQnsiEtAls23sZ2tr8Nu+TjyjKTYEeeVKVs7c/N24Hj3WzGcn7dk2+G0uUtkcaPOZ65VUJUWmS0jQwXRFFFF6TPoC0YFRq3otkrI5+Qqamz4tiVOyaQVStg5pBXJdd6dAfPC7ikICD6vZfEbPIWCrzmrtn0CmjhUonxD/UNthsdkgrM9Ow8r6X1zpMgiM5LT38LiOo2BaAeD+RC1mPcppNEWtANjcTsYxkDEdiiLGuaVRryS/fB8e6WvouadWx/VEOq6hGfr38JhC1IGnTt9Dl3WA3W6oHOc4S0NAkHgnwmXSqrS04b8Xc1C7IxmByuOLDIE8y4/snFS9pkBjzqjHywc7QQi4WqbafgXZGMoQUYb78sOGhutz5qVHYDCSA8kx6YOVaq5tGkHuc8PGr/jDgWMnYgdyufr1iGw2pqa13/GYjT/ADeeyU3NYucSTHcRgY/VRstXHT/gtjjPWt/f6DN9aoMGNtR2J0nvHKyDHQQ5w9WRnA8IJjxAJcIiBEgkeRzlDa5dPjA3/PhC2S14GUY7ilLZp1GoSRBn+ntxCXvA1cTP0V6uXTt3PKtVYZxA2iEM3sujHoHM4aMzJI7FRrDpzsceQtK9PYRkbn3VWNxk5n7eVE9NHUgZjLYAGfzXtShER9VdtHIRQpTlcesjKJIEbkZW7aMczC3t6eke6Lt7QnhekWy9pb4BXSdHpwI54njysundOLs8JnRoaYnurKq3OWkVOW+ggPgZyVm8ryYkncrOVqsPH9KI3w6uK2WXqqrIwZoiiii4kfQAUfZsS+jlObRkBfJ/jOe5rSPmfwXF3PbN1lWqQtCgqjpcsrHuWzZwjtgXVem62yP/AIe4XDda6bILY7z48hfU2DEJT1fp4OWgeyd/Ds1qXFgmQkk5Hx2vZENAc3OeEnq2hbq/JfQuq9KP4cef2SKrYnZwz3WrhNSWwKF6kcl8KckSef2MLN9QnBzHIwfqnNW3hxxkb+QlL7N7vVt2V0Z8e0W8UzK3ZGXhro27e8d0JUo5E5k9kW2yJMu4Xj7Uj5RPMnjwvZWfQ5QW9glRjRlowAADG+c4WVcQ2I3zCYmj3wOyBumySZx+iq7fbCOSj0gIU5nPuvKm/MfqixQJ23/JVFv/AFBcR8GLg6ADtwOfqtaFuXcImhYk5E+5Rf8ABECZP0XHmwWlaxkz7oplEu8AI1lm50A/55TFnTAGkzJC4i2Y0rCWiE6sum+iBkyJ8LTpFqXYj69l0tLp4YDiFOEHJ6QFkZUaxdSYGCN4+yFrVVvf1YwNkrc6Vp8HBUFyZbhfO+TNi+VZqyYtWpm0aWrwXC9CqrBRCUeqLxReEj6HZtyndMYSuxGU2C+CZNjlLsx/wqpRr2VqbLChSzKJhRDb0hupaWiJdd1kXcVICS3FRG4cfm2JvimRwhxRlcUw73Sa+sfH+eE0LlYOndaKGVwRma8mSkcfcdPngj7JP1GlpA0iZ4/ZfRX2gO32KV3XRATMeUwx73Z0N6s9f8j51e02uAic7jsg/glu2W+eF31foHqmIEzEfosbrobtwAT7bjsUdwYZHNrfucJUoud+HT3JVP4Fp+XB/Vds/oBiXHP5D6IR/RDMtOqOIj7Lziy2OTB+5yZshMPEfotmUmDYT9F0v+1v7Ej+oStaXRZ+YfQCF3FnryYLyznGHx9EXaU9RIdABXQj/TucDB2TO1/08B8yl6bYPPPqXucxTsCcNkjl3dOul9LI3Ag910Vt0oCIx+iYUrQBWwob8i3I+LLWogdlZAcKnV36RCakwua6zXkpnh0LkKa7pX29nP3r5KEC1uHZWTVpIrSNpgR0kbsWrVkxatUJGhrLBWVQrKIQiKKKLw9PpVgcpsEn6eMpwvgeTHUjJ/DHuoihUQ13VgIdLb0H2TUIuTBL2slVRy1uKkrBNKVxRjc292zZAFYBQBXARlEHbLQFLUUesCIaVm0Ky2mDiKqHfkAna2+iOYDws3UQVoojuKI+rL6mJtm9ln/AjsilFF1omsia9wX+CHZWbaNHCIUXKuJzyJv3KNpBW0heqKXFFbnJklRReOK9Ib2YXlSAuR6lVT7qdZcveuTPDr9xx8Pq09i6qVGKrlamm3sbTCXQQxaBZtWoVTHtZYKy8C9UAhIii9UXEtH0fp26bqKL4Ll/iMh8K/skCX36iioq/EEZv9pieoqNUUTNeDFy/EaBetUUTL4b/cRXf4Nwooot1HwhWyKKKKRxFFFFxxFFFFxxFFFFxxFWrsvFFyOXkRdSXOXiiicYvg0GD7C9yvTUUTF+DXYfgIYtQooqWPKywXqiigEI9UUUXEz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data:image/jpeg;base64,/9j/4AAQSkZJRgABAQAAAQABAAD/2wCEAAkGBxQSEhUUEhQUFRUXGRcXGBQUFhQXFhcbFxUXFxYUGBYYHCggGBolHBQUITEhJSkrLi4uFx8zODMsNygtLisBCgoKDg0OGxAQGywkHyQtLCwvLCwsLCwsLCwsLCwsLCwtLCwsLCwsLCwsLCwsLCwsLCwsLCwsLCwsLCwsLCwsLP/AABEIAOEA4QMBIgACEQEDEQH/xAAbAAACAwEBAQAAAAAAAAAAAAAEBQACAwYBB//EADcQAAEDAwMDAgQEBQQDAQAAAAEAAhEDBCESMUEFUWEicRMygZFCobHBFFJi0fAGFSNyQ+HxM//EABsBAAIDAQEBAAAAAAAAAAAAAAQFAgMGAAEH/8QALhEAAgICAgECBAUEAwAAAAAAAAECAwQREiExE0EFIlHwMmFxgZEUM9HhQqHB/9oADAMBAAIRAxEAPwDn2LdoWTAiGBNK0OYImlVLVuGrwtVzgWuIOWqhaiS1VLFB1kXAGLVUtRJYqlirdZW4ApaqOCLNNUNJVSrK5QBHBVhGfwxPCn8GVS1ooktAgC1aEQ2zK1baKUUex0YMWzVf+GVhRREWkEQkjOF4WrcUlPhFWdMt6YMWrJwRTmLF7VXKJCUQR4WRRDwsXBCyQLNFVFFFAqIooouOIooouOIooouOGDESxYNC3YmVSGcEbAL3SoxagI6EdhCRloXhYiNK9bTlW+gdoF0KzaBKY07TurPeG7IW3jDyUWWRh5A22Xdemi0LyrdHxHlLrnqWnYpXbkfQXWZW+kMDCz1ewSV9+88n9lancg/OT4AQc7fqUasn4Gz6oj5lSrXA2ISqpdNOAD208n+r2CFfdN2JziI2juoes12S9Ge9bGr78TuP2VXXwHGrsQlle3JdDRIO0ZBxsgmvc2dMzJEHbypq3fueOM0dRS6gzaR5HZbfGBEtIPMc+65I3IbABzM/3W1G8kyRB2EKxWNEVZJHUCoDvhR9AFJaPVnYGCO0HPumdK9G4HvOwVsb37l0cl+5lXtUE+mnFKuCq1rcO23U+pFykpiRwVUZXtyEM5qrlHRCUSii9heKBDRFFFFx4RRRRccNgFdq8hehNI9DVI2aVs0odqJoNlG1SLUzekyUfSogbqlJoaEH1C80grzIzFBaQLkZKitI0u7wDwkte/kwDCCvL0nAKUVapB3jdILbpT7FTnKbGde6Jx6n/wDVeFgdAx4/sgOmOqN1EfKMOdwJ2juUbY0XS0AaiTIj5j5PZAWWvvQbRit/M/Bd4DWOGkhwImAY+y8fS11W6DIiYbgyN8eEytLZ7qmlgBMkAn5h/Ue8I1tjTpuhxc10QJA+Y7u9P4UK8rjLfuMo4MVDi/Pnr78HPNsHOcJdmfnPpGeZ7FaX1uHOps0gvYAH6dgf3EJrcdJDRq1yZLQ2CACM5QesisJfAPzADfgZieF6vUk2l7L+Cc40vjODT31+v2we4YaZ0ioDnDYgieD4SO51EmTnfAI/wrpr+zENcHS92cdhiCe+Etv6L2vYdGk6dsHvkr2qX0KJ0xUOPucxXLmmXSQeY291rTrnEc98fUIq4bFOHHclwk7/ANRHCXB2pwAJIAw7yBsjoS2hNfDhLocWxIMnjlFUrjWfScTJC57+ILoiYP2nyjLO7DQYIlTKDoWXoDo8prb1wcA/f9iuMFwT5Ca210fqFNS0SUnHwdO6nqGfoUvubWEZ0681tiJ79wiS0EZ/PhFQakGVWqXTOddTVC1NLq2hBuYulXotdYPpXkLYtXmlV8StwMYUWuleqPE84jXSppWulSE64DXiVptTK2ZCHtqfK1qVYVN1nBFGRZwiXuq8Y5yuavbonU48bLe/vSHEHdILq6yZ2PCUzm5PsSSk5PbMri5IG6Ep3RBnft7nwsbm4B/ut6Tmim0/+QlojsDyDyUPN6RdVFN9j7oVf+IilIYGjbaeTE8ymdh1Rr7g0mUw3UC0OM/hGxdySUi6BdU/+Y1GeoD/AI4BBJGN+EwBdFItDfQN4hwIzPultsPmY9xozshqPt+R0XS7QUTUqPcGOp5OcP39B+q8tOl6g59VhYx/qBa6DJ7Hge6DvbMCmx8uc+p6nBwMR3+v7Jp0q7foNEN+I4epje87tM8oGfPW4vt9ft+QZZygpWRa0/Pt4+gLdlvwaRY9zg12r1fzAwGwltu4vuKlSo4F9TGR6QeGho4wt7e2L6hYSGGSSXbNI3wPsq1rZtIsc2o0kuJPplogzMeeyLVri3HfbLFi0KCgu9dr8tm1nRIc1sgtkuLG40nu4njwkXVXeh2rLi46XcCcGfEJw+o9rhUI06yTEQTOBjyklSk51NzXgBrdTwAPUTERPIV1T1pv2/ywG+PKU353r9tCR9RrAQIcY052E8BJquprhvjMDYJ1ScHCCA0Rq7mRsPugfhiQNuRJ3Pjv7I+O+2xFf29Anx3EaY9JkiBnyrAYxtv5PhefCcNRaTp2k753AHClRwkaBqgDbxurAUNs6wBz9uyZVH4lvEYXPUquS7ScnHbzKMp1TnkDcheHp1djXwHNPqjZP7WtrAgy7lcVZ3eniY55XSdPriQ4Y8KcJaZ6m0xtp1CDvx/ZL69GEdb12v50v5HBhe3DJEpvUlZEbUTU4id7VmQi6rEOQh516PZRM1FeFFXxIaHOlQMWsKzAtG6Rky2ngIHqV1o2+i1u60D3SK+q6hM+PZZ/Nl82hHlz5SAepPl2onylNesHcoi4qtSq6Yl4KYVXBG03HRTa4+kOBaOfulhZJgZ991vaVYOon5dp58eFCXYRS9Ps6SytS4u3dJ4x7CV0ltZuMFoiJMkj5h82OYXMdLrvc4k+huwzv2T3p1YVH5D2tj52Ay07TB3aeUvtT334NHXYuD4dfQ6Fto59UODg8u0kyQGtjkAcHt4Rf++U6Z0NgmYD27tHLnHuOyBtbtrNXxiC6npcCMEkD5IG/BUsaAdNVwbUBa46SO++Bylclt7l4Xg5uO3G32XWvcvf0qehzgPVUcGtqyQInL4SSqBRrhjw55adTo5z6RB2WvULpvwmBrCCHYl3yk7Ng8DwgagOsEyS4guLoJnweNgmsFDuTW0/C/YqqjfCtR5aab5f+f8ARZ7XVHydQHqdp4gnACEvySIBM7ECJ8A+E4qXBpzB9Gxgy7O5/ZLKVoS12C0gk9jHGeSoQl42S4fia13sQNsnOlwwWySHY9vcY2S6t6iMOMben7nwuoNq46NOJ1STnMc/mlHUaGn8T2mcgbnGHeyOqmm/IiyapJcv2E5puc5waBIj0tk8yTPC1qVhpeWDSdIaQfsXNPKq4OawkO0EQ0gbu8qpyPThsZPad4Ct3tgnDRS3aRiBLQcuGDOy1oSANUZzJ8cISCTnE7ScY5WtOsTGrIBP58Lj3Q7t3jcpvaPBA/zZctTq9ojOO3hM7SsRt9l6jxo7Ky0gTzlGA8EzK56ncH0x/mNk4oukCedkfiXcXoIxbOMjO4ahnBG3GcoWEXZ2NH2ZaVFpC9VXEjxGyhOF4SvHuWiseothF1ijEDvXT9NyuWv6skxgblPurVfTHdcxdHcLH5EuU2zPylyexdd1e2P3QNWqVtcPk7/VBVHRyDKoImlHLmmRzOYjHK2qPn5RxHuhqVEkYPv3PsrPeflG24ndc0epja0uS4tY44A38/3XU9JqVHvLS4ugEADBI424XDU38yARs3vK7XpQFMtrU6jtYA1DGjPpLZ+qDyUkhvhXvaT7a8Bl1TDjgFuPVB1GR/Vwj6Nd1M/DDiJjSSZAMeoyiLG0DXO14Lphg5kTnsELXpPqOPyt0iACcNA7HlLoyUvl9hvdJTfT8IX1qIJGdWkk6icSePK86nU1aIJJO5JgA7Y8L19JrATnVEhpwCZ3ntCWXVdpawF0OGogdzuSB/KIRlfb6Brr16fJvv8AMbDS1rQJmCCJkmdiFau+QCdmiNshIHXzjFQbQZzMZgfdNrG49EOJa53Jz7SOF1lLjpg+PlRl8r+9+TWu2A0QQJmR57pXdAteCDuTuJ9h52TavVc6BILW7988q9Wmx0NAl2GtdnMjP2VcZ8fJfdQvCEHUenl7mZaCRmM/dCv6TkMGTPGIjjO66636cRDnO9IxnJ8mV71Cx+UtpBrAZNTgzsRnBXscntRA7cbb5RODq2o1D4g3JHt58La26awvcHQwAGHNyDwMeSuifRpvqa2SCzeYMgbkTj6Lyt0sVXBzNLZlxJnVj8vorXeR/otLrRyzLOJ0y73xB7I2nZlpieBn33CYXtQucz4gE7amiBA2J8qlK4Iw71cA/or67GwW/H4PQfa/h8HbwndrSkD6/Rc709x1T9F0lsMe8Iut6YGvlkUJwsYRBasoTaC2h3X3EpCivCilxJ6Cy5R5yPJWcohoxPZOM35amKs7I9hPd0gXPJ7wub6pTiYT+8qgFwBk5K5a4rGDOyx8vIHB9CisULUOcImuFhPET+UfVQJEpECQZB3BG89lswOBDhuQY/dDOOOyLfdgvB9RbAnaZA3HYLmcZ0XnAABzq/uum6fUeQNcDUAWtH4hO/0XOUq8TpAJdyRkDwmvT36oxpjESYgctUJw5LRfTJRmpP27Ozt+oVDhpL4GnVGRjv4RVN2sBjh/SSNyEJ0t7abSHEQcgN/ESI++yYWlQNPoPyD1SOTkZ7ZQuRjKC6QdTmeo9rfn9hb1w62n+Vghx2kDwuaqsMAh23pYQBlu4B8ZXSdb6jqDnaBJ9Ajz82PK582xe5rCA0/DwWxEAZ1eRG3le4ylGGyOV3PhLrfZjaY+doguE5y0jBcB2nKZWlZrGnSC9jpa2qfmc5v4o3ASs0AC0EEEZAbnVj5Z98wtbJrXOp1Mj5gcxqABxo4yiJwUwSuyVUt/mdz0+/pGj8NwlzmguMQA44AMbqrACYptDiyZPYDdy4+yu3AhsGahw0bwOT2mV0nT7ptJpLHEu5Hcg5a7xP6JVbRwb17jWF8ZfhW2xq0NdTLdIbEaScEk5JhBWbyGuZ8TTJ3d8sdgOUa+q6o0ub6nSAB3A+aBwEBS6e6tLmtEtMgTgHtHKHjrT5dIYwmlF76Ri2jTcCdeiSQQ1skDvnmVuGFrA8hwAGlgJGrJglw43TLpjWhvw3tp/FbLgXj0wTkFx/FnCr1MgaqZbqgtyfxTmAV6rU5cWvv+CCk5PUY6/X6fl47OWvqeSZloMAIerbteQKYggZk/5Ka/6gsARqZApkgCODAlpSytZ1WPbqLYjEGYR1Motb2BZyW9xLWdvoaSTJBk/wDpNumVtRPgylvx/VBxOITC0pCm0FuTO6Y1vsSzXaDXjJ85WZCKdBgj2WRatDRDcBzj9wRlCi00qK30y/RSmMpgKUshB2rJKdG39B9kV8SlqtoxWbkfOjiuq2/w3iSMg5XLXm5b/krrf9S0SGtJXJaRJnaZWSYbU9wQsuMlYvYBOc4gd0TcNysNyvCwx1ANgbnedh7JhRt2uhzARI0n3hYmiI1DJ2g7ZG6ZdM6XUqMAiR2mJ7EFThCUnpIhKUUtt6PKFgWtDqjRESCJnBiE8s7VxLS4CA30f9ecomzsf+NrCfU1wkzjG0Leh06ageTpbMkmIzvA7eEbHE3pgazlFP6mtG0cwesaQctb+L/0rVXt2cHh0j1CY0jf3lb9SeCdYcXMd6R39MS4/Q/kvby8BbIqYaIaXDcHeF39OpctkllTjCEUv9CrqlX0ugag12qNgGiIMpa6hTlgdmnpJOSA1ztmBwzlF9VpzqBkzGDORPHhLGTDdROlrmksIy4nDQOwS30eG9djP+p56c/J7WL9PxNMZLabBuHDfUfYLa5YGvaXaCwFs6JB1OGxBz7lWrMdTe5sNOrJaHT8MnLSJ5C8eC19Eu9Y1eJJ8ryU3H/BFVclyX8ktq5ZJhupzw0OH4BqJA9tk+s3uaH06TNbnEl5MEjsG+T3Q1KnJqVX6SS6NAEDPy48IhnoHpc5tTdxwQANoj9EBb37DSpqKS33+gztQAIa8tPq1OAg7f8A5jxK96HXqyBSGHPjiXTIgeErr35cdLmjM+r+XGI8E917Tu2AsGvRqhjndp5+/KpsoeuP1GNM4uMm+v18Dy4tzWqRSpFsNDnasay12YnhMeuOim0S5wecEAGAM/Tsh6dyWBtKs4PwTTczMk7B5/lQN11GsS1jnTocSABpBAG89kPKmLa11r2IV+vJreml2nvW0Lbig4D1NdoBBcDgAcn3Qd8wEhzC4t3BO0dk8v8AqYrMcxwLRiS7t2lc7SqSSAZER4jwr6OT+Z9AuTKTbbf7GNQ6jMQj7JxAifl/dAgiI7Jn0nJHGncn904pW2hVP8Q5DfSB9VUhXDpMqQtfj1r00OcdagjOF6rworvTLzfplvJC6etbxTQvSLPkpvdt9JS3Nt5vR8jyspztR89/1TQ1U3eMr57eUztBEr6Z10ETiRt9DyuT6gwCdpHHZZ+a7NXiT5Vo5K4acBCPGya3TRqzv+iDkN1YkxH/AMUdMK2XsKOsgRnjsum6e3JY+ppH4SG59PAykfR5kGCQ0b+fK6zpfS3wKhI1OMtns3MhNMZPimL8uUV1N9GzNMAmTOROMjBEd15S2cBqicchHuaXk6vrpECfA7o6vZawxrXNYNOkuGQ08AeT3RutCqTjFiKrTaBBBAb6iJGT3H9kTUoNeGhzowCSBzxPYI19KHDUxvpmCdnmIJMJaZqNLGaGx82TqcdwfZQ4ou/qHvaA+p1HwGxIDYFSJcATlqBt6BcJbkwQNX4tWCDO0cI+4ql/oc7SMQ4cRmABvJW9jQnUZaXDMRsPbuYQd8H4SGGM467Yup2Ja4udHAI3I0jE+61YWhx1MDQWy14HpafI7cSnNc+kPiCcAGM+Sk1WpTAMk6huJmfpwEB6Cn2xnXmenDjH76PWVg8fDbj1CXfzeB/da1KDmmWyWuxpxOOT4S1lQEAD/seCfPsmz3CWSck/Pw3GyGtxnF7j4CqspNafTKUHMBh4dkSBzPcu5CoQ1zS3TMkQSMDg++6NubV7wD6S04yZgd8LIWzsCQ2AYgznyOAgvUUWpRfYyq3OLjNfK/vYVXoim9jXOL2R87N3N5GOQq9Tu9TvSZaAA07HTwIQNd72s0tAaeD3EQ4zxKHfWhgFSmQ6YAmBtifCqcXKXN9hdV8Ekku0tBdS5e5u2toMGYmeCQg319MAT/nCG1Q4/DkT8w3ONt/qrW9QT6hnOP7o2EOKWvAmvnGU3JrRrRgntBmE4twNm51HUSP0QVhbl7hw3lvKfUrZtMYCPxo7mgDe5nrFZRu0qLY1LUUaCn8KIooorC072lT0hX0zIUVmLPSZ8PjtyOV63bYM94XAX9MhzhuSvrnV7ORI2O64brXTocSAJiR7pHK+MrWkbf4fv0kfP6lDU6AMDuhbihJbMCE5u26WjETJ/NLbhhc0q+IcyvSMVD6o332k/uu0sBUezDpYBIY3cdz4C5Lp9rq0mHGM4H4uJKf03VKbhSZLDU9ThxnESmNG+PytC7J4yk0M33IAMEH0xsZHOO6r/ENAIBI9IlsERHbyvGUjSAZUbLuCdx2bKItKuoZaDwTuM7GN0b+bF8ZpRb8ole3Ja3iTIGrJB2H/AGKDvSKbWshoqzxuROzjyUwfUgaWzqD9Ol0Qxvc/dB3lapUeNDQ0aTTD41ZG+TyqbduO0XY8ny7/AFArstDR/wAZbULiWtGff3KJoksaA5rgDMmA522cDKCffadIAA0iBU3LjySpV6g6RWy47OOqB9G/fKqU4rfZd6VqTTXRW66oBNJ3phsanDadiYSy6vWBrYa0xIIE7xAqT+yH6tVL36o+aMuOHADb6JULgGWkgEmJ8fugLJ6bQxqr+SL9/wDQa25M6ifGree8RsFn/u5kN9MA9zyUuq1jBxgEN35neELq9WqPKobL0kns6uy60c6H6Gicnvz9Eys+panCS7SRLXQAHHkmeFw9Olj1c7GUSy8I0jUSANjxxHsqJUxYbVlzgdu0M9QLi2oDs3ILSZ1HxCW3NQuBjvgzlwJ+bOyTMunhxfJkQJ3wOD4hbPvHPcXbCcdgPAVUaGmWyyU0NbNkEkmfCO/gmvMtOeQlNGrI8bJv0xrgdQnsiEtAls23sZ2tr8Nu+TjyjKTYEeeVKVs7c/N24Hj3WzGcn7dk2+G0uUtkcaPOZ65VUJUWmS0jQwXRFFFF6TPoC0YFRq3otkrI5+Qqamz4tiVOyaQVStg5pBXJdd6dAfPC7ikICD6vZfEbPIWCrzmrtn0CmjhUonxD/UNthsdkgrM9Ow8r6X1zpMgiM5LT38LiOo2BaAeD+RC1mPcppNEWtANjcTsYxkDEdiiLGuaVRryS/fB8e6WvouadWx/VEOq6hGfr38JhC1IGnTt9Dl3WA3W6oHOc4S0NAkHgnwmXSqrS04b8Xc1C7IxmByuOLDIE8y4/snFS9pkBjzqjHywc7QQi4WqbafgXZGMoQUYb78sOGhutz5qVHYDCSA8kx6YOVaq5tGkHuc8PGr/jDgWMnYgdyufr1iGw2pqa13/GYjT/ADeeyU3NYucSTHcRgY/VRstXHT/gtjjPWt/f6DN9aoMGNtR2J0nvHKyDHQQ5w9WRnA8IJjxAJcIiBEgkeRzlDa5dPjA3/PhC2S14GUY7ilLZp1GoSRBn+ntxCXvA1cTP0V6uXTt3PKtVYZxA2iEM3sujHoHM4aMzJI7FRrDpzsceQtK9PYRkbn3VWNxk5n7eVE9NHUgZjLYAGfzXtShER9VdtHIRQpTlcesjKJIEbkZW7aMczC3t6eke6Lt7QnhekWy9pb4BXSdHpwI54njysundOLs8JnRoaYnurKq3OWkVOW+ggPgZyVm8ryYkncrOVqsPH9KI3w6uK2WXqqrIwZoiiii4kfQAUfZsS+jlObRkBfJ/jOe5rSPmfwXF3PbN1lWqQtCgqjpcsrHuWzZwjtgXVem62yP/AIe4XDda6bILY7z48hfU2DEJT1fp4OWgeyd/Ds1qXFgmQkk5Hx2vZENAc3OeEnq2hbq/JfQuq9KP4cef2SKrYnZwz3WrhNSWwKF6kcl8KckSef2MLN9QnBzHIwfqnNW3hxxkb+QlL7N7vVt2V0Z8e0W8UzK3ZGXhro27e8d0JUo5E5k9kW2yJMu4Xj7Uj5RPMnjwvZWfQ5QW9glRjRlowAADG+c4WVcQ2I3zCYmj3wOyBumySZx+iq7fbCOSj0gIU5nPuvKm/MfqixQJ23/JVFv/AFBcR8GLg6ADtwOfqtaFuXcImhYk5E+5Rf8ABECZP0XHmwWlaxkz7oplEu8AI1lm50A/55TFnTAGkzJC4i2Y0rCWiE6sum+iBkyJ8LTpFqXYj69l0tLp4YDiFOEHJ6QFkZUaxdSYGCN4+yFrVVvf1YwNkrc6Vp8HBUFyZbhfO+TNi+VZqyYtWpm0aWrwXC9CqrBRCUeqLxReEj6HZtyndMYSuxGU2C+CZNjlLsx/wqpRr2VqbLChSzKJhRDb0hupaWiJdd1kXcVICS3FRG4cfm2JvimRwhxRlcUw73Sa+sfH+eE0LlYOndaKGVwRma8mSkcfcdPngj7JP1GlpA0iZ4/ZfRX2gO32KV3XRATMeUwx73Z0N6s9f8j51e02uAic7jsg/glu2W+eF31foHqmIEzEfosbrobtwAT7bjsUdwYZHNrfucJUoud+HT3JVP4Fp+XB/Vds/oBiXHP5D6IR/RDMtOqOIj7Lziy2OTB+5yZshMPEfotmUmDYT9F0v+1v7Ej+oStaXRZ+YfQCF3FnryYLyznGHx9EXaU9RIdABXQj/TucDB2TO1/08B8yl6bYPPPqXucxTsCcNkjl3dOul9LI3Ag910Vt0oCIx+iYUrQBWwob8i3I+LLWogdlZAcKnV36RCakwua6zXkpnh0LkKa7pX29nP3r5KEC1uHZWTVpIrSNpgR0kbsWrVkxatUJGhrLBWVQrKIQiKKKLw9PpVgcpsEn6eMpwvgeTHUjJ/DHuoihUQ13VgIdLb0H2TUIuTBL2slVRy1uKkrBNKVxRjc292zZAFYBQBXARlEHbLQFLUUesCIaVm0Ky2mDiKqHfkAna2+iOYDws3UQVoojuKI+rL6mJtm9ln/AjsilFF1omsia9wX+CHZWbaNHCIUXKuJzyJv3KNpBW0heqKXFFbnJklRReOK9Ib2YXlSAuR6lVT7qdZcveuTPDr9xx8Pq09i6qVGKrlamm3sbTCXQQxaBZtWoVTHtZYKy8C9UAhIii9UXEtH0fp26bqKL4Ll/iMh8K/skCX36iioq/EEZv9pieoqNUUTNeDFy/EaBetUUTL4b/cRXf4Nwooot1HwhWyKKKKRxFFFFxxFFFFxxFFFFxxFWrsvFFyOXkRdSXOXiiicYvg0GD7C9yvTUUTF+DXYfgIYtQooqWPKywXqiigEI9UUUXEz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36" name="Table 1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89356"/>
              </p:ext>
            </p:extLst>
          </p:nvPr>
        </p:nvGraphicFramePr>
        <p:xfrm>
          <a:off x="1773490" y="15065154"/>
          <a:ext cx="14004494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62932"/>
                <a:gridCol w="7641562"/>
              </a:tblGrid>
              <a:tr h="4627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3600" dirty="0" smtClean="0"/>
                        <a:t>Custom instructions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3600" dirty="0" smtClean="0"/>
                        <a:t>Functionalities</a:t>
                      </a:r>
                      <a:endParaRPr lang="zh-CN" altLang="en-US" sz="3600" b="1" dirty="0"/>
                    </a:p>
                  </a:txBody>
                  <a:tcPr/>
                </a:tc>
              </a:tr>
              <a:tr h="7095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err="1" smtClean="0"/>
                        <a:t>set_data</a:t>
                      </a:r>
                      <a:r>
                        <a:rPr lang="en-US" altLang="zh-CN" sz="3200" dirty="0" smtClean="0"/>
                        <a:t> @{start} @{size} @{</a:t>
                      </a:r>
                      <a:r>
                        <a:rPr lang="en-US" altLang="zh-CN" sz="3200" dirty="0" err="1" smtClean="0"/>
                        <a:t>lut_start</a:t>
                      </a:r>
                      <a:r>
                        <a:rPr lang="en-US" altLang="zh-CN" sz="3200" dirty="0" smtClean="0"/>
                        <a:t>} @{</a:t>
                      </a:r>
                      <a:r>
                        <a:rPr lang="en-US" altLang="zh-CN" sz="3200" dirty="0" err="1" smtClean="0"/>
                        <a:t>lut_size</a:t>
                      </a:r>
                      <a:r>
                        <a:rPr lang="en-US" altLang="zh-CN" sz="3200" dirty="0" smtClean="0"/>
                        <a:t>} 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smtClean="0"/>
                        <a:t>Register protected</a:t>
                      </a:r>
                      <a:r>
                        <a:rPr lang="en-US" altLang="zh-CN" sz="3200" baseline="0" dirty="0" smtClean="0"/>
                        <a:t> </a:t>
                      </a:r>
                      <a:r>
                        <a:rPr lang="en-US" altLang="zh-CN" sz="3200" dirty="0" smtClean="0"/>
                        <a:t>data array and the LUT of statistic data</a:t>
                      </a:r>
                      <a:endParaRPr lang="zh-CN" altLang="en-US" sz="3200" b="0" dirty="0"/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err="1" smtClean="0"/>
                        <a:t>enable_parity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smtClean="0"/>
                        <a:t>Turn on store protection</a:t>
                      </a:r>
                      <a:endParaRPr lang="zh-CN" altLang="en-US" sz="3200" b="0" dirty="0"/>
                    </a:p>
                  </a:txBody>
                  <a:tcPr/>
                </a:tc>
              </a:tr>
              <a:tr h="4010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err="1" smtClean="0"/>
                        <a:t>disable_parity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Turn off store protection</a:t>
                      </a:r>
                      <a:endParaRPr lang="zh-CN" altLang="en-US" sz="3200" b="0" dirty="0" smtClean="0"/>
                    </a:p>
                  </a:txBody>
                  <a:tcPr/>
                </a:tc>
              </a:tr>
              <a:tr h="7095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err="1" smtClean="0"/>
                        <a:t>chk_ld</a:t>
                      </a:r>
                      <a:r>
                        <a:rPr lang="en-US" altLang="zh-CN" sz="3200" dirty="0" smtClean="0"/>
                        <a:t> @{</a:t>
                      </a:r>
                      <a:r>
                        <a:rPr lang="en-US" altLang="zh-CN" sz="3200" dirty="0" err="1" smtClean="0"/>
                        <a:t>dst</a:t>
                      </a:r>
                      <a:r>
                        <a:rPr lang="en-US" altLang="zh-CN" sz="3200" dirty="0" smtClean="0"/>
                        <a:t>} @{</a:t>
                      </a:r>
                      <a:r>
                        <a:rPr lang="en-US" altLang="zh-CN" sz="3200" dirty="0" err="1" smtClean="0"/>
                        <a:t>src</a:t>
                      </a:r>
                      <a:r>
                        <a:rPr lang="en-US" altLang="zh-CN" sz="3200" dirty="0" smtClean="0"/>
                        <a:t>} @{offset}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3200" dirty="0" smtClean="0"/>
                        <a:t>Return statistical data in @{</a:t>
                      </a:r>
                      <a:r>
                        <a:rPr lang="en-US" altLang="zh-CN" sz="3200" dirty="0" err="1" smtClean="0"/>
                        <a:t>dst</a:t>
                      </a:r>
                      <a:r>
                        <a:rPr lang="en-US" altLang="zh-CN" sz="3200" dirty="0" smtClean="0"/>
                        <a:t>} if an error is detected in @{</a:t>
                      </a:r>
                      <a:r>
                        <a:rPr lang="en-US" altLang="zh-CN" sz="3200" dirty="0" err="1" smtClean="0"/>
                        <a:t>src</a:t>
                      </a:r>
                      <a:r>
                        <a:rPr lang="en-US" altLang="zh-CN" sz="3200" dirty="0" smtClean="0"/>
                        <a:t>} </a:t>
                      </a:r>
                      <a:endParaRPr lang="zh-CN" altLang="en-US" sz="3200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37" name="Group 1236"/>
          <p:cNvGrpSpPr/>
          <p:nvPr/>
        </p:nvGrpSpPr>
        <p:grpSpPr>
          <a:xfrm>
            <a:off x="1934903" y="19697402"/>
            <a:ext cx="14113568" cy="6691044"/>
            <a:chOff x="508248" y="2780929"/>
            <a:chExt cx="8168208" cy="3609636"/>
          </a:xfrm>
        </p:grpSpPr>
        <p:sp>
          <p:nvSpPr>
            <p:cNvPr id="1238" name="Rectangle 1237"/>
            <p:cNvSpPr/>
            <p:nvPr/>
          </p:nvSpPr>
          <p:spPr>
            <a:xfrm>
              <a:off x="2240492" y="3391258"/>
              <a:ext cx="1093956" cy="2437614"/>
            </a:xfrm>
            <a:prstGeom prst="rect">
              <a:avLst/>
            </a:prstGeom>
            <a:solidFill>
              <a:srgbClr val="D8D8D8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9" name="Rounded Rectangle 1238"/>
            <p:cNvSpPr/>
            <p:nvPr/>
          </p:nvSpPr>
          <p:spPr>
            <a:xfrm>
              <a:off x="2299032" y="5959498"/>
              <a:ext cx="1240401" cy="43106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580887" y="3391257"/>
              <a:ext cx="1093956" cy="2437614"/>
            </a:xfrm>
            <a:prstGeom prst="rect">
              <a:avLst/>
            </a:prstGeom>
            <a:solidFill>
              <a:srgbClr val="D8D8D8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7692479" y="3396466"/>
              <a:ext cx="983977" cy="2437614"/>
            </a:xfrm>
            <a:prstGeom prst="rect">
              <a:avLst/>
            </a:prstGeom>
            <a:solidFill>
              <a:srgbClr val="D8D8D8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5861341" y="3391257"/>
              <a:ext cx="1093956" cy="2437614"/>
            </a:xfrm>
            <a:prstGeom prst="rect">
              <a:avLst/>
            </a:prstGeom>
            <a:solidFill>
              <a:srgbClr val="D8D8D8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4093898" y="3391258"/>
              <a:ext cx="1093956" cy="2437614"/>
            </a:xfrm>
            <a:prstGeom prst="rect">
              <a:avLst/>
            </a:prstGeom>
            <a:solidFill>
              <a:srgbClr val="D8D8D8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4" name="Rectangle 1243"/>
            <p:cNvSpPr/>
            <p:nvPr/>
          </p:nvSpPr>
          <p:spPr>
            <a:xfrm rot="16200000">
              <a:off x="847404" y="4454947"/>
              <a:ext cx="2268291" cy="3205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690866" y="4360291"/>
              <a:ext cx="873998" cy="50291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2344394" y="3618025"/>
              <a:ext cx="873998" cy="25145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ALU_DC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2350472" y="5497900"/>
              <a:ext cx="873998" cy="25145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4160897" y="3640728"/>
              <a:ext cx="940990" cy="61083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ALU_EX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4160897" y="5169893"/>
              <a:ext cx="940990" cy="25145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BRA_EX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5971322" y="3645921"/>
              <a:ext cx="873998" cy="60564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LDST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4379397" y="5959499"/>
              <a:ext cx="4057849" cy="43106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MEMORY INTERFACE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2" name="Rectangle 1251"/>
            <p:cNvSpPr/>
            <p:nvPr/>
          </p:nvSpPr>
          <p:spPr>
            <a:xfrm>
              <a:off x="3790117" y="2780929"/>
              <a:ext cx="3500661" cy="43542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REGISTER FILE</a:t>
              </a:r>
            </a:p>
          </p:txBody>
        </p:sp>
        <p:sp>
          <p:nvSpPr>
            <p:cNvPr id="1253" name="Rectangle 1252"/>
            <p:cNvSpPr/>
            <p:nvPr/>
          </p:nvSpPr>
          <p:spPr>
            <a:xfrm>
              <a:off x="5971321" y="4424723"/>
              <a:ext cx="873998" cy="8322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MEMORY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ACCESS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4" name="Rectangle 1253"/>
            <p:cNvSpPr/>
            <p:nvPr/>
          </p:nvSpPr>
          <p:spPr>
            <a:xfrm rot="16200000">
              <a:off x="2539203" y="4451486"/>
              <a:ext cx="2268291" cy="3205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DC_EX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5" name="Rectangle 1254"/>
            <p:cNvSpPr/>
            <p:nvPr/>
          </p:nvSpPr>
          <p:spPr>
            <a:xfrm rot="16200000">
              <a:off x="4348063" y="4454947"/>
              <a:ext cx="2268291" cy="3205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EX_MEM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6" name="Rectangle 1255"/>
            <p:cNvSpPr/>
            <p:nvPr/>
          </p:nvSpPr>
          <p:spPr>
            <a:xfrm rot="16200000">
              <a:off x="6098395" y="4454949"/>
              <a:ext cx="2268291" cy="32052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MEM_WB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7" name="TextBox 1256"/>
            <p:cNvSpPr txBox="1"/>
            <p:nvPr/>
          </p:nvSpPr>
          <p:spPr>
            <a:xfrm>
              <a:off x="581470" y="5339301"/>
              <a:ext cx="692841" cy="44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PRE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/FE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58" name="TextBox 1257"/>
            <p:cNvSpPr txBox="1"/>
            <p:nvPr/>
          </p:nvSpPr>
          <p:spPr>
            <a:xfrm>
              <a:off x="4093897" y="3391336"/>
              <a:ext cx="546977" cy="24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EX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59" name="TextBox 1258"/>
            <p:cNvSpPr txBox="1"/>
            <p:nvPr/>
          </p:nvSpPr>
          <p:spPr>
            <a:xfrm>
              <a:off x="5861341" y="3397314"/>
              <a:ext cx="846284" cy="24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MEM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60" name="TextBox 1259"/>
            <p:cNvSpPr txBox="1"/>
            <p:nvPr/>
          </p:nvSpPr>
          <p:spPr>
            <a:xfrm>
              <a:off x="7655723" y="3391336"/>
              <a:ext cx="546977" cy="24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WB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61" name="TextBox 1260"/>
            <p:cNvSpPr txBox="1"/>
            <p:nvPr/>
          </p:nvSpPr>
          <p:spPr>
            <a:xfrm>
              <a:off x="2258870" y="3390517"/>
              <a:ext cx="546977" cy="24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rPr>
                <a:t>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262" name="Elbow Connector 1261"/>
            <p:cNvCxnSpPr>
              <a:stCxn id="1281" idx="0"/>
              <a:endCxn id="1252" idx="3"/>
            </p:cNvCxnSpPr>
            <p:nvPr/>
          </p:nvCxnSpPr>
          <p:spPr>
            <a:xfrm rot="16200000" flipV="1">
              <a:off x="6490966" y="3798451"/>
              <a:ext cx="2493460" cy="893835"/>
            </a:xfrm>
            <a:prstGeom prst="bentConnector2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63" name="Elbow Connector 1262"/>
            <p:cNvCxnSpPr>
              <a:stCxn id="1252" idx="2"/>
              <a:endCxn id="1238" idx="0"/>
            </p:cNvCxnSpPr>
            <p:nvPr/>
          </p:nvCxnSpPr>
          <p:spPr>
            <a:xfrm rot="5400000">
              <a:off x="4076505" y="1927315"/>
              <a:ext cx="174909" cy="2752977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64" name="Elbow Connector 1263"/>
            <p:cNvCxnSpPr>
              <a:stCxn id="1253" idx="2"/>
              <a:endCxn id="1251" idx="0"/>
            </p:cNvCxnSpPr>
            <p:nvPr/>
          </p:nvCxnSpPr>
          <p:spPr>
            <a:xfrm rot="16200000" flipH="1">
              <a:off x="6057060" y="5608237"/>
              <a:ext cx="70252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1265" name="Rounded Rectangle 1264"/>
            <p:cNvSpPr/>
            <p:nvPr/>
          </p:nvSpPr>
          <p:spPr>
            <a:xfrm>
              <a:off x="508248" y="5959499"/>
              <a:ext cx="1240401" cy="431066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66" name="Elbow Connector 1265"/>
            <p:cNvCxnSpPr>
              <a:stCxn id="1265" idx="0"/>
              <a:endCxn id="1245" idx="2"/>
            </p:cNvCxnSpPr>
            <p:nvPr/>
          </p:nvCxnSpPr>
          <p:spPr>
            <a:xfrm rot="16200000" flipV="1">
              <a:off x="580010" y="5411059"/>
              <a:ext cx="1096297" cy="58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267" name="Elbow Connector 1266"/>
            <p:cNvCxnSpPr>
              <a:stCxn id="1251" idx="1"/>
              <a:endCxn id="1239" idx="3"/>
            </p:cNvCxnSpPr>
            <p:nvPr/>
          </p:nvCxnSpPr>
          <p:spPr>
            <a:xfrm rot="10800000">
              <a:off x="3539434" y="6175032"/>
              <a:ext cx="839964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268" name="Elbow Connector 1267"/>
            <p:cNvCxnSpPr>
              <a:stCxn id="1252" idx="0"/>
              <a:endCxn id="1245" idx="0"/>
            </p:cNvCxnSpPr>
            <p:nvPr/>
          </p:nvCxnSpPr>
          <p:spPr>
            <a:xfrm rot="16200000" flipH="1" flipV="1">
              <a:off x="2544475" y="1364319"/>
              <a:ext cx="1579362" cy="4412582"/>
            </a:xfrm>
            <a:prstGeom prst="bentConnector3">
              <a:avLst>
                <a:gd name="adj1" fmla="val -8271"/>
              </a:avLst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269" name="Rectangle 1268"/>
            <p:cNvSpPr/>
            <p:nvPr/>
          </p:nvSpPr>
          <p:spPr>
            <a:xfrm>
              <a:off x="2344394" y="4000106"/>
              <a:ext cx="873998" cy="25145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2344394" y="4360292"/>
              <a:ext cx="873998" cy="25145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CTRL_DC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2344393" y="4753747"/>
              <a:ext cx="873998" cy="25145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TRAP_DC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2" name="Rectangle 1271"/>
            <p:cNvSpPr/>
            <p:nvPr/>
          </p:nvSpPr>
          <p:spPr>
            <a:xfrm>
              <a:off x="2344392" y="5141997"/>
              <a:ext cx="873998" cy="25145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LDST_DC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76" name="Group 1275"/>
            <p:cNvGrpSpPr/>
            <p:nvPr/>
          </p:nvGrpSpPr>
          <p:grpSpPr>
            <a:xfrm>
              <a:off x="1489060" y="2846445"/>
              <a:ext cx="1729330" cy="249056"/>
              <a:chOff x="1448105" y="467435"/>
              <a:chExt cx="1806858" cy="435855"/>
            </a:xfrm>
          </p:grpSpPr>
          <p:sp>
            <p:nvSpPr>
              <p:cNvPr id="1390" name="TextBox 1389"/>
              <p:cNvSpPr txBox="1"/>
              <p:nvPr/>
            </p:nvSpPr>
            <p:spPr>
              <a:xfrm>
                <a:off x="1448105" y="467435"/>
                <a:ext cx="1806858" cy="43585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</a:rPr>
                  <a:t>Data  flow</a:t>
                </a:r>
              </a:p>
            </p:txBody>
          </p:sp>
          <p:cxnSp>
            <p:nvCxnSpPr>
              <p:cNvPr id="1391" name="Straight Arrow Connector 1390"/>
              <p:cNvCxnSpPr/>
              <p:nvPr/>
            </p:nvCxnSpPr>
            <p:spPr>
              <a:xfrm>
                <a:off x="1578597" y="696333"/>
                <a:ext cx="6096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79" name="Rectangle 1278"/>
            <p:cNvSpPr/>
            <p:nvPr/>
          </p:nvSpPr>
          <p:spPr>
            <a:xfrm>
              <a:off x="4160896" y="5492100"/>
              <a:ext cx="940991" cy="25145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SEC_EX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0" name="Rectangle 1279"/>
            <p:cNvSpPr/>
            <p:nvPr/>
          </p:nvSpPr>
          <p:spPr>
            <a:xfrm>
              <a:off x="5971320" y="5492100"/>
              <a:ext cx="873998" cy="25145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SEC_MEM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1" name="Rectangle 1280"/>
            <p:cNvSpPr/>
            <p:nvPr/>
          </p:nvSpPr>
          <p:spPr>
            <a:xfrm>
              <a:off x="7765700" y="5492099"/>
              <a:ext cx="837825" cy="25145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SEC_WB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6" name="Rectangle 1385"/>
            <p:cNvSpPr/>
            <p:nvPr/>
          </p:nvSpPr>
          <p:spPr>
            <a:xfrm>
              <a:off x="4160895" y="4424723"/>
              <a:ext cx="940993" cy="54120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LDST_EX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7" name="Rectangle 1386"/>
            <p:cNvSpPr/>
            <p:nvPr/>
          </p:nvSpPr>
          <p:spPr>
            <a:xfrm>
              <a:off x="4160894" y="4737474"/>
              <a:ext cx="940994" cy="25145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Gen_parity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8" name="Rectangle 1387"/>
            <p:cNvSpPr/>
            <p:nvPr/>
          </p:nvSpPr>
          <p:spPr>
            <a:xfrm>
              <a:off x="7820398" y="4380775"/>
              <a:ext cx="710489" cy="40318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BACK</a:t>
              </a:r>
            </a:p>
          </p:txBody>
        </p:sp>
        <p:sp>
          <p:nvSpPr>
            <p:cNvPr id="1389" name="Rectangle 1388"/>
            <p:cNvSpPr/>
            <p:nvPr/>
          </p:nvSpPr>
          <p:spPr>
            <a:xfrm>
              <a:off x="6227313" y="2868647"/>
              <a:ext cx="837825" cy="251455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SEC_REG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509735" y="15069662"/>
            <a:ext cx="12443118" cy="11403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imageData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ROW_SIZE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COL_SIZE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imageExtended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ROW_SIZE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COL_SIZE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reference LUT containing generalized data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lut_imageEx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]={{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780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>
                <a:solidFill>
                  <a:srgbClr val="FF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}};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DiscreteCosine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imageData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asm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enable_parity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100" b="1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turn on store protection 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asm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disable_parity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turn off store protection 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.......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Quantization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imageExtended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asm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check_value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@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@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index"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100" b="1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automatic correction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imageExtended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j1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quant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 err="1">
                <a:solidFill>
                  <a:srgbClr val="8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register range of protected data using reference LUT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asm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set_data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@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262144, @</a:t>
            </a:r>
            <a:r>
              <a:rPr lang="en-US" altLang="zh-CN" sz="21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lut_imageEx</a:t>
            </a:r>
            <a:r>
              <a:rPr lang="en-US" altLang="zh-CN" sz="21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64"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DiscreteCosine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imageData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Quantization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1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imageExtended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......</a:t>
            </a:r>
            <a:endParaRPr lang="zh-CN" altLang="zh-CN" sz="21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1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07754" y="26655145"/>
            <a:ext cx="1114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Programming example for JPEG application</a:t>
            </a:r>
            <a:endParaRPr lang="zh-CN" altLang="en-US" sz="4000" b="1" dirty="0"/>
          </a:p>
        </p:txBody>
      </p:sp>
      <p:sp>
        <p:nvSpPr>
          <p:cNvPr id="1392" name="TextBox 1391"/>
          <p:cNvSpPr txBox="1"/>
          <p:nvPr/>
        </p:nvSpPr>
        <p:spPr>
          <a:xfrm>
            <a:off x="3258557" y="26648662"/>
            <a:ext cx="11026224" cy="71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Architecture extension for RISC processor</a:t>
            </a:r>
            <a:endParaRPr lang="zh-CN" altLang="en-US" sz="4000" b="1" dirty="0"/>
          </a:p>
        </p:txBody>
      </p:sp>
      <p:grpSp>
        <p:nvGrpSpPr>
          <p:cNvPr id="1394" name="Group 1393"/>
          <p:cNvGrpSpPr/>
          <p:nvPr/>
        </p:nvGrpSpPr>
        <p:grpSpPr>
          <a:xfrm>
            <a:off x="10032457" y="28676294"/>
            <a:ext cx="4506960" cy="5276270"/>
            <a:chOff x="6086475" y="533400"/>
            <a:chExt cx="2926080" cy="2967322"/>
          </a:xfrm>
        </p:grpSpPr>
        <p:pic>
          <p:nvPicPr>
            <p:cNvPr id="1410" name="Picture 14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475" y="533400"/>
              <a:ext cx="2926080" cy="2194560"/>
            </a:xfrm>
            <a:prstGeom prst="rect">
              <a:avLst/>
            </a:prstGeom>
          </p:spPr>
        </p:pic>
        <p:sp>
          <p:nvSpPr>
            <p:cNvPr id="1411" name="TextBox 1410"/>
            <p:cNvSpPr txBox="1"/>
            <p:nvPr/>
          </p:nvSpPr>
          <p:spPr>
            <a:xfrm>
              <a:off x="6454140" y="2514106"/>
              <a:ext cx="2209800" cy="98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(</a:t>
              </a:r>
              <a:r>
                <a:rPr lang="de-DE" sz="3600" dirty="0">
                  <a:solidFill>
                    <a:prstClr val="black"/>
                  </a:solidFill>
                  <a:latin typeface="Calibri"/>
                </a:rPr>
                <a:t>c</a:t>
              </a: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) 100 errors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PSNR 39.12 dB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Protected</a:t>
              </a:r>
              <a:endParaRPr 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95" name="Group 1394"/>
          <p:cNvGrpSpPr/>
          <p:nvPr/>
        </p:nvGrpSpPr>
        <p:grpSpPr>
          <a:xfrm>
            <a:off x="1494065" y="33971978"/>
            <a:ext cx="4464902" cy="5381336"/>
            <a:chOff x="393065" y="3284984"/>
            <a:chExt cx="2898775" cy="3026410"/>
          </a:xfrm>
        </p:grpSpPr>
        <p:pic>
          <p:nvPicPr>
            <p:cNvPr id="1408" name="Picture 14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065" y="3284984"/>
              <a:ext cx="2898775" cy="2174081"/>
            </a:xfrm>
            <a:prstGeom prst="rect">
              <a:avLst/>
            </a:prstGeom>
          </p:spPr>
        </p:pic>
        <p:sp>
          <p:nvSpPr>
            <p:cNvPr id="1409" name="TextBox 1408"/>
            <p:cNvSpPr txBox="1"/>
            <p:nvPr/>
          </p:nvSpPr>
          <p:spPr>
            <a:xfrm>
              <a:off x="723901" y="5324779"/>
              <a:ext cx="2209800" cy="986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(d) 500 errors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PSNR 38.51 dB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Protected</a:t>
              </a:r>
              <a:endParaRPr 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96" name="Group 1395"/>
          <p:cNvGrpSpPr/>
          <p:nvPr/>
        </p:nvGrpSpPr>
        <p:grpSpPr>
          <a:xfrm>
            <a:off x="5814951" y="33971980"/>
            <a:ext cx="4506958" cy="5398278"/>
            <a:chOff x="3291841" y="3284985"/>
            <a:chExt cx="2926079" cy="3035938"/>
          </a:xfrm>
        </p:grpSpPr>
        <p:pic>
          <p:nvPicPr>
            <p:cNvPr id="1406" name="Picture 140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41" y="3284985"/>
              <a:ext cx="2926079" cy="2194560"/>
            </a:xfrm>
            <a:prstGeom prst="rect">
              <a:avLst/>
            </a:prstGeom>
          </p:spPr>
        </p:pic>
        <p:sp>
          <p:nvSpPr>
            <p:cNvPr id="1407" name="TextBox 1406"/>
            <p:cNvSpPr txBox="1"/>
            <p:nvPr/>
          </p:nvSpPr>
          <p:spPr>
            <a:xfrm>
              <a:off x="3649980" y="5334307"/>
              <a:ext cx="2209800" cy="98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(e) 800 errors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PSNR 36.24 dB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Protected</a:t>
              </a:r>
              <a:endParaRPr 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97" name="Group 1396"/>
          <p:cNvGrpSpPr/>
          <p:nvPr/>
        </p:nvGrpSpPr>
        <p:grpSpPr>
          <a:xfrm>
            <a:off x="10047128" y="33971978"/>
            <a:ext cx="4506960" cy="5398276"/>
            <a:chOff x="6096000" y="3284985"/>
            <a:chExt cx="2926080" cy="3035936"/>
          </a:xfrm>
        </p:grpSpPr>
        <p:pic>
          <p:nvPicPr>
            <p:cNvPr id="1404" name="Picture 14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284985"/>
              <a:ext cx="2926080" cy="2194560"/>
            </a:xfrm>
            <a:prstGeom prst="rect">
              <a:avLst/>
            </a:prstGeom>
          </p:spPr>
        </p:pic>
        <p:sp>
          <p:nvSpPr>
            <p:cNvPr id="1405" name="TextBox 1404"/>
            <p:cNvSpPr txBox="1"/>
            <p:nvPr/>
          </p:nvSpPr>
          <p:spPr>
            <a:xfrm>
              <a:off x="6454140" y="5334306"/>
              <a:ext cx="2209800" cy="986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(f) 1000 errors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PSNR 23.68 dB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Protected</a:t>
              </a:r>
              <a:endParaRPr 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98" name="Group 1397"/>
          <p:cNvGrpSpPr/>
          <p:nvPr/>
        </p:nvGrpSpPr>
        <p:grpSpPr>
          <a:xfrm>
            <a:off x="5808491" y="28676294"/>
            <a:ext cx="4506960" cy="5253686"/>
            <a:chOff x="3291841" y="533400"/>
            <a:chExt cx="2926080" cy="2954621"/>
          </a:xfrm>
        </p:grpSpPr>
        <p:pic>
          <p:nvPicPr>
            <p:cNvPr id="1402" name="Picture 14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41" y="533400"/>
              <a:ext cx="2926080" cy="2194560"/>
            </a:xfrm>
            <a:prstGeom prst="rect">
              <a:avLst/>
            </a:prstGeom>
          </p:spPr>
        </p:pic>
        <p:sp>
          <p:nvSpPr>
            <p:cNvPr id="1403" name="TextBox 1402"/>
            <p:cNvSpPr txBox="1"/>
            <p:nvPr/>
          </p:nvSpPr>
          <p:spPr>
            <a:xfrm>
              <a:off x="3649981" y="2501405"/>
              <a:ext cx="2209800" cy="98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(b) 100 errors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PSNR </a:t>
              </a:r>
              <a:r>
                <a:rPr lang="de-DE" sz="3600" dirty="0">
                  <a:solidFill>
                    <a:prstClr val="black"/>
                  </a:solidFill>
                  <a:latin typeface="Calibri"/>
                </a:rPr>
                <a:t>-</a:t>
              </a: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89.94 dB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No protection</a:t>
              </a:r>
              <a:endParaRPr 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99" name="Group 1398"/>
          <p:cNvGrpSpPr/>
          <p:nvPr/>
        </p:nvGrpSpPr>
        <p:grpSpPr>
          <a:xfrm>
            <a:off x="1488011" y="28676294"/>
            <a:ext cx="4506960" cy="5276267"/>
            <a:chOff x="379412" y="533400"/>
            <a:chExt cx="2926080" cy="2967320"/>
          </a:xfrm>
        </p:grpSpPr>
        <p:pic>
          <p:nvPicPr>
            <p:cNvPr id="1400" name="Picture 139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533400"/>
              <a:ext cx="2926080" cy="2194560"/>
            </a:xfrm>
            <a:prstGeom prst="rect">
              <a:avLst/>
            </a:prstGeom>
          </p:spPr>
        </p:pic>
        <p:sp>
          <p:nvSpPr>
            <p:cNvPr id="1401" name="TextBox 1400"/>
            <p:cNvSpPr txBox="1"/>
            <p:nvPr/>
          </p:nvSpPr>
          <p:spPr>
            <a:xfrm>
              <a:off x="723901" y="2514104"/>
              <a:ext cx="2209800" cy="98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(a) 1 error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PSNR -0.03 dB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3600" dirty="0" smtClean="0">
                  <a:solidFill>
                    <a:prstClr val="black"/>
                  </a:solidFill>
                  <a:latin typeface="Calibri"/>
                </a:rPr>
                <a:t>No protection</a:t>
              </a:r>
              <a:endParaRPr lang="en-US" sz="3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12" name="TextBox 1411"/>
          <p:cNvSpPr txBox="1"/>
          <p:nvPr/>
        </p:nvSpPr>
        <p:spPr>
          <a:xfrm>
            <a:off x="2232379" y="39679061"/>
            <a:ext cx="1177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Fault injection experiment (single bit-flip errors)</a:t>
            </a:r>
            <a:endParaRPr lang="zh-CN" altLang="en-US" sz="4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4419907" y="28317030"/>
            <a:ext cx="7509405" cy="5252609"/>
            <a:chOff x="14881656" y="27705263"/>
            <a:chExt cx="4230519" cy="2926080"/>
          </a:xfrm>
        </p:grpSpPr>
        <p:graphicFrame>
          <p:nvGraphicFramePr>
            <p:cNvPr id="1423" name="Chart 14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7880048"/>
                </p:ext>
              </p:extLst>
            </p:nvPr>
          </p:nvGraphicFramePr>
          <p:xfrm>
            <a:off x="14881656" y="27705263"/>
            <a:ext cx="4230519" cy="2926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424" name="TextBox 1423"/>
            <p:cNvSpPr txBox="1"/>
            <p:nvPr/>
          </p:nvSpPr>
          <p:spPr>
            <a:xfrm>
              <a:off x="15316320" y="30082900"/>
              <a:ext cx="520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black"/>
                  </a:solidFill>
                  <a:latin typeface="Calibri"/>
                </a:rPr>
                <a:t>(a)</a:t>
              </a:r>
              <a:endParaRPr lang="en-US" sz="3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95993" y="28425042"/>
            <a:ext cx="7953605" cy="5071067"/>
            <a:chOff x="15922456" y="30677063"/>
            <a:chExt cx="6400800" cy="2743200"/>
          </a:xfrm>
        </p:grpSpPr>
        <p:graphicFrame>
          <p:nvGraphicFramePr>
            <p:cNvPr id="1422" name="Chart 142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8009575"/>
                </p:ext>
              </p:extLst>
            </p:nvPr>
          </p:nvGraphicFramePr>
          <p:xfrm>
            <a:off x="15922456" y="30677063"/>
            <a:ext cx="64008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426" name="TextBox 1425"/>
            <p:cNvSpPr txBox="1"/>
            <p:nvPr/>
          </p:nvSpPr>
          <p:spPr>
            <a:xfrm>
              <a:off x="16520197" y="32907402"/>
              <a:ext cx="629471" cy="31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black"/>
                  </a:solidFill>
                  <a:latin typeface="Calibri"/>
                </a:rPr>
                <a:t>(b)</a:t>
              </a:r>
              <a:endParaRPr lang="en-US" sz="32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1437" name="Chart 14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568492"/>
              </p:ext>
            </p:extLst>
          </p:nvPr>
        </p:nvGraphicFramePr>
        <p:xfrm>
          <a:off x="14568757" y="33762853"/>
          <a:ext cx="7461977" cy="592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38" name="Chart 1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015435"/>
              </p:ext>
            </p:extLst>
          </p:nvPr>
        </p:nvGraphicFramePr>
        <p:xfrm>
          <a:off x="21929313" y="33683259"/>
          <a:ext cx="7720286" cy="5920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439" name="TextBox 1438"/>
          <p:cNvSpPr txBox="1"/>
          <p:nvPr/>
        </p:nvSpPr>
        <p:spPr>
          <a:xfrm>
            <a:off x="15200611" y="38718443"/>
            <a:ext cx="92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(c)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0" name="TextBox 1439"/>
          <p:cNvSpPr txBox="1"/>
          <p:nvPr/>
        </p:nvSpPr>
        <p:spPr>
          <a:xfrm>
            <a:off x="23475961" y="38652333"/>
            <a:ext cx="92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(d)</a:t>
            </a:r>
            <a:endParaRPr lang="en-US" sz="3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1" name="TextBox 1440"/>
          <p:cNvSpPr txBox="1"/>
          <p:nvPr/>
        </p:nvSpPr>
        <p:spPr>
          <a:xfrm>
            <a:off x="16328119" y="39755178"/>
            <a:ext cx="1177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/>
              <a:t>Error resiliency and performance overheads</a:t>
            </a:r>
            <a:endParaRPr lang="zh-CN" altLang="en-US" sz="4000" b="1" dirty="0"/>
          </a:p>
        </p:txBody>
      </p:sp>
      <p:sp>
        <p:nvSpPr>
          <p:cNvPr id="1451" name="Rectangle 1450"/>
          <p:cNvSpPr/>
          <p:nvPr/>
        </p:nvSpPr>
        <p:spPr>
          <a:xfrm>
            <a:off x="3496463" y="5920363"/>
            <a:ext cx="1923659" cy="19139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DCT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52" name="Rectangle 1451"/>
          <p:cNvSpPr/>
          <p:nvPr/>
        </p:nvSpPr>
        <p:spPr>
          <a:xfrm>
            <a:off x="6222291" y="5920363"/>
            <a:ext cx="2052637" cy="19139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Quantization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53" name="Rectangle 1452"/>
          <p:cNvSpPr/>
          <p:nvPr/>
        </p:nvSpPr>
        <p:spPr>
          <a:xfrm>
            <a:off x="9088284" y="5920363"/>
            <a:ext cx="2044576" cy="19139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De-quantization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54" name="Rectangle 1453"/>
          <p:cNvSpPr/>
          <p:nvPr/>
        </p:nvSpPr>
        <p:spPr>
          <a:xfrm>
            <a:off x="11841422" y="5920363"/>
            <a:ext cx="1923659" cy="19139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IDCT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455" name="Picture 145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07" y="8431081"/>
            <a:ext cx="2488884" cy="2120093"/>
          </a:xfrm>
          <a:prstGeom prst="rect">
            <a:avLst/>
          </a:prstGeom>
        </p:spPr>
      </p:pic>
      <p:pic>
        <p:nvPicPr>
          <p:cNvPr id="1456" name="Picture 14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30" y="8431081"/>
            <a:ext cx="2451477" cy="2120093"/>
          </a:xfrm>
          <a:prstGeom prst="rect">
            <a:avLst/>
          </a:prstGeom>
        </p:spPr>
      </p:pic>
      <p:pic>
        <p:nvPicPr>
          <p:cNvPr id="1457" name="Picture 145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41" y="8431081"/>
            <a:ext cx="2390758" cy="2120093"/>
          </a:xfrm>
          <a:prstGeom prst="rect">
            <a:avLst/>
          </a:prstGeom>
        </p:spPr>
      </p:pic>
      <p:pic>
        <p:nvPicPr>
          <p:cNvPr id="1458" name="Picture 145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17" y="8431081"/>
            <a:ext cx="2355530" cy="2120093"/>
          </a:xfrm>
          <a:prstGeom prst="rect">
            <a:avLst/>
          </a:prstGeom>
        </p:spPr>
      </p:pic>
      <p:pic>
        <p:nvPicPr>
          <p:cNvPr id="1459" name="Picture 145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45" y="8431081"/>
            <a:ext cx="2334349" cy="2120093"/>
          </a:xfrm>
          <a:prstGeom prst="rect">
            <a:avLst/>
          </a:prstGeom>
        </p:spPr>
      </p:pic>
      <p:cxnSp>
        <p:nvCxnSpPr>
          <p:cNvPr id="1460" name="Straight Arrow Connector 1459"/>
          <p:cNvCxnSpPr>
            <a:endCxn id="1451" idx="1"/>
          </p:cNvCxnSpPr>
          <p:nvPr/>
        </p:nvCxnSpPr>
        <p:spPr>
          <a:xfrm>
            <a:off x="2683107" y="6877349"/>
            <a:ext cx="8133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traight Arrow Connector 1460"/>
          <p:cNvCxnSpPr>
            <a:stCxn id="1451" idx="3"/>
            <a:endCxn id="1452" idx="1"/>
          </p:cNvCxnSpPr>
          <p:nvPr/>
        </p:nvCxnSpPr>
        <p:spPr>
          <a:xfrm>
            <a:off x="5420122" y="6877349"/>
            <a:ext cx="8021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Straight Arrow Connector 1461"/>
          <p:cNvCxnSpPr>
            <a:stCxn id="1452" idx="3"/>
            <a:endCxn id="1453" idx="1"/>
          </p:cNvCxnSpPr>
          <p:nvPr/>
        </p:nvCxnSpPr>
        <p:spPr>
          <a:xfrm>
            <a:off x="8274929" y="6877349"/>
            <a:ext cx="8133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Arrow Connector 1462"/>
          <p:cNvCxnSpPr>
            <a:stCxn id="1453" idx="3"/>
            <a:endCxn id="1454" idx="1"/>
          </p:cNvCxnSpPr>
          <p:nvPr/>
        </p:nvCxnSpPr>
        <p:spPr>
          <a:xfrm>
            <a:off x="11132860" y="6877349"/>
            <a:ext cx="7085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Up Arrow 1463"/>
          <p:cNvSpPr/>
          <p:nvPr/>
        </p:nvSpPr>
        <p:spPr>
          <a:xfrm>
            <a:off x="2988115" y="7245421"/>
            <a:ext cx="305008" cy="1030601"/>
          </a:xfrm>
          <a:prstGeom prst="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65" name="Up Arrow 1464"/>
          <p:cNvSpPr/>
          <p:nvPr/>
        </p:nvSpPr>
        <p:spPr>
          <a:xfrm>
            <a:off x="5668702" y="7245421"/>
            <a:ext cx="305008" cy="1030601"/>
          </a:xfrm>
          <a:prstGeom prst="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66" name="Up Arrow 1465"/>
          <p:cNvSpPr/>
          <p:nvPr/>
        </p:nvSpPr>
        <p:spPr>
          <a:xfrm>
            <a:off x="8504425" y="7245421"/>
            <a:ext cx="305008" cy="1030601"/>
          </a:xfrm>
          <a:prstGeom prst="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67" name="Up Arrow 1466"/>
          <p:cNvSpPr/>
          <p:nvPr/>
        </p:nvSpPr>
        <p:spPr>
          <a:xfrm>
            <a:off x="11341004" y="7245421"/>
            <a:ext cx="305008" cy="1030601"/>
          </a:xfrm>
          <a:prstGeom prst="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cxnSp>
        <p:nvCxnSpPr>
          <p:cNvPr id="1468" name="Straight Arrow Connector 1467"/>
          <p:cNvCxnSpPr>
            <a:stCxn id="1454" idx="3"/>
          </p:cNvCxnSpPr>
          <p:nvPr/>
        </p:nvCxnSpPr>
        <p:spPr>
          <a:xfrm>
            <a:off x="13765081" y="6877349"/>
            <a:ext cx="7116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9" name="Up Arrow 1468"/>
          <p:cNvSpPr/>
          <p:nvPr/>
        </p:nvSpPr>
        <p:spPr>
          <a:xfrm>
            <a:off x="13906891" y="7245421"/>
            <a:ext cx="305008" cy="1030601"/>
          </a:xfrm>
          <a:prstGeom prst="upArrow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45" name="TextBox 1444"/>
          <p:cNvSpPr txBox="1"/>
          <p:nvPr/>
        </p:nvSpPr>
        <p:spPr>
          <a:xfrm>
            <a:off x="1891404" y="12979559"/>
            <a:ext cx="608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Statistical mean matrix (8 X 8 elements) </a:t>
            </a:r>
          </a:p>
          <a:p>
            <a:pPr algn="ctr"/>
            <a:r>
              <a:rPr lang="de-DE" sz="2400" b="1" dirty="0" smtClean="0"/>
              <a:t>of DCT coefficients</a:t>
            </a:r>
            <a:endParaRPr lang="en-US" sz="2400" b="1" dirty="0"/>
          </a:p>
        </p:txBody>
      </p:sp>
      <p:sp>
        <p:nvSpPr>
          <p:cNvPr id="1446" name="TextBox 1445"/>
          <p:cNvSpPr txBox="1"/>
          <p:nvPr/>
        </p:nvSpPr>
        <p:spPr>
          <a:xfrm>
            <a:off x="8614676" y="12979558"/>
            <a:ext cx="7342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pPr algn="ctr"/>
            <a:r>
              <a:rPr lang="de-DE" sz="2400" dirty="0" smtClean="0"/>
              <a:t>Statistical mean matrix </a:t>
            </a:r>
            <a:r>
              <a:rPr lang="de-DE" altLang="zh-CN" sz="2400" dirty="0"/>
              <a:t>(8 X 8 elements) </a:t>
            </a:r>
          </a:p>
          <a:p>
            <a:pPr algn="ctr"/>
            <a:r>
              <a:rPr lang="de-DE" sz="2400" dirty="0" smtClean="0"/>
              <a:t>of quantization coefficients</a:t>
            </a:r>
            <a:endParaRPr lang="en-US" sz="2400" dirty="0"/>
          </a:p>
        </p:txBody>
      </p:sp>
      <p:pic>
        <p:nvPicPr>
          <p:cNvPr id="1447" name="Picture 144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6988" y="10989576"/>
            <a:ext cx="6868376" cy="1769471"/>
          </a:xfrm>
          <a:prstGeom prst="rect">
            <a:avLst/>
          </a:prstGeom>
        </p:spPr>
      </p:pic>
      <p:pic>
        <p:nvPicPr>
          <p:cNvPr id="1448" name="Picture 144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80692" y="10953513"/>
            <a:ext cx="7241764" cy="1759639"/>
          </a:xfrm>
          <a:prstGeom prst="rect">
            <a:avLst/>
          </a:prstGeom>
        </p:spPr>
      </p:pic>
      <p:sp>
        <p:nvSpPr>
          <p:cNvPr id="1449" name="Down Arrow 1448"/>
          <p:cNvSpPr/>
          <p:nvPr/>
        </p:nvSpPr>
        <p:spPr>
          <a:xfrm rot="1560308">
            <a:off x="5480963" y="9246442"/>
            <a:ext cx="553589" cy="173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450" name="Down Arrow 1449"/>
          <p:cNvSpPr/>
          <p:nvPr/>
        </p:nvSpPr>
        <p:spPr>
          <a:xfrm rot="19224613">
            <a:off x="9182414" y="9161385"/>
            <a:ext cx="551213" cy="19172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470" name="Rechteck 4"/>
          <p:cNvSpPr>
            <a:spLocks noChangeArrowheads="1"/>
          </p:cNvSpPr>
          <p:nvPr/>
        </p:nvSpPr>
        <p:spPr bwMode="auto">
          <a:xfrm>
            <a:off x="16527200" y="3078226"/>
            <a:ext cx="13180141" cy="1070594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altLang="zh-CN" sz="4400" b="1" dirty="0"/>
              <a:t>Alternative</a:t>
            </a:r>
            <a:r>
              <a:rPr lang="en-US" altLang="zh-CN" sz="4400" dirty="0"/>
              <a:t>: applications </a:t>
            </a:r>
            <a:r>
              <a:rPr lang="en-US" altLang="zh-CN" sz="4400" dirty="0" smtClean="0"/>
              <a:t>with statistical properties</a:t>
            </a:r>
            <a:endParaRPr lang="en-US" altLang="zh-CN" sz="4400" dirty="0"/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DSP applications e.g. JPEG</a:t>
            </a:r>
          </a:p>
          <a:p>
            <a:pPr algn="just">
              <a:spcAft>
                <a:spcPts val="1200"/>
              </a:spcAft>
            </a:pPr>
            <a:endParaRPr lang="en-US" altLang="zh-CN" sz="4400" b="1" dirty="0" smtClean="0"/>
          </a:p>
          <a:p>
            <a:pPr algn="just">
              <a:spcAft>
                <a:spcPts val="1200"/>
              </a:spcAft>
            </a:pPr>
            <a:r>
              <a:rPr lang="en-US" altLang="zh-CN" sz="4400" b="1" dirty="0" smtClean="0"/>
              <a:t>Statistical error confinement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 smtClean="0"/>
              <a:t>Simple </a:t>
            </a:r>
            <a:r>
              <a:rPr lang="en-US" altLang="zh-CN" sz="4400" dirty="0"/>
              <a:t>parity bit for error </a:t>
            </a:r>
            <a:r>
              <a:rPr lang="en-US" altLang="zh-CN" sz="4400" dirty="0" smtClean="0"/>
              <a:t>detection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Substitute erroneous value by statistical </a:t>
            </a:r>
            <a:r>
              <a:rPr lang="en-US" altLang="zh-CN" sz="4400" dirty="0" smtClean="0"/>
              <a:t>mean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C</a:t>
            </a:r>
            <a:r>
              <a:rPr lang="en-US" altLang="zh-CN" sz="4400" dirty="0" smtClean="0"/>
              <a:t>onfine error effects with low overheads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L</a:t>
            </a:r>
            <a:r>
              <a:rPr lang="en-US" altLang="zh-CN" sz="4400" dirty="0" smtClean="0"/>
              <a:t>imit error effects for multiple bit-flip errors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4400" dirty="0" smtClean="0"/>
          </a:p>
          <a:p>
            <a:pPr algn="just">
              <a:spcAft>
                <a:spcPts val="1200"/>
              </a:spcAft>
            </a:pPr>
            <a:r>
              <a:rPr lang="en-US" altLang="zh-CN" sz="4400" b="1" dirty="0"/>
              <a:t>Architecture support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Programming model for generic algorithms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Custom instructions for RISC style processor</a:t>
            </a:r>
          </a:p>
          <a:p>
            <a:pPr marL="571500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4400" dirty="0"/>
              <a:t>Synthesizable processor </a:t>
            </a:r>
            <a:r>
              <a:rPr lang="en-US" altLang="zh-CN" sz="4400" dirty="0" smtClean="0"/>
              <a:t>architecture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723</Words>
  <Application>Microsoft Office PowerPoint</Application>
  <PresentationFormat>Custom</PresentationFormat>
  <Paragraphs>151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Courier New</vt:lpstr>
      <vt:lpstr>Times New Roman</vt:lpstr>
      <vt:lpstr>Wingdings</vt:lpstr>
      <vt:lpstr>Standarddesign</vt:lpstr>
      <vt:lpstr>PowerPoint Presentation</vt:lpstr>
    </vt:vector>
  </TitlesOfParts>
  <Company>Lehrst. für ISS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RWTH Aachen</dc:creator>
  <cp:lastModifiedBy>admin</cp:lastModifiedBy>
  <cp:revision>517</cp:revision>
  <cp:lastPrinted>2013-05-08T16:05:21Z</cp:lastPrinted>
  <dcterms:created xsi:type="dcterms:W3CDTF">2006-01-13T09:51:04Z</dcterms:created>
  <dcterms:modified xsi:type="dcterms:W3CDTF">2016-02-26T07:59:12Z</dcterms:modified>
</cp:coreProperties>
</file>