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0" r:id="rId2"/>
    <p:sldId id="271" r:id="rId3"/>
    <p:sldId id="274" r:id="rId4"/>
    <p:sldId id="273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4B71"/>
    <a:srgbClr val="004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1" autoAdjust="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C45D1-8D03-4D9C-BBC3-3E5DA5095C62}" type="datetimeFigureOut">
              <a:rPr lang="de-DE" smtClean="0"/>
              <a:t>26.02.2016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83D2B-F255-4151-A4AD-D944F5910B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482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28ECF-B3C1-4E4F-9865-50F77777ECCD}" type="datetimeFigureOut">
              <a:rPr lang="de-DE" smtClean="0"/>
              <a:t>26.02.2016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52ABC-15D8-4868-B2CB-F64D1FBF37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41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08" y="-27384"/>
            <a:ext cx="8388414" cy="1726713"/>
          </a:xfrm>
          <a:prstGeom prst="rect">
            <a:avLst/>
          </a:prstGeom>
        </p:spPr>
      </p:pic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48232"/>
            <a:ext cx="9144000" cy="1468800"/>
          </a:xfrm>
        </p:spPr>
        <p:txBody>
          <a:bodyPr anchor="b"/>
          <a:lstStyle>
            <a:lvl1pPr marL="0" indent="0" algn="ctr">
              <a:buNone/>
              <a:defRPr lang="en-US" sz="4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Audio Visual Template</a:t>
            </a:r>
            <a:br>
              <a:rPr lang="en-US" dirty="0" smtClean="0"/>
            </a:br>
            <a:r>
              <a:rPr lang="en-US" dirty="0" smtClean="0"/>
              <a:t>prepared by Jano Gebelein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88000"/>
            <a:ext cx="9144000" cy="1053168"/>
          </a:xfrm>
        </p:spPr>
        <p:txBody>
          <a:bodyPr anchor="t"/>
          <a:lstStyle>
            <a:lvl1pPr marL="0" indent="0" algn="ctr">
              <a:buNone/>
              <a:defRPr lang="en-US" sz="2400" b="1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your name here</a:t>
            </a:r>
            <a:br>
              <a:rPr lang="en-US" dirty="0" smtClean="0"/>
            </a:br>
            <a:r>
              <a:rPr lang="en-US" dirty="0" smtClean="0"/>
              <a:t>your affiliation here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414400"/>
            <a:ext cx="9144000" cy="460800"/>
          </a:xfrm>
        </p:spPr>
        <p:txBody>
          <a:bodyPr anchor="ctr"/>
          <a:lstStyle>
            <a:lvl1pPr marL="0" indent="0" algn="ctr">
              <a:buNone/>
              <a:defRPr lang="en-US" sz="24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Logos are allowed on this page only!</a:t>
            </a:r>
          </a:p>
        </p:txBody>
      </p:sp>
    </p:spTree>
    <p:extLst>
      <p:ext uri="{BB962C8B-B14F-4D97-AF65-F5344CB8AC3E}">
        <p14:creationId xmlns:p14="http://schemas.microsoft.com/office/powerpoint/2010/main" val="318662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>
              <a:buFont typeface="Calibri" panose="020F0502020204030204" pitchFamily="34" charset="0"/>
              <a:buChar char="•"/>
              <a:defRPr sz="2800" b="1" u="none">
                <a:latin typeface="+mn-lt"/>
              </a:defRPr>
            </a:lvl1pPr>
            <a:lvl2pPr marL="742950" indent="-285750">
              <a:buFont typeface="Calibri" panose="020F0502020204030204" pitchFamily="34" charset="0"/>
              <a:buChar char="•"/>
              <a:defRPr sz="2800" b="1" u="none">
                <a:latin typeface="+mn-lt"/>
              </a:defRPr>
            </a:lvl2pPr>
            <a:lvl3pPr marL="1143000" indent="-228600">
              <a:buFont typeface="Calibri" panose="020F0502020204030204" pitchFamily="34" charset="0"/>
              <a:buChar char="•"/>
              <a:defRPr sz="2800" b="1" u="none">
                <a:latin typeface="+mn-lt"/>
              </a:defRPr>
            </a:lvl3pPr>
            <a:lvl4pPr marL="1600200" indent="-228600">
              <a:buFont typeface="Calibri" panose="020F0502020204030204" pitchFamily="34" charset="0"/>
              <a:buChar char="•"/>
              <a:defRPr sz="2800" b="1" u="none">
                <a:latin typeface="+mn-lt"/>
              </a:defRPr>
            </a:lvl4pPr>
            <a:lvl5pPr marL="2057400" indent="-228600">
              <a:buFont typeface="Calibri" panose="020F0502020204030204" pitchFamily="34" charset="0"/>
              <a:buChar char="•"/>
              <a:defRPr sz="2800" b="1" u="none">
                <a:latin typeface="+mn-lt"/>
              </a:defRPr>
            </a:lvl5pPr>
          </a:lstStyle>
          <a:p>
            <a:pPr lvl="0"/>
            <a:r>
              <a:rPr lang="de-DE" dirty="0" smtClean="0"/>
              <a:t>First Level Content</a:t>
            </a:r>
          </a:p>
          <a:p>
            <a:pPr lvl="1"/>
            <a:r>
              <a:rPr lang="de-DE" dirty="0" smtClean="0"/>
              <a:t>Second Level Content</a:t>
            </a:r>
          </a:p>
          <a:p>
            <a:pPr lvl="2"/>
            <a:r>
              <a:rPr lang="de-DE" dirty="0" smtClean="0"/>
              <a:t>Third Level Content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 Content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 Content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95E9-BC0F-41B9-8226-3DC75B818C2B}" type="datetime5">
              <a:rPr lang="en-US" smtClean="0"/>
              <a:t>26-Feb-16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Your Name / Affiliation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18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3516F0D5-7EA4-4FC8-83B0-ED0ED2E37246}" type="datetime5">
              <a:rPr lang="en-US" smtClean="0"/>
              <a:t>26-Feb-16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de-DE" smtClean="0"/>
              <a:t>Your Name / Affiliation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1628BF6-67F0-405E-B297-68D77A67C46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811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25F0C-A944-4DD2-B440-C0CA5589AAA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69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58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First Level Content</a:t>
            </a:r>
          </a:p>
          <a:p>
            <a:pPr lvl="1"/>
            <a:r>
              <a:rPr lang="de-DE" dirty="0" smtClean="0"/>
              <a:t>Second Level Content</a:t>
            </a:r>
          </a:p>
          <a:p>
            <a:pPr lvl="2"/>
            <a:r>
              <a:rPr lang="de-DE" dirty="0" smtClean="0"/>
              <a:t>Third Level Content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 Content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 Content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90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F9A9857D-5474-47F1-A317-12DC75D9CDCA}" type="datetime5">
              <a:rPr lang="en-US" smtClean="0"/>
              <a:t>26-Feb-16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5760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de-DE" smtClean="0"/>
              <a:t>Your Name / Affiliation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596336" y="6356350"/>
            <a:ext cx="1090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1628BF6-67F0-405E-B297-68D77A67C46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2D4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1" y="91952"/>
            <a:ext cx="8640960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de-DE" dirty="0" smtClean="0"/>
              <a:t>Slide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1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4" r:id="rId3"/>
    <p:sldLayoutId id="2147483656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•"/>
        <a:defRPr sz="28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•"/>
        <a:defRPr sz="2800" b="1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>
          <a:xfrm>
            <a:off x="0" y="2248232"/>
            <a:ext cx="9144000" cy="1252776"/>
          </a:xfrm>
        </p:spPr>
        <p:txBody>
          <a:bodyPr>
            <a:noAutofit/>
          </a:bodyPr>
          <a:lstStyle/>
          <a:p>
            <a:pPr lvl="0"/>
            <a:r>
              <a:rPr lang="en-US" sz="3200" dirty="0"/>
              <a:t>IP4-15: A Low Overhead Error Confinement Method based on Application Statistical Characteristics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>
          <a:xfrm>
            <a:off x="0" y="3888000"/>
            <a:ext cx="4572000" cy="1053168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M. Sc. Zheng Wang</a:t>
            </a:r>
          </a:p>
          <a:p>
            <a:pPr lvl="0"/>
            <a:r>
              <a:rPr lang="en-US" dirty="0" smtClean="0"/>
              <a:t>Dr. -</a:t>
            </a:r>
            <a:r>
              <a:rPr lang="en-US" dirty="0" err="1" smtClean="0"/>
              <a:t>Ing</a:t>
            </a:r>
            <a:r>
              <a:rPr lang="en-US" dirty="0" smtClean="0"/>
              <a:t> </a:t>
            </a:r>
            <a:r>
              <a:rPr lang="en-US" dirty="0" err="1" smtClean="0"/>
              <a:t>Anupam</a:t>
            </a:r>
            <a:r>
              <a:rPr lang="en-US" dirty="0" smtClean="0"/>
              <a:t> Chattopadhyay</a:t>
            </a:r>
            <a:endParaRPr lang="en-US" dirty="0"/>
          </a:p>
        </p:txBody>
      </p:sp>
      <p:pic>
        <p:nvPicPr>
          <p:cNvPr id="6" name="Picture 7" descr="Z:\Youth Olympic Games 2010\Tagline\NTU_YOV_Full colou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71"/>
          <a:stretch>
            <a:fillRect/>
          </a:stretch>
        </p:blipFill>
        <p:spPr bwMode="auto">
          <a:xfrm>
            <a:off x="1259632" y="4941168"/>
            <a:ext cx="2152220" cy="8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platzhalter 13"/>
          <p:cNvSpPr>
            <a:spLocks noGrp="1"/>
          </p:cNvSpPr>
          <p:nvPr>
            <p:ph type="body" sz="quarter" idx="11"/>
          </p:nvPr>
        </p:nvSpPr>
        <p:spPr>
          <a:xfrm>
            <a:off x="4572000" y="3888000"/>
            <a:ext cx="4572000" cy="1053168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Dr. Georgios </a:t>
            </a:r>
            <a:r>
              <a:rPr lang="en-US" dirty="0" err="1" smtClean="0"/>
              <a:t>Karakonstantis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Queen University Belfast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内容占位符 2"/>
          <p:cNvSpPr>
            <a:spLocks noGrp="1"/>
          </p:cNvSpPr>
          <p:nvPr>
            <p:ph idx="1"/>
          </p:nvPr>
        </p:nvSpPr>
        <p:spPr>
          <a:xfrm>
            <a:off x="683568" y="955905"/>
            <a:ext cx="8280920" cy="5328592"/>
          </a:xfrm>
        </p:spPr>
        <p:txBody>
          <a:bodyPr>
            <a:noAutofit/>
          </a:bodyPr>
          <a:lstStyle/>
          <a:p>
            <a:r>
              <a:rPr lang="en-GB" altLang="zh-CN" sz="2000" dirty="0" smtClean="0">
                <a:ea typeface="宋体" panose="02010600030101010101" pitchFamily="2" charset="-122"/>
              </a:rPr>
              <a:t>Memories are usually protected by ECC</a:t>
            </a:r>
          </a:p>
          <a:p>
            <a:pPr lvl="1"/>
            <a:r>
              <a:rPr lang="en-GB" altLang="zh-CN" sz="1800" dirty="0" smtClean="0">
                <a:ea typeface="宋体" panose="02010600030101010101" pitchFamily="2" charset="-122"/>
              </a:rPr>
              <a:t>Large overhead in size and power for error detection/correction</a:t>
            </a:r>
          </a:p>
          <a:p>
            <a:pPr lvl="1"/>
            <a:r>
              <a:rPr lang="en-US" altLang="zh-CN" sz="1800" dirty="0" smtClean="0"/>
              <a:t>Prevalent code can only correct single bit error</a:t>
            </a:r>
            <a:endParaRPr lang="en-GB" altLang="zh-CN" sz="1800" dirty="0" smtClean="0">
              <a:ea typeface="宋体" panose="02010600030101010101" pitchFamily="2" charset="-122"/>
            </a:endParaRPr>
          </a:p>
          <a:p>
            <a:r>
              <a:rPr lang="en-GB" altLang="zh-CN" sz="2000" dirty="0" smtClean="0">
                <a:ea typeface="宋体" panose="02010600030101010101" pitchFamily="2" charset="-122"/>
              </a:rPr>
              <a:t>Applications existing statistical data distributions</a:t>
            </a:r>
          </a:p>
          <a:p>
            <a:pPr lvl="1"/>
            <a:r>
              <a:rPr lang="en-GB" altLang="zh-CN" sz="1800" dirty="0" smtClean="0">
                <a:ea typeface="宋体" panose="02010600030101010101" pitchFamily="2" charset="-122"/>
              </a:rPr>
              <a:t>DSP applications e.g. JPEG</a:t>
            </a:r>
          </a:p>
          <a:p>
            <a:pPr marL="457200" lvl="1" indent="0">
              <a:buNone/>
            </a:pPr>
            <a:endParaRPr lang="en-GB" altLang="zh-CN" sz="1800" dirty="0">
              <a:ea typeface="宋体" panose="02010600030101010101" pitchFamily="2" charset="-122"/>
            </a:endParaRPr>
          </a:p>
          <a:p>
            <a:pPr lvl="1"/>
            <a:endParaRPr lang="en-GB" altLang="zh-CN" sz="1800" dirty="0" smtClean="0">
              <a:ea typeface="宋体" panose="02010600030101010101" pitchFamily="2" charset="-122"/>
            </a:endParaRPr>
          </a:p>
          <a:p>
            <a:pPr lvl="1"/>
            <a:endParaRPr lang="en-GB" altLang="zh-CN" sz="1800" dirty="0">
              <a:ea typeface="宋体" panose="02010600030101010101" pitchFamily="2" charset="-122"/>
            </a:endParaRPr>
          </a:p>
          <a:p>
            <a:pPr lvl="1"/>
            <a:endParaRPr lang="en-GB" altLang="zh-CN" sz="1800" dirty="0" smtClean="0">
              <a:ea typeface="宋体" panose="02010600030101010101" pitchFamily="2" charset="-122"/>
            </a:endParaRPr>
          </a:p>
          <a:p>
            <a:pPr lvl="1"/>
            <a:endParaRPr lang="en-GB" altLang="zh-CN" sz="1800" dirty="0">
              <a:ea typeface="宋体" panose="02010600030101010101" pitchFamily="2" charset="-122"/>
            </a:endParaRPr>
          </a:p>
          <a:p>
            <a:pPr lvl="1"/>
            <a:endParaRPr lang="en-GB" altLang="zh-CN" sz="1800" dirty="0" smtClean="0">
              <a:ea typeface="宋体" panose="02010600030101010101" pitchFamily="2" charset="-122"/>
            </a:endParaRPr>
          </a:p>
          <a:p>
            <a:pPr lvl="1"/>
            <a:endParaRPr lang="en-GB" altLang="zh-CN" sz="1800" dirty="0">
              <a:ea typeface="宋体" panose="02010600030101010101" pitchFamily="2" charset="-122"/>
            </a:endParaRPr>
          </a:p>
          <a:p>
            <a:pPr lvl="1"/>
            <a:endParaRPr lang="en-GB" altLang="zh-CN" sz="1800" dirty="0" smtClean="0">
              <a:ea typeface="宋体" panose="02010600030101010101" pitchFamily="2" charset="-122"/>
            </a:endParaRPr>
          </a:p>
          <a:p>
            <a:pPr lvl="1"/>
            <a:endParaRPr lang="en-GB" altLang="zh-CN" sz="1800" dirty="0" smtClean="0"/>
          </a:p>
          <a:p>
            <a:pPr lvl="1"/>
            <a:r>
              <a:rPr lang="en-GB" altLang="zh-CN" sz="1800" dirty="0" smtClean="0"/>
              <a:t>Simple </a:t>
            </a:r>
            <a:r>
              <a:rPr lang="en-GB" altLang="zh-CN" sz="1800" dirty="0"/>
              <a:t>parity bit for error detection</a:t>
            </a:r>
          </a:p>
          <a:p>
            <a:pPr lvl="1"/>
            <a:r>
              <a:rPr lang="en-GB" altLang="zh-CN" sz="1800" dirty="0"/>
              <a:t>Substitute erroneous value by statistical data in LUT</a:t>
            </a:r>
          </a:p>
          <a:p>
            <a:pPr lvl="1"/>
            <a:r>
              <a:rPr lang="en-GB" altLang="zh-CN" sz="1800" dirty="0"/>
              <a:t>Able to </a:t>
            </a:r>
            <a:r>
              <a:rPr lang="en-GB" altLang="zh-CN" sz="1800" b="1" dirty="0" smtClean="0">
                <a:solidFill>
                  <a:srgbClr val="FF0000"/>
                </a:solidFill>
              </a:rPr>
              <a:t>confine</a:t>
            </a:r>
            <a:r>
              <a:rPr lang="en-GB" altLang="zh-CN" sz="1800" dirty="0" smtClean="0"/>
              <a:t> errors (single and multiple bit errors)</a:t>
            </a:r>
            <a:endParaRPr lang="en-GB" altLang="zh-C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/>
              <a:t>Statistical Error </a:t>
            </a:r>
            <a:r>
              <a:rPr lang="en-US" altLang="zh-CN" sz="3600" dirty="0" smtClean="0"/>
              <a:t>Confinement</a:t>
            </a:r>
            <a:endParaRPr lang="zh-CN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825F0C-A944-4DD2-B440-C0CA5589AAA1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  <p:grpSp>
        <p:nvGrpSpPr>
          <p:cNvPr id="3" name="Group 2"/>
          <p:cNvGrpSpPr/>
          <p:nvPr/>
        </p:nvGrpSpPr>
        <p:grpSpPr>
          <a:xfrm>
            <a:off x="173652" y="2780928"/>
            <a:ext cx="8937011" cy="2834651"/>
            <a:chOff x="173652" y="2780928"/>
            <a:chExt cx="8937011" cy="2834651"/>
          </a:xfrm>
        </p:grpSpPr>
        <p:grpSp>
          <p:nvGrpSpPr>
            <p:cNvPr id="5" name="Group 4"/>
            <p:cNvGrpSpPr/>
            <p:nvPr/>
          </p:nvGrpSpPr>
          <p:grpSpPr>
            <a:xfrm>
              <a:off x="816695" y="2780928"/>
              <a:ext cx="7596336" cy="1631285"/>
              <a:chOff x="0" y="1295400"/>
              <a:chExt cx="9144000" cy="239673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62000" y="1295400"/>
                <a:ext cx="1441758" cy="99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chemeClr val="tx1"/>
                    </a:solidFill>
                  </a:rPr>
                  <a:t>DCT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04974" y="1295400"/>
                <a:ext cx="1538426" cy="99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chemeClr val="tx1"/>
                    </a:solidFill>
                  </a:rPr>
                  <a:t>Quantization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953000" y="1295400"/>
                <a:ext cx="1532384" cy="99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chemeClr val="tx1"/>
                    </a:solidFill>
                  </a:rPr>
                  <a:t>De-quantization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016442" y="1295400"/>
                <a:ext cx="1441758" cy="99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chemeClr val="tx1"/>
                    </a:solidFill>
                  </a:rPr>
                  <a:t>IDCT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8801" y="2594853"/>
                <a:ext cx="1408590" cy="109728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5410" y="2594853"/>
                <a:ext cx="1408590" cy="109728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5410" y="2594853"/>
                <a:ext cx="1408590" cy="109728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594853"/>
                <a:ext cx="1408590" cy="109728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1390" y="2594853"/>
                <a:ext cx="1408590" cy="1097280"/>
              </a:xfrm>
              <a:prstGeom prst="rect">
                <a:avLst/>
              </a:prstGeom>
            </p:spPr>
          </p:pic>
          <p:cxnSp>
            <p:nvCxnSpPr>
              <p:cNvPr id="15" name="Straight Arrow Connector 14"/>
              <p:cNvCxnSpPr>
                <a:endCxn id="6" idx="1"/>
              </p:cNvCxnSpPr>
              <p:nvPr/>
            </p:nvCxnSpPr>
            <p:spPr>
              <a:xfrm>
                <a:off x="152400" y="1790700"/>
                <a:ext cx="6096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6" idx="3"/>
                <a:endCxn id="7" idx="1"/>
              </p:cNvCxnSpPr>
              <p:nvPr/>
            </p:nvCxnSpPr>
            <p:spPr>
              <a:xfrm>
                <a:off x="2203758" y="1790700"/>
                <a:ext cx="6012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7" idx="3"/>
                <a:endCxn id="8" idx="1"/>
              </p:cNvCxnSpPr>
              <p:nvPr/>
            </p:nvCxnSpPr>
            <p:spPr>
              <a:xfrm>
                <a:off x="4343400" y="1790700"/>
                <a:ext cx="6096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8" idx="3"/>
                <a:endCxn id="9" idx="1"/>
              </p:cNvCxnSpPr>
              <p:nvPr/>
            </p:nvCxnSpPr>
            <p:spPr>
              <a:xfrm>
                <a:off x="6485384" y="1790700"/>
                <a:ext cx="53105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Up Arrow 18"/>
              <p:cNvSpPr/>
              <p:nvPr/>
            </p:nvSpPr>
            <p:spPr>
              <a:xfrm>
                <a:off x="381000" y="1981200"/>
                <a:ext cx="228600" cy="533400"/>
              </a:xfrm>
              <a:prstGeom prst="upArrow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Up Arrow 19"/>
              <p:cNvSpPr/>
              <p:nvPr/>
            </p:nvSpPr>
            <p:spPr>
              <a:xfrm>
                <a:off x="2390066" y="1981200"/>
                <a:ext cx="228600" cy="533400"/>
              </a:xfrm>
              <a:prstGeom prst="upArrow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Up Arrow 20"/>
              <p:cNvSpPr/>
              <p:nvPr/>
            </p:nvSpPr>
            <p:spPr>
              <a:xfrm>
                <a:off x="4515405" y="1981200"/>
                <a:ext cx="228600" cy="533400"/>
              </a:xfrm>
              <a:prstGeom prst="upArrow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" name="Up Arrow 21"/>
              <p:cNvSpPr/>
              <p:nvPr/>
            </p:nvSpPr>
            <p:spPr>
              <a:xfrm>
                <a:off x="6641385" y="1981200"/>
                <a:ext cx="228600" cy="533400"/>
              </a:xfrm>
              <a:prstGeom prst="upArrow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23" name="Straight Arrow Connector 22"/>
              <p:cNvCxnSpPr>
                <a:stCxn id="9" idx="3"/>
              </p:cNvCxnSpPr>
              <p:nvPr/>
            </p:nvCxnSpPr>
            <p:spPr>
              <a:xfrm>
                <a:off x="8458200" y="1790700"/>
                <a:ext cx="533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Up Arrow 23"/>
              <p:cNvSpPr/>
              <p:nvPr/>
            </p:nvSpPr>
            <p:spPr>
              <a:xfrm>
                <a:off x="8564485" y="1981200"/>
                <a:ext cx="228600" cy="533400"/>
              </a:xfrm>
              <a:prstGeom prst="upArrow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73652" y="3952598"/>
              <a:ext cx="8937011" cy="1662981"/>
              <a:chOff x="173652" y="3710235"/>
              <a:chExt cx="8937011" cy="1662981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50360" y="5058845"/>
                <a:ext cx="43941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dirty="0" smtClean="0"/>
                  <a:t>Statistical mean matrix of DCT coefficients</a:t>
                </a:r>
                <a:endParaRPr lang="en-US" sz="1400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614863" y="5065439"/>
                <a:ext cx="449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400" b="1"/>
                </a:lvl1pPr>
              </a:lstStyle>
              <a:p>
                <a:r>
                  <a:rPr lang="de-DE" dirty="0" smtClean="0"/>
                  <a:t>Statistical mean matrix of quantization coefficients</a:t>
                </a:r>
                <a:endParaRPr lang="en-US" dirty="0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3652" y="4213571"/>
                <a:ext cx="4227236" cy="854911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78166" y="4204623"/>
                <a:ext cx="4286322" cy="857265"/>
              </a:xfrm>
              <a:prstGeom prst="rect">
                <a:avLst/>
              </a:prstGeom>
            </p:spPr>
          </p:pic>
          <p:sp>
            <p:nvSpPr>
              <p:cNvPr id="41" name="Down Arrow 40"/>
              <p:cNvSpPr/>
              <p:nvPr/>
            </p:nvSpPr>
            <p:spPr>
              <a:xfrm rot="1560308">
                <a:off x="2685339" y="3710235"/>
                <a:ext cx="344683" cy="612793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Down Arrow 41"/>
              <p:cNvSpPr/>
              <p:nvPr/>
            </p:nvSpPr>
            <p:spPr>
              <a:xfrm rot="18697485">
                <a:off x="4773444" y="3617284"/>
                <a:ext cx="344683" cy="784777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204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825F0C-A944-4DD2-B440-C0CA5589AAA1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51521" y="91952"/>
            <a:ext cx="8640960" cy="769441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Statistical Error Confinement </a:t>
            </a:r>
            <a:r>
              <a:rPr lang="en-US" altLang="zh-CN" sz="3600" dirty="0"/>
              <a:t>– Experiments</a:t>
            </a:r>
            <a:endParaRPr lang="zh-CN" altLang="en-US" sz="3600" dirty="0"/>
          </a:p>
        </p:txBody>
      </p:sp>
      <p:grpSp>
        <p:nvGrpSpPr>
          <p:cNvPr id="2" name="Group 1"/>
          <p:cNvGrpSpPr/>
          <p:nvPr/>
        </p:nvGrpSpPr>
        <p:grpSpPr>
          <a:xfrm>
            <a:off x="379412" y="908720"/>
            <a:ext cx="8642668" cy="5616624"/>
            <a:chOff x="379412" y="908720"/>
            <a:chExt cx="8642668" cy="5616624"/>
          </a:xfrm>
        </p:grpSpPr>
        <p:grpSp>
          <p:nvGrpSpPr>
            <p:cNvPr id="26" name="Group 25"/>
            <p:cNvGrpSpPr/>
            <p:nvPr/>
          </p:nvGrpSpPr>
          <p:grpSpPr>
            <a:xfrm>
              <a:off x="6086475" y="908720"/>
              <a:ext cx="2926080" cy="2811703"/>
              <a:chOff x="6086475" y="533400"/>
              <a:chExt cx="2926080" cy="2811703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6475" y="533400"/>
                <a:ext cx="2926080" cy="2194560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6454140" y="2514106"/>
                <a:ext cx="2209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 smtClean="0">
                    <a:solidFill>
                      <a:prstClr val="black"/>
                    </a:solidFill>
                    <a:latin typeface="Calibri"/>
                  </a:rPr>
                  <a:t>(</a:t>
                </a:r>
                <a:r>
                  <a:rPr lang="de-DE" sz="1600" dirty="0">
                    <a:solidFill>
                      <a:prstClr val="black"/>
                    </a:solidFill>
                    <a:latin typeface="Calibri"/>
                  </a:rPr>
                  <a:t>c</a:t>
                </a:r>
                <a:r>
                  <a:rPr lang="de-DE" sz="1600" dirty="0" smtClean="0">
                    <a:solidFill>
                      <a:prstClr val="black"/>
                    </a:solidFill>
                    <a:latin typeface="Calibri"/>
                  </a:rPr>
                  <a:t>) 100 errors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 smtClean="0">
                    <a:solidFill>
                      <a:prstClr val="black"/>
                    </a:solidFill>
                    <a:latin typeface="Calibri"/>
                  </a:rPr>
                  <a:t>PSNR 39.12 dB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 smtClean="0">
                    <a:solidFill>
                      <a:prstClr val="black"/>
                    </a:solidFill>
                    <a:latin typeface="Calibri"/>
                  </a:rPr>
                  <a:t>Protected</a:t>
                </a: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93065" y="3645024"/>
              <a:ext cx="2898775" cy="2870792"/>
              <a:chOff x="393065" y="3284984"/>
              <a:chExt cx="2898775" cy="2870792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065" y="3284984"/>
                <a:ext cx="2898775" cy="2174081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723901" y="5324779"/>
                <a:ext cx="2209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 smtClean="0">
                    <a:solidFill>
                      <a:prstClr val="black"/>
                    </a:solidFill>
                    <a:latin typeface="Calibri"/>
                  </a:rPr>
                  <a:t>(d) 500 errors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 smtClean="0">
                    <a:solidFill>
                      <a:prstClr val="black"/>
                    </a:solidFill>
                    <a:latin typeface="Calibri"/>
                  </a:rPr>
                  <a:t>PSNR 38.51 dB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 smtClean="0">
                    <a:solidFill>
                      <a:prstClr val="black"/>
                    </a:solidFill>
                    <a:latin typeface="Calibri"/>
                  </a:rPr>
                  <a:t>Protected</a:t>
                </a: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291841" y="3645025"/>
              <a:ext cx="2926079" cy="2880319"/>
              <a:chOff x="3291841" y="3284985"/>
              <a:chExt cx="2926079" cy="2880319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1841" y="3284985"/>
                <a:ext cx="2926079" cy="2194560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3649980" y="5334307"/>
                <a:ext cx="2209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 smtClean="0">
                    <a:solidFill>
                      <a:prstClr val="black"/>
                    </a:solidFill>
                    <a:latin typeface="Calibri"/>
                  </a:rPr>
                  <a:t>(e) 800 errors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 smtClean="0">
                    <a:solidFill>
                      <a:prstClr val="black"/>
                    </a:solidFill>
                    <a:latin typeface="Calibri"/>
                  </a:rPr>
                  <a:t>PSNR 36.24 dB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 smtClean="0">
                    <a:solidFill>
                      <a:prstClr val="black"/>
                    </a:solidFill>
                    <a:latin typeface="Calibri"/>
                  </a:rPr>
                  <a:t>Protected</a:t>
                </a: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096000" y="3645024"/>
              <a:ext cx="2926080" cy="2880319"/>
              <a:chOff x="6096000" y="3284985"/>
              <a:chExt cx="2926080" cy="2880318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3284985"/>
                <a:ext cx="2926080" cy="2194560"/>
              </a:xfrm>
              <a:prstGeom prst="rect">
                <a:avLst/>
              </a:prstGeom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6454140" y="5334306"/>
                <a:ext cx="2209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 smtClean="0">
                    <a:solidFill>
                      <a:prstClr val="black"/>
                    </a:solidFill>
                    <a:latin typeface="Calibri"/>
                  </a:rPr>
                  <a:t>(f) 1000 errors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 smtClean="0">
                    <a:solidFill>
                      <a:prstClr val="black"/>
                    </a:solidFill>
                    <a:latin typeface="Calibri"/>
                  </a:rPr>
                  <a:t>PSNR 23.68 dB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 smtClean="0">
                    <a:solidFill>
                      <a:prstClr val="black"/>
                    </a:solidFill>
                    <a:latin typeface="Calibri"/>
                  </a:rPr>
                  <a:t>Protected</a:t>
                </a: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291841" y="908720"/>
              <a:ext cx="2926080" cy="2799002"/>
              <a:chOff x="3291841" y="533400"/>
              <a:chExt cx="2926080" cy="2799002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1841" y="533400"/>
                <a:ext cx="2926080" cy="2194560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649981" y="2501405"/>
                <a:ext cx="2209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 smtClean="0">
                    <a:solidFill>
                      <a:prstClr val="black"/>
                    </a:solidFill>
                    <a:latin typeface="Calibri"/>
                  </a:rPr>
                  <a:t>(b) 100 errors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 smtClean="0">
                    <a:solidFill>
                      <a:prstClr val="black"/>
                    </a:solidFill>
                    <a:latin typeface="Calibri"/>
                  </a:rPr>
                  <a:t>PSNR </a:t>
                </a:r>
                <a:r>
                  <a:rPr lang="de-DE" sz="1600" dirty="0">
                    <a:solidFill>
                      <a:prstClr val="black"/>
                    </a:solidFill>
                    <a:latin typeface="Calibri"/>
                  </a:rPr>
                  <a:t>-</a:t>
                </a:r>
                <a:r>
                  <a:rPr lang="de-DE" sz="1600" dirty="0" smtClean="0">
                    <a:solidFill>
                      <a:prstClr val="black"/>
                    </a:solidFill>
                    <a:latin typeface="Calibri"/>
                  </a:rPr>
                  <a:t>89.94 dB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 smtClean="0">
                    <a:solidFill>
                      <a:prstClr val="black"/>
                    </a:solidFill>
                    <a:latin typeface="Calibri"/>
                  </a:rPr>
                  <a:t>No protection</a:t>
                </a: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79412" y="908720"/>
              <a:ext cx="2926080" cy="2811701"/>
              <a:chOff x="379412" y="533400"/>
              <a:chExt cx="2926080" cy="2811701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412" y="533400"/>
                <a:ext cx="2926080" cy="2194560"/>
              </a:xfrm>
              <a:prstGeom prst="rect">
                <a:avLst/>
              </a:prstGeom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723901" y="2514104"/>
                <a:ext cx="2209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 smtClean="0">
                    <a:solidFill>
                      <a:prstClr val="black"/>
                    </a:solidFill>
                    <a:latin typeface="Calibri"/>
                  </a:rPr>
                  <a:t>(a) 1 error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 smtClean="0">
                    <a:solidFill>
                      <a:prstClr val="black"/>
                    </a:solidFill>
                    <a:latin typeface="Calibri"/>
                  </a:rPr>
                  <a:t>PSNR -0.03 dB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 smtClean="0">
                    <a:solidFill>
                      <a:prstClr val="black"/>
                    </a:solidFill>
                    <a:latin typeface="Calibri"/>
                  </a:rPr>
                  <a:t>No protection</a:t>
                </a: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1843541" y="6449256"/>
            <a:ext cx="594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Refer </a:t>
            </a:r>
            <a:r>
              <a:rPr lang="en-US" altLang="zh-CN" b="1" dirty="0"/>
              <a:t>to </a:t>
            </a:r>
            <a:r>
              <a:rPr lang="en-US" altLang="zh-CN" b="1" dirty="0" smtClean="0"/>
              <a:t>paper/poster for benchmarking with ECC protection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2805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825F0C-A944-4DD2-B440-C0CA5589AAA1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61" name="TextBox 60"/>
          <p:cNvSpPr txBox="1"/>
          <p:nvPr/>
        </p:nvSpPr>
        <p:spPr>
          <a:xfrm>
            <a:off x="2627784" y="6433591"/>
            <a:ext cx="375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de-DE" dirty="0" smtClean="0"/>
              <a:t>Architecture extension on RISC processor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78924"/>
              </p:ext>
            </p:extLst>
          </p:nvPr>
        </p:nvGraphicFramePr>
        <p:xfrm>
          <a:off x="167770" y="980728"/>
          <a:ext cx="8820693" cy="15544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07676"/>
                <a:gridCol w="4813017"/>
              </a:tblGrid>
              <a:tr h="2709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Custom instructions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smtClean="0"/>
                        <a:t>Functionalities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246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400" dirty="0" err="1" smtClean="0"/>
                        <a:t>set_data</a:t>
                      </a:r>
                      <a:r>
                        <a:rPr lang="en-US" altLang="zh-CN" sz="1400" dirty="0" smtClean="0"/>
                        <a:t> @{start} @{size} @{</a:t>
                      </a:r>
                      <a:r>
                        <a:rPr lang="en-US" altLang="zh-CN" sz="1400" dirty="0" err="1" smtClean="0"/>
                        <a:t>lut_start</a:t>
                      </a:r>
                      <a:r>
                        <a:rPr lang="en-US" altLang="zh-CN" sz="1400" dirty="0" smtClean="0"/>
                        <a:t>} @{</a:t>
                      </a:r>
                      <a:r>
                        <a:rPr lang="en-US" altLang="zh-CN" sz="1400" dirty="0" err="1" smtClean="0"/>
                        <a:t>lut_size</a:t>
                      </a:r>
                      <a:r>
                        <a:rPr lang="en-US" altLang="zh-CN" sz="1400" dirty="0" smtClean="0"/>
                        <a:t>} 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400" dirty="0" smtClean="0"/>
                        <a:t>Register protected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data array and the LUT of statistic data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246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400" dirty="0" err="1" smtClean="0"/>
                        <a:t>enable_parity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400" dirty="0" smtClean="0"/>
                        <a:t>Turn on store protection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246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400" dirty="0" err="1" smtClean="0"/>
                        <a:t>disable_parity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Turn off store protection</a:t>
                      </a:r>
                      <a:endParaRPr lang="zh-CN" altLang="en-US" sz="1400" b="0" dirty="0" smtClean="0"/>
                    </a:p>
                  </a:txBody>
                  <a:tcPr/>
                </a:tc>
              </a:tr>
              <a:tr h="246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400" dirty="0" err="1" smtClean="0"/>
                        <a:t>chk_ld</a:t>
                      </a:r>
                      <a:r>
                        <a:rPr lang="en-US" altLang="zh-CN" sz="1400" dirty="0" smtClean="0"/>
                        <a:t> @{</a:t>
                      </a:r>
                      <a:r>
                        <a:rPr lang="en-US" altLang="zh-CN" sz="1400" dirty="0" err="1" smtClean="0"/>
                        <a:t>dst</a:t>
                      </a:r>
                      <a:r>
                        <a:rPr lang="en-US" altLang="zh-CN" sz="1400" dirty="0" smtClean="0"/>
                        <a:t>} @{</a:t>
                      </a:r>
                      <a:r>
                        <a:rPr lang="en-US" altLang="zh-CN" sz="1400" dirty="0" err="1" smtClean="0"/>
                        <a:t>src</a:t>
                      </a:r>
                      <a:r>
                        <a:rPr lang="en-US" altLang="zh-CN" sz="1400" dirty="0" smtClean="0"/>
                        <a:t>} @{offset}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400" dirty="0" smtClean="0"/>
                        <a:t>Return statistical data in @{</a:t>
                      </a:r>
                      <a:r>
                        <a:rPr lang="en-US" altLang="zh-CN" sz="1400" dirty="0" err="1" smtClean="0"/>
                        <a:t>dst</a:t>
                      </a:r>
                      <a:r>
                        <a:rPr lang="en-US" altLang="zh-CN" sz="1400" dirty="0" smtClean="0"/>
                        <a:t>} if an error is detected in @{</a:t>
                      </a:r>
                      <a:r>
                        <a:rPr lang="en-US" altLang="zh-CN" sz="1400" dirty="0" err="1" smtClean="0"/>
                        <a:t>src</a:t>
                      </a:r>
                      <a:r>
                        <a:rPr lang="en-US" altLang="zh-CN" sz="1400" dirty="0" smtClean="0"/>
                        <a:t>} </a:t>
                      </a:r>
                      <a:endParaRPr lang="zh-CN" altLang="en-US" sz="1400" b="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08248" y="2780928"/>
            <a:ext cx="8168208" cy="3609636"/>
            <a:chOff x="508248" y="2780929"/>
            <a:chExt cx="8168208" cy="3609636"/>
          </a:xfrm>
        </p:grpSpPr>
        <p:sp>
          <p:nvSpPr>
            <p:cNvPr id="16" name="Rectangle 15"/>
            <p:cNvSpPr/>
            <p:nvPr/>
          </p:nvSpPr>
          <p:spPr>
            <a:xfrm>
              <a:off x="2240492" y="3391258"/>
              <a:ext cx="1093956" cy="2437614"/>
            </a:xfrm>
            <a:prstGeom prst="rect">
              <a:avLst/>
            </a:prstGeom>
            <a:solidFill>
              <a:schemeClr val="bg2"/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100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299032" y="5959498"/>
              <a:ext cx="1240401" cy="43106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MEM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0887" y="3391257"/>
              <a:ext cx="1093956" cy="2437614"/>
            </a:xfrm>
            <a:prstGeom prst="rect">
              <a:avLst/>
            </a:prstGeom>
            <a:solidFill>
              <a:schemeClr val="bg2"/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100" b="1" dirty="0" smtClean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92479" y="3396466"/>
              <a:ext cx="983977" cy="2437614"/>
            </a:xfrm>
            <a:prstGeom prst="rect">
              <a:avLst/>
            </a:prstGeom>
            <a:solidFill>
              <a:schemeClr val="bg2"/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1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61341" y="3391257"/>
              <a:ext cx="1093956" cy="2437614"/>
            </a:xfrm>
            <a:prstGeom prst="rect">
              <a:avLst/>
            </a:prstGeom>
            <a:solidFill>
              <a:schemeClr val="bg2"/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100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93898" y="3391258"/>
              <a:ext cx="1093956" cy="2437614"/>
            </a:xfrm>
            <a:prstGeom prst="rect">
              <a:avLst/>
            </a:prstGeom>
            <a:solidFill>
              <a:schemeClr val="bg2"/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100" b="1" dirty="0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847404" y="4454947"/>
              <a:ext cx="2268291" cy="320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smtClean="0">
                  <a:solidFill>
                    <a:schemeClr val="tx1"/>
                  </a:solidFill>
                </a:rPr>
                <a:t>FE_DC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0866" y="4360291"/>
              <a:ext cx="873998" cy="5029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smtClean="0">
                  <a:solidFill>
                    <a:schemeClr val="tx1"/>
                  </a:solidFill>
                </a:rPr>
                <a:t>FETCH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344394" y="3618025"/>
              <a:ext cx="873998" cy="2514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smtClean="0">
                  <a:solidFill>
                    <a:schemeClr val="tx1"/>
                  </a:solidFill>
                </a:rPr>
                <a:t>ALU_DC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50472" y="5497900"/>
              <a:ext cx="873998" cy="25145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b="1" dirty="0" smtClean="0">
                  <a:solidFill>
                    <a:schemeClr val="bg1"/>
                  </a:solidFill>
                </a:rPr>
                <a:t>SEC_DC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60897" y="3640728"/>
              <a:ext cx="873998" cy="6108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smtClean="0">
                  <a:solidFill>
                    <a:schemeClr val="tx1"/>
                  </a:solidFill>
                </a:rPr>
                <a:t>ALU_EX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60897" y="5169893"/>
              <a:ext cx="873998" cy="2514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smtClean="0">
                  <a:solidFill>
                    <a:schemeClr val="tx1"/>
                  </a:solidFill>
                </a:rPr>
                <a:t>BRANCH_EX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71322" y="3645921"/>
              <a:ext cx="873998" cy="6056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smtClean="0">
                  <a:solidFill>
                    <a:schemeClr val="tx1"/>
                  </a:solidFill>
                </a:rPr>
                <a:t>LDST</a:t>
              </a:r>
            </a:p>
            <a:p>
              <a:pPr algn="ctr"/>
              <a:r>
                <a:rPr lang="de-DE" sz="1000" b="1" dirty="0" smtClean="0">
                  <a:solidFill>
                    <a:schemeClr val="tx1"/>
                  </a:solidFill>
                </a:rPr>
                <a:t>MEM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379397" y="5959499"/>
              <a:ext cx="4057849" cy="431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smtClean="0">
                  <a:solidFill>
                    <a:schemeClr val="tx1"/>
                  </a:solidFill>
                </a:rPr>
                <a:t>MEMORY INTERFACE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90117" y="2780929"/>
              <a:ext cx="3500661" cy="4354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smtClean="0">
                  <a:solidFill>
                    <a:schemeClr val="tx1"/>
                  </a:solidFill>
                </a:rPr>
                <a:t>REGISTER FILE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71321" y="4424723"/>
              <a:ext cx="873998" cy="832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smtClean="0">
                  <a:solidFill>
                    <a:schemeClr val="tx1"/>
                  </a:solidFill>
                </a:rPr>
                <a:t>MEMORY</a:t>
              </a:r>
            </a:p>
            <a:p>
              <a:pPr algn="ctr"/>
              <a:r>
                <a:rPr lang="de-DE" sz="1000" b="1" dirty="0" smtClean="0">
                  <a:solidFill>
                    <a:schemeClr val="tx1"/>
                  </a:solidFill>
                </a:rPr>
                <a:t>ACCESS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2539203" y="4451486"/>
              <a:ext cx="2268291" cy="320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smtClean="0">
                  <a:solidFill>
                    <a:schemeClr val="tx1"/>
                  </a:solidFill>
                </a:rPr>
                <a:t>DC_EX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4348063" y="4454947"/>
              <a:ext cx="2268291" cy="320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smtClean="0">
                  <a:solidFill>
                    <a:schemeClr val="tx1"/>
                  </a:solidFill>
                </a:rPr>
                <a:t>EX_MEM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6098395" y="4454949"/>
              <a:ext cx="2268291" cy="320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smtClean="0">
                  <a:solidFill>
                    <a:schemeClr val="tx1"/>
                  </a:solidFill>
                </a:rPr>
                <a:t>MEM_WB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470" y="5433165"/>
              <a:ext cx="6928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b="1" dirty="0" smtClean="0"/>
                <a:t>PRE/FE</a:t>
              </a:r>
              <a:endParaRPr lang="en-US" sz="11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93897" y="3391336"/>
              <a:ext cx="5469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b="1" dirty="0" smtClean="0"/>
                <a:t>EX</a:t>
              </a:r>
              <a:endParaRPr lang="en-US" sz="11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861341" y="3397314"/>
              <a:ext cx="8462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b="1" dirty="0" smtClean="0"/>
                <a:t>MEM</a:t>
              </a:r>
              <a:endParaRPr lang="en-US" sz="11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55723" y="3391336"/>
              <a:ext cx="5469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b="1" dirty="0" smtClean="0"/>
                <a:t>WB</a:t>
              </a:r>
              <a:endParaRPr lang="en-US" sz="11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58870" y="3390517"/>
              <a:ext cx="5469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b="1" dirty="0" smtClean="0"/>
                <a:t>DC</a:t>
              </a:r>
              <a:endParaRPr lang="en-US" sz="1100" b="1" dirty="0"/>
            </a:p>
          </p:txBody>
        </p:sp>
        <p:cxnSp>
          <p:nvCxnSpPr>
            <p:cNvPr id="40" name="Elbow Connector 39"/>
            <p:cNvCxnSpPr>
              <a:stCxn id="55" idx="0"/>
              <a:endCxn id="30" idx="3"/>
            </p:cNvCxnSpPr>
            <p:nvPr/>
          </p:nvCxnSpPr>
          <p:spPr>
            <a:xfrm rot="16200000" flipV="1">
              <a:off x="6490966" y="3798451"/>
              <a:ext cx="2493460" cy="893835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30" idx="2"/>
              <a:endCxn id="16" idx="0"/>
            </p:cNvCxnSpPr>
            <p:nvPr/>
          </p:nvCxnSpPr>
          <p:spPr>
            <a:xfrm rot="5400000">
              <a:off x="4076505" y="1927315"/>
              <a:ext cx="174909" cy="275297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31" idx="2"/>
              <a:endCxn id="29" idx="0"/>
            </p:cNvCxnSpPr>
            <p:nvPr/>
          </p:nvCxnSpPr>
          <p:spPr>
            <a:xfrm rot="16200000" flipH="1">
              <a:off x="6057060" y="5608237"/>
              <a:ext cx="702522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508248" y="5959499"/>
              <a:ext cx="1240401" cy="43106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PROG</a:t>
              </a:r>
            </a:p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MEM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Elbow Connector 43"/>
            <p:cNvCxnSpPr>
              <a:stCxn id="43" idx="0"/>
              <a:endCxn id="23" idx="2"/>
            </p:cNvCxnSpPr>
            <p:nvPr/>
          </p:nvCxnSpPr>
          <p:spPr>
            <a:xfrm rot="16200000" flipV="1">
              <a:off x="580010" y="5411059"/>
              <a:ext cx="1096297" cy="58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29" idx="1"/>
              <a:endCxn id="17" idx="3"/>
            </p:cNvCxnSpPr>
            <p:nvPr/>
          </p:nvCxnSpPr>
          <p:spPr>
            <a:xfrm rot="10800000">
              <a:off x="3539434" y="6175032"/>
              <a:ext cx="839964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30" idx="0"/>
              <a:endCxn id="23" idx="0"/>
            </p:cNvCxnSpPr>
            <p:nvPr/>
          </p:nvCxnSpPr>
          <p:spPr>
            <a:xfrm rot="16200000" flipH="1" flipV="1">
              <a:off x="2544475" y="1364319"/>
              <a:ext cx="1579362" cy="4412582"/>
            </a:xfrm>
            <a:prstGeom prst="bentConnector3">
              <a:avLst>
                <a:gd name="adj1" fmla="val -8271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344394" y="4000106"/>
              <a:ext cx="873998" cy="2514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smtClean="0">
                  <a:solidFill>
                    <a:schemeClr val="tx1"/>
                  </a:solidFill>
                </a:rPr>
                <a:t>BRANCH_DC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344394" y="4360292"/>
              <a:ext cx="873998" cy="2514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smtClean="0">
                  <a:solidFill>
                    <a:schemeClr val="tx1"/>
                  </a:solidFill>
                </a:rPr>
                <a:t>BYPASS_DC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344393" y="4753747"/>
              <a:ext cx="873998" cy="2514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smtClean="0">
                  <a:solidFill>
                    <a:schemeClr val="tx1"/>
                  </a:solidFill>
                </a:rPr>
                <a:t>TRAP_DC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344392" y="5141997"/>
              <a:ext cx="873998" cy="2514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smtClean="0">
                  <a:solidFill>
                    <a:schemeClr val="tx1"/>
                  </a:solidFill>
                </a:rPr>
                <a:t>LDST_DC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489060" y="2846446"/>
              <a:ext cx="1539620" cy="246221"/>
              <a:chOff x="1448105" y="467435"/>
              <a:chExt cx="1608643" cy="43089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448105" y="467435"/>
                <a:ext cx="1608643" cy="4308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b="1" dirty="0" smtClean="0"/>
                  <a:t>Data  flow</a:t>
                </a: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>
                <a:off x="1578597" y="660363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/>
            <p:cNvSpPr/>
            <p:nvPr/>
          </p:nvSpPr>
          <p:spPr>
            <a:xfrm>
              <a:off x="4160896" y="5492100"/>
              <a:ext cx="873998" cy="25145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b="1" dirty="0" smtClean="0">
                  <a:solidFill>
                    <a:schemeClr val="bg1"/>
                  </a:solidFill>
                </a:rPr>
                <a:t>SEC_EX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971320" y="5492100"/>
              <a:ext cx="873998" cy="25145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b="1" dirty="0" smtClean="0">
                  <a:solidFill>
                    <a:schemeClr val="bg1"/>
                  </a:solidFill>
                </a:rPr>
                <a:t>SEC_MEM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765700" y="5492099"/>
              <a:ext cx="837825" cy="25145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b="1" dirty="0" smtClean="0">
                  <a:solidFill>
                    <a:schemeClr val="bg1"/>
                  </a:solidFill>
                </a:rPr>
                <a:t>SEC_WB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60895" y="4424723"/>
              <a:ext cx="873998" cy="5412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000" b="1" dirty="0" smtClean="0">
                  <a:solidFill>
                    <a:schemeClr val="tx1"/>
                  </a:solidFill>
                </a:rPr>
                <a:t>LDST_EX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160894" y="4737474"/>
              <a:ext cx="873998" cy="25145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b="1" dirty="0" smtClean="0">
                  <a:solidFill>
                    <a:schemeClr val="bg1"/>
                  </a:solidFill>
                </a:rPr>
                <a:t>Gen_parity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820398" y="4439529"/>
              <a:ext cx="710489" cy="3444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smtClean="0">
                  <a:solidFill>
                    <a:schemeClr val="tx1"/>
                  </a:solidFill>
                </a:rPr>
                <a:t>WRITE</a:t>
              </a:r>
            </a:p>
            <a:p>
              <a:pPr algn="ctr"/>
              <a:r>
                <a:rPr lang="de-DE" sz="1000" b="1" dirty="0" smtClean="0">
                  <a:solidFill>
                    <a:schemeClr val="tx1"/>
                  </a:solidFill>
                </a:rPr>
                <a:t>BACK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227313" y="2868647"/>
              <a:ext cx="837825" cy="25145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b="1" dirty="0" smtClean="0">
                  <a:solidFill>
                    <a:schemeClr val="bg1"/>
                  </a:solidFill>
                </a:rPr>
                <a:t>SEC_REG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250825" y="92075"/>
            <a:ext cx="8642350" cy="769938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Statistical Error Confinement – ASIP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7871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DATE Conference Template">
      <a:dk1>
        <a:srgbClr val="000000"/>
      </a:dk1>
      <a:lt1>
        <a:sysClr val="window" lastClr="FFFFFF"/>
      </a:lt1>
      <a:dk2>
        <a:srgbClr val="00456E"/>
      </a:dk2>
      <a:lt2>
        <a:srgbClr val="D8D8D8"/>
      </a:lt2>
      <a:accent1>
        <a:srgbClr val="377ED5"/>
      </a:accent1>
      <a:accent2>
        <a:srgbClr val="D83A36"/>
      </a:accent2>
      <a:accent3>
        <a:srgbClr val="A5DB39"/>
      </a:accent3>
      <a:accent4>
        <a:srgbClr val="7E4CBA"/>
      </a:accent4>
      <a:accent5>
        <a:srgbClr val="FFED00"/>
      </a:accent5>
      <a:accent6>
        <a:srgbClr val="FF963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292</Words>
  <Application>Microsoft Office PowerPoint</Application>
  <PresentationFormat>On-screen Show (4:3)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宋体</vt:lpstr>
      <vt:lpstr>Arial</vt:lpstr>
      <vt:lpstr>Calibri</vt:lpstr>
      <vt:lpstr>Larissa</vt:lpstr>
      <vt:lpstr>PowerPoint Presentation</vt:lpstr>
      <vt:lpstr>Statistical Error Confinement</vt:lpstr>
      <vt:lpstr>Statistical Error Confinement – Experiments</vt:lpstr>
      <vt:lpstr>Statistical Error Confinement – ASIP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Conference Template</dc:title>
  <dc:creator>Jano Gebelein</dc:creator>
  <cp:lastModifiedBy>admin</cp:lastModifiedBy>
  <cp:revision>96</cp:revision>
  <dcterms:created xsi:type="dcterms:W3CDTF">2012-02-16T16:17:30Z</dcterms:created>
  <dcterms:modified xsi:type="dcterms:W3CDTF">2016-02-26T07:54:00Z</dcterms:modified>
</cp:coreProperties>
</file>