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60" r:id="rId11"/>
    <p:sldId id="261" r:id="rId12"/>
    <p:sldId id="265" r:id="rId13"/>
    <p:sldId id="263" r:id="rId14"/>
    <p:sldId id="273" r:id="rId15"/>
    <p:sldId id="274" r:id="rId16"/>
    <p:sldId id="275" r:id="rId17"/>
    <p:sldId id="276" r:id="rId18"/>
    <p:sldId id="277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5" d="100"/>
          <a:sy n="95" d="100"/>
        </p:scale>
        <p:origin x="-203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A63D8F-7F91-204A-862F-F239F3B4FBB2}" type="datetimeFigureOut">
              <a:rPr lang="en-US" smtClean="0"/>
              <a:t>3/4/16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63DD67-BC6E-764D-B411-C5A854D5D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736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63DD67-BC6E-764D-B411-C5A854D5D15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4051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E02D0-3606-8D46-B77E-921DBC7E4D85}" type="datetimeFigureOut">
              <a:rPr lang="en-US" smtClean="0"/>
              <a:t>3/4/16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E18B3-FD9D-6B40-ACC4-C5E53563C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399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E02D0-3606-8D46-B77E-921DBC7E4D85}" type="datetimeFigureOut">
              <a:rPr lang="en-US" smtClean="0"/>
              <a:t>3/4/16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E18B3-FD9D-6B40-ACC4-C5E53563C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495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E02D0-3606-8D46-B77E-921DBC7E4D85}" type="datetimeFigureOut">
              <a:rPr lang="en-US" smtClean="0"/>
              <a:t>3/4/16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E18B3-FD9D-6B40-ACC4-C5E53563C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363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E02D0-3606-8D46-B77E-921DBC7E4D85}" type="datetimeFigureOut">
              <a:rPr lang="en-US" smtClean="0"/>
              <a:t>3/4/16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E18B3-FD9D-6B40-ACC4-C5E53563C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385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E02D0-3606-8D46-B77E-921DBC7E4D85}" type="datetimeFigureOut">
              <a:rPr lang="en-US" smtClean="0"/>
              <a:t>3/4/16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E18B3-FD9D-6B40-ACC4-C5E53563C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031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E02D0-3606-8D46-B77E-921DBC7E4D85}" type="datetimeFigureOut">
              <a:rPr lang="en-US" smtClean="0"/>
              <a:t>3/4/16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E18B3-FD9D-6B40-ACC4-C5E53563C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822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E02D0-3606-8D46-B77E-921DBC7E4D85}" type="datetimeFigureOut">
              <a:rPr lang="en-US" smtClean="0"/>
              <a:t>3/4/16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E18B3-FD9D-6B40-ACC4-C5E53563C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877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E02D0-3606-8D46-B77E-921DBC7E4D85}" type="datetimeFigureOut">
              <a:rPr lang="en-US" smtClean="0"/>
              <a:t>3/4/16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E18B3-FD9D-6B40-ACC4-C5E53563C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164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E02D0-3606-8D46-B77E-921DBC7E4D85}" type="datetimeFigureOut">
              <a:rPr lang="en-US" smtClean="0"/>
              <a:t>3/4/16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E18B3-FD9D-6B40-ACC4-C5E53563C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83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E02D0-3606-8D46-B77E-921DBC7E4D85}" type="datetimeFigureOut">
              <a:rPr lang="en-US" smtClean="0"/>
              <a:t>3/4/16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E18B3-FD9D-6B40-ACC4-C5E53563C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441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E02D0-3606-8D46-B77E-921DBC7E4D85}" type="datetimeFigureOut">
              <a:rPr lang="en-US" smtClean="0"/>
              <a:t>3/4/16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E18B3-FD9D-6B40-ACC4-C5E53563C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966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1E02D0-3606-8D46-B77E-921DBC7E4D85}" type="datetimeFigureOut">
              <a:rPr lang="en-US" smtClean="0"/>
              <a:t>3/4/16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9E18B3-FD9D-6B40-ACC4-C5E53563C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54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spark.apache.org/docs/latest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Spark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 err="1" smtClean="0"/>
              <a:t>BigTen</a:t>
            </a:r>
            <a:r>
              <a:rPr lang="en-US" dirty="0" smtClean="0"/>
              <a:t> Talk Series</a:t>
            </a:r>
          </a:p>
          <a:p>
            <a:pPr algn="r"/>
            <a:r>
              <a:rPr lang="en-US" dirty="0" smtClean="0"/>
              <a:t>Ying Lu</a:t>
            </a:r>
          </a:p>
          <a:p>
            <a:pPr algn="r"/>
            <a:r>
              <a:rPr lang="en-US" dirty="0" smtClean="0"/>
              <a:t>Mar 6</a:t>
            </a:r>
            <a:r>
              <a:rPr lang="en-US" baseline="30000" dirty="0" smtClean="0"/>
              <a:t>th</a:t>
            </a:r>
            <a:r>
              <a:rPr lang="en-US" dirty="0" smtClean="0"/>
              <a:t>,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37599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Spark Core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file=</a:t>
            </a:r>
            <a:r>
              <a:rPr lang="en-US" dirty="0" err="1"/>
              <a:t>sc.textFile</a:t>
            </a:r>
            <a:r>
              <a:rPr lang="en-US" dirty="0"/>
              <a:t>("/Users/luy087/Documents/</a:t>
            </a:r>
            <a:r>
              <a:rPr lang="en-US" dirty="0" err="1"/>
              <a:t>UW_big_data</a:t>
            </a:r>
            <a:r>
              <a:rPr lang="en-US" dirty="0"/>
              <a:t>/</a:t>
            </a:r>
            <a:r>
              <a:rPr lang="en-US" dirty="0" err="1"/>
              <a:t>movielens.csv</a:t>
            </a:r>
            <a:r>
              <a:rPr lang="en-US" dirty="0"/>
              <a:t>"</a:t>
            </a:r>
            <a:r>
              <a:rPr lang="en-US" dirty="0" smtClean="0"/>
              <a:t>)</a:t>
            </a:r>
          </a:p>
          <a:p>
            <a:r>
              <a:rPr lang="en-US" dirty="0" err="1"/>
              <a:t>file.take</a:t>
            </a:r>
            <a:r>
              <a:rPr lang="en-US" dirty="0"/>
              <a:t>(10</a:t>
            </a:r>
            <a:r>
              <a:rPr lang="en-US" dirty="0" smtClean="0"/>
              <a:t>)</a:t>
            </a:r>
          </a:p>
          <a:p>
            <a:r>
              <a:rPr lang="en-US" dirty="0" err="1"/>
              <a:t>noHeaderRDD</a:t>
            </a:r>
            <a:r>
              <a:rPr lang="en-US" dirty="0"/>
              <a:t> = </a:t>
            </a:r>
            <a:r>
              <a:rPr lang="en-US" dirty="0" err="1" smtClean="0"/>
              <a:t>file.zipWithIndex</a:t>
            </a:r>
            <a:r>
              <a:rPr lang="en-US" dirty="0"/>
              <a:t>().filter(lambda (</a:t>
            </a:r>
            <a:r>
              <a:rPr lang="en-US" dirty="0" err="1"/>
              <a:t>row,index</a:t>
            </a:r>
            <a:r>
              <a:rPr lang="en-US" dirty="0"/>
              <a:t>): index &gt; 0).keys()</a:t>
            </a:r>
            <a:endParaRPr lang="en-US" dirty="0" smtClean="0"/>
          </a:p>
          <a:p>
            <a:r>
              <a:rPr lang="en-US" dirty="0" err="1"/>
              <a:t>noHeaderRDD.map</a:t>
            </a:r>
            <a:r>
              <a:rPr lang="en-US" dirty="0"/>
              <a:t>(lambda line: </a:t>
            </a:r>
            <a:r>
              <a:rPr lang="en-US" dirty="0" err="1"/>
              <a:t>line.split</a:t>
            </a:r>
            <a:r>
              <a:rPr lang="en-US" dirty="0"/>
              <a:t>(',')[0]).distinct().count(</a:t>
            </a:r>
            <a:r>
              <a:rPr lang="en-US" dirty="0" smtClean="0"/>
              <a:t>)</a:t>
            </a:r>
          </a:p>
          <a:p>
            <a:r>
              <a:rPr lang="en-US" dirty="0" err="1"/>
              <a:t>noHeaderRDD.map</a:t>
            </a:r>
            <a:r>
              <a:rPr lang="en-US" dirty="0"/>
              <a:t>(lambda line: </a:t>
            </a:r>
            <a:r>
              <a:rPr lang="en-US" dirty="0" err="1"/>
              <a:t>line.split</a:t>
            </a:r>
            <a:r>
              <a:rPr lang="en-US" dirty="0"/>
              <a:t>(',')).map(lambda line: (line[0], line[1])).</a:t>
            </a:r>
            <a:r>
              <a:rPr lang="en-US" dirty="0" err="1"/>
              <a:t>reduceByKey</a:t>
            </a:r>
            <a:r>
              <a:rPr lang="en-US" dirty="0"/>
              <a:t>(lambda </a:t>
            </a:r>
            <a:r>
              <a:rPr lang="en-US" dirty="0" err="1"/>
              <a:t>a,b</a:t>
            </a:r>
            <a:r>
              <a:rPr lang="en-US" dirty="0"/>
              <a:t>: float(a)+float(b)).collect()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38679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Spark </a:t>
            </a:r>
            <a:r>
              <a:rPr lang="en-US" dirty="0" err="1" smtClean="0"/>
              <a:t>DataFrame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mv = </a:t>
            </a:r>
            <a:r>
              <a:rPr lang="en-US" dirty="0" err="1"/>
              <a:t>sqlContext.load</a:t>
            </a:r>
            <a:r>
              <a:rPr lang="en-US" dirty="0" smtClean="0"/>
              <a:t>(source </a:t>
            </a:r>
            <a:r>
              <a:rPr lang="en-US" dirty="0"/>
              <a:t>= "</a:t>
            </a:r>
            <a:r>
              <a:rPr lang="en-US" dirty="0" smtClean="0"/>
              <a:t>com.databricks.spark.</a:t>
            </a:r>
            <a:r>
              <a:rPr lang="en-US" dirty="0" err="1" smtClean="0"/>
              <a:t>csv</a:t>
            </a:r>
            <a:r>
              <a:rPr lang="en-US" dirty="0" smtClean="0"/>
              <a:t>”,header </a:t>
            </a:r>
            <a:r>
              <a:rPr lang="en-US" dirty="0"/>
              <a:t>= '</a:t>
            </a:r>
            <a:r>
              <a:rPr lang="en-US" dirty="0" smtClean="0"/>
              <a:t>true’,</a:t>
            </a:r>
            <a:r>
              <a:rPr lang="en-US" dirty="0" err="1" smtClean="0"/>
              <a:t>inferSchema</a:t>
            </a:r>
            <a:r>
              <a:rPr lang="en-US" dirty="0" smtClean="0"/>
              <a:t> </a:t>
            </a:r>
            <a:r>
              <a:rPr lang="en-US" dirty="0"/>
              <a:t>='</a:t>
            </a:r>
            <a:r>
              <a:rPr lang="en-US" dirty="0" err="1" smtClean="0"/>
              <a:t>true’,path</a:t>
            </a:r>
            <a:r>
              <a:rPr lang="en-US" dirty="0" smtClean="0"/>
              <a:t> </a:t>
            </a:r>
            <a:r>
              <a:rPr lang="en-US" dirty="0"/>
              <a:t>= '/Users/luy087/Documents/</a:t>
            </a:r>
            <a:r>
              <a:rPr lang="en-US" dirty="0" err="1"/>
              <a:t>UW_big_data</a:t>
            </a:r>
            <a:r>
              <a:rPr lang="en-US" dirty="0"/>
              <a:t>/</a:t>
            </a:r>
            <a:r>
              <a:rPr lang="en-US" dirty="0" err="1" smtClean="0"/>
              <a:t>movielens.csv</a:t>
            </a:r>
            <a:r>
              <a:rPr lang="en-US" dirty="0" smtClean="0"/>
              <a:t>’)</a:t>
            </a:r>
            <a:endParaRPr lang="en-US" dirty="0"/>
          </a:p>
          <a:p>
            <a:r>
              <a:rPr lang="en-US" dirty="0" err="1"/>
              <a:t>mv.select</a:t>
            </a:r>
            <a:r>
              <a:rPr lang="en-US" dirty="0"/>
              <a:t>("</a:t>
            </a:r>
            <a:r>
              <a:rPr lang="en-US" dirty="0" err="1"/>
              <a:t>movie_id</a:t>
            </a:r>
            <a:r>
              <a:rPr lang="en-US" dirty="0"/>
              <a:t>").distinct().count(</a:t>
            </a:r>
            <a:r>
              <a:rPr lang="en-US" dirty="0" smtClean="0"/>
              <a:t>)</a:t>
            </a:r>
          </a:p>
          <a:p>
            <a:r>
              <a:rPr lang="en-US" dirty="0" err="1"/>
              <a:t>mv.filter</a:t>
            </a:r>
            <a:r>
              <a:rPr lang="en-US" dirty="0"/>
              <a:t>(</a:t>
            </a:r>
            <a:r>
              <a:rPr lang="en-US" dirty="0" err="1"/>
              <a:t>mv.user_id</a:t>
            </a:r>
            <a:r>
              <a:rPr lang="en-US" dirty="0"/>
              <a:t>=='1')</a:t>
            </a:r>
          </a:p>
          <a:p>
            <a:r>
              <a:rPr lang="en-US" dirty="0"/>
              <a:t>mv1=</a:t>
            </a:r>
            <a:r>
              <a:rPr lang="en-US" dirty="0" err="1"/>
              <a:t>mv.groupBy</a:t>
            </a:r>
            <a:r>
              <a:rPr lang="en-US" dirty="0"/>
              <a:t>("movie_id","</a:t>
            </a:r>
            <a:r>
              <a:rPr lang="en-US" dirty="0" err="1"/>
              <a:t>user_id</a:t>
            </a:r>
            <a:r>
              <a:rPr lang="en-US" dirty="0"/>
              <a:t>").count(</a:t>
            </a:r>
            <a:r>
              <a:rPr lang="en-US" dirty="0" smtClean="0"/>
              <a:t>)</a:t>
            </a:r>
          </a:p>
          <a:p>
            <a:r>
              <a:rPr lang="en-US" dirty="0"/>
              <a:t>avg_rating_1 = </a:t>
            </a:r>
            <a:r>
              <a:rPr lang="en-US" dirty="0" err="1"/>
              <a:t>mv.groupBy</a:t>
            </a:r>
            <a:r>
              <a:rPr lang="en-US" dirty="0"/>
              <a:t>("</a:t>
            </a:r>
            <a:r>
              <a:rPr lang="en-US" dirty="0" err="1"/>
              <a:t>user_id</a:t>
            </a:r>
            <a:r>
              <a:rPr lang="en-US" dirty="0"/>
              <a:t>").</a:t>
            </a:r>
            <a:r>
              <a:rPr lang="en-US" dirty="0" err="1"/>
              <a:t>agg</a:t>
            </a:r>
            <a:r>
              <a:rPr lang="en-US" dirty="0"/>
              <a:t>(</a:t>
            </a:r>
            <a:r>
              <a:rPr lang="en-US" dirty="0" err="1"/>
              <a:t>func.mean</a:t>
            </a:r>
            <a:r>
              <a:rPr lang="en-US" dirty="0"/>
              <a:t>('rating').alias('</a:t>
            </a:r>
            <a:r>
              <a:rPr lang="en-US" dirty="0" err="1"/>
              <a:t>avg_rating</a:t>
            </a:r>
            <a:r>
              <a:rPr lang="en-US" dirty="0"/>
              <a:t>'))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3970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Spark 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b="1" dirty="0"/>
              <a:t>from</a:t>
            </a:r>
            <a:r>
              <a:rPr lang="en-US" dirty="0"/>
              <a:t> </a:t>
            </a:r>
            <a:r>
              <a:rPr lang="en-US" b="1" dirty="0" err="1"/>
              <a:t>pyspark.sql</a:t>
            </a:r>
            <a:r>
              <a:rPr lang="en-US" dirty="0"/>
              <a:t> </a:t>
            </a:r>
            <a:r>
              <a:rPr lang="en-US" b="1" dirty="0"/>
              <a:t>import</a:t>
            </a:r>
            <a:r>
              <a:rPr lang="en-US" dirty="0"/>
              <a:t> </a:t>
            </a:r>
            <a:r>
              <a:rPr lang="en-US" dirty="0" err="1"/>
              <a:t>SQLContext</a:t>
            </a:r>
            <a:r>
              <a:rPr lang="en-US" dirty="0"/>
              <a:t>, Row</a:t>
            </a:r>
          </a:p>
          <a:p>
            <a:r>
              <a:rPr lang="en-US" dirty="0" err="1"/>
              <a:t>sqlContext</a:t>
            </a:r>
            <a:r>
              <a:rPr lang="en-US" dirty="0"/>
              <a:t> = </a:t>
            </a:r>
            <a:r>
              <a:rPr lang="en-US" dirty="0" err="1"/>
              <a:t>SQLContext</a:t>
            </a:r>
            <a:r>
              <a:rPr lang="en-US" dirty="0"/>
              <a:t>(</a:t>
            </a:r>
            <a:r>
              <a:rPr lang="en-US" dirty="0" err="1"/>
              <a:t>sc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i="1" dirty="0"/>
              <a:t># Load a text file and convert each line to a Row.</a:t>
            </a:r>
            <a:endParaRPr lang="en-US" dirty="0"/>
          </a:p>
          <a:p>
            <a:r>
              <a:rPr lang="en-US" dirty="0" smtClean="0"/>
              <a:t>parts </a:t>
            </a:r>
            <a:r>
              <a:rPr lang="en-US" dirty="0"/>
              <a:t>= </a:t>
            </a:r>
            <a:r>
              <a:rPr lang="en-US" dirty="0" err="1" smtClean="0"/>
              <a:t>noHeaderRDD.map</a:t>
            </a:r>
            <a:r>
              <a:rPr lang="en-US" dirty="0"/>
              <a:t>(</a:t>
            </a:r>
            <a:r>
              <a:rPr lang="en-US" b="1" dirty="0"/>
              <a:t>lambda</a:t>
            </a:r>
            <a:r>
              <a:rPr lang="en-US" dirty="0"/>
              <a:t> l: </a:t>
            </a:r>
            <a:r>
              <a:rPr lang="en-US" dirty="0" err="1"/>
              <a:t>l.split</a:t>
            </a:r>
            <a:r>
              <a:rPr lang="en-US" dirty="0"/>
              <a:t>(","))</a:t>
            </a:r>
          </a:p>
          <a:p>
            <a:r>
              <a:rPr lang="en-US" dirty="0" smtClean="0"/>
              <a:t>file </a:t>
            </a:r>
            <a:r>
              <a:rPr lang="en-US" dirty="0"/>
              <a:t>= </a:t>
            </a:r>
            <a:r>
              <a:rPr lang="en-US" dirty="0" err="1"/>
              <a:t>parts.map</a:t>
            </a:r>
            <a:r>
              <a:rPr lang="en-US" dirty="0"/>
              <a:t>(</a:t>
            </a:r>
            <a:r>
              <a:rPr lang="en-US" b="1" dirty="0"/>
              <a:t>lambda</a:t>
            </a:r>
            <a:r>
              <a:rPr lang="en-US" dirty="0"/>
              <a:t> p: Row</a:t>
            </a:r>
            <a:r>
              <a:rPr lang="en-US" dirty="0" smtClean="0"/>
              <a:t>(</a:t>
            </a:r>
            <a:r>
              <a:rPr lang="en-US" dirty="0" err="1" smtClean="0"/>
              <a:t>userid</a:t>
            </a:r>
            <a:r>
              <a:rPr lang="en-US" dirty="0" smtClean="0"/>
              <a:t>=</a:t>
            </a:r>
            <a:r>
              <a:rPr lang="en-US" dirty="0"/>
              <a:t>p[0], </a:t>
            </a:r>
            <a:r>
              <a:rPr lang="en-US" dirty="0" err="1" smtClean="0"/>
              <a:t>movieid</a:t>
            </a:r>
            <a:r>
              <a:rPr lang="en-US" dirty="0" smtClean="0"/>
              <a:t>=</a:t>
            </a:r>
            <a:r>
              <a:rPr lang="en-US" dirty="0" err="1"/>
              <a:t>int</a:t>
            </a:r>
            <a:r>
              <a:rPr lang="en-US" dirty="0"/>
              <a:t>(p[1]</a:t>
            </a:r>
            <a:r>
              <a:rPr lang="en-US" dirty="0" smtClean="0"/>
              <a:t>), rating=</a:t>
            </a:r>
            <a:r>
              <a:rPr lang="en-US" dirty="0" err="1" smtClean="0"/>
              <a:t>int</a:t>
            </a:r>
            <a:r>
              <a:rPr lang="en-US" dirty="0" smtClean="0"/>
              <a:t>(p[2])))</a:t>
            </a:r>
            <a:endParaRPr lang="en-US" dirty="0"/>
          </a:p>
          <a:p>
            <a:endParaRPr lang="en-US" dirty="0"/>
          </a:p>
          <a:p>
            <a:r>
              <a:rPr lang="en-US" i="1" dirty="0"/>
              <a:t># Infer the schema, and register the </a:t>
            </a:r>
            <a:r>
              <a:rPr lang="en-US" i="1" dirty="0" err="1"/>
              <a:t>DataFrame</a:t>
            </a:r>
            <a:r>
              <a:rPr lang="en-US" i="1" dirty="0"/>
              <a:t> as a table.</a:t>
            </a:r>
            <a:endParaRPr lang="en-US" dirty="0"/>
          </a:p>
          <a:p>
            <a:r>
              <a:rPr lang="en-US" dirty="0" err="1" smtClean="0"/>
              <a:t>schemaFile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sqlContext.inferSchema</a:t>
            </a:r>
            <a:r>
              <a:rPr lang="en-US" dirty="0" smtClean="0"/>
              <a:t>(file)</a:t>
            </a:r>
            <a:endParaRPr lang="en-US" dirty="0"/>
          </a:p>
          <a:p>
            <a:r>
              <a:rPr lang="en-US" dirty="0" err="1" smtClean="0"/>
              <a:t>schemaFile.registerTempTable</a:t>
            </a:r>
            <a:r>
              <a:rPr lang="en-US" dirty="0" smtClean="0"/>
              <a:t>(“</a:t>
            </a:r>
            <a:r>
              <a:rPr lang="en-US" dirty="0" err="1" smtClean="0"/>
              <a:t>movielens</a:t>
            </a:r>
            <a:r>
              <a:rPr lang="en-US" dirty="0" smtClean="0"/>
              <a:t>”)</a:t>
            </a:r>
          </a:p>
          <a:p>
            <a:r>
              <a:rPr lang="en-US" dirty="0" err="1"/>
              <a:t>df</a:t>
            </a:r>
            <a:r>
              <a:rPr lang="en-US" dirty="0"/>
              <a:t>=</a:t>
            </a:r>
            <a:r>
              <a:rPr lang="en-US" dirty="0" err="1"/>
              <a:t>sqlContext.sql</a:t>
            </a:r>
            <a:r>
              <a:rPr lang="en-US" dirty="0"/>
              <a:t>("select count(*) from </a:t>
            </a:r>
            <a:r>
              <a:rPr lang="en-US" dirty="0" err="1"/>
              <a:t>movielens</a:t>
            </a:r>
            <a:r>
              <a:rPr lang="en-US" dirty="0"/>
              <a:t>"</a:t>
            </a:r>
            <a:r>
              <a:rPr lang="en-US" dirty="0" smtClean="0"/>
              <a:t>)</a:t>
            </a:r>
          </a:p>
          <a:p>
            <a:r>
              <a:rPr lang="en-US" dirty="0" err="1"/>
              <a:t>d</a:t>
            </a:r>
            <a:r>
              <a:rPr lang="en-US" dirty="0" err="1" smtClean="0"/>
              <a:t>f.show</a:t>
            </a:r>
            <a:r>
              <a:rPr lang="en-US" dirty="0" smtClean="0"/>
              <a:t>()</a:t>
            </a:r>
          </a:p>
          <a:p>
            <a:r>
              <a:rPr lang="en-US" dirty="0" smtClean="0"/>
              <a:t>90570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9116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Spark </a:t>
            </a:r>
            <a:r>
              <a:rPr lang="en-US" dirty="0" err="1" smtClean="0"/>
              <a:t>MLlib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6400" dirty="0"/>
              <a:t>from </a:t>
            </a:r>
            <a:r>
              <a:rPr lang="en-US" sz="6400" dirty="0" err="1"/>
              <a:t>pyspark.mllib.regression</a:t>
            </a:r>
            <a:r>
              <a:rPr lang="en-US" sz="6400" dirty="0"/>
              <a:t> import </a:t>
            </a:r>
            <a:r>
              <a:rPr lang="en-US" sz="6400" dirty="0" err="1"/>
              <a:t>LabeledPoint</a:t>
            </a:r>
            <a:r>
              <a:rPr lang="en-US" sz="6400" dirty="0"/>
              <a:t>, </a:t>
            </a:r>
            <a:r>
              <a:rPr lang="en-US" sz="6400" dirty="0" err="1"/>
              <a:t>LinearRegressionWithSGD</a:t>
            </a:r>
            <a:r>
              <a:rPr lang="en-US" sz="6400" dirty="0"/>
              <a:t>, </a:t>
            </a:r>
            <a:r>
              <a:rPr lang="en-US" sz="6400" dirty="0" err="1"/>
              <a:t>LinearRegressionModel</a:t>
            </a:r>
            <a:r>
              <a:rPr lang="en-US" sz="6400" dirty="0"/>
              <a:t>, </a:t>
            </a:r>
            <a:r>
              <a:rPr lang="en-US" sz="6400" dirty="0" err="1"/>
              <a:t>RidgeRegressionWithSGD</a:t>
            </a:r>
            <a:r>
              <a:rPr lang="en-US" sz="6400" dirty="0"/>
              <a:t>		</a:t>
            </a:r>
          </a:p>
          <a:p>
            <a:pPr marL="0" indent="0">
              <a:buNone/>
            </a:pPr>
            <a:r>
              <a:rPr lang="en-US" sz="6400" dirty="0" smtClean="0"/>
              <a:t>import </a:t>
            </a:r>
            <a:r>
              <a:rPr lang="en-US" sz="6400" dirty="0"/>
              <a:t>math	</a:t>
            </a:r>
          </a:p>
          <a:p>
            <a:pPr marL="0" indent="0">
              <a:buNone/>
            </a:pPr>
            <a:r>
              <a:rPr lang="en-US" sz="6400" dirty="0" smtClean="0"/>
              <a:t>from </a:t>
            </a:r>
            <a:r>
              <a:rPr lang="en-US" sz="6400" dirty="0" err="1"/>
              <a:t>sklearn.linear_model</a:t>
            </a:r>
            <a:r>
              <a:rPr lang="en-US" sz="6400" dirty="0"/>
              <a:t> import Ridge		</a:t>
            </a:r>
          </a:p>
          <a:p>
            <a:pPr marL="0" indent="0">
              <a:buNone/>
            </a:pPr>
            <a:endParaRPr lang="en-US" sz="6400" dirty="0" smtClean="0"/>
          </a:p>
          <a:p>
            <a:pPr marL="0" indent="0">
              <a:buNone/>
            </a:pPr>
            <a:r>
              <a:rPr lang="en-US" sz="6400" dirty="0" err="1" smtClean="0"/>
              <a:t>def</a:t>
            </a:r>
            <a:r>
              <a:rPr lang="en-US" sz="6400" dirty="0" smtClean="0"/>
              <a:t> </a:t>
            </a:r>
            <a:r>
              <a:rPr lang="en-US" sz="6400" dirty="0" err="1"/>
              <a:t>parsePoint</a:t>
            </a:r>
            <a:r>
              <a:rPr lang="en-US" sz="6400" dirty="0"/>
              <a:t>(line):	</a:t>
            </a:r>
          </a:p>
          <a:p>
            <a:pPr marL="0" indent="0">
              <a:buNone/>
            </a:pPr>
            <a:r>
              <a:rPr lang="en-US" sz="6400" dirty="0" smtClean="0"/>
              <a:t>      return </a:t>
            </a:r>
            <a:r>
              <a:rPr lang="en-US" sz="6400" dirty="0" err="1"/>
              <a:t>LabeledPoint</a:t>
            </a:r>
            <a:r>
              <a:rPr lang="en-US" sz="6400" dirty="0"/>
              <a:t>(line[0], line[1:])	</a:t>
            </a:r>
          </a:p>
          <a:p>
            <a:pPr marL="0" indent="0">
              <a:buNone/>
            </a:pPr>
            <a:r>
              <a:rPr lang="en-US" sz="6400" dirty="0"/>
              <a:t>	</a:t>
            </a:r>
          </a:p>
          <a:p>
            <a:pPr marL="0" indent="0">
              <a:buNone/>
            </a:pPr>
            <a:r>
              <a:rPr lang="en-US" sz="6400" dirty="0" smtClean="0"/>
              <a:t>X</a:t>
            </a:r>
            <a:r>
              <a:rPr lang="en-US" sz="6400" dirty="0"/>
              <a:t>=</a:t>
            </a:r>
            <a:r>
              <a:rPr lang="en-US" sz="6400" dirty="0" err="1"/>
              <a:t>np.array</a:t>
            </a:r>
            <a:r>
              <a:rPr lang="en-US" sz="6400" dirty="0"/>
              <a:t>([</a:t>
            </a:r>
            <a:r>
              <a:rPr lang="en-US" sz="6400" dirty="0" err="1"/>
              <a:t>np.random.random</a:t>
            </a:r>
            <a:r>
              <a:rPr lang="en-US" sz="6400" dirty="0"/>
              <a:t>(3) for </a:t>
            </a:r>
            <a:r>
              <a:rPr lang="en-US" sz="6400" dirty="0" err="1"/>
              <a:t>i</a:t>
            </a:r>
            <a:r>
              <a:rPr lang="en-US" sz="6400" dirty="0"/>
              <a:t> in range(10000)])	</a:t>
            </a:r>
            <a:endParaRPr lang="en-US" sz="6400" dirty="0" smtClean="0"/>
          </a:p>
          <a:p>
            <a:pPr marL="0" indent="0">
              <a:buNone/>
            </a:pPr>
            <a:r>
              <a:rPr lang="en-US" sz="6400" dirty="0" smtClean="0"/>
              <a:t>y</a:t>
            </a:r>
            <a:r>
              <a:rPr lang="en-US" sz="6400" dirty="0"/>
              <a:t>=1+X[:,0]+X[:,1]+X[:,2]	</a:t>
            </a:r>
          </a:p>
          <a:p>
            <a:pPr marL="0" indent="0">
              <a:buNone/>
            </a:pPr>
            <a:r>
              <a:rPr lang="nl-NL" sz="6400" dirty="0" err="1" smtClean="0"/>
              <a:t>y.shape</a:t>
            </a:r>
            <a:r>
              <a:rPr lang="nl-NL" sz="6400" dirty="0"/>
              <a:t>=(100,1)	</a:t>
            </a:r>
          </a:p>
          <a:p>
            <a:pPr marL="0" indent="0">
              <a:buNone/>
            </a:pPr>
            <a:r>
              <a:rPr lang="nl-NL" sz="6400" dirty="0" smtClean="0"/>
              <a:t>mat</a:t>
            </a:r>
            <a:r>
              <a:rPr lang="nl-NL" sz="6400" dirty="0"/>
              <a:t>=</a:t>
            </a:r>
            <a:r>
              <a:rPr lang="nl-NL" sz="6400" dirty="0" err="1"/>
              <a:t>sc.parallelize</a:t>
            </a:r>
            <a:r>
              <a:rPr lang="nl-NL" sz="6400" dirty="0"/>
              <a:t>(</a:t>
            </a:r>
            <a:r>
              <a:rPr lang="nl-NL" sz="6400" dirty="0" err="1"/>
              <a:t>np.concatenate</a:t>
            </a:r>
            <a:r>
              <a:rPr lang="nl-NL" sz="6400" dirty="0"/>
              <a:t>((y, X), </a:t>
            </a:r>
            <a:r>
              <a:rPr lang="nl-NL" sz="6400" dirty="0" err="1"/>
              <a:t>axis</a:t>
            </a:r>
            <a:r>
              <a:rPr lang="nl-NL" sz="6400" dirty="0"/>
              <a:t>=1))     		</a:t>
            </a:r>
          </a:p>
          <a:p>
            <a:pPr marL="0" indent="0">
              <a:buNone/>
            </a:pPr>
            <a:r>
              <a:rPr lang="nl-NL" sz="6400" dirty="0" err="1" smtClean="0"/>
              <a:t>parsedData</a:t>
            </a:r>
            <a:r>
              <a:rPr lang="nl-NL" sz="6400" dirty="0" smtClean="0"/>
              <a:t> </a:t>
            </a:r>
            <a:r>
              <a:rPr lang="nl-NL" sz="6400" dirty="0"/>
              <a:t>= </a:t>
            </a:r>
            <a:r>
              <a:rPr lang="nl-NL" sz="6400" dirty="0" err="1"/>
              <a:t>mat.map</a:t>
            </a:r>
            <a:r>
              <a:rPr lang="nl-NL" sz="6400" dirty="0"/>
              <a:t>(</a:t>
            </a:r>
            <a:r>
              <a:rPr lang="nl-NL" sz="6400" dirty="0" err="1"/>
              <a:t>parsePoint</a:t>
            </a:r>
            <a:r>
              <a:rPr lang="nl-NL" sz="6400" dirty="0"/>
              <a:t>)		</a:t>
            </a:r>
          </a:p>
          <a:p>
            <a:pPr marL="0" indent="0">
              <a:buNone/>
            </a:pPr>
            <a:r>
              <a:rPr lang="nl-NL" sz="6400" dirty="0" smtClean="0"/>
              <a:t>#</a:t>
            </a:r>
            <a:r>
              <a:rPr lang="nl-NL" sz="6400" dirty="0" err="1"/>
              <a:t>Build</a:t>
            </a:r>
            <a:r>
              <a:rPr lang="nl-NL" sz="6400" dirty="0"/>
              <a:t> </a:t>
            </a:r>
            <a:r>
              <a:rPr lang="nl-NL" sz="6400" dirty="0" err="1"/>
              <a:t>Linear</a:t>
            </a:r>
            <a:r>
              <a:rPr lang="nl-NL" sz="6400" dirty="0"/>
              <a:t> Model </a:t>
            </a:r>
            <a:r>
              <a:rPr lang="nl-NL" sz="6400" dirty="0" err="1"/>
              <a:t>and</a:t>
            </a:r>
            <a:r>
              <a:rPr lang="nl-NL" sz="6400" dirty="0"/>
              <a:t> </a:t>
            </a:r>
            <a:r>
              <a:rPr lang="nl-NL" sz="6400" dirty="0" err="1"/>
              <a:t>Ridge</a:t>
            </a:r>
            <a:r>
              <a:rPr lang="nl-NL" sz="6400" dirty="0"/>
              <a:t> </a:t>
            </a:r>
            <a:r>
              <a:rPr lang="nl-NL" sz="6400" dirty="0" err="1"/>
              <a:t>Regression</a:t>
            </a:r>
            <a:r>
              <a:rPr lang="nl-NL" sz="6400" dirty="0"/>
              <a:t> Model </a:t>
            </a:r>
            <a:r>
              <a:rPr lang="nl-NL" sz="6400" dirty="0" err="1"/>
              <a:t>with</a:t>
            </a:r>
            <a:r>
              <a:rPr lang="nl-NL" sz="6400" dirty="0"/>
              <a:t> </a:t>
            </a:r>
            <a:r>
              <a:rPr lang="nl-NL" sz="6400" dirty="0" err="1"/>
              <a:t>Spark</a:t>
            </a:r>
            <a:r>
              <a:rPr lang="nl-NL" sz="6400" dirty="0"/>
              <a:t> </a:t>
            </a:r>
            <a:r>
              <a:rPr lang="nl-NL" sz="6400" dirty="0" err="1"/>
              <a:t>MLlib</a:t>
            </a:r>
            <a:r>
              <a:rPr lang="nl-NL" sz="6400" dirty="0"/>
              <a:t>	</a:t>
            </a:r>
          </a:p>
          <a:p>
            <a:pPr marL="0" indent="0">
              <a:buNone/>
            </a:pPr>
            <a:r>
              <a:rPr lang="nl-NL" sz="6400" dirty="0" smtClean="0"/>
              <a:t>model </a:t>
            </a:r>
            <a:r>
              <a:rPr lang="nl-NL" sz="6400" dirty="0"/>
              <a:t>= </a:t>
            </a:r>
            <a:r>
              <a:rPr lang="nl-NL" sz="6400" dirty="0" err="1"/>
              <a:t>LinearRegressionWithSGD.train</a:t>
            </a:r>
            <a:r>
              <a:rPr lang="nl-NL" sz="6400" dirty="0"/>
              <a:t>(</a:t>
            </a:r>
            <a:r>
              <a:rPr lang="nl-NL" sz="6400" dirty="0" err="1"/>
              <a:t>parsedData</a:t>
            </a:r>
            <a:r>
              <a:rPr lang="nl-NL" sz="6400" dirty="0"/>
              <a:t>, </a:t>
            </a:r>
            <a:r>
              <a:rPr lang="nl-NL" sz="6400" dirty="0" err="1"/>
              <a:t>iterations</a:t>
            </a:r>
            <a:r>
              <a:rPr lang="nl-NL" sz="6400" dirty="0"/>
              <a:t>=2000, </a:t>
            </a:r>
            <a:r>
              <a:rPr lang="nl-NL" sz="6400" dirty="0" err="1"/>
              <a:t>intercept</a:t>
            </a:r>
            <a:r>
              <a:rPr lang="nl-NL" sz="6400" dirty="0"/>
              <a:t>=True)	</a:t>
            </a:r>
          </a:p>
          <a:p>
            <a:pPr marL="0" indent="0">
              <a:buNone/>
            </a:pPr>
            <a:r>
              <a:rPr lang="nl-NL" sz="6400" dirty="0" err="1" smtClean="0"/>
              <a:t>model.weights</a:t>
            </a:r>
            <a:r>
              <a:rPr lang="nl-NL" sz="6400" dirty="0"/>
              <a:t>	</a:t>
            </a:r>
          </a:p>
          <a:p>
            <a:pPr marL="0" indent="0">
              <a:buNone/>
            </a:pPr>
            <a:r>
              <a:rPr lang="es-ES_tradnl" sz="6400" dirty="0" err="1" smtClean="0"/>
              <a:t>DenseVector</a:t>
            </a:r>
            <a:r>
              <a:rPr lang="es-ES_tradnl" sz="6400" dirty="0"/>
              <a:t>([0.987, 0.9901, 0.9914])	</a:t>
            </a:r>
          </a:p>
          <a:p>
            <a:pPr marL="0" indent="0">
              <a:buNone/>
            </a:pPr>
            <a:r>
              <a:rPr lang="es-ES_tradnl" sz="6400" dirty="0" err="1" smtClean="0"/>
              <a:t>model.intercept</a:t>
            </a:r>
            <a:r>
              <a:rPr lang="es-ES_tradnl" sz="6400" dirty="0"/>
              <a:t>	</a:t>
            </a:r>
          </a:p>
          <a:p>
            <a:pPr marL="0" indent="0">
              <a:buNone/>
            </a:pPr>
            <a:r>
              <a:rPr lang="es-ES_tradnl" sz="6400" dirty="0" smtClean="0"/>
              <a:t>1.0167442715777106</a:t>
            </a:r>
            <a:r>
              <a:rPr lang="es-ES_tradnl" sz="6400" dirty="0"/>
              <a:t>	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083277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Word Count</a:t>
            </a:r>
          </a:p>
          <a:p>
            <a:r>
              <a:rPr lang="en-US" dirty="0" err="1"/>
              <a:t>text_file</a:t>
            </a:r>
            <a:r>
              <a:rPr lang="en-US" dirty="0"/>
              <a:t> = </a:t>
            </a:r>
            <a:r>
              <a:rPr lang="en-US" dirty="0" err="1"/>
              <a:t>sc.textFile</a:t>
            </a:r>
            <a:r>
              <a:rPr lang="en-US" dirty="0"/>
              <a:t>("</a:t>
            </a:r>
            <a:r>
              <a:rPr lang="en-US" dirty="0" err="1"/>
              <a:t>hdfs</a:t>
            </a:r>
            <a:r>
              <a:rPr lang="en-US" dirty="0"/>
              <a:t>://...")</a:t>
            </a:r>
          </a:p>
          <a:p>
            <a:r>
              <a:rPr lang="en-US" dirty="0"/>
              <a:t>counts = </a:t>
            </a:r>
            <a:r>
              <a:rPr lang="en-US" dirty="0" err="1"/>
              <a:t>text_file.flatMap</a:t>
            </a:r>
            <a:r>
              <a:rPr lang="en-US" dirty="0"/>
              <a:t>(</a:t>
            </a:r>
            <a:r>
              <a:rPr lang="en-US" b="1" dirty="0"/>
              <a:t>lambda</a:t>
            </a:r>
            <a:r>
              <a:rPr lang="en-US" dirty="0"/>
              <a:t> line: </a:t>
            </a:r>
            <a:r>
              <a:rPr lang="en-US" dirty="0" err="1"/>
              <a:t>line.split</a:t>
            </a:r>
            <a:r>
              <a:rPr lang="en-US" dirty="0"/>
              <a:t>(" ")) \</a:t>
            </a:r>
          </a:p>
          <a:p>
            <a:r>
              <a:rPr lang="nl-NL" dirty="0"/>
              <a:t>             .map(</a:t>
            </a:r>
            <a:r>
              <a:rPr lang="nl-NL" b="1" dirty="0" err="1"/>
              <a:t>lambda</a:t>
            </a:r>
            <a:r>
              <a:rPr lang="nl-NL" dirty="0"/>
              <a:t> word: (word, 1)) \</a:t>
            </a:r>
          </a:p>
          <a:p>
            <a:r>
              <a:rPr lang="nl-NL" dirty="0"/>
              <a:t>             .</a:t>
            </a:r>
            <a:r>
              <a:rPr lang="nl-NL" dirty="0" err="1"/>
              <a:t>reduceByKey</a:t>
            </a:r>
            <a:r>
              <a:rPr lang="nl-NL" dirty="0"/>
              <a:t>(</a:t>
            </a:r>
            <a:r>
              <a:rPr lang="nl-NL" b="1" dirty="0" err="1"/>
              <a:t>lambda</a:t>
            </a:r>
            <a:r>
              <a:rPr lang="nl-NL" dirty="0"/>
              <a:t> a, b: a + b)</a:t>
            </a:r>
          </a:p>
          <a:p>
            <a:r>
              <a:rPr lang="nl-NL" dirty="0" err="1"/>
              <a:t>counts.saveAsTextFile</a:t>
            </a:r>
            <a:r>
              <a:rPr lang="nl-NL" dirty="0"/>
              <a:t>("</a:t>
            </a:r>
            <a:r>
              <a:rPr lang="nl-NL" dirty="0" err="1"/>
              <a:t>hdfs</a:t>
            </a:r>
            <a:r>
              <a:rPr lang="nl-NL" dirty="0"/>
              <a:t>://...")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7045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 Estimation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err="1"/>
              <a:t>def</a:t>
            </a:r>
            <a:r>
              <a:rPr lang="en-US" dirty="0"/>
              <a:t> sample(p):</a:t>
            </a:r>
          </a:p>
          <a:p>
            <a:r>
              <a:rPr lang="es-ES_tradnl" dirty="0"/>
              <a:t>    x, y = </a:t>
            </a:r>
            <a:r>
              <a:rPr lang="es-ES_tradnl" dirty="0" err="1"/>
              <a:t>random</a:t>
            </a:r>
            <a:r>
              <a:rPr lang="es-ES_tradnl" dirty="0"/>
              <a:t>(), </a:t>
            </a:r>
            <a:r>
              <a:rPr lang="es-ES_tradnl" dirty="0" err="1"/>
              <a:t>random</a:t>
            </a:r>
            <a:r>
              <a:rPr lang="es-ES_tradnl" dirty="0"/>
              <a:t>()</a:t>
            </a:r>
          </a:p>
          <a:p>
            <a:r>
              <a:rPr lang="en-US" dirty="0"/>
              <a:t>    </a:t>
            </a:r>
            <a:r>
              <a:rPr lang="en-US" b="1" dirty="0"/>
              <a:t>return</a:t>
            </a:r>
            <a:r>
              <a:rPr lang="en-US" dirty="0"/>
              <a:t> 1 </a:t>
            </a:r>
            <a:r>
              <a:rPr lang="en-US" b="1" dirty="0"/>
              <a:t>if</a:t>
            </a:r>
            <a:r>
              <a:rPr lang="en-US" dirty="0"/>
              <a:t> x*x + y*y &lt; 1 </a:t>
            </a:r>
            <a:r>
              <a:rPr lang="en-US" b="1" dirty="0"/>
              <a:t>else</a:t>
            </a:r>
            <a:r>
              <a:rPr lang="en-US" dirty="0"/>
              <a:t> 0</a:t>
            </a:r>
          </a:p>
          <a:p>
            <a:endParaRPr lang="en-US" dirty="0"/>
          </a:p>
          <a:p>
            <a:r>
              <a:rPr lang="en-US" dirty="0"/>
              <a:t>count = </a:t>
            </a:r>
            <a:r>
              <a:rPr lang="en-US" dirty="0" err="1"/>
              <a:t>sc.parallelize</a:t>
            </a:r>
            <a:r>
              <a:rPr lang="en-US" dirty="0"/>
              <a:t>(</a:t>
            </a:r>
            <a:r>
              <a:rPr lang="en-US" dirty="0" err="1"/>
              <a:t>xrange</a:t>
            </a:r>
            <a:r>
              <a:rPr lang="en-US" dirty="0"/>
              <a:t>(0, NUM_SAMPLES)).map(sample) \</a:t>
            </a:r>
          </a:p>
          <a:p>
            <a:r>
              <a:rPr lang="en-US" dirty="0"/>
              <a:t>             .reduce(</a:t>
            </a:r>
            <a:r>
              <a:rPr lang="en-US" b="1" dirty="0"/>
              <a:t>lambda</a:t>
            </a:r>
            <a:r>
              <a:rPr lang="en-US" dirty="0"/>
              <a:t> a, b: a + b)</a:t>
            </a:r>
          </a:p>
          <a:p>
            <a:r>
              <a:rPr lang="en-US" b="1" dirty="0"/>
              <a:t>print</a:t>
            </a:r>
            <a:r>
              <a:rPr lang="en-US" dirty="0"/>
              <a:t> "Pi is roughly </a:t>
            </a:r>
            <a:r>
              <a:rPr lang="en-US" i="1" dirty="0"/>
              <a:t>%f</a:t>
            </a:r>
            <a:r>
              <a:rPr lang="en-US" dirty="0"/>
              <a:t>" % (4.0 * count / NUM_SAMPLES)</a:t>
            </a:r>
          </a:p>
        </p:txBody>
      </p:sp>
    </p:spTree>
    <p:extLst>
      <p:ext uri="{BB962C8B-B14F-4D97-AF65-F5344CB8AC3E}">
        <p14:creationId xmlns:p14="http://schemas.microsoft.com/office/powerpoint/2010/main" val="15526810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/>
              <a:t>textFile</a:t>
            </a:r>
            <a:r>
              <a:rPr lang="en-US" dirty="0"/>
              <a:t> = </a:t>
            </a:r>
            <a:r>
              <a:rPr lang="en-US" dirty="0" err="1"/>
              <a:t>sc.textFile</a:t>
            </a:r>
            <a:r>
              <a:rPr lang="en-US" dirty="0"/>
              <a:t>("</a:t>
            </a:r>
            <a:r>
              <a:rPr lang="en-US" dirty="0" err="1"/>
              <a:t>hdfs</a:t>
            </a:r>
            <a:r>
              <a:rPr lang="en-US" dirty="0"/>
              <a:t>://...")</a:t>
            </a:r>
          </a:p>
          <a:p>
            <a:endParaRPr lang="en-US" dirty="0"/>
          </a:p>
          <a:p>
            <a:r>
              <a:rPr lang="en-US" i="1" dirty="0"/>
              <a:t># Creates a </a:t>
            </a:r>
            <a:r>
              <a:rPr lang="en-US" i="1" dirty="0" err="1"/>
              <a:t>DataFrame</a:t>
            </a:r>
            <a:r>
              <a:rPr lang="en-US" i="1" dirty="0"/>
              <a:t> having a single column named "line"</a:t>
            </a:r>
            <a:endParaRPr lang="en-US" dirty="0"/>
          </a:p>
          <a:p>
            <a:r>
              <a:rPr lang="en-US" dirty="0" err="1"/>
              <a:t>df</a:t>
            </a:r>
            <a:r>
              <a:rPr lang="en-US" dirty="0"/>
              <a:t> = </a:t>
            </a:r>
            <a:r>
              <a:rPr lang="en-US" dirty="0" err="1"/>
              <a:t>textFile.map</a:t>
            </a:r>
            <a:r>
              <a:rPr lang="en-US" dirty="0"/>
              <a:t>(</a:t>
            </a:r>
            <a:r>
              <a:rPr lang="en-US" b="1" dirty="0"/>
              <a:t>lambda</a:t>
            </a:r>
            <a:r>
              <a:rPr lang="en-US" dirty="0"/>
              <a:t> r: Row(r)).</a:t>
            </a:r>
            <a:r>
              <a:rPr lang="en-US" dirty="0" err="1"/>
              <a:t>toDF</a:t>
            </a:r>
            <a:r>
              <a:rPr lang="en-US" dirty="0"/>
              <a:t>(["line"])</a:t>
            </a:r>
          </a:p>
          <a:p>
            <a:r>
              <a:rPr lang="en-US" dirty="0"/>
              <a:t>errors = </a:t>
            </a:r>
            <a:r>
              <a:rPr lang="en-US" dirty="0" err="1"/>
              <a:t>df.filter</a:t>
            </a:r>
            <a:r>
              <a:rPr lang="en-US" dirty="0"/>
              <a:t>(col("line").like("</a:t>
            </a:r>
            <a:r>
              <a:rPr lang="en-US" i="1" dirty="0"/>
              <a:t>%E</a:t>
            </a:r>
            <a:r>
              <a:rPr lang="en-US" dirty="0"/>
              <a:t>RROR%"))</a:t>
            </a:r>
          </a:p>
          <a:p>
            <a:r>
              <a:rPr lang="en-US" i="1" dirty="0"/>
              <a:t># Counts all the errors</a:t>
            </a:r>
            <a:endParaRPr lang="en-US" dirty="0"/>
          </a:p>
          <a:p>
            <a:r>
              <a:rPr lang="en-US" dirty="0" err="1"/>
              <a:t>errors.count</a:t>
            </a:r>
            <a:r>
              <a:rPr lang="en-US" dirty="0"/>
              <a:t>()</a:t>
            </a:r>
          </a:p>
          <a:p>
            <a:r>
              <a:rPr lang="en-US" i="1" dirty="0"/>
              <a:t># Counts errors mentioning MySQL</a:t>
            </a:r>
            <a:endParaRPr lang="en-US" dirty="0"/>
          </a:p>
          <a:p>
            <a:r>
              <a:rPr lang="en-US" dirty="0" err="1"/>
              <a:t>errors.filter</a:t>
            </a:r>
            <a:r>
              <a:rPr lang="en-US" dirty="0"/>
              <a:t>(col("line").like("%MySQL%")).count()</a:t>
            </a:r>
          </a:p>
          <a:p>
            <a:r>
              <a:rPr lang="en-US" i="1" dirty="0"/>
              <a:t># Fetches the MySQL errors as an array of strings</a:t>
            </a:r>
            <a:endParaRPr lang="en-US" dirty="0"/>
          </a:p>
          <a:p>
            <a:r>
              <a:rPr lang="en-US" dirty="0" err="1"/>
              <a:t>errors.filter</a:t>
            </a:r>
            <a:r>
              <a:rPr lang="en-US" dirty="0"/>
              <a:t>(col("line").like("%MySQL%")).collect()</a:t>
            </a:r>
          </a:p>
        </p:txBody>
      </p:sp>
    </p:spTree>
    <p:extLst>
      <p:ext uri="{BB962C8B-B14F-4D97-AF65-F5344CB8AC3E}">
        <p14:creationId xmlns:p14="http://schemas.microsoft.com/office/powerpoint/2010/main" val="13180987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Data Operation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i="1" dirty="0"/>
              <a:t># Creates a </a:t>
            </a:r>
            <a:r>
              <a:rPr lang="en-US" i="1" dirty="0" err="1"/>
              <a:t>DataFrame</a:t>
            </a:r>
            <a:r>
              <a:rPr lang="en-US" i="1" dirty="0"/>
              <a:t> based on a table named "people"</a:t>
            </a:r>
            <a:endParaRPr lang="en-US" dirty="0"/>
          </a:p>
          <a:p>
            <a:r>
              <a:rPr lang="en-US" i="1" dirty="0"/>
              <a:t># stored in a MySQL database.</a:t>
            </a:r>
            <a:endParaRPr lang="en-US" dirty="0"/>
          </a:p>
          <a:p>
            <a:r>
              <a:rPr lang="en-US" dirty="0" err="1"/>
              <a:t>url</a:t>
            </a:r>
            <a:r>
              <a:rPr lang="en-US" dirty="0"/>
              <a:t> = \</a:t>
            </a:r>
          </a:p>
          <a:p>
            <a:r>
              <a:rPr lang="en-US" dirty="0"/>
              <a:t>  "</a:t>
            </a:r>
            <a:r>
              <a:rPr lang="en-US" dirty="0" err="1"/>
              <a:t>jdbc:mysql</a:t>
            </a:r>
            <a:r>
              <a:rPr lang="en-US" dirty="0"/>
              <a:t>://</a:t>
            </a:r>
            <a:r>
              <a:rPr lang="en-US" dirty="0" err="1"/>
              <a:t>yourIP:yourPort</a:t>
            </a:r>
            <a:r>
              <a:rPr lang="en-US" dirty="0"/>
              <a:t>/</a:t>
            </a:r>
            <a:r>
              <a:rPr lang="en-US" dirty="0" err="1"/>
              <a:t>test?user</a:t>
            </a:r>
            <a:r>
              <a:rPr lang="en-US" dirty="0"/>
              <a:t>=</a:t>
            </a:r>
            <a:r>
              <a:rPr lang="en-US" dirty="0" err="1"/>
              <a:t>yourUsername;password</a:t>
            </a:r>
            <a:r>
              <a:rPr lang="en-US" dirty="0"/>
              <a:t>=</a:t>
            </a:r>
            <a:r>
              <a:rPr lang="en-US" dirty="0" err="1"/>
              <a:t>yourPassword</a:t>
            </a:r>
            <a:r>
              <a:rPr lang="en-US" dirty="0"/>
              <a:t>"</a:t>
            </a:r>
          </a:p>
          <a:p>
            <a:r>
              <a:rPr lang="en-US" dirty="0" err="1"/>
              <a:t>df</a:t>
            </a:r>
            <a:r>
              <a:rPr lang="en-US" dirty="0"/>
              <a:t> = </a:t>
            </a:r>
            <a:r>
              <a:rPr lang="en-US" dirty="0" err="1"/>
              <a:t>sqlContext</a:t>
            </a:r>
            <a:r>
              <a:rPr lang="en-US" dirty="0"/>
              <a:t> \</a:t>
            </a:r>
          </a:p>
          <a:p>
            <a:r>
              <a:rPr lang="en-US" dirty="0"/>
              <a:t>  .read \</a:t>
            </a:r>
          </a:p>
          <a:p>
            <a:r>
              <a:rPr lang="cs-CZ" dirty="0"/>
              <a:t>  .</a:t>
            </a:r>
            <a:r>
              <a:rPr lang="cs-CZ" dirty="0" err="1"/>
              <a:t>format</a:t>
            </a:r>
            <a:r>
              <a:rPr lang="cs-CZ" dirty="0"/>
              <a:t>("</a:t>
            </a:r>
            <a:r>
              <a:rPr lang="cs-CZ" dirty="0" err="1"/>
              <a:t>jdbc</a:t>
            </a:r>
            <a:r>
              <a:rPr lang="cs-CZ" dirty="0"/>
              <a:t>") \</a:t>
            </a:r>
          </a:p>
          <a:p>
            <a:r>
              <a:rPr lang="en-US" dirty="0"/>
              <a:t>  .option("</a:t>
            </a:r>
            <a:r>
              <a:rPr lang="en-US" dirty="0" err="1"/>
              <a:t>url</a:t>
            </a:r>
            <a:r>
              <a:rPr lang="en-US" dirty="0"/>
              <a:t>", </a:t>
            </a:r>
            <a:r>
              <a:rPr lang="en-US" dirty="0" err="1"/>
              <a:t>url</a:t>
            </a:r>
            <a:r>
              <a:rPr lang="en-US" dirty="0"/>
              <a:t>) \</a:t>
            </a:r>
          </a:p>
          <a:p>
            <a:r>
              <a:rPr lang="en-US" dirty="0"/>
              <a:t>  .option("</a:t>
            </a:r>
            <a:r>
              <a:rPr lang="en-US" dirty="0" err="1"/>
              <a:t>dbtable</a:t>
            </a:r>
            <a:r>
              <a:rPr lang="en-US" dirty="0"/>
              <a:t>", "people") \</a:t>
            </a:r>
          </a:p>
          <a:p>
            <a:r>
              <a:rPr lang="ro-RO" dirty="0"/>
              <a:t>  .load()</a:t>
            </a:r>
          </a:p>
          <a:p>
            <a:endParaRPr lang="ro-RO" dirty="0"/>
          </a:p>
          <a:p>
            <a:r>
              <a:rPr lang="ro-RO" i="1" dirty="0"/>
              <a:t># Looks the schema of this DataFrame.</a:t>
            </a:r>
            <a:endParaRPr lang="ro-RO" dirty="0"/>
          </a:p>
          <a:p>
            <a:r>
              <a:rPr lang="ro-RO" dirty="0"/>
              <a:t>df.printSchema()</a:t>
            </a:r>
          </a:p>
          <a:p>
            <a:endParaRPr lang="ro-RO" dirty="0"/>
          </a:p>
          <a:p>
            <a:r>
              <a:rPr lang="ro-RO" i="1" dirty="0"/>
              <a:t># Counts people by age</a:t>
            </a:r>
            <a:endParaRPr lang="ro-RO" dirty="0"/>
          </a:p>
          <a:p>
            <a:r>
              <a:rPr lang="ro-RO" dirty="0"/>
              <a:t>countsByAge = df.groupBy("age").count()</a:t>
            </a:r>
          </a:p>
          <a:p>
            <a:r>
              <a:rPr lang="ro-RO" dirty="0"/>
              <a:t>countsByAge.show()</a:t>
            </a:r>
          </a:p>
          <a:p>
            <a:endParaRPr lang="ro-RO" dirty="0"/>
          </a:p>
          <a:p>
            <a:r>
              <a:rPr lang="ro-RO" i="1" dirty="0"/>
              <a:t># Saves countsByAge to S3 in the JSON format.</a:t>
            </a:r>
            <a:endParaRPr lang="ro-RO" dirty="0"/>
          </a:p>
          <a:p>
            <a:r>
              <a:rPr lang="ro-RO" dirty="0"/>
              <a:t>countsByAge.write.format("json").save("s3a://...")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70990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i="1" dirty="0"/>
              <a:t># Every record of this </a:t>
            </a:r>
            <a:r>
              <a:rPr lang="en-US" i="1" dirty="0" err="1"/>
              <a:t>DataFrame</a:t>
            </a:r>
            <a:r>
              <a:rPr lang="en-US" i="1" dirty="0"/>
              <a:t> contains the label and</a:t>
            </a:r>
            <a:endParaRPr lang="en-US" dirty="0"/>
          </a:p>
          <a:p>
            <a:r>
              <a:rPr lang="en-US" i="1" dirty="0"/>
              <a:t># features represented by a vector.</a:t>
            </a:r>
            <a:endParaRPr lang="en-US" dirty="0"/>
          </a:p>
          <a:p>
            <a:r>
              <a:rPr lang="en-US" dirty="0" err="1"/>
              <a:t>df</a:t>
            </a:r>
            <a:r>
              <a:rPr lang="en-US" dirty="0"/>
              <a:t> = </a:t>
            </a:r>
            <a:r>
              <a:rPr lang="en-US" dirty="0" err="1"/>
              <a:t>sqlContext.createDataFrame</a:t>
            </a:r>
            <a:r>
              <a:rPr lang="en-US" dirty="0"/>
              <a:t>(data, ["label", "features"])</a:t>
            </a:r>
          </a:p>
          <a:p>
            <a:endParaRPr lang="en-US" dirty="0"/>
          </a:p>
          <a:p>
            <a:r>
              <a:rPr lang="en-US" i="1" dirty="0"/>
              <a:t># Set parameters for the algorithm.</a:t>
            </a:r>
            <a:endParaRPr lang="en-US" dirty="0"/>
          </a:p>
          <a:p>
            <a:r>
              <a:rPr lang="en-US" i="1" dirty="0"/>
              <a:t># Here, we limit the number of iterations to 10.</a:t>
            </a:r>
            <a:endParaRPr lang="en-US" dirty="0"/>
          </a:p>
          <a:p>
            <a:r>
              <a:rPr lang="en-US" dirty="0" err="1"/>
              <a:t>lr</a:t>
            </a:r>
            <a:r>
              <a:rPr lang="en-US" dirty="0"/>
              <a:t> = </a:t>
            </a:r>
            <a:r>
              <a:rPr lang="en-US" dirty="0" err="1"/>
              <a:t>LogisticRegression</a:t>
            </a:r>
            <a:r>
              <a:rPr lang="en-US" dirty="0"/>
              <a:t>(</a:t>
            </a:r>
            <a:r>
              <a:rPr lang="en-US" dirty="0" err="1"/>
              <a:t>maxIter</a:t>
            </a:r>
            <a:r>
              <a:rPr lang="en-US" dirty="0"/>
              <a:t>=10)</a:t>
            </a:r>
          </a:p>
          <a:p>
            <a:endParaRPr lang="en-US" dirty="0"/>
          </a:p>
          <a:p>
            <a:r>
              <a:rPr lang="en-US" i="1" dirty="0"/>
              <a:t># Fit the model to the data.</a:t>
            </a:r>
            <a:endParaRPr lang="en-US" dirty="0"/>
          </a:p>
          <a:p>
            <a:r>
              <a:rPr lang="en-US" dirty="0"/>
              <a:t>model = </a:t>
            </a:r>
            <a:r>
              <a:rPr lang="en-US" dirty="0" err="1"/>
              <a:t>lr.fit</a:t>
            </a:r>
            <a:r>
              <a:rPr lang="en-US" dirty="0"/>
              <a:t>(</a:t>
            </a:r>
            <a:r>
              <a:rPr lang="en-US" dirty="0" err="1"/>
              <a:t>df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i="1" dirty="0"/>
              <a:t># Given a dataset, predict each point's label, and show the results.</a:t>
            </a:r>
            <a:endParaRPr lang="en-US" dirty="0"/>
          </a:p>
          <a:p>
            <a:r>
              <a:rPr lang="en-US" dirty="0" err="1"/>
              <a:t>model.transform</a:t>
            </a:r>
            <a:r>
              <a:rPr lang="en-US" dirty="0"/>
              <a:t>(</a:t>
            </a:r>
            <a:r>
              <a:rPr lang="en-US" dirty="0" err="1"/>
              <a:t>df</a:t>
            </a:r>
            <a:r>
              <a:rPr lang="en-US" dirty="0"/>
              <a:t>).show()</a:t>
            </a:r>
          </a:p>
        </p:txBody>
      </p:sp>
    </p:spTree>
    <p:extLst>
      <p:ext uri="{BB962C8B-B14F-4D97-AF65-F5344CB8AC3E}">
        <p14:creationId xmlns:p14="http://schemas.microsoft.com/office/powerpoint/2010/main" val="1856722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Spark 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Apache Spark is a fast and general-purpose cluster computing system. It provides high-level APIs in Java, </a:t>
            </a:r>
            <a:r>
              <a:rPr lang="en-US" dirty="0" err="1" smtClean="0"/>
              <a:t>Scala</a:t>
            </a:r>
            <a:r>
              <a:rPr lang="en-US" dirty="0" smtClean="0"/>
              <a:t> and Python and R, and an optimized engine that supports general execution graphs. It also supports a rich set of high-level tools including Spark SQL for SQL, structured data processing, </a:t>
            </a:r>
            <a:r>
              <a:rPr lang="en-US" dirty="0" err="1" smtClean="0"/>
              <a:t>MLlib</a:t>
            </a:r>
            <a:r>
              <a:rPr lang="en-US" dirty="0" smtClean="0"/>
              <a:t> for machine learning, </a:t>
            </a:r>
            <a:r>
              <a:rPr lang="en-US" dirty="0" err="1" smtClean="0"/>
              <a:t>GraphX</a:t>
            </a:r>
            <a:r>
              <a:rPr lang="en-US" dirty="0" smtClean="0"/>
              <a:t> for graph processing and Spark Streaming.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1108178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b="1" dirty="0" smtClean="0"/>
              <a:t>Background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147248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smtClean="0"/>
              <a:t>Acyclic data flow is inefficient for applications that repeatedly reuse a working </a:t>
            </a:r>
            <a:r>
              <a:rPr lang="en-US" altLang="zh-CN" i="1" dirty="0" smtClean="0"/>
              <a:t>set</a:t>
            </a:r>
            <a:r>
              <a:rPr lang="en-US" altLang="zh-CN" dirty="0" smtClean="0"/>
              <a:t> of data:</a:t>
            </a:r>
          </a:p>
          <a:p>
            <a:pPr marL="0" indent="0">
              <a:buNone/>
            </a:pPr>
            <a:r>
              <a:rPr lang="en-US" altLang="zh-CN" sz="2800" dirty="0" smtClean="0"/>
              <a:t>Iterative </a:t>
            </a:r>
            <a:r>
              <a:rPr lang="en-US" altLang="zh-CN" sz="2800" dirty="0" smtClean="0"/>
              <a:t>algorithms (machine learning,  graphs)</a:t>
            </a:r>
          </a:p>
          <a:p>
            <a:pPr marL="0" indent="0">
              <a:buNone/>
            </a:pPr>
            <a:r>
              <a:rPr lang="en-US" altLang="zh-CN" sz="2800" dirty="0" smtClean="0"/>
              <a:t>Interactive </a:t>
            </a:r>
            <a:r>
              <a:rPr lang="en-US" altLang="zh-CN" sz="2800" dirty="0" smtClean="0"/>
              <a:t>data mining tools (R, Excel, Python)</a:t>
            </a:r>
          </a:p>
          <a:p>
            <a:pPr marL="0" indent="0">
              <a:buNone/>
            </a:pPr>
            <a:endParaRPr lang="en-US" altLang="zh-CN" sz="2800" dirty="0" smtClean="0"/>
          </a:p>
          <a:p>
            <a:pPr marL="0" indent="0">
              <a:buNone/>
            </a:pPr>
            <a:r>
              <a:rPr lang="en-US" altLang="zh-CN" sz="2800" dirty="0" smtClean="0"/>
              <a:t>Solution is RDD (Resilient Distributed Datasets):</a:t>
            </a:r>
            <a:br>
              <a:rPr lang="en-US" altLang="zh-CN" sz="2800" dirty="0" smtClean="0"/>
            </a:br>
            <a:r>
              <a:rPr lang="en-US" altLang="zh-CN" sz="2800" dirty="0" smtClean="0"/>
              <a:t>Allow apps to keep working sets in memory for efficient reuse</a:t>
            </a:r>
          </a:p>
          <a:p>
            <a:pPr marL="0" indent="0">
              <a:buNone/>
            </a:pP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1782864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R</a:t>
            </a:r>
            <a:r>
              <a:rPr lang="en-US" altLang="zh-CN" sz="3200" dirty="0" smtClean="0"/>
              <a:t>esilient </a:t>
            </a:r>
            <a:r>
              <a:rPr lang="en-US" altLang="zh-CN" sz="3200" dirty="0"/>
              <a:t>D</a:t>
            </a:r>
            <a:r>
              <a:rPr lang="en-US" altLang="zh-CN" sz="3200" dirty="0" smtClean="0"/>
              <a:t>istributed </a:t>
            </a:r>
            <a:r>
              <a:rPr lang="en-US" altLang="zh-CN" sz="3200" dirty="0"/>
              <a:t>D</a:t>
            </a:r>
            <a:r>
              <a:rPr lang="en-US" altLang="zh-CN" sz="3200" dirty="0" smtClean="0"/>
              <a:t>atasets (RDDs)</a:t>
            </a:r>
            <a:br>
              <a:rPr lang="en-US" altLang="zh-CN" sz="3200" dirty="0" smtClean="0"/>
            </a:b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dirty="0" smtClean="0"/>
              <a:t>&gt;&gt; Immutable collections of objects spread across a cluster</a:t>
            </a:r>
          </a:p>
          <a:p>
            <a:pPr marL="0" indent="0">
              <a:buNone/>
            </a:pPr>
            <a:r>
              <a:rPr lang="en-US" altLang="zh-CN" dirty="0" smtClean="0"/>
              <a:t> &gt;&gt; Built through parallel </a:t>
            </a:r>
            <a:r>
              <a:rPr lang="en-US" altLang="zh-CN" i="1" dirty="0" smtClean="0"/>
              <a:t>transformations</a:t>
            </a:r>
            <a:r>
              <a:rPr lang="en-US" altLang="zh-CN" dirty="0" smtClean="0"/>
              <a:t> (</a:t>
            </a:r>
            <a:r>
              <a:rPr lang="en-US" altLang="zh-CN" i="1" dirty="0" smtClean="0"/>
              <a:t>map, filter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etc</a:t>
            </a:r>
            <a:r>
              <a:rPr lang="en-US" altLang="zh-CN" dirty="0" smtClean="0"/>
              <a:t>)</a:t>
            </a:r>
          </a:p>
          <a:p>
            <a:pPr marL="0" indent="0">
              <a:buNone/>
            </a:pPr>
            <a:r>
              <a:rPr lang="en-US" altLang="zh-CN" dirty="0" smtClean="0"/>
              <a:t> &gt;&gt; Automatically rebuilt on failure</a:t>
            </a:r>
          </a:p>
          <a:p>
            <a:pPr marL="0" indent="0">
              <a:buNone/>
            </a:pPr>
            <a:r>
              <a:rPr lang="en-US" altLang="zh-CN" dirty="0" smtClean="0"/>
              <a:t> &gt;&gt; Controllable </a:t>
            </a:r>
            <a:r>
              <a:rPr lang="en-US" altLang="zh-CN" i="1" dirty="0" smtClean="0"/>
              <a:t>persistence</a:t>
            </a:r>
            <a:r>
              <a:rPr lang="en-US" altLang="zh-CN" dirty="0" smtClean="0"/>
              <a:t> (e.g. caching in RAM) for reuse</a:t>
            </a:r>
          </a:p>
          <a:p>
            <a:pPr marL="0" indent="0">
              <a:buNone/>
            </a:pPr>
            <a:r>
              <a:rPr lang="en-US" altLang="zh-CN" dirty="0" smtClean="0"/>
              <a:t> &gt;&gt; </a:t>
            </a:r>
            <a:r>
              <a:rPr lang="en-US" altLang="zh-CN" i="1" dirty="0" smtClean="0"/>
              <a:t>Shared variables </a:t>
            </a:r>
            <a:r>
              <a:rPr lang="en-US" altLang="zh-CN" dirty="0" smtClean="0"/>
              <a:t>that can be used in parallel operations</a:t>
            </a:r>
            <a:endParaRPr lang="zh-CN" alt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6405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RDD Operations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dirty="0" smtClean="0"/>
              <a:t>Transformations</a:t>
            </a:r>
          </a:p>
          <a:p>
            <a:pPr marL="0" indent="0">
              <a:buNone/>
            </a:pPr>
            <a:r>
              <a:rPr lang="en-US" altLang="zh-CN" dirty="0" smtClean="0"/>
              <a:t>  </a:t>
            </a:r>
            <a:r>
              <a:rPr lang="en-US" altLang="zh-CN" sz="2800" dirty="0" smtClean="0"/>
              <a:t>&gt;&gt; create a new dataset from an existing one</a:t>
            </a:r>
          </a:p>
          <a:p>
            <a:pPr marL="0" indent="0">
              <a:buNone/>
            </a:pPr>
            <a:r>
              <a:rPr lang="en-US" altLang="zh-CN" dirty="0" smtClean="0"/>
              <a:t>Actions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en-US" altLang="zh-CN" sz="2800" dirty="0" smtClean="0"/>
              <a:t>&gt;&gt; Return a value to the driver program</a:t>
            </a:r>
          </a:p>
          <a:p>
            <a:pPr marL="0" indent="0">
              <a:buNone/>
            </a:pP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 smtClean="0"/>
              <a:t>Transformations are </a:t>
            </a:r>
            <a:r>
              <a:rPr lang="en-US" altLang="zh-CN" sz="2800" i="1" dirty="0" smtClean="0"/>
              <a:t>lazy, they don’t compute right away. Just remember the transformations applied to datasets(lineage). Only compute when an action require.</a:t>
            </a:r>
            <a:endParaRPr lang="zh-CN" altLang="en-US" sz="2800" i="1" dirty="0"/>
          </a:p>
        </p:txBody>
      </p:sp>
    </p:spTree>
    <p:extLst>
      <p:ext uri="{BB962C8B-B14F-4D97-AF65-F5344CB8AC3E}">
        <p14:creationId xmlns:p14="http://schemas.microsoft.com/office/powerpoint/2010/main" val="752308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Transformations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802482"/>
              </p:ext>
            </p:extLst>
          </p:nvPr>
        </p:nvGraphicFramePr>
        <p:xfrm>
          <a:off x="457200" y="1600200"/>
          <a:ext cx="8229600" cy="430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Transformations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Meaning</a:t>
                      </a:r>
                      <a:endParaRPr lang="zh-CN" altLang="en-US" dirty="0"/>
                    </a:p>
                  </a:txBody>
                  <a:tcPr/>
                </a:tc>
              </a:tr>
              <a:tr h="233824">
                <a:tc>
                  <a:txBody>
                    <a:bodyPr/>
                    <a:lstStyle/>
                    <a:p>
                      <a:r>
                        <a:rPr lang="en-US" altLang="zh-CN" i="1" dirty="0" smtClean="0"/>
                        <a:t>map(</a:t>
                      </a:r>
                      <a:r>
                        <a:rPr lang="en-US" altLang="zh-CN" i="1" dirty="0" err="1" smtClean="0"/>
                        <a:t>func</a:t>
                      </a:r>
                      <a:r>
                        <a:rPr lang="en-US" altLang="zh-CN" i="1" dirty="0" smtClean="0"/>
                        <a:t>)</a:t>
                      </a:r>
                      <a:endParaRPr lang="zh-CN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smtClean="0"/>
                        <a:t>Return a new distributed dataset formed by passing each element of the source through a function 	</a:t>
                      </a:r>
                      <a:r>
                        <a:rPr lang="en-US" altLang="zh-CN" sz="1800" i="1" dirty="0" err="1" smtClean="0"/>
                        <a:t>func</a:t>
                      </a:r>
                      <a:endParaRPr lang="en-US" altLang="zh-CN" sz="1800" i="1" dirty="0" smtClean="0"/>
                    </a:p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i="1" dirty="0" err="1" smtClean="0"/>
                        <a:t>flatMap</a:t>
                      </a:r>
                      <a:r>
                        <a:rPr lang="en-US" altLang="zh-CN" i="1" dirty="0" smtClean="0"/>
                        <a:t>(</a:t>
                      </a:r>
                      <a:r>
                        <a:rPr lang="en-US" altLang="zh-CN" i="1" dirty="0" err="1" smtClean="0"/>
                        <a:t>func</a:t>
                      </a:r>
                      <a:r>
                        <a:rPr lang="en-US" altLang="zh-CN" i="1" dirty="0" smtClean="0"/>
                        <a:t>)	</a:t>
                      </a:r>
                      <a:endParaRPr lang="zh-CN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smtClean="0"/>
                        <a:t>Return a new datasets formed by selecting those elements of the source on which </a:t>
                      </a:r>
                      <a:r>
                        <a:rPr lang="en-US" altLang="zh-CN" sz="1800" i="1" dirty="0" err="1" smtClean="0"/>
                        <a:t>func</a:t>
                      </a:r>
                      <a:r>
                        <a:rPr lang="en-US" altLang="zh-CN" sz="1800" dirty="0" smtClean="0"/>
                        <a:t> returns true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i="1" dirty="0" smtClean="0"/>
                        <a:t>union(</a:t>
                      </a:r>
                      <a:r>
                        <a:rPr lang="en-US" altLang="zh-CN" i="1" dirty="0" err="1" smtClean="0"/>
                        <a:t>otherDateset</a:t>
                      </a:r>
                      <a:r>
                        <a:rPr lang="en-US" altLang="zh-CN" i="1" dirty="0" smtClean="0"/>
                        <a:t>)</a:t>
                      </a:r>
                      <a:endParaRPr lang="zh-CN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smtClean="0"/>
                        <a:t>Return a new dataset that  contains the union of the elements in the source dataset and the argument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88292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/>
              <a:t>Actions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1611567"/>
              </p:ext>
            </p:extLst>
          </p:nvPr>
        </p:nvGraphicFramePr>
        <p:xfrm>
          <a:off x="457200" y="1600200"/>
          <a:ext cx="8229600" cy="44043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Actions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Meaning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0" i="1" dirty="0" smtClean="0"/>
                        <a:t>reduce(</a:t>
                      </a:r>
                      <a:r>
                        <a:rPr lang="en-US" altLang="zh-CN" b="0" i="1" dirty="0" err="1" smtClean="0"/>
                        <a:t>func</a:t>
                      </a:r>
                      <a:r>
                        <a:rPr lang="en-US" altLang="zh-CN" b="0" i="1" dirty="0" smtClean="0"/>
                        <a:t>)</a:t>
                      </a:r>
                      <a:endParaRPr lang="zh-CN" altLang="en-US" b="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Aggregate the elements of the dataset using a function </a:t>
                      </a:r>
                      <a:r>
                        <a:rPr lang="en-US" altLang="zh-CN" sz="1800" i="1" dirty="0" err="1" smtClean="0"/>
                        <a:t>func</a:t>
                      </a:r>
                      <a:r>
                        <a:rPr lang="en-US" altLang="zh-CN" sz="1800" dirty="0" smtClean="0"/>
                        <a:t> 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1" dirty="0" smtClean="0"/>
                        <a:t>collect()</a:t>
                      </a:r>
                      <a:endParaRPr lang="zh-CN" altLang="en-US" b="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smtClean="0"/>
                        <a:t>Return all the elements of the dataset as an array at the driver program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1" dirty="0" smtClean="0"/>
                        <a:t>count()</a:t>
                      </a:r>
                      <a:endParaRPr lang="zh-CN" altLang="en-US" b="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Return the number of elements in dataset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1" dirty="0" smtClean="0"/>
                        <a:t>first()</a:t>
                      </a:r>
                      <a:endParaRPr lang="zh-CN" altLang="en-US" b="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smtClean="0"/>
                        <a:t>Return the first element of the dataset</a:t>
                      </a:r>
                      <a:endParaRPr lang="en-US" altLang="zh-CN" sz="1800" b="1" i="1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1" dirty="0" err="1" smtClean="0"/>
                        <a:t>saveAsTextFile</a:t>
                      </a:r>
                      <a:r>
                        <a:rPr lang="en-US" altLang="zh-CN" sz="1800" b="0" i="1" dirty="0" smtClean="0"/>
                        <a:t>(path)  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800" b="0" i="1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800" b="0" i="1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800" b="0" i="1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800" b="0" i="1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1" dirty="0" smtClean="0"/>
                        <a:t>…..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smtClean="0"/>
                        <a:t>Write the elements of the dataset as text file (or set of text file) in a given </a:t>
                      </a:r>
                      <a:r>
                        <a:rPr lang="en-US" altLang="zh-CN" sz="1800" dirty="0" err="1" smtClean="0"/>
                        <a:t>dir</a:t>
                      </a:r>
                      <a:r>
                        <a:rPr lang="en-US" altLang="zh-CN" sz="1800" dirty="0" smtClean="0"/>
                        <a:t> in the local file system, HDFS or any other </a:t>
                      </a:r>
                      <a:r>
                        <a:rPr lang="en-US" altLang="zh-CN" sz="1800" dirty="0" err="1" smtClean="0"/>
                        <a:t>Hadoop</a:t>
                      </a:r>
                      <a:r>
                        <a:rPr lang="en-US" altLang="zh-CN" sz="1800" dirty="0" smtClean="0"/>
                        <a:t>-supported file system</a:t>
                      </a:r>
                    </a:p>
                    <a:p>
                      <a:endParaRPr lang="en-US" altLang="zh-CN" dirty="0" smtClean="0"/>
                    </a:p>
                    <a:p>
                      <a:r>
                        <a:rPr lang="en-US" altLang="zh-CN" dirty="0" smtClean="0"/>
                        <a:t>……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39386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Downloads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hlinkClick r:id="rId2"/>
              </a:rPr>
              <a:t>http://spark.apache.org/docs/latest/</a:t>
            </a:r>
            <a:endParaRPr lang="en-US" dirty="0" smtClean="0"/>
          </a:p>
          <a:p>
            <a:r>
              <a:rPr lang="en-US" dirty="0" err="1" smtClean="0"/>
              <a:t>Docker</a:t>
            </a:r>
            <a:r>
              <a:rPr lang="en-US" dirty="0" smtClean="0"/>
              <a:t>:</a:t>
            </a:r>
          </a:p>
          <a:p>
            <a:r>
              <a:rPr lang="en-US" dirty="0" err="1"/>
              <a:t>docker</a:t>
            </a:r>
            <a:r>
              <a:rPr lang="en-US" dirty="0"/>
              <a:t> run -it -p 8088:8088 -p 8042:8042 --name sandbox1 </a:t>
            </a:r>
            <a:r>
              <a:rPr lang="en-US" dirty="0" err="1"/>
              <a:t>sequenceiq</a:t>
            </a:r>
            <a:r>
              <a:rPr lang="en-US" dirty="0"/>
              <a:t>/spark:1.5.1 </a:t>
            </a:r>
            <a:r>
              <a:rPr lang="en-US" dirty="0" smtClean="0"/>
              <a:t>bash</a:t>
            </a:r>
          </a:p>
          <a:p>
            <a:endParaRPr lang="en-US" dirty="0" smtClean="0"/>
          </a:p>
          <a:p>
            <a:r>
              <a:rPr lang="en-US" dirty="0" smtClean="0"/>
              <a:t>Can run spark job on the command line using</a:t>
            </a:r>
          </a:p>
          <a:p>
            <a:r>
              <a:rPr lang="en-US" dirty="0"/>
              <a:t>./bin/spark-submit examples/</a:t>
            </a:r>
            <a:r>
              <a:rPr lang="en-US" dirty="0" err="1"/>
              <a:t>src</a:t>
            </a:r>
            <a:r>
              <a:rPr lang="en-US" dirty="0"/>
              <a:t>/main/python/</a:t>
            </a:r>
            <a:r>
              <a:rPr lang="en-US" dirty="0" err="1"/>
              <a:t>pi.py</a:t>
            </a:r>
            <a:r>
              <a:rPr lang="en-US" dirty="0"/>
              <a:t> </a:t>
            </a:r>
            <a:r>
              <a:rPr lang="en-US" dirty="0" smtClean="0"/>
              <a:t>10</a:t>
            </a:r>
            <a:br>
              <a:rPr lang="en-US" dirty="0" smtClean="0"/>
            </a:br>
            <a:r>
              <a:rPr lang="en-US" dirty="0" smtClean="0"/>
              <a:t>.</a:t>
            </a:r>
            <a:r>
              <a:rPr lang="en-US" dirty="0"/>
              <a:t>/bin/run-example </a:t>
            </a:r>
            <a:r>
              <a:rPr lang="en-US" dirty="0" err="1"/>
              <a:t>SparkPi</a:t>
            </a:r>
            <a:r>
              <a:rPr lang="en-US" dirty="0"/>
              <a:t> 10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254714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Invoking spark shell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./bin/spark-</a:t>
            </a:r>
            <a:r>
              <a:rPr lang="en-US" dirty="0" smtClean="0"/>
              <a:t>shell</a:t>
            </a:r>
          </a:p>
          <a:p>
            <a:pPr marL="0" indent="0">
              <a:buNone/>
            </a:pPr>
            <a:r>
              <a:rPr lang="en-US" dirty="0" err="1" smtClean="0"/>
              <a:t>scala</a:t>
            </a:r>
            <a:r>
              <a:rPr lang="en-US" dirty="0"/>
              <a:t>&gt; </a:t>
            </a:r>
            <a:r>
              <a:rPr lang="en-US" dirty="0" err="1"/>
              <a:t>sc.parallelize</a:t>
            </a:r>
            <a:r>
              <a:rPr lang="en-US" dirty="0"/>
              <a:t>(1 to 1000).count()</a:t>
            </a:r>
          </a:p>
          <a:p>
            <a:pPr marL="0" indent="0">
              <a:buNone/>
            </a:pPr>
            <a:r>
              <a:rPr lang="en-US" dirty="0"/>
              <a:t>res1: Long = 1000 </a:t>
            </a:r>
            <a:endParaRPr lang="en-US" dirty="0" smtClean="0"/>
          </a:p>
          <a:p>
            <a:pPr marL="0" indent="0">
              <a:buNone/>
            </a:pPr>
            <a:endParaRPr lang="en-US" b="1" dirty="0" smtClean="0"/>
          </a:p>
          <a:p>
            <a:r>
              <a:rPr lang="en-US" dirty="0" smtClean="0"/>
              <a:t> ./</a:t>
            </a:r>
            <a:r>
              <a:rPr lang="en-US" dirty="0"/>
              <a:t>bin/</a:t>
            </a:r>
            <a:r>
              <a:rPr lang="en-US" dirty="0" err="1"/>
              <a:t>pyspark</a:t>
            </a:r>
            <a:r>
              <a:rPr lang="en-US" dirty="0"/>
              <a:t> --</a:t>
            </a:r>
            <a:r>
              <a:rPr lang="en-US" dirty="0" err="1"/>
              <a:t>num</a:t>
            </a:r>
            <a:r>
              <a:rPr lang="en-US" dirty="0"/>
              <a:t>-executors 4 --driver-memory 2g --executor-memory 14g --packages com.databricks:spark-csv_2.10:1.0.3</a:t>
            </a:r>
            <a:endParaRPr lang="en-US" u="sng" dirty="0"/>
          </a:p>
          <a:p>
            <a:pPr marL="0" indent="0">
              <a:buNone/>
            </a:pPr>
            <a:r>
              <a:rPr lang="en-US" dirty="0" err="1" smtClean="0"/>
              <a:t>Pyspark</a:t>
            </a:r>
            <a:r>
              <a:rPr lang="en-US" dirty="0" smtClean="0"/>
              <a:t>&gt;</a:t>
            </a:r>
            <a:r>
              <a:rPr lang="en-US" dirty="0" err="1" smtClean="0"/>
              <a:t>sc.parallelize</a:t>
            </a:r>
            <a:r>
              <a:rPr lang="en-US" dirty="0"/>
              <a:t>(range(1000)).count()</a:t>
            </a:r>
            <a:endParaRPr lang="en-US" b="1" dirty="0"/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478237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1810</TotalTime>
  <Words>1443</Words>
  <Application>Microsoft Macintosh PowerPoint</Application>
  <PresentationFormat>On-screen Show (4:3)</PresentationFormat>
  <Paragraphs>178</Paragraphs>
  <Slides>18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Introduction to Spark</vt:lpstr>
      <vt:lpstr>From Spark Documentation</vt:lpstr>
      <vt:lpstr>Background</vt:lpstr>
      <vt:lpstr>Resilient Distributed Datasets (RDDs) </vt:lpstr>
      <vt:lpstr>RDD Operations</vt:lpstr>
      <vt:lpstr>Transformations</vt:lpstr>
      <vt:lpstr>Actions</vt:lpstr>
      <vt:lpstr>Downloads</vt:lpstr>
      <vt:lpstr>Invoking spark shell</vt:lpstr>
      <vt:lpstr>Spark Core</vt:lpstr>
      <vt:lpstr>Spark DataFrame</vt:lpstr>
      <vt:lpstr>Spark SQL</vt:lpstr>
      <vt:lpstr>Spark MLlib</vt:lpstr>
      <vt:lpstr>More Examples</vt:lpstr>
      <vt:lpstr>Pi Estimation</vt:lpstr>
      <vt:lpstr>Text Search</vt:lpstr>
      <vt:lpstr>Simple Data Operation</vt:lpstr>
      <vt:lpstr>Machine Learning</vt:lpstr>
    </vt:vector>
  </TitlesOfParts>
  <Company>Walt Disney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Spark</dc:title>
  <dc:creator>Lu Ying</dc:creator>
  <cp:lastModifiedBy>Lu Ying</cp:lastModifiedBy>
  <cp:revision>19</cp:revision>
  <dcterms:created xsi:type="dcterms:W3CDTF">2016-03-04T21:48:42Z</dcterms:created>
  <dcterms:modified xsi:type="dcterms:W3CDTF">2016-03-06T03:58:59Z</dcterms:modified>
</cp:coreProperties>
</file>