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96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6B1BB8-4E14-4311-9FF8-3BA987B18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143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8717-FC64-4ED7-BD3D-70F225FDE88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284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748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75B80-8EF0-4917-8CA4-475CD1B485A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3272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2686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478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744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384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75B80-8EF0-4917-8CA4-475CD1B485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294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75B80-8EF0-4917-8CA4-475CD1B485A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276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281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8981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3A81-7780-4475-A828-05A9ADD29A4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7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75B80-8EF0-4917-8CA4-475CD1B485A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5370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75B80-8EF0-4917-8CA4-475CD1B485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86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824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89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316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5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Word___5.docx"/><Relationship Id="rId18" Type="http://schemas.openxmlformats.org/officeDocument/2006/relationships/image" Target="../media/image11.emf"/><Relationship Id="rId26" Type="http://schemas.openxmlformats.org/officeDocument/2006/relationships/package" Target="../embeddings/Microsoft_Word___11.docx"/><Relationship Id="rId21" Type="http://schemas.openxmlformats.org/officeDocument/2006/relationships/image" Target="../media/image12.emf"/><Relationship Id="rId34" Type="http://schemas.openxmlformats.org/officeDocument/2006/relationships/package" Target="../embeddings/Microsoft_Word___15.docx"/><Relationship Id="rId7" Type="http://schemas.openxmlformats.org/officeDocument/2006/relationships/package" Target="../embeddings/Microsoft_Word___2.docx"/><Relationship Id="rId12" Type="http://schemas.openxmlformats.org/officeDocument/2006/relationships/image" Target="../media/image8.emf"/><Relationship Id="rId17" Type="http://schemas.openxmlformats.org/officeDocument/2006/relationships/package" Target="../embeddings/Microsoft_Word___7.docx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package" Target="../embeddings/Microsoft_Word___8.docx"/><Relationship Id="rId29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package" Target="../embeddings/Microsoft_Word___4.docx"/><Relationship Id="rId24" Type="http://schemas.openxmlformats.org/officeDocument/2006/relationships/package" Target="../embeddings/Microsoft_Word___10.docx"/><Relationship Id="rId32" Type="http://schemas.openxmlformats.org/officeDocument/2006/relationships/package" Target="../embeddings/Microsoft_Word___14.docx"/><Relationship Id="rId37" Type="http://schemas.openxmlformats.org/officeDocument/2006/relationships/image" Target="../media/image20.emf"/><Relationship Id="rId5" Type="http://schemas.openxmlformats.org/officeDocument/2006/relationships/package" Target="../embeddings/Microsoft_Word___1.docx"/><Relationship Id="rId15" Type="http://schemas.openxmlformats.org/officeDocument/2006/relationships/package" Target="../embeddings/Microsoft_Word___6.docx"/><Relationship Id="rId23" Type="http://schemas.openxmlformats.org/officeDocument/2006/relationships/image" Target="../media/image13.emf"/><Relationship Id="rId28" Type="http://schemas.openxmlformats.org/officeDocument/2006/relationships/package" Target="../embeddings/Microsoft_Word___12.docx"/><Relationship Id="rId36" Type="http://schemas.openxmlformats.org/officeDocument/2006/relationships/package" Target="../embeddings/Microsoft_Word___16.docx"/><Relationship Id="rId10" Type="http://schemas.openxmlformats.org/officeDocument/2006/relationships/image" Target="../media/image7.emf"/><Relationship Id="rId19" Type="http://schemas.openxmlformats.org/officeDocument/2006/relationships/image" Target="../media/image22.png"/><Relationship Id="rId31" Type="http://schemas.openxmlformats.org/officeDocument/2006/relationships/image" Target="../media/image17.emf"/><Relationship Id="rId4" Type="http://schemas.openxmlformats.org/officeDocument/2006/relationships/image" Target="../media/image21.png"/><Relationship Id="rId9" Type="http://schemas.openxmlformats.org/officeDocument/2006/relationships/package" Target="../embeddings/Microsoft_Word___3.docx"/><Relationship Id="rId14" Type="http://schemas.openxmlformats.org/officeDocument/2006/relationships/image" Target="../media/image9.emf"/><Relationship Id="rId22" Type="http://schemas.openxmlformats.org/officeDocument/2006/relationships/package" Target="../embeddings/Microsoft_Word___9.docx"/><Relationship Id="rId27" Type="http://schemas.openxmlformats.org/officeDocument/2006/relationships/image" Target="../media/image15.emf"/><Relationship Id="rId30" Type="http://schemas.openxmlformats.org/officeDocument/2006/relationships/package" Target="../embeddings/Microsoft_Word___13.docx"/><Relationship Id="rId35" Type="http://schemas.openxmlformats.org/officeDocument/2006/relationships/image" Target="../media/image19.emf"/><Relationship Id="rId8" Type="http://schemas.openxmlformats.org/officeDocument/2006/relationships/image" Target="../media/image6.emf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81000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/>
              <a:t>Bo Peng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2925" y="281940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800" dirty="0" smtClean="0"/>
              <a:t>Deep Learning: </a:t>
            </a:r>
            <a:r>
              <a:rPr lang="en-US" altLang="en-US" sz="2800" dirty="0" err="1" smtClean="0"/>
              <a:t>Autoencoder</a:t>
            </a:r>
            <a:r>
              <a:rPr lang="en-US" altLang="en-US" sz="2800" dirty="0" smtClean="0"/>
              <a:t> and Restricted Boltzmann Machine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70866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Restricted Boltzmann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981200"/>
                <a:ext cx="6934200" cy="4267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Binary Units: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h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en-US" sz="1600" b="0" dirty="0" smtClean="0">
                  <a:solidFill>
                    <a:schemeClr val="tx1"/>
                  </a:solidFill>
                  <a:latin typeface="Verdana" panose="020B060403050404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600" b="0" dirty="0" smtClean="0">
                  <a:solidFill>
                    <a:schemeClr val="tx1"/>
                  </a:solidFill>
                  <a:latin typeface="Verdana" panose="020B060403050404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𝐹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=−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𝑣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굴림" panose="020B0600000101010101" pitchFamily="34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굴림" panose="020B0600000101010101" pitchFamily="34" charset="-127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굴림" panose="020B0600000101010101" pitchFamily="34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굴림" panose="020B0600000101010101" pitchFamily="34" charset="-127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6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=1|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𝑠𝑖𝑔𝑚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𝑣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zh-CN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=1|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𝑠𝑖𝑔𝑚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h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Updates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sz="2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|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|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𝑠𝑖𝑔𝑚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∙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zh-CN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2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981200"/>
                <a:ext cx="6934200" cy="4267200"/>
              </a:xfrm>
              <a:blipFill rotWithShape="0">
                <a:blip r:embed="rId4"/>
                <a:stretch>
                  <a:fillRect l="-967" t="-9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Restricted Boltzmann Machine</a:t>
            </a:r>
            <a:endParaRPr lang="ru-RU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Rectangle 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20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Gibbs sampling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ko-KR" sz="6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e>
                        <m:sup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(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𝑛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+1)</m:t>
                          </m:r>
                        </m:sup>
                      </m:sSup>
                      <m:r>
                        <a:rPr lang="en-US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  <m:sup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(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𝑛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+1)</m:t>
                          </m:r>
                        </m:sup>
                      </m:sSup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endParaRPr lang="en-US" altLang="en-US" sz="12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12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ru-RU" altLang="en-US" sz="16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741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17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 descr="rb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81400"/>
            <a:ext cx="5872438" cy="19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7086600" cy="715963"/>
          </a:xfrm>
        </p:spPr>
        <p:txBody>
          <a:bodyPr/>
          <a:lstStyle/>
          <a:p>
            <a:r>
              <a:rPr lang="en-US" altLang="en-US" sz="4000" dirty="0" smtClean="0">
                <a:solidFill>
                  <a:schemeClr val="tx1"/>
                </a:solidFill>
              </a:rPr>
              <a:t>Deep Belief Networks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981200"/>
                <a:ext cx="4572000" cy="4267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Stacked RBM</a:t>
                </a:r>
              </a:p>
              <a:p>
                <a:pPr>
                  <a:lnSpc>
                    <a:spcPct val="80000"/>
                  </a:lnSpc>
                </a:pPr>
                <a:endParaRPr lang="en-US" altLang="zh-CN" sz="2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𝑙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16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𝑙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where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굴림" panose="020B0600000101010101" pitchFamily="34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h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0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,</m:t>
                    </m:r>
                    <m:r>
                      <a:rPr lang="en-US" altLang="zh-CN" sz="16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𝑘</m:t>
                            </m:r>
                            <m:r>
                              <a:rPr lang="en-US" altLang="zh-CN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is a conditional distribution for visible unites conditioned on the hidden units of the RBM at level k,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𝑙</m:t>
                            </m:r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is the visible-hidden  joint distribution in the top-level  RBM.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2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981200"/>
                <a:ext cx="4572000" cy="4267200"/>
              </a:xfrm>
              <a:blipFill rotWithShape="0">
                <a:blip r:embed="rId4"/>
                <a:stretch>
                  <a:fillRect l="-146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48" y="1477963"/>
            <a:ext cx="2049852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Data description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MNIST database of handwritten digits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28x28=784 pixels for each image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Training set 60,000 images and </a:t>
            </a:r>
            <a:r>
              <a:rPr lang="en-US" altLang="ko-KR" sz="16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tesing</a:t>
            </a: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 set 10,000 images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Python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Deep learning library (</a:t>
            </a:r>
            <a:r>
              <a:rPr lang="en-US" altLang="ko-KR" sz="16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Bengio</a:t>
            </a: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): </a:t>
            </a:r>
            <a:r>
              <a:rPr lang="en-US" altLang="ko-KR" sz="16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Theano</a:t>
            </a:r>
            <a:endParaRPr lang="en-US" altLang="ko-KR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sda</a:t>
            </a:r>
            <a:r>
              <a:rPr lang="en-US" sz="1600" dirty="0"/>
              <a:t>, </a:t>
            </a:r>
            <a:r>
              <a:rPr lang="en-US" sz="1600" dirty="0" err="1"/>
              <a:t>rbm</a:t>
            </a:r>
            <a:r>
              <a:rPr lang="en-US" sz="1600" dirty="0"/>
              <a:t>, DBN (http://deeplearning.net/tutorial/)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en-US" sz="12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2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ru-RU" altLang="en-US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5" name="Picture 6" descr="digit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600"/>
            <a:ext cx="40639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" y="31550"/>
            <a:ext cx="8686800" cy="715962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Results(More nodes)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140" name="Group 27"/>
          <p:cNvGrpSpPr/>
          <p:nvPr/>
        </p:nvGrpSpPr>
        <p:grpSpPr>
          <a:xfrm>
            <a:off x="301910" y="849868"/>
            <a:ext cx="3834674" cy="5140424"/>
            <a:chOff x="4535998" y="849868"/>
            <a:chExt cx="3834674" cy="5140424"/>
          </a:xfrm>
        </p:grpSpPr>
        <p:grpSp>
          <p:nvGrpSpPr>
            <p:cNvPr id="141" name="Group 28"/>
            <p:cNvGrpSpPr/>
            <p:nvPr/>
          </p:nvGrpSpPr>
          <p:grpSpPr>
            <a:xfrm>
              <a:off x="4535998" y="1317283"/>
              <a:ext cx="3834674" cy="4673009"/>
              <a:chOff x="463904" y="903637"/>
              <a:chExt cx="3834674" cy="4673009"/>
            </a:xfrm>
          </p:grpSpPr>
          <p:sp>
            <p:nvSpPr>
              <p:cNvPr id="143" name="TextBox 30"/>
              <p:cNvSpPr txBox="1"/>
              <p:nvPr/>
            </p:nvSpPr>
            <p:spPr>
              <a:xfrm>
                <a:off x="466715" y="4407095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1000</a:t>
                </a:r>
                <a:r>
                  <a:rPr lang="en-US" altLang="zh-CN" sz="1400" dirty="0" smtClean="0"/>
                  <a:t>	</a:t>
                </a:r>
                <a:r>
                  <a:rPr lang="en-US" altLang="zh-CN" sz="1400" dirty="0" smtClean="0"/>
                  <a:t>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0.00941</a:t>
                </a:r>
                <a:endParaRPr lang="en-US" sz="1400" dirty="0" smtClean="0"/>
              </a:p>
              <a:p>
                <a:endParaRPr lang="en-US" sz="1400" dirty="0" smtClean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144" name="TextBox 31"/>
              <p:cNvSpPr txBox="1"/>
              <p:nvPr/>
            </p:nvSpPr>
            <p:spPr>
              <a:xfrm>
                <a:off x="463904" y="3237544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zh-CN" altLang="zh-CN" sz="1400" dirty="0" smtClean="0"/>
                  <a:t>5</a:t>
                </a:r>
                <a:r>
                  <a:rPr lang="en-US" altLang="zh-CN" sz="1400" dirty="0" smtClean="0"/>
                  <a:t>00		</a:t>
                </a:r>
                <a:r>
                  <a:rPr lang="en-US" altLang="zh-CN" sz="1400" dirty="0" smtClean="0"/>
                  <a:t>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0.00786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145" name="TextBox 32"/>
              <p:cNvSpPr txBox="1"/>
              <p:nvPr/>
            </p:nvSpPr>
            <p:spPr>
              <a:xfrm>
                <a:off x="463904" y="903637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30		</a:t>
                </a:r>
                <a:r>
                  <a:rPr lang="en-US" altLang="zh-CN" sz="1400" dirty="0" smtClean="0"/>
                  <a:t> 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0.05074</a:t>
                </a:r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</p:txBody>
          </p:sp>
          <p:sp>
            <p:nvSpPr>
              <p:cNvPr id="146" name="TextBox 33"/>
              <p:cNvSpPr txBox="1"/>
              <p:nvPr/>
            </p:nvSpPr>
            <p:spPr>
              <a:xfrm>
                <a:off x="463904" y="2073188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zh-CN" altLang="zh-CN" sz="1400" dirty="0" smtClean="0"/>
                  <a:t>1</a:t>
                </a:r>
                <a:r>
                  <a:rPr lang="en-US" altLang="zh-CN" sz="1400" dirty="0" smtClean="0"/>
                  <a:t>00		</a:t>
                </a:r>
                <a:r>
                  <a:rPr lang="en-US" altLang="zh-CN" sz="1400" dirty="0" smtClean="0"/>
                  <a:t>            MSE: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0.02686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</p:grpSp>
        <p:sp>
          <p:nvSpPr>
            <p:cNvPr id="142" name="TextBox 29"/>
            <p:cNvSpPr txBox="1"/>
            <p:nvPr/>
          </p:nvSpPr>
          <p:spPr>
            <a:xfrm>
              <a:off x="5302067" y="849868"/>
              <a:ext cx="220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Autoencoder</a:t>
              </a:r>
              <a:endParaRPr lang="en-US" dirty="0"/>
            </a:p>
          </p:txBody>
        </p:sp>
      </p:grpSp>
      <p:pic>
        <p:nvPicPr>
          <p:cNvPr id="147" name="Picture 38" descr="reconstructed_input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1" y="1669468"/>
            <a:ext cx="3670300" cy="723900"/>
          </a:xfrm>
          <a:prstGeom prst="rect">
            <a:avLst/>
          </a:prstGeom>
        </p:spPr>
      </p:pic>
      <p:pic>
        <p:nvPicPr>
          <p:cNvPr id="148" name="Picture 2" descr="reconstructed_input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33824"/>
            <a:ext cx="3670300" cy="723900"/>
          </a:xfrm>
          <a:prstGeom prst="rect">
            <a:avLst/>
          </a:prstGeom>
        </p:spPr>
      </p:pic>
      <p:pic>
        <p:nvPicPr>
          <p:cNvPr id="149" name="Picture 4" descr="reconstructed_input5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982344"/>
            <a:ext cx="3670300" cy="723900"/>
          </a:xfrm>
          <a:prstGeom prst="rect">
            <a:avLst/>
          </a:prstGeom>
        </p:spPr>
      </p:pic>
      <p:pic>
        <p:nvPicPr>
          <p:cNvPr id="150" name="Picture 16" descr="reconstructed_input10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5163998"/>
            <a:ext cx="3670300" cy="723900"/>
          </a:xfrm>
          <a:prstGeom prst="rect">
            <a:avLst/>
          </a:prstGeom>
        </p:spPr>
      </p:pic>
      <p:grpSp>
        <p:nvGrpSpPr>
          <p:cNvPr id="151" name="Group 15"/>
          <p:cNvGrpSpPr/>
          <p:nvPr/>
        </p:nvGrpSpPr>
        <p:grpSpPr>
          <a:xfrm>
            <a:off x="4535998" y="838200"/>
            <a:ext cx="3834674" cy="5152092"/>
            <a:chOff x="4535998" y="838200"/>
            <a:chExt cx="3834674" cy="5152092"/>
          </a:xfrm>
        </p:grpSpPr>
        <p:grpSp>
          <p:nvGrpSpPr>
            <p:cNvPr id="152" name="Group 13"/>
            <p:cNvGrpSpPr/>
            <p:nvPr/>
          </p:nvGrpSpPr>
          <p:grpSpPr>
            <a:xfrm>
              <a:off x="4535998" y="1317283"/>
              <a:ext cx="3834674" cy="4673009"/>
              <a:chOff x="463904" y="903637"/>
              <a:chExt cx="3834674" cy="4673009"/>
            </a:xfrm>
          </p:grpSpPr>
          <p:sp>
            <p:nvSpPr>
              <p:cNvPr id="154" name="TextBox 12"/>
              <p:cNvSpPr txBox="1"/>
              <p:nvPr/>
            </p:nvSpPr>
            <p:spPr>
              <a:xfrm>
                <a:off x="466715" y="4407095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1000	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    </a:t>
                </a:r>
                <a:r>
                  <a:rPr lang="en-US" altLang="zh-CN" sz="1400" dirty="0" smtClean="0"/>
                  <a:t>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0.00973</a:t>
                </a:r>
                <a:endParaRPr lang="en-US" sz="1400" dirty="0" smtClean="0"/>
              </a:p>
              <a:p>
                <a:endParaRPr lang="en-US" sz="1400" dirty="0" smtClean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155" name="TextBox 10"/>
              <p:cNvSpPr txBox="1"/>
              <p:nvPr/>
            </p:nvSpPr>
            <p:spPr>
              <a:xfrm>
                <a:off x="463904" y="3237544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500	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                       </a:t>
                </a:r>
                <a:r>
                  <a:rPr lang="en-US" altLang="zh-CN" sz="1400" dirty="0" smtClean="0"/>
                  <a:t>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0.00977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156" name="TextBox 6"/>
              <p:cNvSpPr txBox="1"/>
              <p:nvPr/>
            </p:nvSpPr>
            <p:spPr>
              <a:xfrm>
                <a:off x="463904" y="903637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30		</a:t>
                </a:r>
                <a:r>
                  <a:rPr lang="en-US" altLang="zh-CN" sz="1400" dirty="0" smtClean="0"/>
                  <a:t> 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0.06213</a:t>
                </a:r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157" name="TextBox 8"/>
              <p:cNvSpPr txBox="1"/>
              <p:nvPr/>
            </p:nvSpPr>
            <p:spPr>
              <a:xfrm>
                <a:off x="463904" y="2073188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zh-CN" altLang="zh-CN" sz="1400" dirty="0" smtClean="0"/>
                  <a:t>1</a:t>
                </a:r>
                <a:r>
                  <a:rPr lang="en-US" altLang="zh-CN" sz="1400" dirty="0" smtClean="0"/>
                  <a:t>00		</a:t>
                </a:r>
                <a:r>
                  <a:rPr lang="en-US" altLang="zh-CN" sz="1400" dirty="0" smtClean="0"/>
                  <a:t>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/>
                  <a:t>0.02350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pic>
            <p:nvPicPr>
              <p:cNvPr id="158" name="Picture 5" descr="reconstructed_input30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406" y="1249569"/>
                <a:ext cx="3670300" cy="723900"/>
              </a:xfrm>
              <a:prstGeom prst="rect">
                <a:avLst/>
              </a:prstGeom>
            </p:spPr>
          </p:pic>
        </p:grpSp>
        <p:sp>
          <p:nvSpPr>
            <p:cNvPr id="153" name="TextBox 14"/>
            <p:cNvSpPr txBox="1"/>
            <p:nvPr/>
          </p:nvSpPr>
          <p:spPr>
            <a:xfrm>
              <a:off x="5179215" y="838200"/>
              <a:ext cx="220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RBM</a:t>
              </a:r>
              <a:endParaRPr lang="en-US" dirty="0"/>
            </a:p>
          </p:txBody>
        </p:sp>
      </p:grpSp>
      <p:pic>
        <p:nvPicPr>
          <p:cNvPr id="159" name="Picture 17" descr="reconstructed_input1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833824"/>
            <a:ext cx="3670300" cy="723900"/>
          </a:xfrm>
          <a:prstGeom prst="rect">
            <a:avLst/>
          </a:prstGeom>
        </p:spPr>
      </p:pic>
      <p:pic>
        <p:nvPicPr>
          <p:cNvPr id="160" name="Picture 19" descr="reconstructed_input5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982344"/>
            <a:ext cx="3670300" cy="723900"/>
          </a:xfrm>
          <a:prstGeom prst="rect">
            <a:avLst/>
          </a:prstGeom>
        </p:spPr>
      </p:pic>
      <p:pic>
        <p:nvPicPr>
          <p:cNvPr id="161" name="Picture 20" descr="reconstructed_input100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5163998"/>
            <a:ext cx="3670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" y="31550"/>
            <a:ext cx="8686800" cy="715962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Results(More layers)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5" name="Group 27"/>
          <p:cNvGrpSpPr/>
          <p:nvPr/>
        </p:nvGrpSpPr>
        <p:grpSpPr>
          <a:xfrm>
            <a:off x="301910" y="924076"/>
            <a:ext cx="3834674" cy="5066216"/>
            <a:chOff x="4535998" y="924076"/>
            <a:chExt cx="3834674" cy="5066216"/>
          </a:xfrm>
        </p:grpSpPr>
        <p:grpSp>
          <p:nvGrpSpPr>
            <p:cNvPr id="26" name="Group 28"/>
            <p:cNvGrpSpPr/>
            <p:nvPr/>
          </p:nvGrpSpPr>
          <p:grpSpPr>
            <a:xfrm>
              <a:off x="4535998" y="1317283"/>
              <a:ext cx="3834674" cy="4673009"/>
              <a:chOff x="463904" y="903637"/>
              <a:chExt cx="3834674" cy="4673009"/>
            </a:xfrm>
          </p:grpSpPr>
          <p:sp>
            <p:nvSpPr>
              <p:cNvPr id="28" name="TextBox 30"/>
              <p:cNvSpPr txBox="1"/>
              <p:nvPr/>
            </p:nvSpPr>
            <p:spPr>
              <a:xfrm>
                <a:off x="466715" y="4407095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1000-500-</a:t>
                </a:r>
                <a:r>
                  <a:rPr lang="zh-CN" altLang="zh-CN" sz="1400" dirty="0" smtClean="0"/>
                  <a:t>2</a:t>
                </a:r>
                <a:r>
                  <a:rPr lang="en-US" altLang="zh-CN" sz="1400" dirty="0" smtClean="0"/>
                  <a:t>50-30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0.05012</a:t>
                </a:r>
                <a:endParaRPr lang="en-US" sz="1400" dirty="0" smtClean="0"/>
              </a:p>
              <a:p>
                <a:endParaRPr lang="en-US" sz="1400" dirty="0" smtClean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29" name="TextBox 31"/>
              <p:cNvSpPr txBox="1"/>
              <p:nvPr/>
            </p:nvSpPr>
            <p:spPr>
              <a:xfrm>
                <a:off x="463904" y="3237544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500-</a:t>
                </a:r>
                <a:r>
                  <a:rPr lang="zh-CN" altLang="zh-CN" sz="1400" dirty="0" smtClean="0"/>
                  <a:t>2</a:t>
                </a:r>
                <a:r>
                  <a:rPr lang="en-US" altLang="zh-CN" sz="1400" dirty="0" smtClean="0"/>
                  <a:t>50-30	</a:t>
                </a:r>
                <a:r>
                  <a:rPr lang="en-US" altLang="zh-CN" sz="1400" dirty="0" smtClean="0"/>
                  <a:t> 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0.04632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30" name="TextBox 32"/>
              <p:cNvSpPr txBox="1"/>
              <p:nvPr/>
            </p:nvSpPr>
            <p:spPr>
              <a:xfrm>
                <a:off x="463904" y="903637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30		</a:t>
                </a:r>
                <a:r>
                  <a:rPr lang="en-US" altLang="zh-CN" sz="1400" dirty="0" smtClean="0"/>
                  <a:t>  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0.05074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  <p:sp>
            <p:nvSpPr>
              <p:cNvPr id="31" name="TextBox 33"/>
              <p:cNvSpPr txBox="1"/>
              <p:nvPr/>
            </p:nvSpPr>
            <p:spPr>
              <a:xfrm>
                <a:off x="463904" y="2073188"/>
                <a:ext cx="3831863" cy="1169551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 smtClean="0"/>
                  <a:t>Layer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zh-CN" altLang="zh-CN" sz="1400" dirty="0" smtClean="0"/>
                  <a:t>2</a:t>
                </a:r>
                <a:r>
                  <a:rPr lang="en-US" altLang="zh-CN" sz="1400" dirty="0" smtClean="0"/>
                  <a:t>50-30	</a:t>
                </a:r>
                <a:r>
                  <a:rPr lang="en-US" altLang="zh-CN" sz="1400" dirty="0" smtClean="0"/>
                  <a:t>            MSE</a:t>
                </a:r>
                <a:r>
                  <a:rPr lang="en-US" altLang="zh-CN" sz="1400" dirty="0" smtClean="0"/>
                  <a:t>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0.05450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   </a:t>
                </a:r>
              </a:p>
              <a:p>
                <a:pPr algn="r"/>
                <a:endParaRPr lang="en-US" sz="1400" dirty="0"/>
              </a:p>
            </p:txBody>
          </p:sp>
        </p:grpSp>
        <p:sp>
          <p:nvSpPr>
            <p:cNvPr id="27" name="TextBox 29"/>
            <p:cNvSpPr txBox="1"/>
            <p:nvPr/>
          </p:nvSpPr>
          <p:spPr>
            <a:xfrm>
              <a:off x="5179215" y="924076"/>
              <a:ext cx="220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Autoencoder</a:t>
              </a:r>
              <a:endParaRPr lang="en-US" dirty="0"/>
            </a:p>
          </p:txBody>
        </p:sp>
      </p:grpSp>
      <p:pic>
        <p:nvPicPr>
          <p:cNvPr id="32" name="Picture 38" descr="reconstructed_input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215"/>
            <a:ext cx="3670300" cy="723900"/>
          </a:xfrm>
          <a:prstGeom prst="rect">
            <a:avLst/>
          </a:prstGeom>
        </p:spPr>
      </p:pic>
      <p:pic>
        <p:nvPicPr>
          <p:cNvPr id="33" name="Picture 39" descr="reconstructed_input250_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812793"/>
            <a:ext cx="3670300" cy="723900"/>
          </a:xfrm>
          <a:prstGeom prst="rect">
            <a:avLst/>
          </a:prstGeom>
        </p:spPr>
      </p:pic>
      <p:pic>
        <p:nvPicPr>
          <p:cNvPr id="34" name="Picture 40" descr="reconstructed_input500_250_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982344"/>
            <a:ext cx="3670300" cy="723900"/>
          </a:xfrm>
          <a:prstGeom prst="rect">
            <a:avLst/>
          </a:prstGeom>
        </p:spPr>
      </p:pic>
      <p:pic>
        <p:nvPicPr>
          <p:cNvPr id="35" name="Picture 41" descr="reconstructed_input1000_500_250_3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5163998"/>
            <a:ext cx="3670300" cy="723900"/>
          </a:xfrm>
          <a:prstGeom prst="rect">
            <a:avLst/>
          </a:prstGeom>
        </p:spPr>
      </p:pic>
      <p:sp>
        <p:nvSpPr>
          <p:cNvPr id="55" name="TextBox 12"/>
          <p:cNvSpPr txBox="1"/>
          <p:nvPr/>
        </p:nvSpPr>
        <p:spPr>
          <a:xfrm>
            <a:off x="4538809" y="4820741"/>
            <a:ext cx="3831863" cy="116955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Layer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1000-500-</a:t>
            </a:r>
            <a:r>
              <a:rPr lang="zh-CN" altLang="zh-CN" sz="1400" dirty="0" smtClean="0"/>
              <a:t>2</a:t>
            </a:r>
            <a:r>
              <a:rPr lang="en-US" altLang="zh-CN" sz="1400" dirty="0" smtClean="0"/>
              <a:t>50-30          MSE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0.0476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algn="r"/>
            <a:r>
              <a:rPr lang="en-US" sz="1400" dirty="0" smtClean="0"/>
              <a:t>                 </a:t>
            </a:r>
          </a:p>
          <a:p>
            <a:pPr algn="r"/>
            <a:endParaRPr lang="en-US" sz="1400" dirty="0"/>
          </a:p>
        </p:txBody>
      </p:sp>
      <p:sp>
        <p:nvSpPr>
          <p:cNvPr id="56" name="TextBox 10"/>
          <p:cNvSpPr txBox="1"/>
          <p:nvPr/>
        </p:nvSpPr>
        <p:spPr>
          <a:xfrm>
            <a:off x="4535998" y="3651190"/>
            <a:ext cx="3831863" cy="116955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Layer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500-</a:t>
            </a:r>
            <a:r>
              <a:rPr lang="zh-CN" altLang="zh-CN" sz="1400" dirty="0" smtClean="0"/>
              <a:t>2</a:t>
            </a:r>
            <a:r>
              <a:rPr lang="en-US" altLang="zh-CN" sz="1400" dirty="0" smtClean="0"/>
              <a:t>50-30	</a:t>
            </a:r>
            <a:r>
              <a:rPr lang="en-US" altLang="zh-CN" sz="1400" dirty="0" smtClean="0"/>
              <a:t>            MSE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0.03741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algn="r"/>
            <a:r>
              <a:rPr lang="en-US" sz="1400" dirty="0" smtClean="0"/>
              <a:t>                 </a:t>
            </a:r>
          </a:p>
          <a:p>
            <a:pPr algn="r"/>
            <a:endParaRPr lang="en-US" sz="1400" dirty="0"/>
          </a:p>
        </p:txBody>
      </p:sp>
      <p:sp>
        <p:nvSpPr>
          <p:cNvPr id="57" name="TextBox 6"/>
          <p:cNvSpPr txBox="1"/>
          <p:nvPr/>
        </p:nvSpPr>
        <p:spPr>
          <a:xfrm>
            <a:off x="4535998" y="1317283"/>
            <a:ext cx="3831863" cy="116955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Layer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30		</a:t>
            </a:r>
            <a:r>
              <a:rPr lang="en-US" altLang="zh-CN" sz="1400" dirty="0" smtClean="0"/>
              <a:t>            MSE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0.06213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algn="r"/>
            <a:r>
              <a:rPr lang="en-US" sz="1400" dirty="0" smtClean="0"/>
              <a:t>                 </a:t>
            </a:r>
          </a:p>
          <a:p>
            <a:pPr algn="r"/>
            <a:endParaRPr lang="en-US" sz="1400" dirty="0"/>
          </a:p>
        </p:txBody>
      </p:sp>
      <p:sp>
        <p:nvSpPr>
          <p:cNvPr id="58" name="TextBox 8"/>
          <p:cNvSpPr txBox="1"/>
          <p:nvPr/>
        </p:nvSpPr>
        <p:spPr>
          <a:xfrm>
            <a:off x="4535998" y="2486834"/>
            <a:ext cx="3831863" cy="116955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Layer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zh-CN" altLang="zh-CN" sz="1400" dirty="0" smtClean="0"/>
              <a:t>2</a:t>
            </a:r>
            <a:r>
              <a:rPr lang="en-US" altLang="zh-CN" sz="1400" dirty="0" smtClean="0"/>
              <a:t>50-30	</a:t>
            </a:r>
            <a:r>
              <a:rPr lang="en-US" altLang="zh-CN" sz="1400" dirty="0" smtClean="0"/>
              <a:t>            MSE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0.04957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algn="r"/>
            <a:r>
              <a:rPr lang="en-US" sz="1400" dirty="0" smtClean="0"/>
              <a:t>                 </a:t>
            </a:r>
          </a:p>
          <a:p>
            <a:pPr algn="r"/>
            <a:endParaRPr lang="en-US" sz="1400" dirty="0"/>
          </a:p>
        </p:txBody>
      </p:sp>
      <p:pic>
        <p:nvPicPr>
          <p:cNvPr id="59" name="Picture 5" descr="reconstructed_input3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1663215"/>
            <a:ext cx="3670300" cy="723900"/>
          </a:xfrm>
          <a:prstGeom prst="rect">
            <a:avLst/>
          </a:prstGeom>
        </p:spPr>
      </p:pic>
      <p:pic>
        <p:nvPicPr>
          <p:cNvPr id="60" name="Picture 7" descr="reconstructed_input250_3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833824"/>
            <a:ext cx="3670300" cy="723900"/>
          </a:xfrm>
          <a:prstGeom prst="rect">
            <a:avLst/>
          </a:prstGeom>
        </p:spPr>
      </p:pic>
      <p:pic>
        <p:nvPicPr>
          <p:cNvPr id="61" name="Picture 9" descr="reconstructed_input500_250_3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982344"/>
            <a:ext cx="3670300" cy="723900"/>
          </a:xfrm>
          <a:prstGeom prst="rect">
            <a:avLst/>
          </a:prstGeom>
        </p:spPr>
      </p:pic>
      <p:pic>
        <p:nvPicPr>
          <p:cNvPr id="62" name="Picture 11" descr="reconstructed_input1000_500_250_3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5163998"/>
            <a:ext cx="3670300" cy="723900"/>
          </a:xfrm>
          <a:prstGeom prst="rect">
            <a:avLst/>
          </a:prstGeom>
        </p:spPr>
      </p:pic>
      <p:sp>
        <p:nvSpPr>
          <p:cNvPr id="63" name="TextBox 14"/>
          <p:cNvSpPr txBox="1"/>
          <p:nvPr/>
        </p:nvSpPr>
        <p:spPr>
          <a:xfrm>
            <a:off x="5179215" y="924076"/>
            <a:ext cx="220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Results(Classification)</a:t>
            </a:r>
            <a:endParaRPr lang="ru-RU" altLang="en-US" sz="4000" dirty="0"/>
          </a:p>
        </p:txBody>
      </p:sp>
      <p:pic>
        <p:nvPicPr>
          <p:cNvPr id="6" name="Picture 9" descr="nod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0" y="4254156"/>
            <a:ext cx="3964125" cy="2375244"/>
          </a:xfrm>
          <a:prstGeom prst="rect">
            <a:avLst/>
          </a:prstGeom>
        </p:spPr>
      </p:pic>
      <p:pic>
        <p:nvPicPr>
          <p:cNvPr id="7" name="Picture 2" descr="lay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07491"/>
            <a:ext cx="3960223" cy="2372905"/>
          </a:xfrm>
          <a:prstGeom prst="rect">
            <a:avLst/>
          </a:prstGeom>
        </p:spPr>
      </p:pic>
      <p:sp>
        <p:nvSpPr>
          <p:cNvPr id="8" name="TextBox 42"/>
          <p:cNvSpPr txBox="1"/>
          <p:nvPr/>
        </p:nvSpPr>
        <p:spPr>
          <a:xfrm>
            <a:off x="4800600" y="1842137"/>
            <a:ext cx="3202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RBM performs better on classification than </a:t>
            </a:r>
            <a:r>
              <a:rPr lang="en-US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autoencoder</a:t>
            </a:r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Test error decreases as layers and nodes size increase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Reference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Reducing </a:t>
            </a:r>
            <a:r>
              <a:rPr lang="en-US" sz="2000" dirty="0">
                <a:latin typeface="Verdana" panose="020B0604030504040204" pitchFamily="34" charset="0"/>
                <a:ea typeface="굴림" panose="020B0600000101010101" pitchFamily="34" charset="-127"/>
              </a:rPr>
              <a:t>the dimensionality of data with Neural networks. </a:t>
            </a:r>
            <a:r>
              <a:rPr lang="en-US" sz="2000" dirty="0">
                <a:latin typeface="Verdana" panose="020B0604030504040204" pitchFamily="34" charset="0"/>
                <a:ea typeface="굴림" panose="020B0600000101010101" pitchFamily="34" charset="-127"/>
              </a:rPr>
              <a:t>(Hinton and </a:t>
            </a:r>
            <a:r>
              <a:rPr lang="en-US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Salakhutdinov</a:t>
            </a:r>
            <a:r>
              <a:rPr lang="en-US" sz="2000" dirty="0">
                <a:latin typeface="Verdana" panose="020B0604030504040204" pitchFamily="34" charset="0"/>
                <a:ea typeface="굴림" panose="020B0600000101010101" pitchFamily="34" charset="-127"/>
              </a:rPr>
              <a:t>, 2006</a:t>
            </a:r>
            <a:r>
              <a:rPr lang="en-US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A fast learning algorithm for deep belief nets. (Hinton, </a:t>
            </a:r>
            <a:r>
              <a:rPr lang="en-US" sz="2000" dirty="0" err="1"/>
              <a:t>Osindero</a:t>
            </a:r>
            <a:r>
              <a:rPr lang="en-US" sz="2000" dirty="0"/>
              <a:t> and </a:t>
            </a:r>
            <a:r>
              <a:rPr lang="en-US" sz="2000" dirty="0" err="1"/>
              <a:t>Teh</a:t>
            </a:r>
            <a:r>
              <a:rPr lang="en-US" sz="2000" dirty="0"/>
              <a:t>, 2006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Learning deep</a:t>
            </a:r>
            <a:r>
              <a:rPr lang="zh-CN" altLang="en-US" sz="2000" dirty="0"/>
              <a:t> </a:t>
            </a:r>
            <a:r>
              <a:rPr lang="en-US" altLang="zh-CN" sz="2000" dirty="0"/>
              <a:t>architectures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AI.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2009)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en-US" sz="12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2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ru-RU" altLang="en-US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Definition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Deep learning means using a neural network with several layers of nodes between inputs and outputs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The series of layers between input &amp; output do feature identification and processing in a series of stages, just as our brains seem to.</a:t>
            </a:r>
          </a:p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Shallow vs Deep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Representation of functions of inputs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Compact representation: a function can be compactly represented by a deep architecture, it might need a very large architecture to be represented by an insufficient deep one. (</a:t>
            </a:r>
            <a:r>
              <a:rPr lang="en-US" altLang="ko-KR" sz="16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Bengio</a:t>
            </a: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, 2009)</a:t>
            </a:r>
            <a:endParaRPr lang="en-US" altLang="ko-KR" sz="12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4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en-US" sz="4000" dirty="0" smtClean="0">
                <a:solidFill>
                  <a:schemeClr val="tx1"/>
                </a:solidFill>
              </a:rPr>
              <a:t>Breakthroughs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Problem of multiple-layer neural network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Hard to train with too many 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SGD highly relies on “good” initial weights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Large initial weights: pool local minima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Small initial weights:</a:t>
            </a:r>
            <a:r>
              <a:rPr lang="zh-CN" altLang="en-US" sz="1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gradients are tiny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Unsupervised learning?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Breakthroughs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Deep Belief Network (DBN)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Hinton, G.E, 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Osindero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S., and 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Teh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Y.W. (2006).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 fast learning algorithm for deep belief nets.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Autoencoders</a:t>
            </a:r>
            <a:endParaRPr lang="en-US" altLang="zh-CN" sz="16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Bengio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Y., 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Lamblin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P., 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Popovici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P., </a:t>
            </a:r>
            <a:r>
              <a:rPr lang="en-US" altLang="zh-C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Larochelle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, H. (2007)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Greedy Layer-Wise Training of Deep Networks.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8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zh-CN" sz="16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endParaRPr lang="en-US" altLang="zh-CN" sz="12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en-US" sz="4000" dirty="0" smtClean="0">
                <a:solidFill>
                  <a:schemeClr val="tx1"/>
                </a:solidFill>
              </a:rPr>
              <a:t>Intuitive Idea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What did Hinton and </a:t>
            </a:r>
            <a:r>
              <a:rPr lang="en-US" alt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Bengio</a:t>
            </a: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Model a two-layer network at a time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Pretraining</a:t>
            </a: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procedure for initial weights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Global fine tuning stage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Backpropagation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sz="14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8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zh-CN" sz="16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endParaRPr lang="en-US" altLang="zh-CN" sz="12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4" name="Picture 10" descr="stacke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52800"/>
            <a:ext cx="4580903" cy="31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Autoencoder</a:t>
            </a:r>
            <a:endParaRPr lang="ru-RU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Rectangle 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20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What?</a:t>
                </a:r>
                <a:endParaRPr lang="en-US" altLang="ko-KR" sz="10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Deterministic artificial neural network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Learn a compressed distributed representation (encoding) for a set of data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Dimension reduction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ko-KR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ko-KR" sz="20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How?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Feed-forward pass to compute activation at all hidden layers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Encode: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𝑊𝑥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𝑠</m:t>
                    </m:r>
                  </m:oMath>
                </a14:m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is sigmoid or hyperbolic tangent 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Measure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the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deviation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of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output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from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the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input</a:t>
                </a:r>
                <a:r>
                  <a:rPr lang="zh-CN" altLang="en-US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>
                    <a:latin typeface="Verdana" panose="020B0604030504040204" pitchFamily="34" charset="0"/>
                    <a:ea typeface="굴림" panose="020B0600000101010101" pitchFamily="34" charset="-127"/>
                  </a:rPr>
                  <a:t>(MSE</a:t>
                </a:r>
                <a:r>
                  <a:rPr lang="en-US" altLang="zh-CN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)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Decode: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z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𝑠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𝑦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𝑊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′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𝑊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Reconstruction error: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𝐿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=||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|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|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𝐿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𝑑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log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)]</m:t>
                        </m:r>
                      </m:e>
                    </m:nary>
                  </m:oMath>
                </a14:m>
                <a:endParaRPr lang="en-US" altLang="ko-KR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ko-KR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1600" dirty="0" err="1"/>
                  <a:t>Backpropagate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through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net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weights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updating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ko-KR" sz="16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</a:pPr>
                <a:endParaRPr lang="ru-RU" altLang="en-US" sz="1800" dirty="0"/>
              </a:p>
              <a:p>
                <a:pPr>
                  <a:lnSpc>
                    <a:spcPct val="80000"/>
                  </a:lnSpc>
                </a:pPr>
                <a:endParaRPr lang="ru-RU" altLang="en-US" sz="1800" dirty="0"/>
              </a:p>
            </p:txBody>
          </p:sp>
        </mc:Choice>
        <mc:Fallback xmlns="">
          <p:sp>
            <p:nvSpPr>
              <p:cNvPr id="1741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17" t="-2475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" y="31550"/>
            <a:ext cx="8686800" cy="715962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Stacked </a:t>
            </a:r>
            <a:r>
              <a:rPr lang="en-US" sz="4000" dirty="0" err="1" smtClean="0">
                <a:solidFill>
                  <a:schemeClr val="tx1"/>
                </a:solidFill>
              </a:rPr>
              <a:t>Autoencoder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" name="Group 79"/>
          <p:cNvGrpSpPr/>
          <p:nvPr/>
        </p:nvGrpSpPr>
        <p:grpSpPr>
          <a:xfrm>
            <a:off x="586090" y="914400"/>
            <a:ext cx="2157110" cy="5240710"/>
            <a:chOff x="463904" y="870508"/>
            <a:chExt cx="2871113" cy="5240710"/>
          </a:xfrm>
        </p:grpSpPr>
        <p:sp>
          <p:nvSpPr>
            <p:cNvPr id="7" name="TextBox 18"/>
            <p:cNvSpPr txBox="1"/>
            <p:nvPr/>
          </p:nvSpPr>
          <p:spPr>
            <a:xfrm>
              <a:off x="463904" y="870508"/>
              <a:ext cx="2871113" cy="96657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pPr algn="r"/>
              <a:r>
                <a:rPr lang="en-US" sz="1400" dirty="0" smtClean="0"/>
                <a:t>                 </a:t>
              </a:r>
              <a:r>
                <a:rPr lang="en-US" sz="1200" dirty="0" err="1" smtClean="0"/>
                <a:t>Autoencoder</a:t>
              </a:r>
              <a:r>
                <a:rPr lang="en-US" sz="1200" dirty="0" smtClean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88168" y="932302"/>
              <a:ext cx="5103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973903" y="1507141"/>
              <a:ext cx="7467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500</a:t>
              </a:r>
              <a:endParaRPr lang="en-US" sz="1200" dirty="0"/>
            </a:p>
          </p:txBody>
        </p:sp>
        <p:sp>
          <p:nvSpPr>
            <p:cNvPr id="10" name="Up-Down Arrow 11"/>
            <p:cNvSpPr/>
            <p:nvPr/>
          </p:nvSpPr>
          <p:spPr>
            <a:xfrm>
              <a:off x="1270085" y="1243964"/>
              <a:ext cx="143310" cy="228170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9"/>
            <p:cNvSpPr txBox="1"/>
            <p:nvPr/>
          </p:nvSpPr>
          <p:spPr>
            <a:xfrm>
              <a:off x="463904" y="2049957"/>
              <a:ext cx="2871113" cy="96657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pPr algn="r"/>
              <a:r>
                <a:rPr lang="en-US" sz="1400" dirty="0" smtClean="0"/>
                <a:t>                 </a:t>
              </a:r>
              <a:r>
                <a:rPr lang="en-US" sz="1200" dirty="0" err="1" smtClean="0"/>
                <a:t>Autoencoder</a:t>
              </a:r>
              <a:r>
                <a:rPr lang="en-US" sz="1200" dirty="0" smtClean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  <p:sp>
          <p:nvSpPr>
            <p:cNvPr id="12" name="TextBox 20"/>
            <p:cNvSpPr txBox="1"/>
            <p:nvPr/>
          </p:nvSpPr>
          <p:spPr>
            <a:xfrm>
              <a:off x="975442" y="2106922"/>
              <a:ext cx="721556" cy="286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500</a:t>
              </a:r>
              <a:endParaRPr lang="en-US" sz="1200" dirty="0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800627" y="2686590"/>
              <a:ext cx="109326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1000</a:t>
              </a:r>
              <a:endParaRPr lang="en-US" sz="1200" dirty="0"/>
            </a:p>
          </p:txBody>
        </p:sp>
        <p:sp>
          <p:nvSpPr>
            <p:cNvPr id="14" name="Up-Down Arrow 22"/>
            <p:cNvSpPr/>
            <p:nvPr/>
          </p:nvSpPr>
          <p:spPr>
            <a:xfrm>
              <a:off x="1270085" y="2423413"/>
              <a:ext cx="143310" cy="228170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3"/>
            <p:cNvSpPr txBox="1"/>
            <p:nvPr/>
          </p:nvSpPr>
          <p:spPr>
            <a:xfrm>
              <a:off x="463904" y="3262520"/>
              <a:ext cx="2871113" cy="96657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pPr algn="r"/>
              <a:r>
                <a:rPr lang="en-US" sz="1400" dirty="0" smtClean="0"/>
                <a:t>                 </a:t>
              </a:r>
              <a:r>
                <a:rPr lang="en-US" sz="1200" dirty="0" err="1" smtClean="0"/>
                <a:t>Autoencoder</a:t>
              </a:r>
              <a:r>
                <a:rPr lang="en-US" sz="1200" dirty="0" smtClean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  <p:sp>
          <p:nvSpPr>
            <p:cNvPr id="16" name="TextBox 24"/>
            <p:cNvSpPr txBox="1"/>
            <p:nvPr/>
          </p:nvSpPr>
          <p:spPr>
            <a:xfrm>
              <a:off x="808005" y="3319485"/>
              <a:ext cx="1056430" cy="286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1000</a:t>
              </a:r>
              <a:endParaRPr lang="en-US" sz="1200" dirty="0"/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619691" y="3899153"/>
              <a:ext cx="145513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dirty="0" smtClean="0"/>
                <a:t>000</a:t>
              </a:r>
              <a:endParaRPr lang="en-US" sz="1200" dirty="0"/>
            </a:p>
          </p:txBody>
        </p:sp>
        <p:sp>
          <p:nvSpPr>
            <p:cNvPr id="18" name="Up-Down Arrow 26"/>
            <p:cNvSpPr/>
            <p:nvPr/>
          </p:nvSpPr>
          <p:spPr>
            <a:xfrm>
              <a:off x="1270085" y="3635976"/>
              <a:ext cx="143310" cy="228170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7"/>
            <p:cNvSpPr txBox="1"/>
            <p:nvPr/>
          </p:nvSpPr>
          <p:spPr>
            <a:xfrm>
              <a:off x="616498" y="4585599"/>
              <a:ext cx="1406108" cy="286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dirty="0" smtClean="0"/>
                <a:t>000</a:t>
              </a:r>
              <a:endParaRPr lang="en-US" sz="1200" dirty="0"/>
            </a:p>
          </p:txBody>
        </p:sp>
        <p:sp>
          <p:nvSpPr>
            <p:cNvPr id="20" name="Up-Down Arrow 28"/>
            <p:cNvSpPr/>
            <p:nvPr/>
          </p:nvSpPr>
          <p:spPr>
            <a:xfrm>
              <a:off x="1253417" y="4924176"/>
              <a:ext cx="143310" cy="228170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9" descr="clea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87" y="5211168"/>
              <a:ext cx="1331435" cy="900050"/>
            </a:xfrm>
            <a:prstGeom prst="rect">
              <a:avLst/>
            </a:prstGeom>
          </p:spPr>
        </p:pic>
      </p:grpSp>
      <p:grpSp>
        <p:nvGrpSpPr>
          <p:cNvPr id="80" name="Group 4"/>
          <p:cNvGrpSpPr/>
          <p:nvPr/>
        </p:nvGrpSpPr>
        <p:grpSpPr>
          <a:xfrm>
            <a:off x="1039210" y="685800"/>
            <a:ext cx="6885590" cy="5554255"/>
            <a:chOff x="1350880" y="744354"/>
            <a:chExt cx="9164720" cy="5554255"/>
          </a:xfrm>
        </p:grpSpPr>
        <p:graphicFrame>
          <p:nvGraphicFramePr>
            <p:cNvPr id="81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3878749"/>
                </p:ext>
              </p:extLst>
            </p:nvPr>
          </p:nvGraphicFramePr>
          <p:xfrm>
            <a:off x="1350880" y="3633332"/>
            <a:ext cx="9144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" name="Document" r:id="rId5" imgW="9144000" imgH="203200" progId="Word.Document.12">
                    <p:embed/>
                  </p:oleObj>
                </mc:Choice>
                <mc:Fallback>
                  <p:oleObj name="Document" r:id="rId5" imgW="9144000" imgH="203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50880" y="3633332"/>
                          <a:ext cx="9144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589587"/>
                </p:ext>
              </p:extLst>
            </p:nvPr>
          </p:nvGraphicFramePr>
          <p:xfrm>
            <a:off x="1350880" y="4082338"/>
            <a:ext cx="9144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" name="Document" r:id="rId7" imgW="9144000" imgH="203200" progId="Word.Document.12">
                    <p:embed/>
                  </p:oleObj>
                </mc:Choice>
                <mc:Fallback>
                  <p:oleObj name="Document" r:id="rId7" imgW="9144000" imgH="203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50880" y="4082338"/>
                          <a:ext cx="9144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610311"/>
                </p:ext>
              </p:extLst>
            </p:nvPr>
          </p:nvGraphicFramePr>
          <p:xfrm>
            <a:off x="1350880" y="4566622"/>
            <a:ext cx="9144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" name="Document" r:id="rId9" imgW="9144000" imgH="203200" progId="Word.Document.12">
                    <p:embed/>
                  </p:oleObj>
                </mc:Choice>
                <mc:Fallback>
                  <p:oleObj name="Document" r:id="rId9" imgW="9144000" imgH="203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0880" y="4566622"/>
                          <a:ext cx="9144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87170"/>
                </p:ext>
              </p:extLst>
            </p:nvPr>
          </p:nvGraphicFramePr>
          <p:xfrm>
            <a:off x="1350880" y="5071518"/>
            <a:ext cx="9144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" name="Document" r:id="rId11" imgW="9144000" imgH="203200" progId="Word.Document.12">
                    <p:embed/>
                  </p:oleObj>
                </mc:Choice>
                <mc:Fallback>
                  <p:oleObj name="Document" r:id="rId11" imgW="9144000" imgH="2032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50880" y="5071518"/>
                          <a:ext cx="9144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204608"/>
                </p:ext>
              </p:extLst>
            </p:nvPr>
          </p:nvGraphicFramePr>
          <p:xfrm>
            <a:off x="1350963" y="2163491"/>
            <a:ext cx="914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" name="Document" r:id="rId13" imgW="9144000" imgH="228600" progId="Word.Document.12">
                    <p:embed/>
                  </p:oleObj>
                </mc:Choice>
                <mc:Fallback>
                  <p:oleObj name="Document" r:id="rId13" imgW="9144000" imgH="2286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50963" y="2163491"/>
                          <a:ext cx="914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9873352"/>
                </p:ext>
              </p:extLst>
            </p:nvPr>
          </p:nvGraphicFramePr>
          <p:xfrm>
            <a:off x="1371600" y="2655438"/>
            <a:ext cx="914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" name="Document" r:id="rId15" imgW="9144000" imgH="228600" progId="Word.Document.12">
                    <p:embed/>
                  </p:oleObj>
                </mc:Choice>
                <mc:Fallback>
                  <p:oleObj name="Document" r:id="rId15" imgW="9144000" imgH="2286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71600" y="2655438"/>
                          <a:ext cx="914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287646"/>
                </p:ext>
              </p:extLst>
            </p:nvPr>
          </p:nvGraphicFramePr>
          <p:xfrm>
            <a:off x="1350963" y="3176593"/>
            <a:ext cx="91440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2" name="Document" r:id="rId17" imgW="9144000" imgH="215900" progId="Word.Document.12">
                    <p:embed/>
                  </p:oleObj>
                </mc:Choice>
                <mc:Fallback>
                  <p:oleObj name="Document" r:id="rId17" imgW="9144000" imgH="215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50963" y="3176593"/>
                          <a:ext cx="91440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" name="Group 80"/>
            <p:cNvGrpSpPr/>
            <p:nvPr/>
          </p:nvGrpSpPr>
          <p:grpSpPr>
            <a:xfrm>
              <a:off x="3891865" y="744354"/>
              <a:ext cx="3676869" cy="5554255"/>
              <a:chOff x="3891865" y="744354"/>
              <a:chExt cx="3676869" cy="5554255"/>
            </a:xfrm>
          </p:grpSpPr>
          <p:sp>
            <p:nvSpPr>
              <p:cNvPr id="90" name="TextBox 59"/>
              <p:cNvSpPr txBox="1"/>
              <p:nvPr/>
            </p:nvSpPr>
            <p:spPr>
              <a:xfrm>
                <a:off x="4697620" y="744354"/>
                <a:ext cx="2871114" cy="2923877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 smtClean="0"/>
                  <a:t>Decoder</a:t>
                </a:r>
                <a:r>
                  <a:rPr lang="zh-CN" altLang="en-US" sz="1400" dirty="0" smtClean="0"/>
                  <a:t>                                   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</a:t>
                </a:r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400" dirty="0" smtClean="0"/>
              </a:p>
              <a:p>
                <a:pPr algn="r"/>
                <a:endParaRPr lang="en-US" sz="1400" dirty="0"/>
              </a:p>
              <a:p>
                <a:pPr algn="r"/>
                <a:endParaRPr lang="en-US" sz="1400" dirty="0" smtClean="0"/>
              </a:p>
              <a:p>
                <a:r>
                  <a:rPr lang="en-US" sz="1400" dirty="0" smtClean="0"/>
                  <a:t>      </a:t>
                </a:r>
                <a:r>
                  <a:rPr lang="zh-CN" altLang="en-US" sz="1400" dirty="0" smtClean="0"/>
                  <a:t>                   </a:t>
                </a:r>
                <a:endParaRPr lang="en-US" sz="1400" dirty="0"/>
              </a:p>
            </p:txBody>
          </p:sp>
          <p:sp>
            <p:nvSpPr>
              <p:cNvPr id="91" name="TextBox 60"/>
              <p:cNvSpPr txBox="1"/>
              <p:nvPr/>
            </p:nvSpPr>
            <p:spPr>
              <a:xfrm>
                <a:off x="3891865" y="3374732"/>
                <a:ext cx="2871114" cy="2923877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 smtClean="0"/>
                  <a:t>                      </a:t>
                </a:r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pPr algn="r"/>
                <a:r>
                  <a:rPr lang="en-US" sz="1400" dirty="0" smtClean="0"/>
                  <a:t>              </a:t>
                </a:r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200" dirty="0"/>
              </a:p>
              <a:p>
                <a:pPr algn="r"/>
                <a:endParaRPr lang="en-US" sz="1200" dirty="0" smtClean="0"/>
              </a:p>
              <a:p>
                <a:pPr algn="r"/>
                <a:endParaRPr lang="en-US" sz="1400" dirty="0" smtClean="0"/>
              </a:p>
              <a:p>
                <a:pPr algn="r"/>
                <a:endParaRPr lang="en-US" sz="1400" dirty="0" smtClean="0"/>
              </a:p>
              <a:p>
                <a:pPr algn="r"/>
                <a:endParaRPr lang="en-US" sz="1400" dirty="0" smtClean="0"/>
              </a:p>
              <a:p>
                <a:pPr algn="l"/>
                <a:r>
                  <a:rPr lang="en-US" sz="1400" dirty="0" smtClean="0"/>
                  <a:t>Encoder      </a:t>
                </a:r>
                <a:r>
                  <a:rPr lang="zh-CN" altLang="en-US" sz="1400" dirty="0" smtClean="0"/>
                  <a:t>                   </a:t>
                </a:r>
                <a:endParaRPr lang="en-US" sz="1400" dirty="0"/>
              </a:p>
            </p:txBody>
          </p:sp>
          <p:sp>
            <p:nvSpPr>
              <p:cNvPr id="92" name="TextBox 30"/>
              <p:cNvSpPr txBox="1"/>
              <p:nvPr/>
            </p:nvSpPr>
            <p:spPr>
              <a:xfrm>
                <a:off x="4847933" y="1906614"/>
                <a:ext cx="145513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000</a:t>
                </a:r>
                <a:endParaRPr lang="en-US" sz="1200" dirty="0"/>
              </a:p>
            </p:txBody>
          </p:sp>
          <p:pic>
            <p:nvPicPr>
              <p:cNvPr id="93" name="Picture 31" descr="blur.png"/>
              <p:cNvPicPr preferRelativeResize="0">
                <a:picLocks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325" y="813808"/>
                <a:ext cx="1335024" cy="896112"/>
              </a:xfrm>
              <a:prstGeom prst="rect">
                <a:avLst/>
              </a:prstGeom>
            </p:spPr>
          </p:pic>
          <p:sp>
            <p:nvSpPr>
              <p:cNvPr id="94" name="TextBox 32"/>
              <p:cNvSpPr txBox="1"/>
              <p:nvPr/>
            </p:nvSpPr>
            <p:spPr>
              <a:xfrm>
                <a:off x="5039911" y="2393210"/>
                <a:ext cx="109326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1000</a:t>
                </a:r>
                <a:endParaRPr lang="en-US" sz="1200" dirty="0"/>
              </a:p>
            </p:txBody>
          </p:sp>
          <p:sp>
            <p:nvSpPr>
              <p:cNvPr id="95" name="TextBox 34"/>
              <p:cNvSpPr txBox="1"/>
              <p:nvPr/>
            </p:nvSpPr>
            <p:spPr>
              <a:xfrm>
                <a:off x="5225767" y="2886815"/>
                <a:ext cx="721556" cy="2866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500</a:t>
                </a:r>
                <a:endParaRPr lang="en-US" sz="1200" dirty="0"/>
              </a:p>
            </p:txBody>
          </p:sp>
          <p:sp>
            <p:nvSpPr>
              <p:cNvPr id="96" name="TextBox 35"/>
              <p:cNvSpPr txBox="1"/>
              <p:nvPr/>
            </p:nvSpPr>
            <p:spPr>
              <a:xfrm>
                <a:off x="5358569" y="3383930"/>
                <a:ext cx="54211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US" sz="1200" dirty="0"/>
              </a:p>
            </p:txBody>
          </p:sp>
          <p:sp>
            <p:nvSpPr>
              <p:cNvPr id="97" name="TextBox 36"/>
              <p:cNvSpPr txBox="1"/>
              <p:nvPr/>
            </p:nvSpPr>
            <p:spPr>
              <a:xfrm>
                <a:off x="5225767" y="3836532"/>
                <a:ext cx="721556" cy="2866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500</a:t>
                </a:r>
                <a:endParaRPr lang="en-US" sz="1200" dirty="0"/>
              </a:p>
            </p:txBody>
          </p:sp>
          <p:sp>
            <p:nvSpPr>
              <p:cNvPr id="98" name="TextBox 37"/>
              <p:cNvSpPr txBox="1"/>
              <p:nvPr/>
            </p:nvSpPr>
            <p:spPr>
              <a:xfrm>
                <a:off x="5039911" y="4302190"/>
                <a:ext cx="109326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1000</a:t>
                </a:r>
                <a:endParaRPr lang="en-US" sz="1200" dirty="0"/>
              </a:p>
            </p:txBody>
          </p:sp>
          <p:sp>
            <p:nvSpPr>
              <p:cNvPr id="99" name="TextBox 38"/>
              <p:cNvSpPr txBox="1"/>
              <p:nvPr/>
            </p:nvSpPr>
            <p:spPr>
              <a:xfrm>
                <a:off x="4858976" y="4792976"/>
                <a:ext cx="145513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r>
                  <a:rPr lang="en-US" sz="1200" dirty="0" smtClean="0"/>
                  <a:t>000</a:t>
                </a:r>
                <a:endParaRPr lang="en-US" sz="1200" dirty="0"/>
              </a:p>
            </p:txBody>
          </p:sp>
          <p:pic>
            <p:nvPicPr>
              <p:cNvPr id="100" name="Picture 39" descr="clear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437" y="5279208"/>
                <a:ext cx="1331435" cy="900050"/>
              </a:xfrm>
              <a:prstGeom prst="rect">
                <a:avLst/>
              </a:prstGeom>
            </p:spPr>
          </p:pic>
          <p:cxnSp>
            <p:nvCxnSpPr>
              <p:cNvPr id="101" name="Straight Arrow Connector 46"/>
              <p:cNvCxnSpPr/>
              <p:nvPr/>
            </p:nvCxnSpPr>
            <p:spPr>
              <a:xfrm flipV="1">
                <a:off x="5597602" y="2160716"/>
                <a:ext cx="0" cy="225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52"/>
              <p:cNvCxnSpPr/>
              <p:nvPr/>
            </p:nvCxnSpPr>
            <p:spPr>
              <a:xfrm flipV="1">
                <a:off x="5595400" y="2666906"/>
                <a:ext cx="0" cy="2053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53"/>
              <p:cNvCxnSpPr/>
              <p:nvPr/>
            </p:nvCxnSpPr>
            <p:spPr>
              <a:xfrm flipV="1">
                <a:off x="5582155" y="3174941"/>
                <a:ext cx="0" cy="225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54"/>
              <p:cNvCxnSpPr/>
              <p:nvPr/>
            </p:nvCxnSpPr>
            <p:spPr>
              <a:xfrm flipV="1">
                <a:off x="5590996" y="3645701"/>
                <a:ext cx="0" cy="186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55"/>
              <p:cNvCxnSpPr/>
              <p:nvPr/>
            </p:nvCxnSpPr>
            <p:spPr>
              <a:xfrm flipV="1">
                <a:off x="5599837" y="4107305"/>
                <a:ext cx="0" cy="186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56"/>
              <p:cNvCxnSpPr/>
              <p:nvPr/>
            </p:nvCxnSpPr>
            <p:spPr>
              <a:xfrm flipV="1">
                <a:off x="5608678" y="4591589"/>
                <a:ext cx="0" cy="186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57"/>
              <p:cNvCxnSpPr/>
              <p:nvPr/>
            </p:nvCxnSpPr>
            <p:spPr>
              <a:xfrm flipV="1">
                <a:off x="5595400" y="1693934"/>
                <a:ext cx="0" cy="2053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58"/>
              <p:cNvCxnSpPr/>
              <p:nvPr/>
            </p:nvCxnSpPr>
            <p:spPr>
              <a:xfrm flipV="1">
                <a:off x="5590996" y="5073816"/>
                <a:ext cx="0" cy="2053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9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58685"/>
                </p:ext>
              </p:extLst>
            </p:nvPr>
          </p:nvGraphicFramePr>
          <p:xfrm>
            <a:off x="1350963" y="1695900"/>
            <a:ext cx="914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3" name="Document" r:id="rId20" imgW="9144000" imgH="228600" progId="Word.Document.12">
                    <p:embed/>
                  </p:oleObj>
                </mc:Choice>
                <mc:Fallback>
                  <p:oleObj name="Document" r:id="rId20" imgW="9144000" imgH="2286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50963" y="1695900"/>
                          <a:ext cx="9144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Group 6"/>
          <p:cNvGrpSpPr/>
          <p:nvPr/>
        </p:nvGrpSpPr>
        <p:grpSpPr>
          <a:xfrm>
            <a:off x="4495800" y="685800"/>
            <a:ext cx="6870023" cy="5509199"/>
            <a:chOff x="6238149" y="880200"/>
            <a:chExt cx="9144000" cy="5509199"/>
          </a:xfrm>
        </p:grpSpPr>
        <p:sp>
          <p:nvSpPr>
            <p:cNvPr id="110" name="TextBox 123"/>
            <p:cNvSpPr txBox="1"/>
            <p:nvPr/>
          </p:nvSpPr>
          <p:spPr>
            <a:xfrm>
              <a:off x="8872772" y="880200"/>
              <a:ext cx="3158714" cy="5509199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/>
                <a:t>                                   </a:t>
              </a:r>
              <a:r>
                <a:rPr lang="en-US" altLang="zh-CN" sz="1400" dirty="0" smtClean="0"/>
                <a:t>Fine Tuning</a:t>
              </a:r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pPr algn="r"/>
              <a:r>
                <a:rPr lang="en-US" sz="1400" dirty="0" smtClean="0"/>
                <a:t>              </a:t>
              </a:r>
              <a:endParaRPr lang="en-US" sz="1200" dirty="0" smtClean="0"/>
            </a:p>
            <a:p>
              <a:pPr algn="r"/>
              <a:endParaRPr lang="en-US" sz="1200" dirty="0"/>
            </a:p>
            <a:p>
              <a:pPr algn="r"/>
              <a:endParaRPr lang="en-US" sz="1200" dirty="0" smtClean="0"/>
            </a:p>
            <a:p>
              <a:pPr algn="r"/>
              <a:endParaRPr lang="en-US" sz="1200" dirty="0"/>
            </a:p>
            <a:p>
              <a:pPr algn="r"/>
              <a:endParaRPr lang="en-US" sz="1200" dirty="0" smtClean="0"/>
            </a:p>
            <a:p>
              <a:pPr algn="r"/>
              <a:endParaRPr lang="en-US" sz="1200" dirty="0"/>
            </a:p>
            <a:p>
              <a:pPr algn="r"/>
              <a:endParaRPr lang="en-US" sz="1200" dirty="0" smtClean="0"/>
            </a:p>
            <a:p>
              <a:pPr algn="r"/>
              <a:endParaRPr lang="en-US" sz="1400" dirty="0" smtClean="0"/>
            </a:p>
            <a:p>
              <a:pPr algn="r"/>
              <a:endParaRPr lang="en-US" sz="1400" dirty="0"/>
            </a:p>
            <a:p>
              <a:pPr algn="r"/>
              <a:endParaRPr lang="en-US" sz="1400" dirty="0" smtClean="0"/>
            </a:p>
            <a:p>
              <a:r>
                <a:rPr lang="en-US" sz="1400" dirty="0" smtClean="0"/>
                <a:t>      </a:t>
              </a:r>
              <a:r>
                <a:rPr lang="zh-CN" altLang="en-US" sz="1400" dirty="0" smtClean="0"/>
                <a:t>                   </a:t>
              </a:r>
              <a:endParaRPr lang="en-US" altLang="zh-CN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 smtClean="0"/>
            </a:p>
            <a:p>
              <a:endParaRPr lang="en-US" sz="1400" dirty="0"/>
            </a:p>
            <a:p>
              <a:endParaRPr lang="en-US" sz="1400" dirty="0"/>
            </a:p>
          </p:txBody>
        </p:sp>
        <p:grpSp>
          <p:nvGrpSpPr>
            <p:cNvPr id="111" name="Group 94"/>
            <p:cNvGrpSpPr/>
            <p:nvPr/>
          </p:nvGrpSpPr>
          <p:grpSpPr>
            <a:xfrm>
              <a:off x="6238149" y="1806783"/>
              <a:ext cx="9144000" cy="4528214"/>
              <a:chOff x="1561178" y="1651044"/>
              <a:chExt cx="9144000" cy="4528214"/>
            </a:xfrm>
          </p:grpSpPr>
          <p:graphicFrame>
            <p:nvGraphicFramePr>
              <p:cNvPr id="112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1139397"/>
                  </p:ext>
                </p:extLst>
              </p:nvPr>
            </p:nvGraphicFramePr>
            <p:xfrm>
              <a:off x="1561178" y="1651044"/>
              <a:ext cx="914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4" name="Document" r:id="rId22" imgW="9144000" imgH="228600" progId="Word.Document.12">
                      <p:embed/>
                    </p:oleObj>
                  </mc:Choice>
                  <mc:Fallback>
                    <p:oleObj name="Document" r:id="rId22" imgW="9144000" imgH="2286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561178" y="1651044"/>
                            <a:ext cx="914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Object 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2297617"/>
                  </p:ext>
                </p:extLst>
              </p:nvPr>
            </p:nvGraphicFramePr>
            <p:xfrm>
              <a:off x="1561178" y="3625577"/>
              <a:ext cx="914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5" name="Document" r:id="rId24" imgW="9144000" imgH="203200" progId="Word.Document.12">
                      <p:embed/>
                    </p:oleObj>
                  </mc:Choice>
                  <mc:Fallback>
                    <p:oleObj name="Document" r:id="rId24" imgW="9144000" imgH="2032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561178" y="3625577"/>
                            <a:ext cx="9144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" name="Object 9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074358"/>
                  </p:ext>
                </p:extLst>
              </p:nvPr>
            </p:nvGraphicFramePr>
            <p:xfrm>
              <a:off x="1561178" y="4071808"/>
              <a:ext cx="914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" name="Document" r:id="rId26" imgW="9144000" imgH="203200" progId="Word.Document.12">
                      <p:embed/>
                    </p:oleObj>
                  </mc:Choice>
                  <mc:Fallback>
                    <p:oleObj name="Document" r:id="rId26" imgW="9144000" imgH="2032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1561178" y="4071808"/>
                            <a:ext cx="9144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0070868"/>
                  </p:ext>
                </p:extLst>
              </p:nvPr>
            </p:nvGraphicFramePr>
            <p:xfrm>
              <a:off x="1561178" y="4565619"/>
              <a:ext cx="914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7" name="Document" r:id="rId28" imgW="9144000" imgH="203200" progId="Word.Document.12">
                      <p:embed/>
                    </p:oleObj>
                  </mc:Choice>
                  <mc:Fallback>
                    <p:oleObj name="Document" r:id="rId28" imgW="9144000" imgH="2032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561178" y="4565619"/>
                            <a:ext cx="9144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651687"/>
                  </p:ext>
                </p:extLst>
              </p:nvPr>
            </p:nvGraphicFramePr>
            <p:xfrm>
              <a:off x="1561178" y="5055429"/>
              <a:ext cx="914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" name="Document" r:id="rId30" imgW="9144000" imgH="203200" progId="Word.Document.12">
                      <p:embed/>
                    </p:oleObj>
                  </mc:Choice>
                  <mc:Fallback>
                    <p:oleObj name="Document" r:id="rId30" imgW="9144000" imgH="2032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561178" y="5055429"/>
                            <a:ext cx="91440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0091510"/>
                  </p:ext>
                </p:extLst>
              </p:nvPr>
            </p:nvGraphicFramePr>
            <p:xfrm>
              <a:off x="1561178" y="2175950"/>
              <a:ext cx="914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9" name="Document" r:id="rId32" imgW="9144000" imgH="228600" progId="Word.Document.12">
                      <p:embed/>
                    </p:oleObj>
                  </mc:Choice>
                  <mc:Fallback>
                    <p:oleObj name="Document" r:id="rId32" imgW="9144000" imgH="2286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561178" y="2175950"/>
                            <a:ext cx="914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1548043"/>
                  </p:ext>
                </p:extLst>
              </p:nvPr>
            </p:nvGraphicFramePr>
            <p:xfrm>
              <a:off x="1561178" y="2666209"/>
              <a:ext cx="914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0" name="Document" r:id="rId34" imgW="9144000" imgH="228600" progId="Word.Document.12">
                      <p:embed/>
                    </p:oleObj>
                  </mc:Choice>
                  <mc:Fallback>
                    <p:oleObj name="Document" r:id="rId34" imgW="9144000" imgH="2286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561178" y="2666209"/>
                            <a:ext cx="914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402951"/>
                  </p:ext>
                </p:extLst>
              </p:nvPr>
            </p:nvGraphicFramePr>
            <p:xfrm>
              <a:off x="1561178" y="3193883"/>
              <a:ext cx="91440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1" name="Document" r:id="rId36" imgW="9144000" imgH="215900" progId="Word.Document.12">
                      <p:embed/>
                    </p:oleObj>
                  </mc:Choice>
                  <mc:Fallback>
                    <p:oleObj name="Document" r:id="rId36" imgW="9144000" imgH="215900" progId="Word.Documen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1561178" y="3193883"/>
                            <a:ext cx="91440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0" name="Group 102"/>
              <p:cNvGrpSpPr/>
              <p:nvPr/>
            </p:nvGrpSpPr>
            <p:grpSpPr>
              <a:xfrm>
                <a:off x="4847933" y="1671254"/>
                <a:ext cx="1466181" cy="4508004"/>
                <a:chOff x="4847933" y="1671254"/>
                <a:chExt cx="1466181" cy="4508004"/>
              </a:xfrm>
            </p:grpSpPr>
            <p:sp>
              <p:nvSpPr>
                <p:cNvPr id="121" name="TextBox 106"/>
                <p:cNvSpPr txBox="1"/>
                <p:nvPr/>
              </p:nvSpPr>
              <p:spPr>
                <a:xfrm>
                  <a:off x="4847933" y="1883934"/>
                  <a:ext cx="145513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2</a:t>
                  </a:r>
                  <a:r>
                    <a:rPr lang="en-US" sz="1200" dirty="0" smtClean="0"/>
                    <a:t>000</a:t>
                  </a:r>
                  <a:endParaRPr lang="en-US" sz="1200" dirty="0"/>
                </a:p>
              </p:txBody>
            </p:sp>
            <p:sp>
              <p:nvSpPr>
                <p:cNvPr id="122" name="TextBox 108"/>
                <p:cNvSpPr txBox="1"/>
                <p:nvPr/>
              </p:nvSpPr>
              <p:spPr>
                <a:xfrm>
                  <a:off x="5039911" y="2393210"/>
                  <a:ext cx="109326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1000</a:t>
                  </a:r>
                  <a:endParaRPr lang="en-US" sz="1200" dirty="0"/>
                </a:p>
              </p:txBody>
            </p:sp>
            <p:sp>
              <p:nvSpPr>
                <p:cNvPr id="123" name="TextBox 109"/>
                <p:cNvSpPr txBox="1"/>
                <p:nvPr/>
              </p:nvSpPr>
              <p:spPr>
                <a:xfrm>
                  <a:off x="5225767" y="2886815"/>
                  <a:ext cx="721556" cy="2866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500</a:t>
                  </a:r>
                  <a:endParaRPr lang="en-US" sz="1200" dirty="0"/>
                </a:p>
              </p:txBody>
            </p:sp>
            <p:sp>
              <p:nvSpPr>
                <p:cNvPr id="124" name="TextBox 110"/>
                <p:cNvSpPr txBox="1"/>
                <p:nvPr/>
              </p:nvSpPr>
              <p:spPr>
                <a:xfrm>
                  <a:off x="5340129" y="3396521"/>
                  <a:ext cx="492832" cy="2518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30</a:t>
                  </a:r>
                  <a:endParaRPr lang="en-US" sz="1200" dirty="0"/>
                </a:p>
              </p:txBody>
            </p:sp>
            <p:sp>
              <p:nvSpPr>
                <p:cNvPr id="125" name="TextBox 111"/>
                <p:cNvSpPr txBox="1"/>
                <p:nvPr/>
              </p:nvSpPr>
              <p:spPr>
                <a:xfrm>
                  <a:off x="5225767" y="3836532"/>
                  <a:ext cx="721556" cy="2866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500</a:t>
                  </a:r>
                  <a:endParaRPr lang="en-US" sz="1200" dirty="0"/>
                </a:p>
              </p:txBody>
            </p:sp>
            <p:sp>
              <p:nvSpPr>
                <p:cNvPr id="126" name="TextBox 112"/>
                <p:cNvSpPr txBox="1"/>
                <p:nvPr/>
              </p:nvSpPr>
              <p:spPr>
                <a:xfrm>
                  <a:off x="5039911" y="4302190"/>
                  <a:ext cx="109326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1000</a:t>
                  </a:r>
                  <a:endParaRPr lang="en-US" sz="1200" dirty="0"/>
                </a:p>
              </p:txBody>
            </p:sp>
            <p:sp>
              <p:nvSpPr>
                <p:cNvPr id="127" name="TextBox 113"/>
                <p:cNvSpPr txBox="1"/>
                <p:nvPr/>
              </p:nvSpPr>
              <p:spPr>
                <a:xfrm>
                  <a:off x="4858976" y="4792976"/>
                  <a:ext cx="145513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2</a:t>
                  </a:r>
                  <a:r>
                    <a:rPr lang="en-US" sz="1200" dirty="0" smtClean="0"/>
                    <a:t>000</a:t>
                  </a:r>
                  <a:endParaRPr lang="en-US" sz="1200" dirty="0"/>
                </a:p>
              </p:txBody>
            </p:sp>
            <p:pic>
              <p:nvPicPr>
                <p:cNvPr id="128" name="Picture 114" descr="clear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437" y="5279208"/>
                  <a:ext cx="1331435" cy="900050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15"/>
                <p:cNvCxnSpPr/>
                <p:nvPr/>
              </p:nvCxnSpPr>
              <p:spPr>
                <a:xfrm flipV="1">
                  <a:off x="5597602" y="2160716"/>
                  <a:ext cx="0" cy="2259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16"/>
                <p:cNvCxnSpPr/>
                <p:nvPr/>
              </p:nvCxnSpPr>
              <p:spPr>
                <a:xfrm flipV="1">
                  <a:off x="5595400" y="2666906"/>
                  <a:ext cx="0" cy="2053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17"/>
                <p:cNvCxnSpPr/>
                <p:nvPr/>
              </p:nvCxnSpPr>
              <p:spPr>
                <a:xfrm flipV="1">
                  <a:off x="5582155" y="3174941"/>
                  <a:ext cx="0" cy="2259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18"/>
                <p:cNvCxnSpPr/>
                <p:nvPr/>
              </p:nvCxnSpPr>
              <p:spPr>
                <a:xfrm flipV="1">
                  <a:off x="5590996" y="3645701"/>
                  <a:ext cx="0" cy="1867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19"/>
                <p:cNvCxnSpPr/>
                <p:nvPr/>
              </p:nvCxnSpPr>
              <p:spPr>
                <a:xfrm flipV="1">
                  <a:off x="5599837" y="4107305"/>
                  <a:ext cx="0" cy="1867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20"/>
                <p:cNvCxnSpPr/>
                <p:nvPr/>
              </p:nvCxnSpPr>
              <p:spPr>
                <a:xfrm flipV="1">
                  <a:off x="5608678" y="4591589"/>
                  <a:ext cx="0" cy="1867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21"/>
                <p:cNvCxnSpPr/>
                <p:nvPr/>
              </p:nvCxnSpPr>
              <p:spPr>
                <a:xfrm flipV="1">
                  <a:off x="5595400" y="1671254"/>
                  <a:ext cx="0" cy="2053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22"/>
                <p:cNvCxnSpPr/>
                <p:nvPr/>
              </p:nvCxnSpPr>
              <p:spPr>
                <a:xfrm flipV="1">
                  <a:off x="5590996" y="5073816"/>
                  <a:ext cx="0" cy="2053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3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Some issues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Pretraining</a:t>
            </a:r>
            <a:endParaRPr lang="en-US" altLang="ko-KR" sz="20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Unsupervised initialization in a greedy layer-wise fashion will put the parameters in a region of parameters space from which a good local optimum can be achieved by local descent</a:t>
            </a:r>
          </a:p>
          <a:p>
            <a:pPr marL="400050">
              <a:lnSpc>
                <a:spcPct val="80000"/>
              </a:lnSpc>
            </a:pPr>
            <a:r>
              <a:rPr lang="en-US" altLang="ko-KR" sz="2000" dirty="0" smtClean="0">
                <a:latin typeface="Verdana" panose="020B0604030504040204" pitchFamily="34" charset="0"/>
                <a:ea typeface="굴림" panose="020B0600000101010101" pitchFamily="34" charset="-127"/>
              </a:rPr>
              <a:t>Fine tune</a:t>
            </a:r>
          </a:p>
          <a:p>
            <a:pPr marL="800100"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Supervised learning: Classification</a:t>
            </a:r>
          </a:p>
          <a:p>
            <a:pPr marL="800100"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Unsupervised learning:</a:t>
            </a:r>
            <a:r>
              <a:rPr lang="zh-CN" altLang="en-US" sz="1600" dirty="0"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zh-CN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Dimension reduction</a:t>
            </a:r>
          </a:p>
          <a:p>
            <a:pPr marL="400050">
              <a:lnSpc>
                <a:spcPct val="80000"/>
              </a:lnSpc>
            </a:pPr>
            <a:r>
              <a:rPr lang="en-US" altLang="ko-KR" sz="2000" dirty="0" err="1" smtClean="0">
                <a:latin typeface="Verdana" panose="020B0604030504040204" pitchFamily="34" charset="0"/>
                <a:ea typeface="굴림" panose="020B0600000101010101" pitchFamily="34" charset="-127"/>
              </a:rPr>
              <a:t>Denoising</a:t>
            </a:r>
            <a:endParaRPr lang="en-US" altLang="ko-KR" sz="2000" dirty="0" smtClean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Robust feature extraction and avoid simple copy</a:t>
            </a:r>
          </a:p>
          <a:p>
            <a:pPr marL="800100" lvl="1">
              <a:lnSpc>
                <a:spcPct val="80000"/>
              </a:lnSpc>
            </a:pPr>
            <a:r>
              <a:rPr lang="en-US" altLang="ko-KR" sz="1600" dirty="0" smtClean="0">
                <a:latin typeface="Verdana" panose="020B0604030504040204" pitchFamily="34" charset="0"/>
                <a:ea typeface="굴림" panose="020B0600000101010101" pitchFamily="34" charset="-127"/>
              </a:rPr>
              <a:t>Input corruption</a:t>
            </a:r>
            <a:endParaRPr lang="en-US" altLang="ko-KR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10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Restricted Boltzmann Machine</a:t>
            </a:r>
            <a:endParaRPr lang="ru-RU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Rectangle 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20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What?</a:t>
                </a:r>
                <a:endParaRPr lang="en-US" altLang="ko-KR" sz="10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Stochastic artificial neural network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Learn a probability distribution over a set of inputs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Dimension reduction and classification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ko-KR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ko-KR" sz="20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Energy-Based Models (EBM)</a:t>
                </a:r>
                <a:endParaRPr lang="en-US" altLang="ko-KR" sz="4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16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𝑝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en-US" sz="160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</m:t>
                        </m:r>
                      </m:e>
                    </m:d>
                    <m:r>
                      <a:rPr lang="en-US" altLang="en-US" sz="16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f>
                      <m:f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−</m:t>
                            </m:r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𝐸</m:t>
                            </m:r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(</m:t>
                            </m:r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𝑥</m:t>
                            </m:r>
                            <m:r>
                              <a:rPr lang="en-US" altLang="en-US" sz="160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en-US" sz="160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𝑍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−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𝐸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𝑥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Hidden Units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𝑥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,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𝐸</m:t>
                                      </m:r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(</m:t>
                                      </m:r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굴림" panose="020B0600000101010101" pitchFamily="34" charset="-127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굴림" panose="020B0600000101010101" pitchFamily="34" charset="-127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Set </a:t>
                </a:r>
                <a:r>
                  <a:rPr lang="en-US" altLang="en-US" sz="1600" i="1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free energy</a:t>
                </a:r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𝐹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</m:t>
                        </m:r>
                      </m:e>
                    </m:d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=−</m:t>
                    </m:r>
                    <m:func>
                      <m:func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h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−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𝐸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(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𝑥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𝑥</m:t>
                        </m:r>
                      </m:e>
                    </m:d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f>
                      <m:f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−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𝐸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𝑥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𝑍</m:t>
                        </m:r>
                      </m:den>
                    </m:f>
                  </m:oMath>
                </a14:m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1600" dirty="0" smtClean="0">
                    <a:latin typeface="Verdana" panose="020B0604030504040204" pitchFamily="34" charset="0"/>
                    <a:ea typeface="굴림" panose="020B0600000101010101" pitchFamily="34" charset="-127"/>
                  </a:rPr>
                  <a:t>Gradient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fPr>
                            <m:num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sz="16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endParaRPr lang="en-US" altLang="en-US" sz="12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1200" dirty="0" smtClean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ru-RU" altLang="en-US" sz="1600" dirty="0"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741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17" t="-2475" b="-2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9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7086600" cy="715963"/>
          </a:xfrm>
        </p:spPr>
        <p:txBody>
          <a:bodyPr/>
          <a:lstStyle/>
          <a:p>
            <a:r>
              <a:rPr lang="en-US" altLang="en-US" sz="4000" dirty="0" smtClean="0">
                <a:solidFill>
                  <a:schemeClr val="tx1"/>
                </a:solidFill>
              </a:rPr>
              <a:t>Restricted Boltzmann Machine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57400" y="3581400"/>
                <a:ext cx="6934200" cy="4267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log-linear Markov Random Field (MRF)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Energy function is linear in its free parameters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𝐸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=−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𝑣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h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𝑊𝑣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=−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𝑏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𝑣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34" charset="-127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34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𝑣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34" charset="-127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nary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34" charset="-127"/>
                  </a:rPr>
                  <a:t>No visible-visible and hidden-hidden connections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zh-CN" sz="1600" dirty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𝑣</m:t>
                          </m:r>
                          <m: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𝑝</m:t>
                          </m:r>
                          <m: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h</m:t>
                          </m:r>
                          <m:r>
                            <a:rPr lang="en-US" altLang="zh-CN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</a:pPr>
                <a:endPara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zh-CN" sz="1200" dirty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CN" sz="2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7400" y="3581400"/>
                <a:ext cx="6934200" cy="4267200"/>
              </a:xfrm>
              <a:blipFill rotWithShape="0">
                <a:blip r:embed="rId4"/>
                <a:stretch>
                  <a:fillRect l="-967" t="-2429" b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09700"/>
            <a:ext cx="385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560</Words>
  <Application>Microsoft Office PowerPoint</Application>
  <PresentationFormat>全屏显示(4:3)</PresentationFormat>
  <Paragraphs>324</Paragraphs>
  <Slides>17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굴림</vt:lpstr>
      <vt:lpstr>Arial</vt:lpstr>
      <vt:lpstr>Cambria Math</vt:lpstr>
      <vt:lpstr>Microsoft Sans Serif</vt:lpstr>
      <vt:lpstr>Verdana</vt:lpstr>
      <vt:lpstr>powerpoint-template-24</vt:lpstr>
      <vt:lpstr>Document</vt:lpstr>
      <vt:lpstr>Deep Learning: Autoencoder and Restricted Boltzmann Machine</vt:lpstr>
      <vt:lpstr>Definition</vt:lpstr>
      <vt:lpstr>Breakthroughs</vt:lpstr>
      <vt:lpstr>Intuitive Idea</vt:lpstr>
      <vt:lpstr>Autoencoder</vt:lpstr>
      <vt:lpstr>Stacked Autoencoder</vt:lpstr>
      <vt:lpstr>Some issues</vt:lpstr>
      <vt:lpstr>Restricted Boltzmann Machine</vt:lpstr>
      <vt:lpstr>Restricted Boltzmann Machine</vt:lpstr>
      <vt:lpstr>Restricted Boltzmann Machine</vt:lpstr>
      <vt:lpstr>Restricted Boltzmann Machine</vt:lpstr>
      <vt:lpstr>Deep Belief Networks</vt:lpstr>
      <vt:lpstr>Example</vt:lpstr>
      <vt:lpstr>Results(More nodes)</vt:lpstr>
      <vt:lpstr>Results(More layers)</vt:lpstr>
      <vt:lpstr>Results(Classification)</vt:lpstr>
      <vt:lpstr>Reference</vt:lpstr>
    </vt:vector>
  </TitlesOfParts>
  <Company>BP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Autoencoder and Restricted Boltzmann Machine</dc:title>
  <dc:creator>Bo PENG PENG</dc:creator>
  <cp:lastModifiedBy>Bo PENG PENG</cp:lastModifiedBy>
  <cp:revision>45</cp:revision>
  <dcterms:created xsi:type="dcterms:W3CDTF">2015-10-20T03:04:42Z</dcterms:created>
  <dcterms:modified xsi:type="dcterms:W3CDTF">2015-10-21T02:34:42Z</dcterms:modified>
</cp:coreProperties>
</file>