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4" r:id="rId1"/>
    <p:sldMasterId id="2147483717" r:id="rId2"/>
  </p:sldMasterIdLst>
  <p:notesMasterIdLst>
    <p:notesMasterId r:id="rId29"/>
  </p:notesMasterIdLst>
  <p:handoutMasterIdLst>
    <p:handoutMasterId r:id="rId30"/>
  </p:handoutMasterIdLst>
  <p:sldIdLst>
    <p:sldId id="341" r:id="rId3"/>
    <p:sldId id="332" r:id="rId4"/>
    <p:sldId id="340" r:id="rId5"/>
    <p:sldId id="294" r:id="rId6"/>
    <p:sldId id="342" r:id="rId7"/>
    <p:sldId id="282" r:id="rId8"/>
    <p:sldId id="269" r:id="rId9"/>
    <p:sldId id="301" r:id="rId10"/>
    <p:sldId id="304" r:id="rId11"/>
    <p:sldId id="302" r:id="rId12"/>
    <p:sldId id="303" r:id="rId13"/>
    <p:sldId id="310" r:id="rId14"/>
    <p:sldId id="309" r:id="rId15"/>
    <p:sldId id="316" r:id="rId16"/>
    <p:sldId id="323" r:id="rId17"/>
    <p:sldId id="320" r:id="rId18"/>
    <p:sldId id="324" r:id="rId19"/>
    <p:sldId id="319" r:id="rId20"/>
    <p:sldId id="337" r:id="rId21"/>
    <p:sldId id="259" r:id="rId22"/>
    <p:sldId id="338" r:id="rId23"/>
    <p:sldId id="322" r:id="rId24"/>
    <p:sldId id="331" r:id="rId25"/>
    <p:sldId id="343" r:id="rId26"/>
    <p:sldId id="344" r:id="rId27"/>
    <p:sldId id="334"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Garry's" id="{322153BB-06F3-4E4E-B1B3-E027A159C638}">
          <p14:sldIdLst>
            <p14:sldId id="341"/>
            <p14:sldId id="332"/>
            <p14:sldId id="340"/>
            <p14:sldId id="294"/>
            <p14:sldId id="342"/>
          </p14:sldIdLst>
        </p14:section>
        <p14:section name="Geovanny's" id="{47D1EF46-29C3-479E-87CF-3155A8D3DF5E}">
          <p14:sldIdLst>
            <p14:sldId id="282"/>
            <p14:sldId id="269"/>
            <p14:sldId id="301"/>
            <p14:sldId id="304"/>
            <p14:sldId id="302"/>
            <p14:sldId id="303"/>
            <p14:sldId id="310"/>
            <p14:sldId id="309"/>
            <p14:sldId id="316"/>
            <p14:sldId id="323"/>
            <p14:sldId id="320"/>
            <p14:sldId id="324"/>
            <p14:sldId id="319"/>
            <p14:sldId id="337"/>
            <p14:sldId id="259"/>
            <p14:sldId id="338"/>
            <p14:sldId id="322"/>
          </p14:sldIdLst>
        </p14:section>
        <p14:section name="Wrap-Up - Garry's" id="{430E0B42-9B32-4107-AA8F-F87D6AA1F119}">
          <p14:sldIdLst>
            <p14:sldId id="331"/>
            <p14:sldId id="343"/>
            <p14:sldId id="344"/>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72" autoAdjust="0"/>
    <p:restoredTop sz="66990" autoAdjust="0"/>
  </p:normalViewPr>
  <p:slideViewPr>
    <p:cSldViewPr snapToGrid="0">
      <p:cViewPr varScale="1">
        <p:scale>
          <a:sx n="76" d="100"/>
          <a:sy n="76" d="100"/>
        </p:scale>
        <p:origin x="1061" y="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7/28/2019</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7/28/2019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highlight>
                  <a:srgbClr val="FFFF00"/>
                </a:highlight>
              </a:rPr>
              <a:t>[Moderator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Hello and welcome everyone to this </a:t>
            </a:r>
            <a:r>
              <a:rPr lang="en-US" sz="1200" kern="1200" dirty="0">
                <a:solidFill>
                  <a:schemeClr val="tx1"/>
                </a:solidFill>
                <a:effectLst/>
                <a:latin typeface="+mn-lt"/>
                <a:ea typeface="+mn-ea"/>
                <a:cs typeface="+mn-cs"/>
              </a:rPr>
              <a:t>PASS Marathon </a:t>
            </a:r>
            <a:r>
              <a:rPr lang="en-CA" sz="1200" b="1" i="0" kern="1200" dirty="0">
                <a:solidFill>
                  <a:schemeClr val="tx1"/>
                </a:solidFill>
                <a:effectLst/>
                <a:latin typeface="+mn-lt"/>
                <a:ea typeface="+mn-ea"/>
                <a:cs typeface="+mn-cs"/>
              </a:rPr>
              <a:t>Open Source</a:t>
            </a:r>
            <a:r>
              <a:rPr lang="en-US" sz="1200" b="0" kern="1200" dirty="0">
                <a:solidFill>
                  <a:schemeClr val="tx1"/>
                </a:solidFill>
                <a:effectLst/>
                <a:latin typeface="+mn-lt"/>
                <a:ea typeface="+mn-ea"/>
                <a:cs typeface="+mn-cs"/>
              </a:rPr>
              <a:t>!</a:t>
            </a:r>
            <a:endParaRPr lang="en-CA" sz="1200" b="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We’re excited you could join us today for </a:t>
            </a:r>
            <a:r>
              <a:rPr lang="en-CA" b="1" dirty="0"/>
              <a:t>Geovanny Hernandez</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a:t>
            </a:r>
            <a:r>
              <a:rPr lang="en-CA" sz="1200" b="1" kern="1200" baseline="0" dirty="0">
                <a:solidFill>
                  <a:schemeClr val="tx1"/>
                </a:solidFill>
                <a:effectLst/>
                <a:latin typeface="+mn-lt"/>
                <a:ea typeface="+mn-ea"/>
                <a:cs typeface="+mn-cs"/>
              </a:rPr>
              <a:t> </a:t>
            </a:r>
            <a:r>
              <a:rPr lang="en-US" b="1" dirty="0"/>
              <a:t>How you can keep your SQL Code protected with GIT</a:t>
            </a:r>
            <a:r>
              <a:rPr lang="en-CA" dirty="0"/>
              <a:t>.</a:t>
            </a:r>
            <a:r>
              <a:rPr lang="en-CA" sz="1200" b="1" kern="1200" dirty="0">
                <a:solidFill>
                  <a:schemeClr val="tx1"/>
                </a:solidFill>
                <a:effectLst/>
                <a:latin typeface="+mn-lt"/>
                <a:ea typeface="+mn-ea"/>
                <a:cs typeface="+mn-cs"/>
              </a:rPr>
              <a:t>  </a:t>
            </a: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PASS Marathon features back-to-back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 recordings are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1" kern="1200" dirty="0">
                <a:solidFill>
                  <a:schemeClr val="tx1"/>
                </a:solidFill>
                <a:effectLst/>
                <a:latin typeface="+mn-lt"/>
                <a:ea typeface="+mn-ea"/>
                <a:cs typeface="+mn-cs"/>
              </a:rPr>
              <a:t>Garry </a:t>
            </a:r>
            <a:r>
              <a:rPr lang="en-CA" sz="1200" b="1" kern="1200" dirty="0" err="1">
                <a:solidFill>
                  <a:schemeClr val="tx1"/>
                </a:solidFill>
                <a:effectLst/>
                <a:latin typeface="+mn-lt"/>
                <a:ea typeface="+mn-ea"/>
                <a:cs typeface="+mn-cs"/>
              </a:rPr>
              <a:t>Bargsley</a:t>
            </a:r>
            <a:r>
              <a:rPr lang="en-CA" sz="1200" b="1" kern="1200" dirty="0">
                <a:solidFill>
                  <a:schemeClr val="tx1"/>
                </a:solidFill>
                <a:effectLst/>
                <a:latin typeface="+mn-lt"/>
                <a:ea typeface="+mn-ea"/>
                <a:cs typeface="+mn-cs"/>
              </a:rPr>
              <a:t>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b="1" dirty="0"/>
              <a:t>Geovanny</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CA" sz="1200" kern="1200" dirty="0">
              <a:solidFill>
                <a:srgbClr val="FFFF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 with three key aspect : Faster, better, cheaper which finally give us stability speed stability </a:t>
            </a:r>
            <a:r>
              <a:rPr lang="en-GB" dirty="0" err="1"/>
              <a:t>spped</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12</a:t>
            </a:fld>
            <a:endParaRPr lang="en-GB"/>
          </a:p>
        </p:txBody>
      </p:sp>
    </p:spTree>
    <p:extLst>
      <p:ext uri="{BB962C8B-B14F-4D97-AF65-F5344CB8AC3E}">
        <p14:creationId xmlns:p14="http://schemas.microsoft.com/office/powerpoint/2010/main" val="263741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GIT – The most used source control in the programming world, every computer is a Server of the code, remember, the develop branch is forced and branch to be sync before to push changes.  GIT is a distributed versioning or change tracking system.  Every copy of a repository contains the entire history of changes</a:t>
            </a:r>
          </a:p>
          <a:p>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13</a:t>
            </a:fld>
            <a:endParaRPr lang="en-GB"/>
          </a:p>
        </p:txBody>
      </p:sp>
    </p:spTree>
    <p:extLst>
      <p:ext uri="{BB962C8B-B14F-4D97-AF65-F5344CB8AC3E}">
        <p14:creationId xmlns:p14="http://schemas.microsoft.com/office/powerpoint/2010/main" val="158707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exactly it means? Every computer updated  keep the history of every version, it means that if the Server Computer collapse, we can easy restore it taking the project from any available sync computer.</a:t>
            </a:r>
          </a:p>
        </p:txBody>
      </p:sp>
      <p:sp>
        <p:nvSpPr>
          <p:cNvPr id="4" name="Slide Number Placeholder 3"/>
          <p:cNvSpPr>
            <a:spLocks noGrp="1"/>
          </p:cNvSpPr>
          <p:nvPr>
            <p:ph type="sldNum" sz="quarter" idx="5"/>
          </p:nvPr>
        </p:nvSpPr>
        <p:spPr/>
        <p:txBody>
          <a:bodyPr/>
          <a:lstStyle/>
          <a:p>
            <a:fld id="{F2225855-CB4A-4A69-9E95-535922A1FDCB}" type="slidenum">
              <a:rPr lang="en-GB" smtClean="0"/>
              <a:t>14</a:t>
            </a:fld>
            <a:endParaRPr lang="en-GB"/>
          </a:p>
        </p:txBody>
      </p:sp>
    </p:spTree>
    <p:extLst>
      <p:ext uri="{BB962C8B-B14F-4D97-AF65-F5344CB8AC3E}">
        <p14:creationId xmlns:p14="http://schemas.microsoft.com/office/powerpoint/2010/main" val="169259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do a checksum before to store anything, everything happen in the repo GIT realizes, the SHA-1 hash algorithm, GIT doesn’t store name, use the hash value of its contents</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15</a:t>
            </a:fld>
            <a:endParaRPr lang="en-GB"/>
          </a:p>
        </p:txBody>
      </p:sp>
    </p:spTree>
    <p:extLst>
      <p:ext uri="{BB962C8B-B14F-4D97-AF65-F5344CB8AC3E}">
        <p14:creationId xmlns:p14="http://schemas.microsoft.com/office/powerpoint/2010/main" val="1764187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your Azure account and show the process of creating a new empty repository (called  SQL Saturday) – Check if it is possible to omit the process of creating and only showing the link for a new simple article about it</a:t>
            </a:r>
          </a:p>
        </p:txBody>
      </p:sp>
      <p:sp>
        <p:nvSpPr>
          <p:cNvPr id="4" name="Slide Number Placeholder 3"/>
          <p:cNvSpPr>
            <a:spLocks noGrp="1"/>
          </p:cNvSpPr>
          <p:nvPr>
            <p:ph type="sldNum" sz="quarter" idx="5"/>
          </p:nvPr>
        </p:nvSpPr>
        <p:spPr/>
        <p:txBody>
          <a:bodyPr/>
          <a:lstStyle/>
          <a:p>
            <a:fld id="{F2225855-CB4A-4A69-9E95-535922A1FDCB}" type="slidenum">
              <a:rPr lang="en-GB" smtClean="0"/>
              <a:t>16</a:t>
            </a:fld>
            <a:endParaRPr lang="en-GB"/>
          </a:p>
        </p:txBody>
      </p:sp>
    </p:spTree>
    <p:extLst>
      <p:ext uri="{BB962C8B-B14F-4D97-AF65-F5344CB8AC3E}">
        <p14:creationId xmlns:p14="http://schemas.microsoft.com/office/powerpoint/2010/main" val="2216076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 You modify files in your working tree. </a:t>
            </a:r>
          </a:p>
          <a:p>
            <a:pPr marL="228600" indent="-228600">
              <a:buAutoNum type="arabicPeriod"/>
            </a:pPr>
            <a:r>
              <a:rPr lang="en-US" dirty="0"/>
              <a:t> You selectively stage just those changes you want to be part of your next commit, which adds only those changes to the staging area. </a:t>
            </a:r>
          </a:p>
          <a:p>
            <a:pPr marL="228600" indent="-228600">
              <a:buAutoNum type="arabicPeriod"/>
            </a:pPr>
            <a:r>
              <a:rPr lang="en-US" dirty="0"/>
              <a:t> You do a commit, which takes the files as they are in the staging area and stores that snapshot permanently to your Git directory.</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17</a:t>
            </a:fld>
            <a:endParaRPr lang="en-GB"/>
          </a:p>
        </p:txBody>
      </p:sp>
    </p:spTree>
    <p:extLst>
      <p:ext uri="{BB962C8B-B14F-4D97-AF65-F5344CB8AC3E}">
        <p14:creationId xmlns:p14="http://schemas.microsoft.com/office/powerpoint/2010/main" val="2021083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the importance </a:t>
            </a:r>
          </a:p>
        </p:txBody>
      </p:sp>
      <p:sp>
        <p:nvSpPr>
          <p:cNvPr id="4" name="Slide Number Placeholder 3"/>
          <p:cNvSpPr>
            <a:spLocks noGrp="1"/>
          </p:cNvSpPr>
          <p:nvPr>
            <p:ph type="sldNum" sz="quarter" idx="5"/>
          </p:nvPr>
        </p:nvSpPr>
        <p:spPr/>
        <p:txBody>
          <a:bodyPr/>
          <a:lstStyle/>
          <a:p>
            <a:fld id="{F2225855-CB4A-4A69-9E95-535922A1FDCB}" type="slidenum">
              <a:rPr lang="en-GB" smtClean="0"/>
              <a:t>18</a:t>
            </a:fld>
            <a:endParaRPr lang="en-GB"/>
          </a:p>
        </p:txBody>
      </p:sp>
    </p:spTree>
    <p:extLst>
      <p:ext uri="{BB962C8B-B14F-4D97-AF65-F5344CB8AC3E}">
        <p14:creationId xmlns:p14="http://schemas.microsoft.com/office/powerpoint/2010/main" val="2315528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pull request (PR) is a request submitted to a GitHub/</a:t>
            </a:r>
            <a:r>
              <a:rPr lang="en-US" sz="1200" b="0" i="0" kern="1200" dirty="0" err="1">
                <a:solidFill>
                  <a:schemeClr val="tx1"/>
                </a:solidFill>
                <a:effectLst/>
                <a:latin typeface="+mn-lt"/>
                <a:ea typeface="+mn-ea"/>
                <a:cs typeface="+mn-cs"/>
              </a:rPr>
              <a:t>AzureDevops</a:t>
            </a:r>
            <a:r>
              <a:rPr lang="en-US" sz="1200" b="0" i="0" kern="1200" dirty="0">
                <a:solidFill>
                  <a:schemeClr val="tx1"/>
                </a:solidFill>
                <a:effectLst/>
                <a:latin typeface="+mn-lt"/>
                <a:ea typeface="+mn-ea"/>
                <a:cs typeface="+mn-cs"/>
              </a:rPr>
              <a:t>/Jira,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repository to merge code into that project</a:t>
            </a:r>
            <a:endParaRPr lang="en-US" dirty="0"/>
          </a:p>
        </p:txBody>
      </p:sp>
      <p:sp>
        <p:nvSpPr>
          <p:cNvPr id="4" name="Slide Number Placeholder 3"/>
          <p:cNvSpPr>
            <a:spLocks noGrp="1"/>
          </p:cNvSpPr>
          <p:nvPr>
            <p:ph type="sldNum" sz="quarter" idx="5"/>
          </p:nvPr>
        </p:nvSpPr>
        <p:spPr/>
        <p:txBody>
          <a:bodyPr/>
          <a:lstStyle/>
          <a:p>
            <a:fld id="{F2225855-CB4A-4A69-9E95-535922A1FDCB}" type="slidenum">
              <a:rPr lang="en-GB" smtClean="0"/>
              <a:t>19</a:t>
            </a:fld>
            <a:endParaRPr lang="en-GB"/>
          </a:p>
        </p:txBody>
      </p:sp>
    </p:spTree>
    <p:extLst>
      <p:ext uri="{BB962C8B-B14F-4D97-AF65-F5344CB8AC3E}">
        <p14:creationId xmlns:p14="http://schemas.microsoft.com/office/powerpoint/2010/main" val="2084573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20</a:t>
            </a:fld>
            <a:endParaRPr lang="en-GB"/>
          </a:p>
        </p:txBody>
      </p:sp>
    </p:spTree>
    <p:extLst>
      <p:ext uri="{BB962C8B-B14F-4D97-AF65-F5344CB8AC3E}">
        <p14:creationId xmlns:p14="http://schemas.microsoft.com/office/powerpoint/2010/main" val="317330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21</a:t>
            </a:fld>
            <a:endParaRPr lang="en-GB"/>
          </a:p>
        </p:txBody>
      </p:sp>
    </p:spTree>
    <p:extLst>
      <p:ext uri="{BB962C8B-B14F-4D97-AF65-F5344CB8AC3E}">
        <p14:creationId xmlns:p14="http://schemas.microsoft.com/office/powerpoint/2010/main" val="164669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a:t>[Moderator Part]</a:t>
            </a:r>
          </a:p>
          <a:p>
            <a:pPr marL="0" indent="0">
              <a:buFont typeface="Arial" panose="020B0604020202020204" pitchFamily="34" charset="0"/>
              <a:buNone/>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you require technical assistance please type your request into the question pane located on the right side of your screen and someone will assist you.</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question pane is also where you may ask any questions throughout the presentation. Feel free to enter your questions at any time and once we get to the </a:t>
            </a:r>
            <a:r>
              <a:rPr lang="en-US" sz="1200" b="1" kern="1200" dirty="0">
                <a:solidFill>
                  <a:schemeClr val="tx1"/>
                </a:solidFill>
                <a:effectLst/>
                <a:latin typeface="+mn-lt"/>
                <a:ea typeface="+mn-ea"/>
                <a:cs typeface="+mn-cs"/>
              </a:rPr>
              <a:t>Q&amp;A portion of the session</a:t>
            </a:r>
            <a:r>
              <a:rPr lang="en-US" sz="1200" kern="1200" dirty="0">
                <a:solidFill>
                  <a:schemeClr val="tx1"/>
                </a:solidFill>
                <a:effectLst/>
                <a:latin typeface="+mn-lt"/>
                <a:ea typeface="+mn-ea"/>
                <a:cs typeface="+mn-cs"/>
              </a:rPr>
              <a:t>, I’ll read your questions aloud to </a:t>
            </a:r>
            <a:r>
              <a:rPr lang="en-CA" b="1" dirty="0"/>
              <a:t>Geovanny. </a:t>
            </a:r>
            <a:br>
              <a:rPr lang="en-CA" b="1" dirty="0"/>
            </a:b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are able to zoom in on the presentation content by using the  zoom button located on the top of the presentation window. </a:t>
            </a:r>
          </a:p>
          <a:p>
            <a:pPr marL="171450" indent="-171450">
              <a:buFont typeface="Arial" panose="020B0604020202020204" pitchFamily="34" charset="0"/>
              <a:buChar char="•"/>
            </a:pPr>
            <a:endParaRPr lang="en-CA"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Please note that there will be a short evaluation at the end of the session, which will pop-up after this session ends in your web browser. Your feedback is really important to us for future events, so </a:t>
            </a:r>
            <a:r>
              <a:rPr lang="en-US" sz="1200" b="1" kern="1200" dirty="0">
                <a:solidFill>
                  <a:schemeClr val="tx1"/>
                </a:solidFill>
                <a:effectLst/>
                <a:latin typeface="+mn-lt"/>
                <a:ea typeface="+mn-ea"/>
                <a:cs typeface="+mn-cs"/>
              </a:rPr>
              <a:t>please</a:t>
            </a:r>
            <a:r>
              <a:rPr lang="en-US" sz="1200" kern="1200" dirty="0">
                <a:solidFill>
                  <a:schemeClr val="tx1"/>
                </a:solidFill>
                <a:effectLst/>
                <a:latin typeface="+mn-lt"/>
                <a:ea typeface="+mn-ea"/>
                <a:cs typeface="+mn-cs"/>
              </a:rPr>
              <a:t> take a moment to complete this. </a:t>
            </a:r>
          </a:p>
          <a:p>
            <a:endParaRPr lang="en-CA"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Note to </a:t>
            </a:r>
            <a:r>
              <a:rPr lang="en-CA" sz="1200" b="1" i="1" kern="1200" dirty="0">
                <a:solidFill>
                  <a:schemeClr val="tx1"/>
                </a:solidFill>
                <a:effectLst/>
                <a:latin typeface="+mn-lt"/>
                <a:ea typeface="+mn-ea"/>
                <a:cs typeface="+mn-cs"/>
              </a:rPr>
              <a:t>Garry </a:t>
            </a:r>
            <a:r>
              <a:rPr lang="en-CA" sz="1200" b="1" i="1" kern="1200" dirty="0" err="1">
                <a:solidFill>
                  <a:schemeClr val="tx1"/>
                </a:solidFill>
                <a:effectLst/>
                <a:latin typeface="+mn-lt"/>
                <a:ea typeface="+mn-ea"/>
                <a:cs typeface="+mn-cs"/>
              </a:rPr>
              <a:t>Bargsley</a:t>
            </a:r>
            <a:r>
              <a:rPr lang="en-US" sz="1200" i="1" kern="1200" dirty="0">
                <a:solidFill>
                  <a:schemeClr val="tx1"/>
                </a:solidFill>
                <a:effectLst/>
                <a:latin typeface="+mn-lt"/>
                <a:ea typeface="+mn-ea"/>
                <a:cs typeface="+mn-cs"/>
              </a:rPr>
              <a:t>: You need to determine which questions are the most relevant and ask them out loud to the presenter]. </a:t>
            </a:r>
            <a:endParaRPr lang="en-CA" sz="1200" kern="120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89DCAA-E612-4BC0-AA75-84621265B05F}"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4254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22</a:t>
            </a:fld>
            <a:endParaRPr lang="en-GB"/>
          </a:p>
        </p:txBody>
      </p:sp>
    </p:spTree>
    <p:extLst>
      <p:ext uri="{BB962C8B-B14F-4D97-AF65-F5344CB8AC3E}">
        <p14:creationId xmlns:p14="http://schemas.microsoft.com/office/powerpoint/2010/main" val="27091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[Moderator to Address questions in order of relevance]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a:p>
            <a:r>
              <a:rPr lang="en-US" dirty="0"/>
              <a:t>Coming up next…</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7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Stay tuned for our next session, </a:t>
            </a:r>
            <a:r>
              <a:rPr lang="en-US" b="1" dirty="0"/>
              <a:t>An Intro to GIT </a:t>
            </a:r>
            <a:r>
              <a:rPr lang="en-US" b="0" dirty="0"/>
              <a:t>with </a:t>
            </a:r>
            <a:r>
              <a:rPr lang="en-US" b="1" dirty="0"/>
              <a:t>Daniel Shrader</a:t>
            </a:r>
            <a:r>
              <a:rPr lang="en-US" b="0"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550596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The moderator’s script will be added in this section after deck submission.</a:t>
            </a:r>
            <a:endParaRPr lang="en-CA" b="1" i="1"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PASS Marathon!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29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 Part]</a:t>
            </a:r>
          </a:p>
          <a:p>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Keep learning all year long!</a:t>
            </a:r>
            <a:br>
              <a:rPr lang="en-US" sz="1200" b="1" kern="1200" dirty="0">
                <a:solidFill>
                  <a:schemeClr val="tx1"/>
                </a:solidFill>
                <a:effectLst/>
                <a:latin typeface="+mn-lt"/>
                <a:ea typeface="+mn-ea"/>
                <a:cs typeface="+mn-cs"/>
              </a:rPr>
            </a:br>
            <a:br>
              <a:rPr lang="en-US" sz="1200" b="1"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Visit pass.org and check out all of the free educational resources available to PASS members.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CONNECT, SHARE and LEARN!</a:t>
            </a:r>
          </a:p>
          <a:p>
            <a:r>
              <a:rPr lang="en-CA"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[move to next slide]</a:t>
            </a:r>
            <a:r>
              <a:rPr lang="en-CA" dirty="0">
                <a:effectLst/>
              </a:rPr>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2993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1" dirty="0"/>
              <a:t>[Moderator Part]</a:t>
            </a:r>
          </a:p>
          <a:p>
            <a:endParaRPr lang="en-US" i="1" dirty="0"/>
          </a:p>
          <a:p>
            <a:r>
              <a:rPr lang="en-US" i="0" dirty="0"/>
              <a:t>This</a:t>
            </a:r>
            <a:r>
              <a:rPr lang="en-CA" sz="1200" kern="1200" dirty="0">
                <a:solidFill>
                  <a:schemeClr val="tx1"/>
                </a:solidFill>
                <a:effectLst/>
                <a:latin typeface="+mn-lt"/>
                <a:ea typeface="+mn-ea"/>
                <a:cs typeface="+mn-cs"/>
              </a:rPr>
              <a:t> PASS Marathon </a:t>
            </a:r>
            <a:r>
              <a:rPr lang="en-US" i="0" dirty="0"/>
              <a:t>session is presented by </a:t>
            </a:r>
            <a:r>
              <a:rPr lang="en-US" b="1" i="0" dirty="0"/>
              <a:t>Geovanny Hernandez</a:t>
            </a:r>
            <a:r>
              <a:rPr lang="en-CA" sz="1200" kern="1200" dirty="0">
                <a:solidFill>
                  <a:schemeClr val="tx1"/>
                </a:solidFill>
                <a:effectLst/>
                <a:latin typeface="+mn-lt"/>
                <a:ea typeface="+mn-ea"/>
                <a:cs typeface="+mn-cs"/>
              </a:rPr>
              <a:t>. </a:t>
            </a:r>
            <a:r>
              <a:rPr lang="en-US" b="0" i="0" dirty="0"/>
              <a:t>Geovanny </a:t>
            </a:r>
            <a:r>
              <a:rPr lang="en-US" dirty="0"/>
              <a:t>is a passionate about databases and teaching. He is a Database Engineer and Microsoft Certified Trainer and has more than 12 years experience in the software development. He has been working in different industries such as online games, publishing and banks, involved in migration projects, upgrades and performance tuning on MS SQL Server solutions. Geovanny is also very involved with the SQL Server community specially with the PASS Malaga Local Group in Spain and other virtual events for students and professionals in Universities from Nicaragua (Central America).</a:t>
            </a:r>
            <a:br>
              <a:rPr lang="en-US" b="1" i="0" dirty="0"/>
            </a:br>
            <a:endParaRPr lang="en-US" b="0" i="1" dirty="0"/>
          </a:p>
          <a:p>
            <a:endParaRPr lang="en-US" b="0" i="0" dirty="0"/>
          </a:p>
          <a:p>
            <a:r>
              <a:rPr lang="en-CA" sz="1200" i="1" kern="1200" dirty="0">
                <a:solidFill>
                  <a:schemeClr val="tx1"/>
                </a:solidFill>
                <a:effectLst/>
                <a:latin typeface="+mn-lt"/>
                <a:ea typeface="+mn-ea"/>
                <a:cs typeface="+mn-cs"/>
              </a:rPr>
              <a:t>[move to next slide]</a:t>
            </a:r>
            <a:r>
              <a:rPr lang="en-CA" dirty="0">
                <a:effectLst/>
              </a:rPr>
              <a:t> </a:t>
            </a:r>
            <a:endParaRPr lang="en-US" dirty="0"/>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975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highlight>
                  <a:srgbClr val="FFFF00"/>
                </a:highlight>
              </a:rPr>
              <a:t>And without further ado, here is </a:t>
            </a:r>
            <a:r>
              <a:rPr lang="en-CA" b="1" dirty="0">
                <a:highlight>
                  <a:srgbClr val="FFFF00"/>
                </a:highlight>
              </a:rPr>
              <a:t>Geovanny</a:t>
            </a:r>
            <a:r>
              <a:rPr lang="en-CA" b="1" baseline="0" dirty="0">
                <a:highlight>
                  <a:srgbClr val="FFFF00"/>
                </a:highlight>
              </a:rPr>
              <a:t> </a:t>
            </a:r>
            <a:r>
              <a:rPr lang="en-CA" dirty="0">
                <a:highlight>
                  <a:srgbClr val="FFFF00"/>
                </a:highlight>
              </a:rPr>
              <a:t>with </a:t>
            </a:r>
            <a:r>
              <a:rPr lang="en-US" b="1" dirty="0">
                <a:highlight>
                  <a:srgbClr val="FFFF00"/>
                </a:highlight>
              </a:rPr>
              <a:t>How you can keep your SQL Code protected with GIT</a:t>
            </a:r>
            <a:r>
              <a:rPr lang="en-CA" b="0" dirty="0">
                <a:highlight>
                  <a:srgbClr val="FFFF00"/>
                </a:highlight>
              </a:rPr>
              <a:t>.</a:t>
            </a:r>
            <a:r>
              <a:rPr lang="en-CA" dirty="0">
                <a:highlight>
                  <a:srgbClr val="FFFF00"/>
                </a:highlight>
              </a:rPr>
              <a:t>	</a:t>
            </a:r>
          </a:p>
          <a:p>
            <a:pPr marL="0" marR="0" indent="0" algn="l" defTabSz="457200" rtl="0" eaLnBrk="1" fontAlgn="auto" latinLnBrk="0" hangingPunct="1">
              <a:lnSpc>
                <a:spcPct val="100000"/>
              </a:lnSpc>
              <a:spcBef>
                <a:spcPts val="0"/>
              </a:spcBef>
              <a:spcAft>
                <a:spcPts val="0"/>
              </a:spcAft>
              <a:buClrTx/>
              <a:buSzTx/>
              <a:buFontTx/>
              <a:buNone/>
              <a:tabLst/>
              <a:defRPr/>
            </a:pPr>
            <a:br>
              <a:rPr lang="en-CA" dirty="0">
                <a:highlight>
                  <a:srgbClr val="FFFF00"/>
                </a:highlight>
              </a:rPr>
            </a:br>
            <a:br>
              <a:rPr lang="en-CA" dirty="0">
                <a:highlight>
                  <a:srgbClr val="FFFF00"/>
                </a:highlight>
              </a:rPr>
            </a:br>
            <a:r>
              <a:rPr lang="en-CA" dirty="0">
                <a:highlight>
                  <a:srgbClr val="FFFF00"/>
                </a:highlight>
              </a:rPr>
              <a:t>{speaker</a:t>
            </a:r>
            <a:r>
              <a:rPr lang="en-CA" baseline="0" dirty="0">
                <a:highlight>
                  <a:srgbClr val="FFFF00"/>
                </a:highlight>
              </a:rPr>
              <a:t> begins}</a:t>
            </a:r>
            <a:endParaRPr lang="en-CA" dirty="0">
              <a:highlight>
                <a:srgbClr val="FFFF00"/>
              </a:highlight>
            </a:endParaRP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u="sng" dirty="0">
                <a:highlight>
                  <a:srgbClr val="FFFF00"/>
                </a:highlight>
              </a:rPr>
              <a:t>**[Speaker takes over]**</a:t>
            </a:r>
            <a:endParaRPr lang="en-US" i="1" u="sng" dirty="0">
              <a:highlight>
                <a:srgbClr val="FFFF00"/>
              </a:highligh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5447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 with three key aspect : Faster, better, cheaper which finally give us stability speed stability </a:t>
            </a:r>
            <a:r>
              <a:rPr lang="en-GB" dirty="0" err="1"/>
              <a:t>spped</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8</a:t>
            </a:fld>
            <a:endParaRPr lang="en-GB"/>
          </a:p>
        </p:txBody>
      </p:sp>
    </p:spTree>
    <p:extLst>
      <p:ext uri="{BB962C8B-B14F-4D97-AF65-F5344CB8AC3E}">
        <p14:creationId xmlns:p14="http://schemas.microsoft.com/office/powerpoint/2010/main" val="36754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Since</a:t>
            </a:r>
            <a:r>
              <a:rPr lang="es-ES" dirty="0"/>
              <a:t> VS 2019 </a:t>
            </a:r>
            <a:r>
              <a:rPr lang="es-ES" dirty="0" err="1"/>
              <a:t>only</a:t>
            </a:r>
            <a:r>
              <a:rPr lang="es-ES" dirty="0"/>
              <a:t> </a:t>
            </a:r>
            <a:r>
              <a:rPr lang="es-ES" dirty="0" err="1"/>
              <a:t>requires</a:t>
            </a:r>
            <a:r>
              <a:rPr lang="es-ES" dirty="0"/>
              <a:t> </a:t>
            </a:r>
            <a:r>
              <a:rPr lang="es-ES" dirty="0" err="1"/>
              <a:t>that</a:t>
            </a:r>
            <a:r>
              <a:rPr lang="es-ES" dirty="0"/>
              <a:t> </a:t>
            </a:r>
            <a:r>
              <a:rPr lang="es-ES" dirty="0" err="1"/>
              <a:t>you</a:t>
            </a:r>
            <a:r>
              <a:rPr lang="es-ES" dirty="0"/>
              <a:t> </a:t>
            </a:r>
            <a:r>
              <a:rPr lang="es-ES" dirty="0" err="1"/>
              <a:t>installa</a:t>
            </a:r>
            <a:r>
              <a:rPr lang="es-ES" dirty="0"/>
              <a:t> </a:t>
            </a:r>
            <a:r>
              <a:rPr lang="es-ES" dirty="0" err="1"/>
              <a:t>an</a:t>
            </a:r>
            <a:r>
              <a:rPr lang="es-ES" dirty="0"/>
              <a:t> extensión and </a:t>
            </a:r>
            <a:r>
              <a:rPr lang="es-ES" dirty="0" err="1"/>
              <a:t>not</a:t>
            </a:r>
            <a:r>
              <a:rPr lang="es-ES" dirty="0"/>
              <a:t> </a:t>
            </a:r>
            <a:r>
              <a:rPr lang="es-ES" dirty="0" err="1"/>
              <a:t>download</a:t>
            </a:r>
            <a:r>
              <a:rPr lang="es-ES" dirty="0"/>
              <a:t> a </a:t>
            </a:r>
            <a:r>
              <a:rPr lang="es-ES" dirty="0" err="1"/>
              <a:t>separate</a:t>
            </a:r>
            <a:r>
              <a:rPr lang="es-ES" dirty="0"/>
              <a:t> </a:t>
            </a:r>
            <a:r>
              <a:rPr lang="es-ES" dirty="0" err="1"/>
              <a:t>package</a:t>
            </a:r>
            <a:r>
              <a:rPr lang="es-ES" dirty="0"/>
              <a:t> </a:t>
            </a:r>
            <a:r>
              <a:rPr lang="es-ES" dirty="0" err="1"/>
              <a:t>for</a:t>
            </a:r>
            <a:r>
              <a:rPr lang="es-ES" dirty="0"/>
              <a:t> SSDT</a:t>
            </a:r>
          </a:p>
          <a:p>
            <a:endParaRPr lang="en-US" dirty="0"/>
          </a:p>
        </p:txBody>
      </p:sp>
      <p:sp>
        <p:nvSpPr>
          <p:cNvPr id="4" name="Slide Number Placeholder 3"/>
          <p:cNvSpPr>
            <a:spLocks noGrp="1"/>
          </p:cNvSpPr>
          <p:nvPr>
            <p:ph type="sldNum" sz="quarter" idx="5"/>
          </p:nvPr>
        </p:nvSpPr>
        <p:spPr/>
        <p:txBody>
          <a:bodyPr/>
          <a:lstStyle/>
          <a:p>
            <a:fld id="{F2225855-CB4A-4A69-9E95-535922A1FDCB}" type="slidenum">
              <a:rPr lang="en-GB" smtClean="0"/>
              <a:t>9</a:t>
            </a:fld>
            <a:endParaRPr lang="en-GB"/>
          </a:p>
        </p:txBody>
      </p:sp>
    </p:spTree>
    <p:extLst>
      <p:ext uri="{BB962C8B-B14F-4D97-AF65-F5344CB8AC3E}">
        <p14:creationId xmlns:p14="http://schemas.microsoft.com/office/powerpoint/2010/main" val="3427518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that SSDT is an </a:t>
            </a:r>
            <a:r>
              <a:rPr lang="en-GB" i="0" dirty="0"/>
              <a:t>integrated component which is part of Visual Studio ecosystem and help us to manage the lifecycle for DB Projects</a:t>
            </a:r>
          </a:p>
          <a:p>
            <a:endParaRPr lang="en-GB" i="0" dirty="0"/>
          </a:p>
          <a:p>
            <a:r>
              <a:rPr lang="en-US" sz="1200" b="0" i="0" kern="1200" dirty="0">
                <a:solidFill>
                  <a:schemeClr val="tx1"/>
                </a:solidFill>
                <a:effectLst/>
                <a:latin typeface="+mn-lt"/>
                <a:ea typeface="+mn-ea"/>
                <a:cs typeface="+mn-cs"/>
              </a:rPr>
              <a:t>SQL Server Data Tools (SSDT) is a toolset that allows professional database and application developers to carry out all their database design work for SQL Server and SQL Azure within Visual Studio</a:t>
            </a:r>
            <a:endParaRPr lang="en-GB" i="0" dirty="0"/>
          </a:p>
          <a:p>
            <a:endParaRPr lang="en-GB" i="0" dirty="0"/>
          </a:p>
          <a:p>
            <a:r>
              <a:rPr lang="en-US" sz="1200" b="0" i="0" kern="1200" dirty="0">
                <a:solidFill>
                  <a:schemeClr val="tx1"/>
                </a:solidFill>
                <a:effectLst/>
                <a:latin typeface="+mn-lt"/>
                <a:ea typeface="+mn-ea"/>
                <a:cs typeface="+mn-cs"/>
              </a:rPr>
              <a:t>The SSDT project system allows developers to have a fully representative source-code backed model of their database for offline development. SSDT Database Projects also enable the database schema to be version controlled using database snapshots and other source code control mechanisms. </a:t>
            </a:r>
            <a:endParaRPr lang="en-GB" i="0" dirty="0"/>
          </a:p>
        </p:txBody>
      </p:sp>
      <p:sp>
        <p:nvSpPr>
          <p:cNvPr id="4" name="Slide Number Placeholder 3"/>
          <p:cNvSpPr>
            <a:spLocks noGrp="1"/>
          </p:cNvSpPr>
          <p:nvPr>
            <p:ph type="sldNum" sz="quarter" idx="5"/>
          </p:nvPr>
        </p:nvSpPr>
        <p:spPr/>
        <p:txBody>
          <a:bodyPr/>
          <a:lstStyle/>
          <a:p>
            <a:fld id="{F2225855-CB4A-4A69-9E95-535922A1FDCB}" type="slidenum">
              <a:rPr lang="en-GB" smtClean="0"/>
              <a:t>10</a:t>
            </a:fld>
            <a:endParaRPr lang="en-GB"/>
          </a:p>
        </p:txBody>
      </p:sp>
    </p:spTree>
    <p:extLst>
      <p:ext uri="{BB962C8B-B14F-4D97-AF65-F5344CB8AC3E}">
        <p14:creationId xmlns:p14="http://schemas.microsoft.com/office/powerpoint/2010/main" val="1595054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Answer with three key aspect : Faster, better, cheaper which finally give us stability speed stability speed</a:t>
            </a:r>
          </a:p>
          <a:p>
            <a:endParaRPr lang="en-GB" dirty="0"/>
          </a:p>
          <a:p>
            <a:r>
              <a:rPr lang="en-GB" dirty="0"/>
              <a:t>Code integrated into a project</a:t>
            </a:r>
          </a:p>
          <a:p>
            <a:r>
              <a:rPr lang="en-GB" dirty="0"/>
              <a:t>Compile time checking – No artefact is generated if you have error in your SSDT project</a:t>
            </a:r>
          </a:p>
          <a:p>
            <a:endParaRPr lang="en-GB" dirty="0"/>
          </a:p>
          <a:p>
            <a:r>
              <a:rPr lang="en-US" sz="1200" b="0" i="0" kern="1200" dirty="0">
                <a:solidFill>
                  <a:schemeClr val="tx1"/>
                </a:solidFill>
                <a:effectLst/>
                <a:latin typeface="+mn-lt"/>
                <a:ea typeface="+mn-ea"/>
                <a:cs typeface="+mn-cs"/>
              </a:rPr>
              <a:t>A release is a collection of </a:t>
            </a:r>
            <a:r>
              <a:rPr lang="en-US" sz="1200" b="1" i="0" kern="1200" dirty="0">
                <a:solidFill>
                  <a:schemeClr val="tx1"/>
                </a:solidFill>
                <a:effectLst/>
                <a:latin typeface="+mn-lt"/>
                <a:ea typeface="+mn-ea"/>
                <a:cs typeface="+mn-cs"/>
              </a:rPr>
              <a:t>artifacts</a:t>
            </a:r>
            <a:r>
              <a:rPr lang="en-US" sz="1200" b="0" i="0" kern="1200" dirty="0">
                <a:solidFill>
                  <a:schemeClr val="tx1"/>
                </a:solidFill>
                <a:effectLst/>
                <a:latin typeface="+mn-lt"/>
                <a:ea typeface="+mn-ea"/>
                <a:cs typeface="+mn-cs"/>
              </a:rPr>
              <a:t> in your </a:t>
            </a:r>
            <a:r>
              <a:rPr lang="en-US" sz="1200" b="1" i="0" kern="1200" dirty="0">
                <a:solidFill>
                  <a:schemeClr val="tx1"/>
                </a:solidFill>
                <a:effectLst/>
                <a:latin typeface="+mn-lt"/>
                <a:ea typeface="+mn-ea"/>
                <a:cs typeface="+mn-cs"/>
              </a:rPr>
              <a:t>DevOps</a:t>
            </a:r>
            <a:r>
              <a:rPr lang="en-US" sz="1200" b="0" i="0" kern="1200" dirty="0">
                <a:solidFill>
                  <a:schemeClr val="tx1"/>
                </a:solidFill>
                <a:effectLst/>
                <a:latin typeface="+mn-lt"/>
                <a:ea typeface="+mn-ea"/>
                <a:cs typeface="+mn-cs"/>
              </a:rPr>
              <a:t> CI/CD processes. An </a:t>
            </a:r>
            <a:r>
              <a:rPr lang="en-US" sz="1200" b="1" i="0" kern="1200" dirty="0">
                <a:solidFill>
                  <a:schemeClr val="tx1"/>
                </a:solidFill>
                <a:effectLst/>
                <a:latin typeface="+mn-lt"/>
                <a:ea typeface="+mn-ea"/>
                <a:cs typeface="+mn-cs"/>
              </a:rPr>
              <a:t>artifact</a:t>
            </a:r>
            <a:r>
              <a:rPr lang="en-US" sz="1200" b="0" i="0" kern="1200" dirty="0">
                <a:solidFill>
                  <a:schemeClr val="tx1"/>
                </a:solidFill>
                <a:effectLst/>
                <a:latin typeface="+mn-lt"/>
                <a:ea typeface="+mn-ea"/>
                <a:cs typeface="+mn-cs"/>
              </a:rPr>
              <a:t> is a deployable component of your application. DACPAC will be a tangible component use to deploy our DB Changes&gt; new tables, new </a:t>
            </a:r>
            <a:r>
              <a:rPr lang="en-US" sz="1200" b="0" i="0" kern="1200" dirty="0" err="1">
                <a:solidFill>
                  <a:schemeClr val="tx1"/>
                </a:solidFill>
                <a:effectLst/>
                <a:latin typeface="+mn-lt"/>
                <a:ea typeface="+mn-ea"/>
                <a:cs typeface="+mn-cs"/>
              </a:rPr>
              <a:t>sp</a:t>
            </a:r>
            <a:r>
              <a:rPr lang="en-US" sz="1200" b="0" i="0" kern="1200" dirty="0">
                <a:solidFill>
                  <a:schemeClr val="tx1"/>
                </a:solidFill>
                <a:effectLst/>
                <a:latin typeface="+mn-lt"/>
                <a:ea typeface="+mn-ea"/>
                <a:cs typeface="+mn-cs"/>
              </a:rPr>
              <a:t>, new data</a:t>
            </a:r>
            <a:endParaRPr lang="en-GB" dirty="0"/>
          </a:p>
        </p:txBody>
      </p:sp>
      <p:sp>
        <p:nvSpPr>
          <p:cNvPr id="4" name="Slide Number Placeholder 3"/>
          <p:cNvSpPr>
            <a:spLocks noGrp="1"/>
          </p:cNvSpPr>
          <p:nvPr>
            <p:ph type="sldNum" sz="quarter" idx="5"/>
          </p:nvPr>
        </p:nvSpPr>
        <p:spPr/>
        <p:txBody>
          <a:bodyPr/>
          <a:lstStyle/>
          <a:p>
            <a:fld id="{F2225855-CB4A-4A69-9E95-535922A1FDCB}" type="slidenum">
              <a:rPr lang="en-GB" smtClean="0"/>
              <a:t>11</a:t>
            </a:fld>
            <a:endParaRPr lang="en-GB"/>
          </a:p>
        </p:txBody>
      </p:sp>
    </p:spTree>
    <p:extLst>
      <p:ext uri="{BB962C8B-B14F-4D97-AF65-F5344CB8AC3E}">
        <p14:creationId xmlns:p14="http://schemas.microsoft.com/office/powerpoint/2010/main" val="166658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www.sqlsaturday.com/" TargetMode="External"/><Relationship Id="rId7" Type="http://schemas.openxmlformats.org/officeDocument/2006/relationships/image" Target="../media/image12.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hyperlink" Target="http://www.sqlpass.org/PASSChapters/VirtualChapters.aspx" TargetMode="External"/><Relationship Id="rId10" Type="http://schemas.openxmlformats.org/officeDocument/2006/relationships/image" Target="../media/image15.png"/><Relationship Id="rId4" Type="http://schemas.openxmlformats.org/officeDocument/2006/relationships/hyperlink" Target="http://www.sqlpass.org/PASSChapters.aspx" TargetMode="External"/><Relationship Id="rId9"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www.sqlsaturday.com/" TargetMode="External"/><Relationship Id="rId7" Type="http://schemas.openxmlformats.org/officeDocument/2006/relationships/image" Target="../media/image12.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hyperlink" Target="http://www.sqlpass.org/PASSChapters/VirtualChapters.aspx" TargetMode="External"/><Relationship Id="rId10" Type="http://schemas.openxmlformats.org/officeDocument/2006/relationships/image" Target="../media/image15.png"/><Relationship Id="rId4" Type="http://schemas.openxmlformats.org/officeDocument/2006/relationships/hyperlink" Target="http://www.sqlpass.org/PASSChapters.aspx" TargetMode="External"/><Relationship Id="rId9" Type="http://schemas.openxmlformats.org/officeDocument/2006/relationships/image" Target="../media/image14.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www.sqlsaturday.com/" TargetMode="External"/><Relationship Id="rId7" Type="http://schemas.openxmlformats.org/officeDocument/2006/relationships/image" Target="../media/image12.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hyperlink" Target="http://www.sqlpass.org/PASSChapters/VirtualChapters.aspx" TargetMode="External"/><Relationship Id="rId10" Type="http://schemas.openxmlformats.org/officeDocument/2006/relationships/image" Target="../media/image15.png"/><Relationship Id="rId4" Type="http://schemas.openxmlformats.org/officeDocument/2006/relationships/hyperlink" Target="http://www.sqlpass.org/PASSChapters.aspx" TargetMode="External"/><Relationship Id="rId9" Type="http://schemas.openxmlformats.org/officeDocument/2006/relationships/image" Target="../media/image14.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315269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7928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75328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657767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4467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61256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030674" y="1963543"/>
            <a:ext cx="131954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br>
              <a:rPr lang="en-US" sz="900" dirty="0">
                <a:solidFill>
                  <a:schemeClr val="bg2">
                    <a:lumMod val="50000"/>
                  </a:schemeClr>
                </a:solidFill>
              </a:rPr>
            </a:br>
            <a:r>
              <a:rPr lang="en-US" sz="900" dirty="0">
                <a:solidFill>
                  <a:schemeClr val="bg2">
                    <a:lumMod val="50000"/>
                  </a:schemeClr>
                </a:solidFill>
              </a:rPr>
              <a:t>Seattle, Washington </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Local user groups around the world</a:t>
            </a: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extLst>
      <p:ext uri="{BB962C8B-B14F-4D97-AF65-F5344CB8AC3E}">
        <p14:creationId xmlns:p14="http://schemas.microsoft.com/office/powerpoint/2010/main" val="3229978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777503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90260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63559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690776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0917" y="-44624"/>
            <a:ext cx="3484830" cy="52403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0" name="Rectangle 9">
            <a:extLst>
              <a:ext uri="{FF2B5EF4-FFF2-40B4-BE49-F238E27FC236}">
                <a16:creationId xmlns:a16="http://schemas.microsoft.com/office/drawing/2014/main" id="{8000EC49-E77E-4156-874E-FB3B6E78EB5A}"/>
              </a:ext>
            </a:extLst>
          </p:cNvPr>
          <p:cNvSpPr/>
          <p:nvPr userDrawn="1"/>
        </p:nvSpPr>
        <p:spPr>
          <a:xfrm>
            <a:off x="2584173" y="4776940"/>
            <a:ext cx="659248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195D41C9-F14F-4D1A-98A7-859A5730D364}"/>
              </a:ext>
            </a:extLst>
          </p:cNvPr>
          <p:cNvSpPr txBox="1"/>
          <p:nvPr userDrawn="1"/>
        </p:nvSpPr>
        <p:spPr>
          <a:xfrm>
            <a:off x="5754188" y="4810100"/>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686918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466481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839382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4033864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16993466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NWF_Title and Content">
  <p:cSld name="1_NWF_Title and Content">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457200" y="1459580"/>
            <a:ext cx="7086600" cy="3017520"/>
          </a:xfrm>
          <a:prstGeom prst="rect">
            <a:avLst/>
          </a:prstGeom>
          <a:noFill/>
          <a:ln>
            <a:noFill/>
          </a:ln>
        </p:spPr>
        <p:txBody>
          <a:bodyPr spcFirstLastPara="1" wrap="square" lIns="0" tIns="0" rIns="0" bIns="0" anchor="t" anchorCtr="0"/>
          <a:lstStyle>
            <a:lvl1pPr marL="457189" marR="0" lvl="0" indent="-228594" algn="l" rtl="0">
              <a:lnSpc>
                <a:spcPct val="100000"/>
              </a:lnSpc>
              <a:spcBef>
                <a:spcPts val="9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1pPr>
            <a:lvl2pPr marL="914378" marR="0" lvl="1" indent="-228594" algn="l" rtl="0">
              <a:lnSpc>
                <a:spcPct val="100000"/>
              </a:lnSpc>
              <a:spcBef>
                <a:spcPts val="9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566" marR="0" lvl="2" indent="-30479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754" marR="0" lvl="3" indent="-30479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5943" marR="0" lvl="4" indent="-30479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132" marR="0" lvl="5" indent="-355591"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320" marR="0" lvl="6" indent="-355591"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509" marR="0" lvl="7" indent="-355591"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697" marR="0" lvl="8" indent="-355591"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Edit Master text styles</a:t>
            </a:r>
          </a:p>
        </p:txBody>
      </p:sp>
      <p:sp>
        <p:nvSpPr>
          <p:cNvPr id="83" name="Google Shape;83;p17"/>
          <p:cNvSpPr txBox="1">
            <a:spLocks noGrp="1"/>
          </p:cNvSpPr>
          <p:nvPr>
            <p:ph type="title"/>
          </p:nvPr>
        </p:nvSpPr>
        <p:spPr>
          <a:xfrm>
            <a:off x="457200" y="594360"/>
            <a:ext cx="7086600" cy="685800"/>
          </a:xfrm>
          <a:prstGeom prst="rect">
            <a:avLst/>
          </a:prstGeom>
          <a:noFill/>
          <a:ln>
            <a:noFill/>
          </a:ln>
        </p:spPr>
        <p:txBody>
          <a:bodyPr spcFirstLastPara="1" wrap="square" lIns="0" tIns="0" rIns="0" bIns="0" anchor="t" anchorCtr="0"/>
          <a:lstStyle>
            <a:lvl1pPr marR="0" lvl="0" algn="l" rtl="0">
              <a:lnSpc>
                <a:spcPct val="8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Tree>
    <p:extLst>
      <p:ext uri="{BB962C8B-B14F-4D97-AF65-F5344CB8AC3E}">
        <p14:creationId xmlns:p14="http://schemas.microsoft.com/office/powerpoint/2010/main" val="295602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E2290-D773-46C2-A868-25CAA97A1972}"/>
              </a:ext>
            </a:extLst>
          </p:cNvPr>
          <p:cNvPicPr>
            <a:picLocks noChangeAspect="1"/>
          </p:cNvPicPr>
          <p:nvPr/>
        </p:nvPicPr>
        <p:blipFill>
          <a:blip r:embed="rId2"/>
          <a:stretch>
            <a:fillRect/>
          </a:stretch>
        </p:blipFill>
        <p:spPr>
          <a:xfrm>
            <a:off x="-285738" y="-285672"/>
            <a:ext cx="4228922" cy="5714846"/>
          </a:xfrm>
          <a:prstGeom prst="rect">
            <a:avLst/>
          </a:prstGeom>
        </p:spPr>
      </p:pic>
      <p:sp>
        <p:nvSpPr>
          <p:cNvPr id="2" name="Title 1"/>
          <p:cNvSpPr>
            <a:spLocks noGrp="1"/>
          </p:cNvSpPr>
          <p:nvPr>
            <p:ph type="title" hasCustomPrompt="1"/>
          </p:nvPr>
        </p:nvSpPr>
        <p:spPr>
          <a:xfrm>
            <a:off x="286027" y="286031"/>
            <a:ext cx="8571948" cy="4571439"/>
          </a:xfrm>
        </p:spPr>
        <p:txBody>
          <a:bodyPr anchor="ctr"/>
          <a:lstStyle>
            <a:lvl1pPr algn="r">
              <a:defRPr sz="4763" b="0" i="0" cap="none">
                <a:solidFill>
                  <a:schemeClr val="accent1"/>
                </a:solidFill>
                <a:latin typeface="+mj-lt"/>
                <a:cs typeface="Arial"/>
              </a:defRPr>
            </a:lvl1pPr>
          </a:lstStyle>
          <a:p>
            <a:r>
              <a:rPr lang="en-US" dirty="0"/>
              <a:t>Section Title</a:t>
            </a:r>
          </a:p>
        </p:txBody>
      </p:sp>
    </p:spTree>
    <p:extLst>
      <p:ext uri="{BB962C8B-B14F-4D97-AF65-F5344CB8AC3E}">
        <p14:creationId xmlns:p14="http://schemas.microsoft.com/office/powerpoint/2010/main" val="115733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4866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12163092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950547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1885965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1506045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40415626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71928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8085734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0220409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15760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94547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1478935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3100231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8072452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4" name="Rectangle 3">
            <a:extLst>
              <a:ext uri="{FF2B5EF4-FFF2-40B4-BE49-F238E27FC236}">
                <a16:creationId xmlns:a16="http://schemas.microsoft.com/office/drawing/2014/main" id="{145BE116-EC7C-4E0A-9665-B944B994EB51}"/>
              </a:ext>
            </a:extLst>
          </p:cNvPr>
          <p:cNvSpPr/>
          <p:nvPr userDrawn="1"/>
        </p:nvSpPr>
        <p:spPr>
          <a:xfrm>
            <a:off x="4131012" y="4718589"/>
            <a:ext cx="5037021"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2B942B6B-5A3E-4BEE-920A-2A503B4D8B08}"/>
              </a:ext>
            </a:extLst>
          </p:cNvPr>
          <p:cNvSpPr txBox="1"/>
          <p:nvPr userDrawn="1"/>
        </p:nvSpPr>
        <p:spPr>
          <a:xfrm>
            <a:off x="5721533" y="4793267"/>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38507410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extLst>
      <p:ext uri="{BB962C8B-B14F-4D97-AF65-F5344CB8AC3E}">
        <p14:creationId xmlns:p14="http://schemas.microsoft.com/office/powerpoint/2010/main" val="8681820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10207146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echnical Assistance">
    <p:spTree>
      <p:nvGrpSpPr>
        <p:cNvPr id="1" name=""/>
        <p:cNvGrpSpPr/>
        <p:nvPr/>
      </p:nvGrpSpPr>
      <p:grpSpPr>
        <a:xfrm>
          <a:off x="0" y="0"/>
          <a:ext cx="0" cy="0"/>
          <a:chOff x="0" y="0"/>
          <a:chExt cx="0" cy="0"/>
        </a:xfrm>
      </p:grpSpPr>
      <p:sp>
        <p:nvSpPr>
          <p:cNvPr id="18" name="Shape 2572"/>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402050557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33295063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1" name="Rectangle 10">
            <a:extLst>
              <a:ext uri="{FF2B5EF4-FFF2-40B4-BE49-F238E27FC236}">
                <a16:creationId xmlns:a16="http://schemas.microsoft.com/office/drawing/2014/main" id="{F0B16CE0-C9A4-4BC6-AE9D-3081D4581557}"/>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E423D881-8E72-43D7-A55F-81508F0120B4}"/>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12098373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201240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22174170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2848869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41796973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1044080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34571771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1884463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3072168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966130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7314384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3386204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635719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14957609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5" name="Rectangle 4">
            <a:extLst>
              <a:ext uri="{FF2B5EF4-FFF2-40B4-BE49-F238E27FC236}">
                <a16:creationId xmlns:a16="http://schemas.microsoft.com/office/drawing/2014/main" id="{C6893717-635F-46DB-9FD1-8A4EAF4C39F5}"/>
              </a:ext>
            </a:extLst>
          </p:cNvPr>
          <p:cNvSpPr/>
          <p:nvPr userDrawn="1"/>
        </p:nvSpPr>
        <p:spPr>
          <a:xfrm>
            <a:off x="4286655" y="4754877"/>
            <a:ext cx="4890000"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380645E5-6D3E-41A8-8C60-BD0D7843D3DE}"/>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38329686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228714575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472133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303244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3632412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2522887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echnical Assistance">
    <p:spTree>
      <p:nvGrpSpPr>
        <p:cNvPr id="1" name=""/>
        <p:cNvGrpSpPr/>
        <p:nvPr/>
      </p:nvGrpSpPr>
      <p:grpSpPr>
        <a:xfrm>
          <a:off x="0" y="0"/>
          <a:ext cx="0" cy="0"/>
          <a:chOff x="0" y="0"/>
          <a:chExt cx="0" cy="0"/>
        </a:xfrm>
      </p:grpSpPr>
      <p:sp>
        <p:nvSpPr>
          <p:cNvPr id="18" name="Shape 2572"/>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981652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0" name="Rectangle 9">
            <a:extLst>
              <a:ext uri="{FF2B5EF4-FFF2-40B4-BE49-F238E27FC236}">
                <a16:creationId xmlns:a16="http://schemas.microsoft.com/office/drawing/2014/main" id="{242937A2-246C-437D-BD64-FAADC150E705}"/>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4C774E55-93D3-4D0C-B839-F83522AF2C29}"/>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36047503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1830998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27801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389229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880408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54062553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63499931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7101692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10977327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66058728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91786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8791636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1762031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6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3913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3950609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7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855066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4" name="Rectangle 3">
            <a:extLst>
              <a:ext uri="{FF2B5EF4-FFF2-40B4-BE49-F238E27FC236}">
                <a16:creationId xmlns:a16="http://schemas.microsoft.com/office/drawing/2014/main" id="{FABCE397-993C-4E25-BAF8-1D0B6E5C7597}"/>
              </a:ext>
            </a:extLst>
          </p:cNvPr>
          <p:cNvSpPr/>
          <p:nvPr userDrawn="1"/>
        </p:nvSpPr>
        <p:spPr>
          <a:xfrm>
            <a:off x="2801565" y="4722452"/>
            <a:ext cx="6375089"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6EC17FD1-15DB-4C31-A374-1A232E748480}"/>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76645918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3_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extLst>
      <p:ext uri="{BB962C8B-B14F-4D97-AF65-F5344CB8AC3E}">
        <p14:creationId xmlns:p14="http://schemas.microsoft.com/office/powerpoint/2010/main" val="20735516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4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18768445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5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246344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9" Type="http://schemas.openxmlformats.org/officeDocument/2006/relationships/slideLayout" Target="../slideLayouts/slideLayout77.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42" Type="http://schemas.openxmlformats.org/officeDocument/2006/relationships/slideLayout" Target="../slideLayouts/slideLayout80.xml"/><Relationship Id="rId47" Type="http://schemas.openxmlformats.org/officeDocument/2006/relationships/slideLayout" Target="../slideLayouts/slideLayout85.xml"/><Relationship Id="rId50" Type="http://schemas.openxmlformats.org/officeDocument/2006/relationships/slideLayout" Target="../slideLayouts/slideLayout88.xml"/><Relationship Id="rId55" Type="http://schemas.openxmlformats.org/officeDocument/2006/relationships/slideLayout" Target="../slideLayouts/slideLayout9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slideLayout" Target="../slideLayouts/slideLayout76.xml"/><Relationship Id="rId46" Type="http://schemas.openxmlformats.org/officeDocument/2006/relationships/slideLayout" Target="../slideLayouts/slideLayout8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41" Type="http://schemas.openxmlformats.org/officeDocument/2006/relationships/slideLayout" Target="../slideLayouts/slideLayout79.xml"/><Relationship Id="rId54" Type="http://schemas.openxmlformats.org/officeDocument/2006/relationships/slideLayout" Target="../slideLayouts/slideLayout92.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40" Type="http://schemas.openxmlformats.org/officeDocument/2006/relationships/slideLayout" Target="../slideLayouts/slideLayout78.xml"/><Relationship Id="rId45" Type="http://schemas.openxmlformats.org/officeDocument/2006/relationships/slideLayout" Target="../slideLayouts/slideLayout83.xml"/><Relationship Id="rId53" Type="http://schemas.openxmlformats.org/officeDocument/2006/relationships/slideLayout" Target="../slideLayouts/slideLayout91.xml"/><Relationship Id="rId58" Type="http://schemas.openxmlformats.org/officeDocument/2006/relationships/image" Target="../media/image1.png"/><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49" Type="http://schemas.openxmlformats.org/officeDocument/2006/relationships/slideLayout" Target="../slideLayouts/slideLayout87.xml"/><Relationship Id="rId57" Type="http://schemas.openxmlformats.org/officeDocument/2006/relationships/theme" Target="../theme/theme2.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4" Type="http://schemas.openxmlformats.org/officeDocument/2006/relationships/slideLayout" Target="../slideLayouts/slideLayout82.xml"/><Relationship Id="rId52" Type="http://schemas.openxmlformats.org/officeDocument/2006/relationships/slideLayout" Target="../slideLayouts/slideLayout90.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43" Type="http://schemas.openxmlformats.org/officeDocument/2006/relationships/slideLayout" Target="../slideLayouts/slideLayout81.xml"/><Relationship Id="rId48" Type="http://schemas.openxmlformats.org/officeDocument/2006/relationships/slideLayout" Target="../slideLayouts/slideLayout86.xml"/><Relationship Id="rId56" Type="http://schemas.openxmlformats.org/officeDocument/2006/relationships/slideLayout" Target="../slideLayouts/slideLayout94.xml"/><Relationship Id="rId8" Type="http://schemas.openxmlformats.org/officeDocument/2006/relationships/slideLayout" Target="../slideLayouts/slideLayout46.xml"/><Relationship Id="rId51" Type="http://schemas.openxmlformats.org/officeDocument/2006/relationships/slideLayout" Target="../slideLayouts/slideLayout89.xml"/><Relationship Id="rId3"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BFE63048-026E-4D2D-B5E8-508AC58A20A9}"/>
              </a:ext>
            </a:extLst>
          </p:cNvPr>
          <p:cNvPicPr>
            <a:picLocks noChangeAspect="1"/>
          </p:cNvPicPr>
          <p:nvPr userDrawn="1"/>
        </p:nvPicPr>
        <p:blipFill rotWithShape="1">
          <a:blip r:embed="rId40"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19950555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677" r:id="rId21"/>
    <p:sldLayoutId id="2147483667" r:id="rId22"/>
    <p:sldLayoutId id="2147483682" r:id="rId23"/>
    <p:sldLayoutId id="2147483689" r:id="rId24"/>
    <p:sldLayoutId id="2147483659" r:id="rId25"/>
    <p:sldLayoutId id="2147483663" r:id="rId26"/>
    <p:sldLayoutId id="2147483678" r:id="rId27"/>
    <p:sldLayoutId id="2147483684" r:id="rId28"/>
    <p:sldLayoutId id="2147483666" r:id="rId29"/>
    <p:sldLayoutId id="2147483657" r:id="rId30"/>
    <p:sldLayoutId id="2147483660" r:id="rId31"/>
    <p:sldLayoutId id="2147483693" r:id="rId32"/>
    <p:sldLayoutId id="2147483685" r:id="rId33"/>
    <p:sldLayoutId id="2147483687" r:id="rId34"/>
    <p:sldLayoutId id="2147483691" r:id="rId35"/>
    <p:sldLayoutId id="2147483680" r:id="rId36"/>
    <p:sldLayoutId id="2147483715" r:id="rId37"/>
    <p:sldLayoutId id="2147483716" r:id="rId38"/>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58"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377591072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45" r:id="rId28"/>
    <p:sldLayoutId id="2147483746" r:id="rId29"/>
    <p:sldLayoutId id="2147483747" r:id="rId30"/>
    <p:sldLayoutId id="2147483748" r:id="rId31"/>
    <p:sldLayoutId id="2147483749" r:id="rId32"/>
    <p:sldLayoutId id="2147483750" r:id="rId33"/>
    <p:sldLayoutId id="2147483751" r:id="rId34"/>
    <p:sldLayoutId id="2147483752" r:id="rId35"/>
    <p:sldLayoutId id="2147483753" r:id="rId36"/>
    <p:sldLayoutId id="2147483754" r:id="rId37"/>
    <p:sldLayoutId id="2147483755" r:id="rId38"/>
    <p:sldLayoutId id="2147483756" r:id="rId39"/>
    <p:sldLayoutId id="2147483757" r:id="rId40"/>
    <p:sldLayoutId id="2147483758" r:id="rId41"/>
    <p:sldLayoutId id="2147483759" r:id="rId42"/>
    <p:sldLayoutId id="2147483760" r:id="rId43"/>
    <p:sldLayoutId id="2147483761" r:id="rId44"/>
    <p:sldLayoutId id="2147483762" r:id="rId45"/>
    <p:sldLayoutId id="2147483763" r:id="rId46"/>
    <p:sldLayoutId id="2147483764" r:id="rId47"/>
    <p:sldLayoutId id="2147483765" r:id="rId48"/>
    <p:sldLayoutId id="2147483766" r:id="rId49"/>
    <p:sldLayoutId id="2147483767" r:id="rId50"/>
    <p:sldLayoutId id="2147483768" r:id="rId51"/>
    <p:sldLayoutId id="2147483769" r:id="rId52"/>
    <p:sldLayoutId id="2147483770" r:id="rId53"/>
    <p:sldLayoutId id="2147483771" r:id="rId54"/>
    <p:sldLayoutId id="2147483772" r:id="rId55"/>
    <p:sldLayoutId id="2147483773" r:id="rId56"/>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7.xml"/><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7.xml"/><Relationship Id="rId6" Type="http://schemas.openxmlformats.org/officeDocument/2006/relationships/hyperlink" Target="https://www.microsoft.com/en-us/sql-server/sql-server-downloads" TargetMode="External"/><Relationship Id="rId5" Type="http://schemas.openxmlformats.org/officeDocument/2006/relationships/hyperlink" Target="https://docs.microsoft.com/es-es/sql/ssdt/download-sql-server-data-tools-ssdt?view=sql-server-2017#changes-in-ssdt-for-visual-studio-2019" TargetMode="Externa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01197" y="3472342"/>
            <a:ext cx="5758925" cy="453733"/>
          </a:xfrm>
        </p:spPr>
        <p:txBody>
          <a:bodyPr/>
          <a:lstStyle/>
          <a:p>
            <a:pPr marL="0" indent="0">
              <a:buNone/>
            </a:pPr>
            <a:r>
              <a:rPr lang="en-US" dirty="0"/>
              <a:t>An introduction to GIT and SSDT for DB professionals</a:t>
            </a:r>
          </a:p>
        </p:txBody>
      </p:sp>
      <p:sp>
        <p:nvSpPr>
          <p:cNvPr id="3" name="Text Placeholder 2"/>
          <p:cNvSpPr>
            <a:spLocks noGrp="1"/>
          </p:cNvSpPr>
          <p:nvPr>
            <p:ph type="body" sz="quarter" idx="10"/>
          </p:nvPr>
        </p:nvSpPr>
        <p:spPr/>
        <p:txBody>
          <a:bodyPr/>
          <a:lstStyle/>
          <a:p>
            <a:pPr lvl="0"/>
            <a:r>
              <a:rPr lang="en-US" dirty="0"/>
              <a:t>Geovanny Hernandez, </a:t>
            </a:r>
            <a:r>
              <a:rPr lang="en-US" dirty="0" err="1"/>
              <a:t>TheWorkshop</a:t>
            </a:r>
            <a:br>
              <a:rPr lang="en-US" dirty="0"/>
            </a:br>
            <a:r>
              <a:rPr lang="en-US" dirty="0"/>
              <a:t>Moderated By: </a:t>
            </a:r>
            <a:r>
              <a:rPr lang="en-CA" b="1" dirty="0" err="1"/>
              <a:t>Jamilah</a:t>
            </a:r>
            <a:r>
              <a:rPr lang="en-CA" b="1" dirty="0"/>
              <a:t> J</a:t>
            </a:r>
            <a:endParaRPr lang="en-US" b="1" dirty="0"/>
          </a:p>
        </p:txBody>
      </p:sp>
      <p:sp>
        <p:nvSpPr>
          <p:cNvPr id="4" name="Text Placeholder 3"/>
          <p:cNvSpPr>
            <a:spLocks noGrp="1"/>
          </p:cNvSpPr>
          <p:nvPr>
            <p:ph type="body" sz="quarter" idx="11"/>
          </p:nvPr>
        </p:nvSpPr>
        <p:spPr>
          <a:xfrm>
            <a:off x="501080" y="1336432"/>
            <a:ext cx="7879245" cy="2086778"/>
          </a:xfrm>
        </p:spPr>
        <p:txBody>
          <a:bodyPr/>
          <a:lstStyle/>
          <a:p>
            <a:r>
              <a:rPr lang="en-US" dirty="0"/>
              <a:t>How you can keep your SQL Code protected with GIT</a:t>
            </a:r>
          </a:p>
          <a:p>
            <a:endParaRPr lang="en-US" dirty="0"/>
          </a:p>
        </p:txBody>
      </p:sp>
    </p:spTree>
    <p:extLst>
      <p:ext uri="{BB962C8B-B14F-4D97-AF65-F5344CB8AC3E}">
        <p14:creationId xmlns:p14="http://schemas.microsoft.com/office/powerpoint/2010/main" val="209695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88E4-A07D-4CDA-8717-2C97D0EBD5DD}"/>
              </a:ext>
            </a:extLst>
          </p:cNvPr>
          <p:cNvSpPr>
            <a:spLocks noGrp="1"/>
          </p:cNvSpPr>
          <p:nvPr>
            <p:ph type="title"/>
          </p:nvPr>
        </p:nvSpPr>
        <p:spPr>
          <a:xfrm>
            <a:off x="-96441" y="3575685"/>
            <a:ext cx="9240441" cy="1024890"/>
          </a:xfrm>
        </p:spPr>
        <p:txBody>
          <a:bodyPr>
            <a:noAutofit/>
          </a:bodyPr>
          <a:lstStyle/>
          <a:p>
            <a:pPr algn="ctr"/>
            <a:r>
              <a:rPr lang="en-GB" sz="3600" dirty="0"/>
              <a:t>Source Code control and automated changes</a:t>
            </a:r>
          </a:p>
        </p:txBody>
      </p:sp>
      <p:sp>
        <p:nvSpPr>
          <p:cNvPr id="3" name="Title 1">
            <a:extLst>
              <a:ext uri="{FF2B5EF4-FFF2-40B4-BE49-F238E27FC236}">
                <a16:creationId xmlns:a16="http://schemas.microsoft.com/office/drawing/2014/main" id="{764FC0F6-FA8B-472F-9C04-200DAE1571B5}"/>
              </a:ext>
            </a:extLst>
          </p:cNvPr>
          <p:cNvSpPr txBox="1">
            <a:spLocks/>
          </p:cNvSpPr>
          <p:nvPr/>
        </p:nvSpPr>
        <p:spPr>
          <a:xfrm>
            <a:off x="814388" y="1055370"/>
            <a:ext cx="7515225" cy="782955"/>
          </a:xfrm>
          <a:prstGeom prst="rect">
            <a:avLst/>
          </a:prstGeom>
          <a:noFill/>
          <a:ln>
            <a:noFill/>
          </a:ln>
        </p:spPr>
        <p:txBody>
          <a:bodyPr spcFirstLastPara="1" vert="horz" wrap="square" lIns="0" tIns="0" rIns="0" bIns="0" rtlCol="0" anchor="t" anchorCtr="0">
            <a:noAutofit/>
          </a:bodyPr>
          <a:lstStyle>
            <a:lvl1pPr marR="0" lvl="0" algn="l" defTabSz="609608" rtl="0" eaLnBrk="1" latinLnBrk="0" hangingPunct="1">
              <a:lnSpc>
                <a:spcPct val="80000"/>
              </a:lnSpc>
              <a:spcBef>
                <a:spcPts val="0"/>
              </a:spcBef>
              <a:spcAft>
                <a:spcPts val="0"/>
              </a:spcAft>
              <a:buClr>
                <a:schemeClr val="dk1"/>
              </a:buClr>
              <a:buSzPts val="2400"/>
              <a:buFont typeface="Arial"/>
              <a:buNone/>
              <a:defRPr sz="3200" b="1" i="0" u="none" strike="noStrike" kern="1200"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pPr algn="ctr"/>
            <a:r>
              <a:rPr lang="en-GB" sz="3600" dirty="0"/>
              <a:t>SQL Server Data Tool (SSDT) </a:t>
            </a:r>
          </a:p>
          <a:p>
            <a:pPr algn="ctr"/>
            <a:endParaRPr lang="en-GB" sz="3600" dirty="0"/>
          </a:p>
          <a:p>
            <a:pPr algn="ctr"/>
            <a:r>
              <a:rPr lang="es-ES" sz="3600" dirty="0"/>
              <a:t> </a:t>
            </a:r>
            <a:endParaRPr lang="en-GB" sz="3600" dirty="0"/>
          </a:p>
        </p:txBody>
      </p:sp>
      <p:sp>
        <p:nvSpPr>
          <p:cNvPr id="5" name="Arrow: Down 4">
            <a:extLst>
              <a:ext uri="{FF2B5EF4-FFF2-40B4-BE49-F238E27FC236}">
                <a16:creationId xmlns:a16="http://schemas.microsoft.com/office/drawing/2014/main" id="{5B05232A-E49A-475D-9D5C-694302B36554}"/>
              </a:ext>
            </a:extLst>
          </p:cNvPr>
          <p:cNvSpPr/>
          <p:nvPr/>
        </p:nvSpPr>
        <p:spPr>
          <a:xfrm>
            <a:off x="4257675" y="1759059"/>
            <a:ext cx="933450" cy="368082"/>
          </a:xfrm>
          <a:prstGeom prst="downArrow">
            <a:avLst/>
          </a:prstGeom>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l"/>
            <a:endParaRPr lang="en-US" b="1" dirty="0">
              <a:ln w="22225">
                <a:solidFill>
                  <a:schemeClr val="accent2"/>
                </a:solidFill>
                <a:prstDash val="solid"/>
              </a:ln>
              <a:solidFill>
                <a:schemeClr val="accent2">
                  <a:lumMod val="40000"/>
                  <a:lumOff val="60000"/>
                </a:schemeClr>
              </a:solidFill>
              <a:effectLst>
                <a:innerShdw blurRad="63500" dist="50800" dir="13500000">
                  <a:prstClr val="black">
                    <a:alpha val="50000"/>
                  </a:prstClr>
                </a:innerShdw>
              </a:effectLst>
            </a:endParaRPr>
          </a:p>
        </p:txBody>
      </p:sp>
      <p:sp>
        <p:nvSpPr>
          <p:cNvPr id="8" name="Arrow: Down 7">
            <a:extLst>
              <a:ext uri="{FF2B5EF4-FFF2-40B4-BE49-F238E27FC236}">
                <a16:creationId xmlns:a16="http://schemas.microsoft.com/office/drawing/2014/main" id="{740E1D51-59FB-4391-8672-C2EBE90307F9}"/>
              </a:ext>
            </a:extLst>
          </p:cNvPr>
          <p:cNvSpPr/>
          <p:nvPr/>
        </p:nvSpPr>
        <p:spPr>
          <a:xfrm>
            <a:off x="4343400" y="2143289"/>
            <a:ext cx="1238250" cy="368082"/>
          </a:xfrm>
          <a:prstGeom prst="downArrow">
            <a:avLst/>
          </a:prstGeom>
        </p:spPr>
        <p:txBody>
          <a:bodyPr lIns="0" tIns="0" rIns="0" bIns="0" rtlCol="0" anchor="ctr">
            <a:spAutoFit/>
          </a:bodyPr>
          <a:lstStyle/>
          <a:p>
            <a:pPr algn="l"/>
            <a:endParaRPr lang="en-US" dirty="0">
              <a:solidFill>
                <a:schemeClr val="accent1"/>
              </a:solidFill>
            </a:endParaRPr>
          </a:p>
        </p:txBody>
      </p:sp>
      <p:sp>
        <p:nvSpPr>
          <p:cNvPr id="9" name="Arrow: Down 8">
            <a:extLst>
              <a:ext uri="{FF2B5EF4-FFF2-40B4-BE49-F238E27FC236}">
                <a16:creationId xmlns:a16="http://schemas.microsoft.com/office/drawing/2014/main" id="{099382D9-9D96-41EC-8C7B-8C1F3F1FDFF1}"/>
              </a:ext>
            </a:extLst>
          </p:cNvPr>
          <p:cNvSpPr/>
          <p:nvPr/>
        </p:nvSpPr>
        <p:spPr>
          <a:xfrm>
            <a:off x="4098131" y="2357973"/>
            <a:ext cx="947738" cy="368082"/>
          </a:xfrm>
          <a:prstGeom prst="downArrow">
            <a:avLst/>
          </a:prstGeom>
          <a:solidFill>
            <a:schemeClr val="accent3">
              <a:lumMod val="60000"/>
              <a:lumOff val="40000"/>
            </a:schemeClr>
          </a:solidFill>
        </p:spPr>
        <p:style>
          <a:lnRef idx="2">
            <a:schemeClr val="accent2"/>
          </a:lnRef>
          <a:fillRef idx="1">
            <a:schemeClr val="lt1"/>
          </a:fillRef>
          <a:effectRef idx="0">
            <a:schemeClr val="accent2"/>
          </a:effectRef>
          <a:fontRef idx="minor">
            <a:schemeClr val="dk1"/>
          </a:fontRef>
        </p:style>
        <p:txBody>
          <a:bodyPr lIns="0" tIns="0" rIns="0" bIns="0" rtlCol="0" anchor="ctr">
            <a:spAutoFit/>
          </a:bodyPr>
          <a:lstStyle/>
          <a:p>
            <a:pPr algn="l"/>
            <a:endParaRPr lang="en-US" dirty="0">
              <a:solidFill>
                <a:schemeClr val="accent1"/>
              </a:solidFill>
            </a:endParaRPr>
          </a:p>
        </p:txBody>
      </p:sp>
    </p:spTree>
    <p:extLst>
      <p:ext uri="{BB962C8B-B14F-4D97-AF65-F5344CB8AC3E}">
        <p14:creationId xmlns:p14="http://schemas.microsoft.com/office/powerpoint/2010/main" val="181533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64FC0F6-FA8B-472F-9C04-200DAE1571B5}"/>
              </a:ext>
            </a:extLst>
          </p:cNvPr>
          <p:cNvSpPr txBox="1">
            <a:spLocks/>
          </p:cNvSpPr>
          <p:nvPr/>
        </p:nvSpPr>
        <p:spPr>
          <a:xfrm>
            <a:off x="652288" y="135647"/>
            <a:ext cx="7515225" cy="782955"/>
          </a:xfrm>
          <a:prstGeom prst="rect">
            <a:avLst/>
          </a:prstGeom>
          <a:noFill/>
          <a:ln>
            <a:noFill/>
          </a:ln>
        </p:spPr>
        <p:txBody>
          <a:bodyPr spcFirstLastPara="1" vert="horz" wrap="square" lIns="0" tIns="0" rIns="0" bIns="0" rtlCol="0" anchor="t" anchorCtr="0">
            <a:noAutofit/>
          </a:bodyPr>
          <a:lstStyle>
            <a:lvl1pPr marR="0" lvl="0" algn="l" defTabSz="609608" rtl="0" eaLnBrk="1" latinLnBrk="0" hangingPunct="1">
              <a:lnSpc>
                <a:spcPct val="80000"/>
              </a:lnSpc>
              <a:spcBef>
                <a:spcPts val="0"/>
              </a:spcBef>
              <a:spcAft>
                <a:spcPts val="0"/>
              </a:spcAft>
              <a:buClr>
                <a:schemeClr val="dk1"/>
              </a:buClr>
              <a:buSzPts val="2400"/>
              <a:buFont typeface="Arial"/>
              <a:buNone/>
              <a:defRPr sz="3200" b="1" i="0" u="none" strike="noStrike" kern="1200" cap="none">
                <a:solidFill>
                  <a:schemeClr val="dk1"/>
                </a:solidFill>
                <a:latin typeface="Arial"/>
                <a:ea typeface="Arial"/>
                <a:cs typeface="Arial"/>
                <a:sym typeface="Arial"/>
              </a:defRPr>
            </a:lvl1pPr>
            <a:lvl2pPr lvl="1">
              <a:spcBef>
                <a:spcPts val="0"/>
              </a:spcBef>
              <a:spcAft>
                <a:spcPts val="0"/>
              </a:spcAft>
              <a:buSzPts val="1400"/>
              <a:buNone/>
              <a:defRPr sz="2400"/>
            </a:lvl2pPr>
            <a:lvl3pPr lvl="2">
              <a:spcBef>
                <a:spcPts val="0"/>
              </a:spcBef>
              <a:spcAft>
                <a:spcPts val="0"/>
              </a:spcAft>
              <a:buSzPts val="1400"/>
              <a:buNone/>
              <a:defRPr sz="2400"/>
            </a:lvl3pPr>
            <a:lvl4pPr lvl="3">
              <a:spcBef>
                <a:spcPts val="0"/>
              </a:spcBef>
              <a:spcAft>
                <a:spcPts val="0"/>
              </a:spcAft>
              <a:buSzPts val="1400"/>
              <a:buNone/>
              <a:defRPr sz="2400"/>
            </a:lvl4pPr>
            <a:lvl5pPr lvl="4">
              <a:spcBef>
                <a:spcPts val="0"/>
              </a:spcBef>
              <a:spcAft>
                <a:spcPts val="0"/>
              </a:spcAft>
              <a:buSzPts val="1400"/>
              <a:buNone/>
              <a:defRPr sz="2400"/>
            </a:lvl5pPr>
            <a:lvl6pPr lvl="5">
              <a:spcBef>
                <a:spcPts val="0"/>
              </a:spcBef>
              <a:spcAft>
                <a:spcPts val="0"/>
              </a:spcAft>
              <a:buSzPts val="1400"/>
              <a:buNone/>
              <a:defRPr sz="2400"/>
            </a:lvl6pPr>
            <a:lvl7pPr lvl="6">
              <a:spcBef>
                <a:spcPts val="0"/>
              </a:spcBef>
              <a:spcAft>
                <a:spcPts val="0"/>
              </a:spcAft>
              <a:buSzPts val="1400"/>
              <a:buNone/>
              <a:defRPr sz="2400"/>
            </a:lvl7pPr>
            <a:lvl8pPr lvl="7">
              <a:spcBef>
                <a:spcPts val="0"/>
              </a:spcBef>
              <a:spcAft>
                <a:spcPts val="0"/>
              </a:spcAft>
              <a:buSzPts val="1400"/>
              <a:buNone/>
              <a:defRPr sz="2400"/>
            </a:lvl8pPr>
            <a:lvl9pPr lvl="8">
              <a:spcBef>
                <a:spcPts val="0"/>
              </a:spcBef>
              <a:spcAft>
                <a:spcPts val="0"/>
              </a:spcAft>
              <a:buSzPts val="1400"/>
              <a:buNone/>
              <a:defRPr sz="2400"/>
            </a:lvl9pPr>
          </a:lstStyle>
          <a:p>
            <a:pPr algn="ctr"/>
            <a:r>
              <a:rPr lang="en-GB" sz="3600" dirty="0"/>
              <a:t>Some benefits of using SSDT </a:t>
            </a:r>
          </a:p>
          <a:p>
            <a:pPr algn="ctr"/>
            <a:endParaRPr lang="en-GB" sz="3600" dirty="0"/>
          </a:p>
          <a:p>
            <a:pPr algn="ctr"/>
            <a:r>
              <a:rPr lang="es-ES" sz="3600" dirty="0"/>
              <a:t> </a:t>
            </a:r>
            <a:endParaRPr lang="en-GB" sz="3600" dirty="0"/>
          </a:p>
        </p:txBody>
      </p:sp>
      <p:sp>
        <p:nvSpPr>
          <p:cNvPr id="5" name="Arrow: Down 4">
            <a:extLst>
              <a:ext uri="{FF2B5EF4-FFF2-40B4-BE49-F238E27FC236}">
                <a16:creationId xmlns:a16="http://schemas.microsoft.com/office/drawing/2014/main" id="{5B05232A-E49A-475D-9D5C-694302B36554}"/>
              </a:ext>
            </a:extLst>
          </p:cNvPr>
          <p:cNvSpPr/>
          <p:nvPr/>
        </p:nvSpPr>
        <p:spPr>
          <a:xfrm>
            <a:off x="4409900" y="1188397"/>
            <a:ext cx="933450" cy="368082"/>
          </a:xfrm>
          <a:prstGeom prst="downArrow">
            <a:avLst/>
          </a:prstGeom>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l"/>
            <a:endParaRPr lang="en-US" b="1" dirty="0">
              <a:ln w="22225">
                <a:solidFill>
                  <a:schemeClr val="accent2"/>
                </a:solidFill>
                <a:prstDash val="solid"/>
              </a:ln>
              <a:solidFill>
                <a:schemeClr val="accent2">
                  <a:lumMod val="40000"/>
                  <a:lumOff val="60000"/>
                </a:schemeClr>
              </a:solidFill>
              <a:effectLst>
                <a:innerShdw blurRad="63500" dist="50800" dir="13500000">
                  <a:prstClr val="black">
                    <a:alpha val="50000"/>
                  </a:prstClr>
                </a:innerShdw>
              </a:effectLst>
            </a:endParaRPr>
          </a:p>
        </p:txBody>
      </p:sp>
      <p:pic>
        <p:nvPicPr>
          <p:cNvPr id="4" name="Picture 3">
            <a:extLst>
              <a:ext uri="{FF2B5EF4-FFF2-40B4-BE49-F238E27FC236}">
                <a16:creationId xmlns:a16="http://schemas.microsoft.com/office/drawing/2014/main" id="{7EADE06B-62B6-4F4C-B3C6-8C263B5E83A0}"/>
              </a:ext>
            </a:extLst>
          </p:cNvPr>
          <p:cNvPicPr>
            <a:picLocks noChangeAspect="1"/>
          </p:cNvPicPr>
          <p:nvPr/>
        </p:nvPicPr>
        <p:blipFill>
          <a:blip r:embed="rId3"/>
          <a:stretch>
            <a:fillRect/>
          </a:stretch>
        </p:blipFill>
        <p:spPr>
          <a:xfrm>
            <a:off x="5437726" y="688089"/>
            <a:ext cx="805989" cy="856607"/>
          </a:xfrm>
          <a:prstGeom prst="rect">
            <a:avLst/>
          </a:prstGeom>
        </p:spPr>
      </p:pic>
      <p:pic>
        <p:nvPicPr>
          <p:cNvPr id="6" name="Picture 5">
            <a:extLst>
              <a:ext uri="{FF2B5EF4-FFF2-40B4-BE49-F238E27FC236}">
                <a16:creationId xmlns:a16="http://schemas.microsoft.com/office/drawing/2014/main" id="{050FA633-FD39-4794-BA0A-A74620EAEE39}"/>
              </a:ext>
            </a:extLst>
          </p:cNvPr>
          <p:cNvPicPr>
            <a:picLocks noChangeAspect="1"/>
          </p:cNvPicPr>
          <p:nvPr/>
        </p:nvPicPr>
        <p:blipFill>
          <a:blip r:embed="rId4"/>
          <a:stretch>
            <a:fillRect/>
          </a:stretch>
        </p:blipFill>
        <p:spPr>
          <a:xfrm>
            <a:off x="1913269" y="669471"/>
            <a:ext cx="985889" cy="952843"/>
          </a:xfrm>
          <a:prstGeom prst="rect">
            <a:avLst/>
          </a:prstGeom>
        </p:spPr>
      </p:pic>
      <p:sp>
        <p:nvSpPr>
          <p:cNvPr id="7" name="Arrow: Left-Right 6">
            <a:extLst>
              <a:ext uri="{FF2B5EF4-FFF2-40B4-BE49-F238E27FC236}">
                <a16:creationId xmlns:a16="http://schemas.microsoft.com/office/drawing/2014/main" id="{10DF94FE-7A7B-4514-A8FB-7682323532B1}"/>
              </a:ext>
            </a:extLst>
          </p:cNvPr>
          <p:cNvSpPr/>
          <p:nvPr/>
        </p:nvSpPr>
        <p:spPr>
          <a:xfrm>
            <a:off x="4171999" y="986296"/>
            <a:ext cx="985889" cy="550247"/>
          </a:xfrm>
          <a:prstGeom prst="leftRightArrow">
            <a:avLst/>
          </a:prstGeom>
        </p:spPr>
        <p:txBody>
          <a:bodyPr lIns="0" tIns="0" rIns="0" bIns="0" rtlCol="0" anchor="ctr">
            <a:spAutoFit/>
          </a:bodyPr>
          <a:lstStyle/>
          <a:p>
            <a:pPr algn="l"/>
            <a:endParaRPr lang="en-US" dirty="0">
              <a:solidFill>
                <a:schemeClr val="accent1"/>
              </a:solidFill>
            </a:endParaRPr>
          </a:p>
        </p:txBody>
      </p:sp>
      <p:sp>
        <p:nvSpPr>
          <p:cNvPr id="12" name="Arrow: Left-Right 11">
            <a:extLst>
              <a:ext uri="{FF2B5EF4-FFF2-40B4-BE49-F238E27FC236}">
                <a16:creationId xmlns:a16="http://schemas.microsoft.com/office/drawing/2014/main" id="{41524F51-6234-4514-B0AA-0427D21B4EAD}"/>
              </a:ext>
            </a:extLst>
          </p:cNvPr>
          <p:cNvSpPr/>
          <p:nvPr/>
        </p:nvSpPr>
        <p:spPr>
          <a:xfrm>
            <a:off x="3178995" y="940555"/>
            <a:ext cx="2164355" cy="550247"/>
          </a:xfrm>
          <a:prstGeom prst="leftRightArrow">
            <a:avLst/>
          </a:prstGeom>
          <a:solidFill>
            <a:srgbClr val="00B0F0"/>
          </a:solidFill>
        </p:spPr>
        <p:style>
          <a:lnRef idx="2">
            <a:schemeClr val="accent3"/>
          </a:lnRef>
          <a:fillRef idx="1">
            <a:schemeClr val="lt1"/>
          </a:fillRef>
          <a:effectRef idx="0">
            <a:schemeClr val="accent3"/>
          </a:effectRef>
          <a:fontRef idx="minor">
            <a:schemeClr val="dk1"/>
          </a:fontRef>
        </p:style>
        <p:txBody>
          <a:bodyPr lIns="0" tIns="0" rIns="0" bIns="0" rtlCol="0" anchor="ctr">
            <a:spAutoFit/>
          </a:bodyPr>
          <a:lstStyle/>
          <a:p>
            <a:pPr algn="l"/>
            <a:endParaRPr lang="en-US" dirty="0">
              <a:solidFill>
                <a:schemeClr val="accent1"/>
              </a:solidFill>
            </a:endParaRPr>
          </a:p>
        </p:txBody>
      </p:sp>
      <p:pic>
        <p:nvPicPr>
          <p:cNvPr id="13" name="Picture 12">
            <a:extLst>
              <a:ext uri="{FF2B5EF4-FFF2-40B4-BE49-F238E27FC236}">
                <a16:creationId xmlns:a16="http://schemas.microsoft.com/office/drawing/2014/main" id="{20504B81-C0E1-4ECB-BAC8-36BAE6104C5A}"/>
              </a:ext>
            </a:extLst>
          </p:cNvPr>
          <p:cNvPicPr>
            <a:picLocks noChangeAspect="1"/>
          </p:cNvPicPr>
          <p:nvPr/>
        </p:nvPicPr>
        <p:blipFill>
          <a:blip r:embed="rId5"/>
          <a:stretch>
            <a:fillRect/>
          </a:stretch>
        </p:blipFill>
        <p:spPr>
          <a:xfrm>
            <a:off x="2156908" y="1798772"/>
            <a:ext cx="667505" cy="727558"/>
          </a:xfrm>
          <a:prstGeom prst="rect">
            <a:avLst/>
          </a:prstGeom>
        </p:spPr>
      </p:pic>
      <p:sp>
        <p:nvSpPr>
          <p:cNvPr id="14" name="Rectangle: Rounded Corners 13">
            <a:extLst>
              <a:ext uri="{FF2B5EF4-FFF2-40B4-BE49-F238E27FC236}">
                <a16:creationId xmlns:a16="http://schemas.microsoft.com/office/drawing/2014/main" id="{CF572E0D-39CF-4234-B52F-361718A86BB2}"/>
              </a:ext>
            </a:extLst>
          </p:cNvPr>
          <p:cNvSpPr/>
          <p:nvPr/>
        </p:nvSpPr>
        <p:spPr>
          <a:xfrm>
            <a:off x="2070684" y="2879024"/>
            <a:ext cx="2991604" cy="434161"/>
          </a:xfrm>
          <a:prstGeom prst="roundRect">
            <a:avLst/>
          </a:prstGeom>
          <a:solidFill>
            <a:srgbClr val="92D050"/>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l"/>
            <a:r>
              <a:rPr lang="es-ES" sz="2550" b="1" dirty="0" err="1">
                <a:ln w="0"/>
                <a:solidFill>
                  <a:schemeClr val="tx1"/>
                </a:solidFill>
              </a:rPr>
              <a:t>Artifact</a:t>
            </a:r>
            <a:r>
              <a:rPr lang="es-ES" sz="2550" b="1" dirty="0">
                <a:ln w="0"/>
                <a:solidFill>
                  <a:schemeClr val="tx1"/>
                </a:solidFill>
              </a:rPr>
              <a:t> (DACPAC</a:t>
            </a:r>
            <a:r>
              <a:rPr lang="es-ES" sz="2400" b="1" dirty="0">
                <a:ln w="0"/>
                <a:solidFill>
                  <a:schemeClr val="tx1"/>
                </a:solidFill>
              </a:rPr>
              <a:t>)</a:t>
            </a:r>
            <a:endParaRPr lang="en-US" sz="2400" b="1" dirty="0">
              <a:ln w="0"/>
              <a:solidFill>
                <a:schemeClr val="tx1"/>
              </a:solidFill>
            </a:endParaRPr>
          </a:p>
        </p:txBody>
      </p:sp>
      <p:pic>
        <p:nvPicPr>
          <p:cNvPr id="15" name="Picture 14">
            <a:extLst>
              <a:ext uri="{FF2B5EF4-FFF2-40B4-BE49-F238E27FC236}">
                <a16:creationId xmlns:a16="http://schemas.microsoft.com/office/drawing/2014/main" id="{94C0AD88-F9E3-437A-A684-B3EB237F19F3}"/>
              </a:ext>
            </a:extLst>
          </p:cNvPr>
          <p:cNvPicPr>
            <a:picLocks noChangeAspect="1"/>
          </p:cNvPicPr>
          <p:nvPr/>
        </p:nvPicPr>
        <p:blipFill>
          <a:blip r:embed="rId6"/>
          <a:stretch>
            <a:fillRect/>
          </a:stretch>
        </p:blipFill>
        <p:spPr>
          <a:xfrm>
            <a:off x="2070683" y="3744420"/>
            <a:ext cx="1839200" cy="1347020"/>
          </a:xfrm>
          <a:prstGeom prst="rect">
            <a:avLst/>
          </a:prstGeom>
        </p:spPr>
      </p:pic>
    </p:spTree>
    <p:extLst>
      <p:ext uri="{BB962C8B-B14F-4D97-AF65-F5344CB8AC3E}">
        <p14:creationId xmlns:p14="http://schemas.microsoft.com/office/powerpoint/2010/main" val="212453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Vertic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88E4-A07D-4CDA-8717-2C97D0EBD5DD}"/>
              </a:ext>
            </a:extLst>
          </p:cNvPr>
          <p:cNvSpPr>
            <a:spLocks noGrp="1"/>
          </p:cNvSpPr>
          <p:nvPr>
            <p:ph type="title"/>
          </p:nvPr>
        </p:nvSpPr>
        <p:spPr>
          <a:xfrm>
            <a:off x="909638" y="2059305"/>
            <a:ext cx="7515225" cy="1024890"/>
          </a:xfrm>
        </p:spPr>
        <p:txBody>
          <a:bodyPr>
            <a:noAutofit/>
          </a:bodyPr>
          <a:lstStyle/>
          <a:p>
            <a:pPr algn="ctr"/>
            <a:r>
              <a:rPr lang="en-GB" sz="3600" dirty="0"/>
              <a:t>Why is important to have an </a:t>
            </a:r>
            <a:r>
              <a:rPr lang="en-GB" sz="3600"/>
              <a:t>Artifact</a:t>
            </a:r>
            <a:r>
              <a:rPr lang="en-GB" sz="3600" dirty="0"/>
              <a:t> (DACPAC)?</a:t>
            </a:r>
          </a:p>
        </p:txBody>
      </p:sp>
    </p:spTree>
    <p:extLst>
      <p:ext uri="{BB962C8B-B14F-4D97-AF65-F5344CB8AC3E}">
        <p14:creationId xmlns:p14="http://schemas.microsoft.com/office/powerpoint/2010/main" val="349009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8160F3-7A9D-49AA-A6D2-1E9FC9DCFDBC}"/>
              </a:ext>
            </a:extLst>
          </p:cNvPr>
          <p:cNvPicPr>
            <a:picLocks noChangeAspect="1"/>
          </p:cNvPicPr>
          <p:nvPr/>
        </p:nvPicPr>
        <p:blipFill>
          <a:blip r:embed="rId3"/>
          <a:stretch>
            <a:fillRect/>
          </a:stretch>
        </p:blipFill>
        <p:spPr>
          <a:xfrm>
            <a:off x="2369776" y="2254413"/>
            <a:ext cx="4548828" cy="2122075"/>
          </a:xfrm>
          <a:prstGeom prst="rect">
            <a:avLst/>
          </a:prstGeom>
        </p:spPr>
      </p:pic>
      <p:sp>
        <p:nvSpPr>
          <p:cNvPr id="3" name="TextBox 2">
            <a:extLst>
              <a:ext uri="{FF2B5EF4-FFF2-40B4-BE49-F238E27FC236}">
                <a16:creationId xmlns:a16="http://schemas.microsoft.com/office/drawing/2014/main" id="{1631C463-B1F9-4BEA-B6A6-C4C4FCA4B658}"/>
              </a:ext>
            </a:extLst>
          </p:cNvPr>
          <p:cNvSpPr txBox="1"/>
          <p:nvPr/>
        </p:nvSpPr>
        <p:spPr>
          <a:xfrm>
            <a:off x="840707" y="514350"/>
            <a:ext cx="7606965" cy="1592744"/>
          </a:xfrm>
          <a:prstGeom prst="rect">
            <a:avLst/>
          </a:prstGeom>
          <a:noFill/>
        </p:spPr>
        <p:txBody>
          <a:bodyPr wrap="square" rtlCol="0">
            <a:spAutoFit/>
          </a:bodyPr>
          <a:lstStyle/>
          <a:p>
            <a:pPr algn="ctr"/>
            <a:r>
              <a:rPr lang="es-ES" sz="4200" b="1" dirty="0" err="1"/>
              <a:t>Why</a:t>
            </a:r>
            <a:r>
              <a:rPr lang="es-ES" sz="4200" b="1" dirty="0"/>
              <a:t> do </a:t>
            </a:r>
            <a:r>
              <a:rPr lang="es-ES" sz="4200" b="1" dirty="0" err="1"/>
              <a:t>we</a:t>
            </a:r>
            <a:r>
              <a:rPr lang="es-ES" sz="4200" b="1" dirty="0"/>
              <a:t> </a:t>
            </a:r>
            <a:r>
              <a:rPr lang="es-ES" sz="4200" b="1" dirty="0" err="1"/>
              <a:t>need</a:t>
            </a:r>
            <a:r>
              <a:rPr lang="es-ES" sz="4200" b="1" dirty="0"/>
              <a:t> a </a:t>
            </a:r>
            <a:r>
              <a:rPr lang="es-ES" sz="4200" b="1" dirty="0" err="1"/>
              <a:t>Source</a:t>
            </a:r>
            <a:r>
              <a:rPr lang="es-ES" sz="4200" b="1" dirty="0"/>
              <a:t> Control </a:t>
            </a:r>
            <a:r>
              <a:rPr lang="es-ES" sz="4200" b="1" dirty="0" err="1"/>
              <a:t>System</a:t>
            </a:r>
            <a:r>
              <a:rPr lang="es-ES" sz="4200" b="1" dirty="0"/>
              <a:t>?</a:t>
            </a:r>
          </a:p>
          <a:p>
            <a:endParaRPr lang="en-US" sz="1350" dirty="0"/>
          </a:p>
        </p:txBody>
      </p:sp>
    </p:spTree>
    <p:extLst>
      <p:ext uri="{BB962C8B-B14F-4D97-AF65-F5344CB8AC3E}">
        <p14:creationId xmlns:p14="http://schemas.microsoft.com/office/powerpoint/2010/main" val="12628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24D52B-F5E7-418D-81F4-4C9BF24BD2B1}"/>
              </a:ext>
            </a:extLst>
          </p:cNvPr>
          <p:cNvPicPr>
            <a:picLocks noChangeAspect="1"/>
          </p:cNvPicPr>
          <p:nvPr/>
        </p:nvPicPr>
        <p:blipFill>
          <a:blip r:embed="rId3"/>
          <a:stretch>
            <a:fillRect/>
          </a:stretch>
        </p:blipFill>
        <p:spPr>
          <a:xfrm>
            <a:off x="2751617" y="219360"/>
            <a:ext cx="3640766" cy="4393451"/>
          </a:xfrm>
          <a:prstGeom prst="rect">
            <a:avLst/>
          </a:prstGeom>
        </p:spPr>
      </p:pic>
      <p:sp>
        <p:nvSpPr>
          <p:cNvPr id="3" name="TextBox 2">
            <a:extLst>
              <a:ext uri="{FF2B5EF4-FFF2-40B4-BE49-F238E27FC236}">
                <a16:creationId xmlns:a16="http://schemas.microsoft.com/office/drawing/2014/main" id="{7EB8096C-480D-4D00-B646-6814EA892848}"/>
              </a:ext>
            </a:extLst>
          </p:cNvPr>
          <p:cNvSpPr txBox="1"/>
          <p:nvPr/>
        </p:nvSpPr>
        <p:spPr>
          <a:xfrm>
            <a:off x="2218612" y="4726612"/>
            <a:ext cx="5252999" cy="507831"/>
          </a:xfrm>
          <a:prstGeom prst="rect">
            <a:avLst/>
          </a:prstGeom>
          <a:noFill/>
        </p:spPr>
        <p:txBody>
          <a:bodyPr wrap="square" rtlCol="0">
            <a:spAutoFit/>
          </a:bodyPr>
          <a:lstStyle/>
          <a:p>
            <a:r>
              <a:rPr lang="en-US" sz="1350" b="1" dirty="0"/>
              <a:t>Distributed version control . Credits: Pro GIT – Scott Chacon and Ben Straub</a:t>
            </a:r>
          </a:p>
        </p:txBody>
      </p:sp>
    </p:spTree>
    <p:extLst>
      <p:ext uri="{BB962C8B-B14F-4D97-AF65-F5344CB8AC3E}">
        <p14:creationId xmlns:p14="http://schemas.microsoft.com/office/powerpoint/2010/main" val="26350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6CD800-ED93-4AA7-A7F9-9E5D9A810B66}"/>
              </a:ext>
            </a:extLst>
          </p:cNvPr>
          <p:cNvPicPr>
            <a:picLocks noChangeAspect="1"/>
          </p:cNvPicPr>
          <p:nvPr/>
        </p:nvPicPr>
        <p:blipFill>
          <a:blip r:embed="rId3"/>
          <a:stretch>
            <a:fillRect/>
          </a:stretch>
        </p:blipFill>
        <p:spPr>
          <a:xfrm>
            <a:off x="235283" y="535620"/>
            <a:ext cx="8447993" cy="3339484"/>
          </a:xfrm>
          <a:prstGeom prst="rect">
            <a:avLst/>
          </a:prstGeom>
        </p:spPr>
      </p:pic>
      <p:sp>
        <p:nvSpPr>
          <p:cNvPr id="5" name="TextBox 4">
            <a:extLst>
              <a:ext uri="{FF2B5EF4-FFF2-40B4-BE49-F238E27FC236}">
                <a16:creationId xmlns:a16="http://schemas.microsoft.com/office/drawing/2014/main" id="{625F5D67-D555-4FBB-B182-AEDBF691FBF6}"/>
              </a:ext>
            </a:extLst>
          </p:cNvPr>
          <p:cNvSpPr txBox="1"/>
          <p:nvPr/>
        </p:nvSpPr>
        <p:spPr>
          <a:xfrm>
            <a:off x="1617956" y="4726612"/>
            <a:ext cx="5853655" cy="507831"/>
          </a:xfrm>
          <a:prstGeom prst="rect">
            <a:avLst/>
          </a:prstGeom>
          <a:noFill/>
        </p:spPr>
        <p:txBody>
          <a:bodyPr wrap="square" rtlCol="0">
            <a:spAutoFit/>
          </a:bodyPr>
          <a:lstStyle/>
          <a:p>
            <a:r>
              <a:rPr lang="en-US" sz="1350" b="1" dirty="0"/>
              <a:t>Storing changes as stream of snapshots. Credits: Pro GIT – Scott Chacon and Ben Straub</a:t>
            </a:r>
          </a:p>
        </p:txBody>
      </p:sp>
    </p:spTree>
    <p:extLst>
      <p:ext uri="{BB962C8B-B14F-4D97-AF65-F5344CB8AC3E}">
        <p14:creationId xmlns:p14="http://schemas.microsoft.com/office/powerpoint/2010/main" val="40056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5099D7-E8F8-459D-9F72-3310369BC48D}"/>
              </a:ext>
            </a:extLst>
          </p:cNvPr>
          <p:cNvSpPr>
            <a:spLocks noGrp="1"/>
          </p:cNvSpPr>
          <p:nvPr>
            <p:ph type="title"/>
          </p:nvPr>
        </p:nvSpPr>
        <p:spPr/>
        <p:txBody>
          <a:bodyPr/>
          <a:lstStyle/>
          <a:p>
            <a:r>
              <a:rPr lang="en-GB" sz="4200" dirty="0"/>
              <a:t>Set up our Project into a repository</a:t>
            </a:r>
            <a:br>
              <a:rPr lang="en-GB" sz="4500" dirty="0"/>
            </a:br>
            <a:r>
              <a:rPr lang="en-GB" dirty="0"/>
              <a:t> </a:t>
            </a:r>
            <a:r>
              <a:rPr lang="en-GB" sz="4200" b="1" i="1" dirty="0"/>
              <a:t>GIT in action</a:t>
            </a:r>
          </a:p>
        </p:txBody>
      </p:sp>
    </p:spTree>
    <p:extLst>
      <p:ext uri="{BB962C8B-B14F-4D97-AF65-F5344CB8AC3E}">
        <p14:creationId xmlns:p14="http://schemas.microsoft.com/office/powerpoint/2010/main" val="240965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5F5D67-D555-4FBB-B182-AEDBF691FBF6}"/>
              </a:ext>
            </a:extLst>
          </p:cNvPr>
          <p:cNvSpPr txBox="1"/>
          <p:nvPr/>
        </p:nvSpPr>
        <p:spPr>
          <a:xfrm>
            <a:off x="1076377" y="4473949"/>
            <a:ext cx="6981773" cy="507831"/>
          </a:xfrm>
          <a:prstGeom prst="rect">
            <a:avLst/>
          </a:prstGeom>
          <a:noFill/>
        </p:spPr>
        <p:txBody>
          <a:bodyPr wrap="square" rtlCol="0">
            <a:spAutoFit/>
          </a:bodyPr>
          <a:lstStyle/>
          <a:p>
            <a:r>
              <a:rPr lang="en-US" sz="1350" b="1" dirty="0"/>
              <a:t>GIT Workflow -- Working tree, staging area, and Git directory. Credits: Pro GIT – Scott Chacon and Ben Straub</a:t>
            </a:r>
          </a:p>
        </p:txBody>
      </p:sp>
      <p:pic>
        <p:nvPicPr>
          <p:cNvPr id="2" name="Picture 1">
            <a:extLst>
              <a:ext uri="{FF2B5EF4-FFF2-40B4-BE49-F238E27FC236}">
                <a16:creationId xmlns:a16="http://schemas.microsoft.com/office/drawing/2014/main" id="{4E14B252-9D49-401D-AB88-AE6091A60A39}"/>
              </a:ext>
            </a:extLst>
          </p:cNvPr>
          <p:cNvPicPr>
            <a:picLocks noChangeAspect="1"/>
          </p:cNvPicPr>
          <p:nvPr/>
        </p:nvPicPr>
        <p:blipFill>
          <a:blip r:embed="rId3"/>
          <a:stretch>
            <a:fillRect/>
          </a:stretch>
        </p:blipFill>
        <p:spPr>
          <a:xfrm>
            <a:off x="1202867" y="365333"/>
            <a:ext cx="6981774" cy="3857752"/>
          </a:xfrm>
          <a:prstGeom prst="rect">
            <a:avLst/>
          </a:prstGeom>
        </p:spPr>
      </p:pic>
    </p:spTree>
    <p:extLst>
      <p:ext uri="{BB962C8B-B14F-4D97-AF65-F5344CB8AC3E}">
        <p14:creationId xmlns:p14="http://schemas.microsoft.com/office/powerpoint/2010/main" val="385793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24AFDD-584A-4033-92B0-489FFA8D5119}"/>
              </a:ext>
            </a:extLst>
          </p:cNvPr>
          <p:cNvPicPr>
            <a:picLocks noChangeAspect="1"/>
          </p:cNvPicPr>
          <p:nvPr/>
        </p:nvPicPr>
        <p:blipFill rotWithShape="1">
          <a:blip r:embed="rId3"/>
          <a:srcRect r="1314" b="11243"/>
          <a:stretch/>
        </p:blipFill>
        <p:spPr>
          <a:xfrm>
            <a:off x="333193" y="189204"/>
            <a:ext cx="7581097" cy="4446107"/>
          </a:xfrm>
          <a:prstGeom prst="rect">
            <a:avLst/>
          </a:prstGeom>
        </p:spPr>
      </p:pic>
    </p:spTree>
    <p:extLst>
      <p:ext uri="{BB962C8B-B14F-4D97-AF65-F5344CB8AC3E}">
        <p14:creationId xmlns:p14="http://schemas.microsoft.com/office/powerpoint/2010/main" val="288632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5099D7-E8F8-459D-9F72-3310369BC48D}"/>
              </a:ext>
            </a:extLst>
          </p:cNvPr>
          <p:cNvSpPr>
            <a:spLocks noGrp="1"/>
          </p:cNvSpPr>
          <p:nvPr>
            <p:ph type="title"/>
          </p:nvPr>
        </p:nvSpPr>
        <p:spPr>
          <a:xfrm>
            <a:off x="-144379" y="286031"/>
            <a:ext cx="9002354" cy="4571439"/>
          </a:xfrm>
        </p:spPr>
        <p:txBody>
          <a:bodyPr/>
          <a:lstStyle/>
          <a:p>
            <a:r>
              <a:rPr lang="en-GB" dirty="0"/>
              <a:t>“</a:t>
            </a:r>
            <a:r>
              <a:rPr lang="en-US" dirty="0"/>
              <a:t>Pull request…</a:t>
            </a:r>
            <a:br>
              <a:rPr lang="en-GB" dirty="0"/>
            </a:br>
            <a:r>
              <a:rPr lang="en-GB" dirty="0"/>
              <a:t> </a:t>
            </a:r>
            <a:r>
              <a:rPr lang="en-GB" b="1" i="1" dirty="0"/>
              <a:t>Learning in action</a:t>
            </a:r>
            <a:endParaRPr lang="en-GB" sz="5100" b="1" i="1" dirty="0"/>
          </a:p>
        </p:txBody>
      </p:sp>
    </p:spTree>
    <p:extLst>
      <p:ext uri="{BB962C8B-B14F-4D97-AF65-F5344CB8AC3E}">
        <p14:creationId xmlns:p14="http://schemas.microsoft.com/office/powerpoint/2010/main" val="186529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572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AA95-5DEA-4C13-B302-025241EB06A1}"/>
              </a:ext>
            </a:extLst>
          </p:cNvPr>
          <p:cNvSpPr>
            <a:spLocks noGrp="1"/>
          </p:cNvSpPr>
          <p:nvPr>
            <p:ph type="title"/>
          </p:nvPr>
        </p:nvSpPr>
        <p:spPr>
          <a:xfrm>
            <a:off x="356435" y="506084"/>
            <a:ext cx="8593556" cy="957714"/>
          </a:xfrm>
        </p:spPr>
        <p:txBody>
          <a:bodyPr>
            <a:noAutofit/>
          </a:bodyPr>
          <a:lstStyle/>
          <a:p>
            <a:pPr algn="ctr"/>
            <a:r>
              <a:rPr lang="en-GB" sz="3600" dirty="0">
                <a:solidFill>
                  <a:schemeClr val="accent1"/>
                </a:solidFill>
              </a:rPr>
              <a:t>Why do you should open a Pull Request before to merge?</a:t>
            </a:r>
          </a:p>
        </p:txBody>
      </p:sp>
      <p:pic>
        <p:nvPicPr>
          <p:cNvPr id="6" name="Picture 5">
            <a:extLst>
              <a:ext uri="{FF2B5EF4-FFF2-40B4-BE49-F238E27FC236}">
                <a16:creationId xmlns:a16="http://schemas.microsoft.com/office/drawing/2014/main" id="{FCAB1EBF-39E7-4A2C-B9C1-54A67C485BE0}"/>
              </a:ext>
            </a:extLst>
          </p:cNvPr>
          <p:cNvPicPr>
            <a:picLocks noChangeAspect="1"/>
          </p:cNvPicPr>
          <p:nvPr/>
        </p:nvPicPr>
        <p:blipFill>
          <a:blip r:embed="rId3"/>
          <a:stretch>
            <a:fillRect/>
          </a:stretch>
        </p:blipFill>
        <p:spPr>
          <a:xfrm>
            <a:off x="4572000" y="1665533"/>
            <a:ext cx="4162905" cy="2836528"/>
          </a:xfrm>
          <a:prstGeom prst="rect">
            <a:avLst/>
          </a:prstGeom>
        </p:spPr>
      </p:pic>
      <p:sp>
        <p:nvSpPr>
          <p:cNvPr id="7" name="Rectangle 6">
            <a:extLst>
              <a:ext uri="{FF2B5EF4-FFF2-40B4-BE49-F238E27FC236}">
                <a16:creationId xmlns:a16="http://schemas.microsoft.com/office/drawing/2014/main" id="{F8640B22-DF0C-4076-8BEC-FFA62003479C}"/>
              </a:ext>
            </a:extLst>
          </p:cNvPr>
          <p:cNvSpPr/>
          <p:nvPr/>
        </p:nvSpPr>
        <p:spPr>
          <a:xfrm>
            <a:off x="137846" y="2322049"/>
            <a:ext cx="4106573" cy="761747"/>
          </a:xfrm>
          <a:prstGeom prst="rect">
            <a:avLst/>
          </a:prstGeom>
          <a:noFill/>
        </p:spPr>
        <p:txBody>
          <a:bodyPr wrap="none" lIns="68580" tIns="34290" rIns="68580" bIns="34290">
            <a:spAutoFit/>
          </a:bodyPr>
          <a:lstStyle/>
          <a:p>
            <a:pPr algn="ctr"/>
            <a:r>
              <a:rPr lang="en-US" sz="4500" b="1" i="1" dirty="0">
                <a:ln w="22225">
                  <a:solidFill>
                    <a:schemeClr val="accent2"/>
                  </a:solidFill>
                  <a:prstDash val="solid"/>
                </a:ln>
                <a:solidFill>
                  <a:schemeClr val="accent2">
                    <a:lumMod val="40000"/>
                    <a:lumOff val="60000"/>
                  </a:schemeClr>
                </a:solidFill>
              </a:rPr>
              <a:t>Team Learning</a:t>
            </a:r>
          </a:p>
        </p:txBody>
      </p:sp>
    </p:spTree>
    <p:extLst>
      <p:ext uri="{BB962C8B-B14F-4D97-AF65-F5344CB8AC3E}">
        <p14:creationId xmlns:p14="http://schemas.microsoft.com/office/powerpoint/2010/main" val="277002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AA95-5DEA-4C13-B302-025241EB06A1}"/>
              </a:ext>
            </a:extLst>
          </p:cNvPr>
          <p:cNvSpPr>
            <a:spLocks noGrp="1"/>
          </p:cNvSpPr>
          <p:nvPr>
            <p:ph type="title"/>
          </p:nvPr>
        </p:nvSpPr>
        <p:spPr>
          <a:xfrm>
            <a:off x="356435" y="485987"/>
            <a:ext cx="8593556" cy="957714"/>
          </a:xfrm>
        </p:spPr>
        <p:txBody>
          <a:bodyPr>
            <a:noAutofit/>
          </a:bodyPr>
          <a:lstStyle/>
          <a:p>
            <a:pPr algn="ctr"/>
            <a:r>
              <a:rPr lang="en-GB" sz="3600" dirty="0">
                <a:solidFill>
                  <a:schemeClr val="accent1"/>
                </a:solidFill>
              </a:rPr>
              <a:t>Some GIT clients</a:t>
            </a:r>
          </a:p>
        </p:txBody>
      </p:sp>
      <p:pic>
        <p:nvPicPr>
          <p:cNvPr id="3" name="Picture 2">
            <a:extLst>
              <a:ext uri="{FF2B5EF4-FFF2-40B4-BE49-F238E27FC236}">
                <a16:creationId xmlns:a16="http://schemas.microsoft.com/office/drawing/2014/main" id="{B4A5F569-E127-48DE-9675-C4483956BF3E}"/>
              </a:ext>
            </a:extLst>
          </p:cNvPr>
          <p:cNvPicPr>
            <a:picLocks noChangeAspect="1"/>
          </p:cNvPicPr>
          <p:nvPr/>
        </p:nvPicPr>
        <p:blipFill>
          <a:blip r:embed="rId3"/>
          <a:stretch>
            <a:fillRect/>
          </a:stretch>
        </p:blipFill>
        <p:spPr>
          <a:xfrm>
            <a:off x="538994" y="984313"/>
            <a:ext cx="1333616" cy="800169"/>
          </a:xfrm>
          <a:prstGeom prst="rect">
            <a:avLst/>
          </a:prstGeom>
        </p:spPr>
      </p:pic>
      <p:pic>
        <p:nvPicPr>
          <p:cNvPr id="4" name="Picture 3">
            <a:extLst>
              <a:ext uri="{FF2B5EF4-FFF2-40B4-BE49-F238E27FC236}">
                <a16:creationId xmlns:a16="http://schemas.microsoft.com/office/drawing/2014/main" id="{06CC8330-0B34-497F-97B1-3199E9AA9299}"/>
              </a:ext>
            </a:extLst>
          </p:cNvPr>
          <p:cNvPicPr>
            <a:picLocks noChangeAspect="1"/>
          </p:cNvPicPr>
          <p:nvPr/>
        </p:nvPicPr>
        <p:blipFill>
          <a:blip r:embed="rId4"/>
          <a:stretch>
            <a:fillRect/>
          </a:stretch>
        </p:blipFill>
        <p:spPr>
          <a:xfrm>
            <a:off x="356435" y="2222517"/>
            <a:ext cx="2209992" cy="541067"/>
          </a:xfrm>
          <a:prstGeom prst="rect">
            <a:avLst/>
          </a:prstGeom>
        </p:spPr>
      </p:pic>
      <p:pic>
        <p:nvPicPr>
          <p:cNvPr id="5" name="Picture 4">
            <a:extLst>
              <a:ext uri="{FF2B5EF4-FFF2-40B4-BE49-F238E27FC236}">
                <a16:creationId xmlns:a16="http://schemas.microsoft.com/office/drawing/2014/main" id="{77831985-AC7D-460E-8BFF-F5D7E01FBAFC}"/>
              </a:ext>
            </a:extLst>
          </p:cNvPr>
          <p:cNvPicPr>
            <a:picLocks noChangeAspect="1"/>
          </p:cNvPicPr>
          <p:nvPr/>
        </p:nvPicPr>
        <p:blipFill>
          <a:blip r:embed="rId5"/>
          <a:stretch>
            <a:fillRect/>
          </a:stretch>
        </p:blipFill>
        <p:spPr>
          <a:xfrm>
            <a:off x="356435" y="3310101"/>
            <a:ext cx="3025402" cy="739204"/>
          </a:xfrm>
          <a:prstGeom prst="rect">
            <a:avLst/>
          </a:prstGeom>
        </p:spPr>
      </p:pic>
    </p:spTree>
    <p:extLst>
      <p:ext uri="{BB962C8B-B14F-4D97-AF65-F5344CB8AC3E}">
        <p14:creationId xmlns:p14="http://schemas.microsoft.com/office/powerpoint/2010/main" val="113126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1" presetClass="entr" presetSubtype="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AA95-5DEA-4C13-B302-025241EB06A1}"/>
              </a:ext>
            </a:extLst>
          </p:cNvPr>
          <p:cNvSpPr>
            <a:spLocks noGrp="1"/>
          </p:cNvSpPr>
          <p:nvPr>
            <p:ph type="title"/>
          </p:nvPr>
        </p:nvSpPr>
        <p:spPr>
          <a:xfrm>
            <a:off x="356435" y="506084"/>
            <a:ext cx="8593556" cy="957714"/>
          </a:xfrm>
        </p:spPr>
        <p:txBody>
          <a:bodyPr>
            <a:noAutofit/>
          </a:bodyPr>
          <a:lstStyle/>
          <a:p>
            <a:pPr algn="ctr"/>
            <a:r>
              <a:rPr lang="en-GB" sz="5400" dirty="0">
                <a:solidFill>
                  <a:schemeClr val="accent1"/>
                </a:solidFill>
              </a:rPr>
              <a:t>A recap</a:t>
            </a:r>
          </a:p>
        </p:txBody>
      </p:sp>
      <p:sp>
        <p:nvSpPr>
          <p:cNvPr id="5" name="TextBox 4">
            <a:extLst>
              <a:ext uri="{FF2B5EF4-FFF2-40B4-BE49-F238E27FC236}">
                <a16:creationId xmlns:a16="http://schemas.microsoft.com/office/drawing/2014/main" id="{488C435F-84CB-4157-B01F-F06B179FFBA2}"/>
              </a:ext>
            </a:extLst>
          </p:cNvPr>
          <p:cNvSpPr txBox="1"/>
          <p:nvPr/>
        </p:nvSpPr>
        <p:spPr>
          <a:xfrm>
            <a:off x="448987" y="1599646"/>
            <a:ext cx="8246027" cy="2885405"/>
          </a:xfrm>
          <a:prstGeom prst="rect">
            <a:avLst/>
          </a:prstGeom>
          <a:noFill/>
        </p:spPr>
        <p:txBody>
          <a:bodyPr wrap="square" rtlCol="0">
            <a:spAutoFit/>
          </a:bodyPr>
          <a:lstStyle/>
          <a:p>
            <a:pPr marL="514350" indent="-514350">
              <a:buFont typeface="Arial" panose="020B0604020202020204" pitchFamily="34" charset="0"/>
              <a:buChar char="•"/>
            </a:pPr>
            <a:r>
              <a:rPr lang="es-ES" sz="4200" b="1" dirty="0"/>
              <a:t>DevOps </a:t>
            </a:r>
            <a:r>
              <a:rPr lang="es-ES" sz="4200" b="1" dirty="0" err="1"/>
              <a:t>on</a:t>
            </a:r>
            <a:r>
              <a:rPr lang="es-ES" sz="4200" b="1" dirty="0"/>
              <a:t> </a:t>
            </a:r>
            <a:r>
              <a:rPr lang="es-ES" sz="4200" b="1" dirty="0" err="1"/>
              <a:t>Database</a:t>
            </a:r>
            <a:endParaRPr lang="es-ES" sz="4200" b="1" dirty="0"/>
          </a:p>
          <a:p>
            <a:pPr marL="514350" indent="-514350">
              <a:buFont typeface="Arial" panose="020B0604020202020204" pitchFamily="34" charset="0"/>
              <a:buChar char="•"/>
            </a:pPr>
            <a:r>
              <a:rPr lang="es-ES" sz="4200" b="1" dirty="0" err="1"/>
              <a:t>An</a:t>
            </a:r>
            <a:r>
              <a:rPr lang="es-ES" sz="4200" b="1" dirty="0"/>
              <a:t> </a:t>
            </a:r>
            <a:r>
              <a:rPr lang="es-ES" sz="4200" b="1" dirty="0" err="1"/>
              <a:t>artifact</a:t>
            </a:r>
            <a:endParaRPr lang="es-ES" sz="4200" b="1" dirty="0"/>
          </a:p>
          <a:p>
            <a:pPr marL="514350" indent="-514350">
              <a:buFont typeface="Arial" panose="020B0604020202020204" pitchFamily="34" charset="0"/>
              <a:buChar char="•"/>
            </a:pPr>
            <a:r>
              <a:rPr lang="es-ES" sz="4200" b="1" dirty="0" err="1"/>
              <a:t>Source</a:t>
            </a:r>
            <a:r>
              <a:rPr lang="es-ES" sz="4200" b="1" dirty="0"/>
              <a:t> Control</a:t>
            </a:r>
          </a:p>
          <a:p>
            <a:pPr marL="514350" indent="-514350">
              <a:buFont typeface="Arial" panose="020B0604020202020204" pitchFamily="34" charset="0"/>
              <a:buChar char="•"/>
            </a:pPr>
            <a:r>
              <a:rPr lang="es-ES" sz="4200" b="1" dirty="0" err="1"/>
              <a:t>Team</a:t>
            </a:r>
            <a:r>
              <a:rPr lang="es-ES" sz="4200" b="1" dirty="0"/>
              <a:t> </a:t>
            </a:r>
            <a:r>
              <a:rPr lang="es-ES" sz="4200" b="1" dirty="0" err="1"/>
              <a:t>working</a:t>
            </a:r>
            <a:r>
              <a:rPr lang="es-ES" sz="4200" b="1" dirty="0"/>
              <a:t> – </a:t>
            </a:r>
            <a:r>
              <a:rPr lang="es-ES" sz="4200" b="1" dirty="0" err="1"/>
              <a:t>Pull</a:t>
            </a:r>
            <a:r>
              <a:rPr lang="es-ES" sz="4200" b="1" dirty="0"/>
              <a:t> </a:t>
            </a:r>
            <a:r>
              <a:rPr lang="es-ES" sz="4200" b="1" dirty="0" err="1"/>
              <a:t>request</a:t>
            </a:r>
            <a:endParaRPr lang="es-ES" sz="4200" b="1" dirty="0"/>
          </a:p>
          <a:p>
            <a:endParaRPr lang="en-US" sz="1350" dirty="0"/>
          </a:p>
        </p:txBody>
      </p:sp>
    </p:spTree>
    <p:extLst>
      <p:ext uri="{BB962C8B-B14F-4D97-AF65-F5344CB8AC3E}">
        <p14:creationId xmlns:p14="http://schemas.microsoft.com/office/powerpoint/2010/main" val="22025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27A81-8329-40D9-AB76-DDEADCFC50AC}"/>
              </a:ext>
            </a:extLst>
          </p:cNvPr>
          <p:cNvSpPr>
            <a:spLocks noGrp="1"/>
          </p:cNvSpPr>
          <p:nvPr>
            <p:ph type="body" sz="quarter" idx="12"/>
          </p:nvPr>
        </p:nvSpPr>
        <p:spPr>
          <a:xfrm>
            <a:off x="412680" y="2900213"/>
            <a:ext cx="8106852" cy="436576"/>
          </a:xfrm>
        </p:spPr>
        <p:txBody>
          <a:bodyPr/>
          <a:lstStyle/>
          <a:p>
            <a:r>
              <a:rPr lang="en-CA" dirty="0"/>
              <a:t>An Intro to GIT</a:t>
            </a:r>
          </a:p>
        </p:txBody>
      </p:sp>
      <p:sp>
        <p:nvSpPr>
          <p:cNvPr id="3" name="Text Placeholder 2">
            <a:extLst>
              <a:ext uri="{FF2B5EF4-FFF2-40B4-BE49-F238E27FC236}">
                <a16:creationId xmlns:a16="http://schemas.microsoft.com/office/drawing/2014/main" id="{5F69376F-B14A-4AA0-9F44-113E3E303555}"/>
              </a:ext>
            </a:extLst>
          </p:cNvPr>
          <p:cNvSpPr>
            <a:spLocks noGrp="1"/>
          </p:cNvSpPr>
          <p:nvPr>
            <p:ph type="body" sz="quarter" idx="14"/>
          </p:nvPr>
        </p:nvSpPr>
        <p:spPr>
          <a:xfrm>
            <a:off x="412681" y="3611570"/>
            <a:ext cx="5285592" cy="294691"/>
          </a:xfrm>
        </p:spPr>
        <p:txBody>
          <a:bodyPr/>
          <a:lstStyle/>
          <a:p>
            <a:r>
              <a:rPr lang="en-CA" dirty="0"/>
              <a:t>Daniel Shrader</a:t>
            </a:r>
          </a:p>
        </p:txBody>
      </p:sp>
    </p:spTree>
    <p:extLst>
      <p:ext uri="{BB962C8B-B14F-4D97-AF65-F5344CB8AC3E}">
        <p14:creationId xmlns:p14="http://schemas.microsoft.com/office/powerpoint/2010/main" val="926044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1" y="2900213"/>
            <a:ext cx="5033962" cy="436576"/>
          </a:xfrm>
        </p:spPr>
        <p:txBody>
          <a:bodyPr/>
          <a:lstStyle/>
          <a:p>
            <a:r>
              <a:rPr lang="en-US" dirty="0"/>
              <a:t>Learn more from Geovanny Hernandez</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a:xfrm>
            <a:off x="722245" y="3464226"/>
            <a:ext cx="1467738" cy="294691"/>
          </a:xfrm>
        </p:spPr>
        <p:txBody>
          <a:bodyPr/>
          <a:lstStyle/>
          <a:p>
            <a:r>
              <a:rPr lang="en-US" dirty="0"/>
              <a:t>@</a:t>
            </a:r>
            <a:r>
              <a:rPr lang="en-US" dirty="0" err="1"/>
              <a:t>datawithgeo</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a:xfrm>
            <a:off x="2379240" y="3464226"/>
            <a:ext cx="2030686" cy="294691"/>
          </a:xfrm>
        </p:spPr>
        <p:txBody>
          <a:bodyPr/>
          <a:lstStyle/>
          <a:p>
            <a:r>
              <a:rPr lang="en-US" dirty="0"/>
              <a:t>hi@geohernandez.net</a:t>
            </a:r>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FD5492F0-E11B-4609-8664-6078147EA417}"/>
              </a:ext>
            </a:extLst>
          </p:cNvPr>
          <p:cNvGrpSpPr/>
          <p:nvPr/>
        </p:nvGrpSpPr>
        <p:grpSpPr>
          <a:xfrm>
            <a:off x="2145450" y="3478423"/>
            <a:ext cx="229600" cy="229600"/>
            <a:chOff x="2145450" y="3478423"/>
            <a:chExt cx="229600" cy="229600"/>
          </a:xfrm>
        </p:grpSpPr>
        <p:sp>
          <p:nvSpPr>
            <p:cNvPr id="14" name="Rounded Rectangle 16">
              <a:extLst>
                <a:ext uri="{FF2B5EF4-FFF2-40B4-BE49-F238E27FC236}">
                  <a16:creationId xmlns:a16="http://schemas.microsoft.com/office/drawing/2014/main" id="{5E8C8F4A-8C6F-4258-9621-13654F21FEF2}"/>
                </a:ext>
              </a:extLst>
            </p:cNvPr>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15" name="Freeform 77">
              <a:extLst>
                <a:ext uri="{FF2B5EF4-FFF2-40B4-BE49-F238E27FC236}">
                  <a16:creationId xmlns:a16="http://schemas.microsoft.com/office/drawing/2014/main" id="{CD2CDF03-59B3-41CC-813F-F8A115C266A3}"/>
                </a:ext>
              </a:extLst>
            </p:cNvPr>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15945255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C108D5-6DD3-4E10-8E0E-359F48FB7758}"/>
              </a:ext>
            </a:extLst>
          </p:cNvPr>
          <p:cNvSpPr/>
          <p:nvPr/>
        </p:nvSpPr>
        <p:spPr>
          <a:xfrm>
            <a:off x="2759529" y="4754877"/>
            <a:ext cx="6417126"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AFAFAF"/>
              </a:solidFill>
              <a:effectLst/>
              <a:uLnTx/>
              <a:uFillTx/>
              <a:latin typeface="Segoe UI"/>
              <a:ea typeface="+mn-ea"/>
              <a:cs typeface="+mn-cs"/>
            </a:endParaRPr>
          </a:p>
        </p:txBody>
      </p:sp>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77441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378017" y="2135805"/>
            <a:ext cx="4632406" cy="470928"/>
          </a:xfrm>
        </p:spPr>
        <p:txBody>
          <a:bodyPr/>
          <a:lstStyle/>
          <a:p>
            <a:r>
              <a:rPr lang="en-US" b="1" dirty="0">
                <a:solidFill>
                  <a:schemeClr val="tx1"/>
                </a:solidFill>
              </a:rPr>
              <a:t>Geovanny Hernandez</a:t>
            </a:r>
          </a:p>
        </p:txBody>
      </p:sp>
      <p:sp>
        <p:nvSpPr>
          <p:cNvPr id="150" name="Text Placeholder 149"/>
          <p:cNvSpPr>
            <a:spLocks noGrp="1"/>
          </p:cNvSpPr>
          <p:nvPr>
            <p:ph type="body" sz="quarter" idx="11"/>
          </p:nvPr>
        </p:nvSpPr>
        <p:spPr>
          <a:xfrm>
            <a:off x="6143700" y="394859"/>
            <a:ext cx="1984609" cy="603509"/>
          </a:xfrm>
        </p:spPr>
        <p:txBody>
          <a:bodyPr/>
          <a:lstStyle/>
          <a:p>
            <a:r>
              <a:rPr lang="en-US" b="1" dirty="0">
                <a:solidFill>
                  <a:schemeClr val="accent1">
                    <a:lumMod val="75000"/>
                  </a:schemeClr>
                </a:solidFill>
              </a:rPr>
              <a:t>DB Engineer / MCT</a:t>
            </a:r>
          </a:p>
        </p:txBody>
      </p:sp>
      <p:pic>
        <p:nvPicPr>
          <p:cNvPr id="4" name="Picture Placeholder 3"/>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6549" r="6549"/>
          <a:stretch>
            <a:fillRect/>
          </a:stretch>
        </p:blipFill>
        <p:spPr>
          <a:xfrm>
            <a:off x="1881457" y="318611"/>
            <a:ext cx="1443038" cy="1443037"/>
          </a:xfrm>
        </p:spPr>
      </p:pic>
      <p:sp>
        <p:nvSpPr>
          <p:cNvPr id="152" name="Text Placeholder 151"/>
          <p:cNvSpPr>
            <a:spLocks noGrp="1"/>
          </p:cNvSpPr>
          <p:nvPr>
            <p:ph type="body" sz="quarter" idx="13"/>
          </p:nvPr>
        </p:nvSpPr>
        <p:spPr>
          <a:xfrm>
            <a:off x="5788981" y="904632"/>
            <a:ext cx="3074657" cy="1363648"/>
          </a:xfrm>
        </p:spPr>
        <p:txBody>
          <a:bodyPr>
            <a:noAutofit/>
          </a:bodyPr>
          <a:lstStyle/>
          <a:p>
            <a:pPr algn="just"/>
            <a:r>
              <a:rPr lang="en-US" sz="1500" b="1" dirty="0">
                <a:solidFill>
                  <a:schemeClr val="tx1"/>
                </a:solidFill>
              </a:rPr>
              <a:t>Database Engineer and Microsoft Certified Trainer, passionate for performance tuning in MS SQL Server, CI/CD, Unit Testing and Python.  Looking for opportunities to growing as professional and consultant.</a:t>
            </a:r>
          </a:p>
        </p:txBody>
      </p:sp>
      <p:sp>
        <p:nvSpPr>
          <p:cNvPr id="154" name="Text Placeholder 153"/>
          <p:cNvSpPr>
            <a:spLocks noGrp="1"/>
          </p:cNvSpPr>
          <p:nvPr>
            <p:ph type="body" sz="quarter" idx="15"/>
          </p:nvPr>
        </p:nvSpPr>
        <p:spPr>
          <a:xfrm>
            <a:off x="5819506" y="3312692"/>
            <a:ext cx="3095895" cy="1637259"/>
          </a:xfrm>
        </p:spPr>
        <p:txBody>
          <a:bodyPr>
            <a:normAutofit lnSpcReduction="10000"/>
          </a:bodyPr>
          <a:lstStyle/>
          <a:p>
            <a:pPr algn="just"/>
            <a:r>
              <a:rPr lang="en-US" sz="1500" b="1" dirty="0">
                <a:solidFill>
                  <a:schemeClr val="tx1"/>
                </a:solidFill>
              </a:rPr>
              <a:t>Originally from Nicaragua(central America) lives in Malaga, Spain with his wife and kids. Volunteer in the chapter of PASS Malaga, active member in MSDN forums  and enjoys the beautiful beaches in La Costa del Sol.</a:t>
            </a:r>
          </a:p>
        </p:txBody>
      </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1013003" y="3895293"/>
            <a:ext cx="3362433" cy="279356"/>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000000"/>
                </a:solidFill>
                <a:effectLst/>
                <a:uLnTx/>
                <a:uFillTx/>
                <a:latin typeface="Segoe UI"/>
                <a:ea typeface="+mn-ea"/>
                <a:cs typeface="+mn-cs"/>
              </a:rPr>
              <a:t>https://www.geohernandez.net/ </a:t>
            </a:r>
            <a:endParaRPr kumimoji="0" lang="en-US" sz="1400" b="1" i="1" u="none" strike="noStrike" kern="1200" cap="none" spc="0" normalizeH="0" baseline="0" noProof="0" dirty="0">
              <a:ln>
                <a:noFill/>
              </a:ln>
              <a:solidFill>
                <a:srgbClr val="000000"/>
              </a:solidFill>
              <a:effectLst/>
              <a:uLnTx/>
              <a:uFillTx/>
              <a:latin typeface="Segoe UI"/>
              <a:ea typeface="+mn-ea"/>
              <a:cs typeface="+mn-cs"/>
            </a:endParaRPr>
          </a:p>
        </p:txBody>
      </p:sp>
      <p:sp>
        <p:nvSpPr>
          <p:cNvPr id="26" name="Text Placeholder 158">
            <a:extLst>
              <a:ext uri="{FF2B5EF4-FFF2-40B4-BE49-F238E27FC236}">
                <a16:creationId xmlns:a16="http://schemas.microsoft.com/office/drawing/2014/main" id="{23288460-89AA-4659-ADE4-ACF1C930819A}"/>
              </a:ext>
            </a:extLst>
          </p:cNvPr>
          <p:cNvSpPr txBox="1">
            <a:spLocks/>
          </p:cNvSpPr>
          <p:nvPr/>
        </p:nvSpPr>
        <p:spPr>
          <a:xfrm>
            <a:off x="1086176" y="4702589"/>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CA" sz="1400" b="1" i="0" u="none" strike="noStrike" kern="1200" cap="none" spc="0" normalizeH="0" baseline="0" noProof="0" dirty="0">
                <a:ln>
                  <a:noFill/>
                </a:ln>
                <a:solidFill>
                  <a:srgbClr val="000000"/>
                </a:solidFill>
                <a:effectLst/>
                <a:uLnTx/>
                <a:uFillTx/>
                <a:latin typeface="Segoe UI"/>
                <a:ea typeface="+mn-ea"/>
                <a:cs typeface="+mn-cs"/>
              </a:rPr>
              <a:t>hi@geohernandez.net</a:t>
            </a:r>
          </a:p>
        </p:txBody>
      </p:sp>
      <p:sp>
        <p:nvSpPr>
          <p:cNvPr id="33" name="Text Placeholder 149"/>
          <p:cNvSpPr>
            <a:spLocks noGrp="1"/>
          </p:cNvSpPr>
          <p:nvPr>
            <p:ph type="body" sz="quarter" idx="11"/>
          </p:nvPr>
        </p:nvSpPr>
        <p:spPr>
          <a:xfrm>
            <a:off x="5840744" y="2875222"/>
            <a:ext cx="3074657" cy="603509"/>
          </a:xfrm>
        </p:spPr>
        <p:txBody>
          <a:bodyPr/>
          <a:lstStyle/>
          <a:p>
            <a:pPr algn="just"/>
            <a:r>
              <a:rPr lang="en-US" b="1" dirty="0">
                <a:solidFill>
                  <a:schemeClr val="accent1">
                    <a:lumMod val="75000"/>
                  </a:schemeClr>
                </a:solidFill>
              </a:rPr>
              <a:t>PASS Volunteer / Data enthusiast</a:t>
            </a:r>
          </a:p>
        </p:txBody>
      </p:sp>
      <p:pic>
        <p:nvPicPr>
          <p:cNvPr id="2" name="Picture 1">
            <a:extLst>
              <a:ext uri="{FF2B5EF4-FFF2-40B4-BE49-F238E27FC236}">
                <a16:creationId xmlns:a16="http://schemas.microsoft.com/office/drawing/2014/main" id="{33CE9B65-3B67-4913-B8B5-9178791FFBD0}"/>
              </a:ext>
            </a:extLst>
          </p:cNvPr>
          <p:cNvPicPr>
            <a:picLocks noChangeAspect="1"/>
          </p:cNvPicPr>
          <p:nvPr/>
        </p:nvPicPr>
        <p:blipFill>
          <a:blip r:embed="rId4"/>
          <a:stretch>
            <a:fillRect/>
          </a:stretch>
        </p:blipFill>
        <p:spPr>
          <a:xfrm>
            <a:off x="2075800" y="3068995"/>
            <a:ext cx="637255" cy="620539"/>
          </a:xfrm>
          <a:prstGeom prst="rect">
            <a:avLst/>
          </a:prstGeom>
        </p:spPr>
      </p:pic>
      <p:sp>
        <p:nvSpPr>
          <p:cNvPr id="18" name="Text Placeholder 44">
            <a:extLst>
              <a:ext uri="{FF2B5EF4-FFF2-40B4-BE49-F238E27FC236}">
                <a16:creationId xmlns:a16="http://schemas.microsoft.com/office/drawing/2014/main" id="{CFF85388-1506-4925-BC1A-2A34962D76AB}"/>
              </a:ext>
            </a:extLst>
          </p:cNvPr>
          <p:cNvSpPr txBox="1">
            <a:spLocks/>
          </p:cNvSpPr>
          <p:nvPr/>
        </p:nvSpPr>
        <p:spPr>
          <a:xfrm>
            <a:off x="375261" y="2534774"/>
            <a:ext cx="5149224" cy="722051"/>
          </a:xfrm>
          <a:prstGeom prst="rect">
            <a:avLst/>
          </a:prstGeom>
        </p:spPr>
        <p:txBody>
          <a:bodyPr vert="horz" lIns="91440" tIns="45720" rIns="91440" bIns="45720" rtlCol="0">
            <a:noAutofit/>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007579"/>
                </a:solidFill>
                <a:effectLst/>
                <a:uLnTx/>
                <a:uFillTx/>
                <a:latin typeface="Segoe UI"/>
                <a:cs typeface="Segoe UI Light" charset="0"/>
              </a:rPr>
              <a:t>DB Engineer – MCT, </a:t>
            </a:r>
            <a:r>
              <a:rPr kumimoji="0" lang="en-US" sz="2000" b="1" i="0" u="none" strike="noStrike" kern="1200" cap="none" spc="0" normalizeH="0" baseline="0" noProof="0" dirty="0" err="1">
                <a:ln>
                  <a:noFill/>
                </a:ln>
                <a:solidFill>
                  <a:srgbClr val="007579"/>
                </a:solidFill>
                <a:effectLst/>
                <a:uLnTx/>
                <a:uFillTx/>
                <a:latin typeface="Segoe UI"/>
                <a:cs typeface="Segoe UI Light" charset="0"/>
              </a:rPr>
              <a:t>TheWorkshop</a:t>
            </a:r>
            <a:endParaRPr kumimoji="0" lang="en-US" sz="2000" b="1" i="0" u="none" strike="noStrike" kern="1200" cap="none" spc="0" normalizeH="0" baseline="0" noProof="0" dirty="0">
              <a:ln>
                <a:noFill/>
              </a:ln>
              <a:solidFill>
                <a:srgbClr val="007579"/>
              </a:solidFill>
              <a:effectLst/>
              <a:uLnTx/>
              <a:uFillTx/>
              <a:latin typeface="Segoe UI"/>
              <a:cs typeface="Segoe UI Light" charset="0"/>
            </a:endParaRPr>
          </a:p>
        </p:txBody>
      </p:sp>
      <p:grpSp>
        <p:nvGrpSpPr>
          <p:cNvPr id="21" name="Group 20">
            <a:extLst>
              <a:ext uri="{FF2B5EF4-FFF2-40B4-BE49-F238E27FC236}">
                <a16:creationId xmlns:a16="http://schemas.microsoft.com/office/drawing/2014/main" id="{F072B19E-8AF0-45FC-A8E0-551E2F176C33}"/>
              </a:ext>
            </a:extLst>
          </p:cNvPr>
          <p:cNvGrpSpPr/>
          <p:nvPr/>
        </p:nvGrpSpPr>
        <p:grpSpPr>
          <a:xfrm>
            <a:off x="560649" y="4345909"/>
            <a:ext cx="229600" cy="229600"/>
            <a:chOff x="5748554" y="5146675"/>
            <a:chExt cx="353832" cy="353832"/>
          </a:xfrm>
        </p:grpSpPr>
        <p:sp>
          <p:nvSpPr>
            <p:cNvPr id="22" name="Freeform 383">
              <a:extLst>
                <a:ext uri="{FF2B5EF4-FFF2-40B4-BE49-F238E27FC236}">
                  <a16:creationId xmlns:a16="http://schemas.microsoft.com/office/drawing/2014/main" id="{8625D072-3D9D-44FC-861F-9D13ED1C2A2B}"/>
                </a:ext>
              </a:extLst>
            </p:cNvPr>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3" name="Rounded Rectangle 92">
              <a:extLst>
                <a:ext uri="{FF2B5EF4-FFF2-40B4-BE49-F238E27FC236}">
                  <a16:creationId xmlns:a16="http://schemas.microsoft.com/office/drawing/2014/main" id="{F8A53756-319F-4A82-A330-8D93932DE9C8}"/>
                </a:ext>
              </a:extLst>
            </p:cNvPr>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pic>
        <p:nvPicPr>
          <p:cNvPr id="35" name="Picture 34">
            <a:extLst>
              <a:ext uri="{FF2B5EF4-FFF2-40B4-BE49-F238E27FC236}">
                <a16:creationId xmlns:a16="http://schemas.microsoft.com/office/drawing/2014/main" id="{F925D142-F527-49CC-9FBB-55AA292713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0649" y="4712638"/>
            <a:ext cx="251850" cy="251850"/>
          </a:xfrm>
          <a:prstGeom prst="rect">
            <a:avLst/>
          </a:prstGeom>
        </p:spPr>
      </p:pic>
      <p:pic>
        <p:nvPicPr>
          <p:cNvPr id="40" name="Picture 39">
            <a:extLst>
              <a:ext uri="{FF2B5EF4-FFF2-40B4-BE49-F238E27FC236}">
                <a16:creationId xmlns:a16="http://schemas.microsoft.com/office/drawing/2014/main" id="{6524E257-B1AE-434B-8CE2-5E18DEA35EA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312" y="3939334"/>
            <a:ext cx="185937" cy="185937"/>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sp>
        <p:nvSpPr>
          <p:cNvPr id="41" name="Text Placeholder 156">
            <a:extLst>
              <a:ext uri="{FF2B5EF4-FFF2-40B4-BE49-F238E27FC236}">
                <a16:creationId xmlns:a16="http://schemas.microsoft.com/office/drawing/2014/main" id="{625D984D-4FCC-4C8B-8555-E582ED7AA154}"/>
              </a:ext>
            </a:extLst>
          </p:cNvPr>
          <p:cNvSpPr txBox="1">
            <a:spLocks/>
          </p:cNvSpPr>
          <p:nvPr/>
        </p:nvSpPr>
        <p:spPr>
          <a:xfrm>
            <a:off x="1006873" y="4313992"/>
            <a:ext cx="3362433" cy="279356"/>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000000"/>
                </a:solidFill>
                <a:effectLst/>
                <a:uLnTx/>
                <a:uFillTx/>
                <a:latin typeface="Segoe UI"/>
                <a:ea typeface="+mn-ea"/>
                <a:cs typeface="+mn-cs"/>
              </a:rPr>
              <a:t>@</a:t>
            </a:r>
            <a:r>
              <a:rPr kumimoji="0" lang="en-US" sz="1400" b="1" i="0" u="none" strike="noStrike" kern="1200" cap="none" spc="0" normalizeH="0" baseline="0" noProof="0" dirty="0" err="1">
                <a:ln>
                  <a:noFill/>
                </a:ln>
                <a:solidFill>
                  <a:srgbClr val="000000"/>
                </a:solidFill>
                <a:effectLst/>
                <a:uLnTx/>
                <a:uFillTx/>
                <a:latin typeface="Segoe UI"/>
                <a:ea typeface="+mn-ea"/>
                <a:cs typeface="+mn-cs"/>
              </a:rPr>
              <a:t>datawithgeo</a:t>
            </a:r>
            <a:endParaRPr kumimoji="0" lang="en-US" sz="1400" b="1" i="1"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406329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01197" y="3472342"/>
            <a:ext cx="5758925" cy="453733"/>
          </a:xfrm>
        </p:spPr>
        <p:txBody>
          <a:bodyPr/>
          <a:lstStyle/>
          <a:p>
            <a:pPr marL="0" indent="0">
              <a:buNone/>
            </a:pPr>
            <a:r>
              <a:rPr lang="en-US" dirty="0"/>
              <a:t>An introduction to GIT and SSDT for DB professionals</a:t>
            </a:r>
          </a:p>
        </p:txBody>
      </p:sp>
      <p:sp>
        <p:nvSpPr>
          <p:cNvPr id="3" name="Text Placeholder 2"/>
          <p:cNvSpPr>
            <a:spLocks noGrp="1"/>
          </p:cNvSpPr>
          <p:nvPr>
            <p:ph type="body" sz="quarter" idx="10"/>
          </p:nvPr>
        </p:nvSpPr>
        <p:spPr/>
        <p:txBody>
          <a:bodyPr/>
          <a:lstStyle/>
          <a:p>
            <a:pPr lvl="0"/>
            <a:r>
              <a:rPr lang="en-US" dirty="0"/>
              <a:t>Geovanny Hernandez, </a:t>
            </a:r>
            <a:r>
              <a:rPr lang="en-US" dirty="0" err="1"/>
              <a:t>TheWorkshop</a:t>
            </a:r>
            <a:br>
              <a:rPr lang="en-US" dirty="0"/>
            </a:br>
            <a:r>
              <a:rPr lang="en-US" dirty="0"/>
              <a:t>Moderated By: </a:t>
            </a:r>
            <a:r>
              <a:rPr lang="en-CA" b="1" dirty="0"/>
              <a:t>TBA</a:t>
            </a:r>
            <a:endParaRPr lang="en-US" b="1" dirty="0"/>
          </a:p>
        </p:txBody>
      </p:sp>
      <p:sp>
        <p:nvSpPr>
          <p:cNvPr id="4" name="Text Placeholder 3"/>
          <p:cNvSpPr>
            <a:spLocks noGrp="1"/>
          </p:cNvSpPr>
          <p:nvPr>
            <p:ph type="body" sz="quarter" idx="11"/>
          </p:nvPr>
        </p:nvSpPr>
        <p:spPr>
          <a:xfrm>
            <a:off x="501080" y="1336432"/>
            <a:ext cx="7879245" cy="2086778"/>
          </a:xfrm>
        </p:spPr>
        <p:txBody>
          <a:bodyPr/>
          <a:lstStyle/>
          <a:p>
            <a:r>
              <a:rPr lang="en-US" dirty="0"/>
              <a:t>How you can keep your SQL Code protected with GIT</a:t>
            </a:r>
          </a:p>
          <a:p>
            <a:endParaRPr lang="en-US" dirty="0"/>
          </a:p>
        </p:txBody>
      </p:sp>
    </p:spTree>
    <p:extLst>
      <p:ext uri="{BB962C8B-B14F-4D97-AF65-F5344CB8AC3E}">
        <p14:creationId xmlns:p14="http://schemas.microsoft.com/office/powerpoint/2010/main" val="336790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8EDC-848F-4C90-BE2B-CF73E61BB64A}"/>
              </a:ext>
            </a:extLst>
          </p:cNvPr>
          <p:cNvSpPr>
            <a:spLocks noGrp="1"/>
          </p:cNvSpPr>
          <p:nvPr>
            <p:ph type="title"/>
          </p:nvPr>
        </p:nvSpPr>
        <p:spPr>
          <a:xfrm>
            <a:off x="696433" y="260615"/>
            <a:ext cx="7086600" cy="685800"/>
          </a:xfrm>
        </p:spPr>
        <p:txBody>
          <a:bodyPr/>
          <a:lstStyle/>
          <a:p>
            <a:pPr algn="ctr"/>
            <a:r>
              <a:rPr lang="en-GB" sz="3300" dirty="0">
                <a:solidFill>
                  <a:schemeClr val="accent1"/>
                </a:solidFill>
              </a:rPr>
              <a:t>AGENDA</a:t>
            </a:r>
          </a:p>
        </p:txBody>
      </p:sp>
      <p:sp>
        <p:nvSpPr>
          <p:cNvPr id="20" name="Text Placeholder 19"/>
          <p:cNvSpPr>
            <a:spLocks noGrp="1"/>
          </p:cNvSpPr>
          <p:nvPr>
            <p:ph type="body" idx="1"/>
          </p:nvPr>
        </p:nvSpPr>
        <p:spPr>
          <a:xfrm>
            <a:off x="514350" y="1032466"/>
            <a:ext cx="8277225" cy="3663710"/>
          </a:xfrm>
        </p:spPr>
        <p:txBody>
          <a:bodyPr>
            <a:normAutofit/>
          </a:bodyPr>
          <a:lstStyle/>
          <a:p>
            <a:pPr marL="571495" indent="-342900">
              <a:buFont typeface="Wingdings" panose="05000000000000000000" pitchFamily="2" charset="2"/>
              <a:buChar char="Ø"/>
            </a:pPr>
            <a:r>
              <a:rPr lang="en-US" sz="3600" dirty="0"/>
              <a:t>Introduction to SSDT – A road to DB DevOps</a:t>
            </a:r>
          </a:p>
          <a:p>
            <a:pPr marL="228595" indent="0"/>
            <a:endParaRPr lang="en-US" sz="3600" dirty="0"/>
          </a:p>
          <a:p>
            <a:pPr marL="571495" indent="-342900">
              <a:buFont typeface="Wingdings" panose="05000000000000000000" pitchFamily="2" charset="2"/>
              <a:buChar char="Ø"/>
            </a:pPr>
            <a:r>
              <a:rPr lang="en-US" sz="3600" dirty="0"/>
              <a:t>GIT and keeping your DB code under control</a:t>
            </a:r>
          </a:p>
          <a:p>
            <a:pPr marL="571495" indent="-342900">
              <a:buFont typeface="Wingdings" panose="05000000000000000000" pitchFamily="2" charset="2"/>
              <a:buChar char="Ø"/>
            </a:pPr>
            <a:endParaRPr lang="en-US" sz="2700" dirty="0"/>
          </a:p>
        </p:txBody>
      </p:sp>
    </p:spTree>
    <p:extLst>
      <p:ext uri="{BB962C8B-B14F-4D97-AF65-F5344CB8AC3E}">
        <p14:creationId xmlns:p14="http://schemas.microsoft.com/office/powerpoint/2010/main" val="360798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CB1AB0-A28B-49B7-941A-07C91C4055F1}"/>
              </a:ext>
            </a:extLst>
          </p:cNvPr>
          <p:cNvSpPr>
            <a:spLocks noGrp="1"/>
          </p:cNvSpPr>
          <p:nvPr>
            <p:ph type="title"/>
          </p:nvPr>
        </p:nvSpPr>
        <p:spPr/>
        <p:txBody>
          <a:bodyPr/>
          <a:lstStyle/>
          <a:p>
            <a:r>
              <a:rPr lang="en-GB" dirty="0"/>
              <a:t>		</a:t>
            </a:r>
            <a:r>
              <a:rPr lang="en-US" sz="4950" dirty="0"/>
              <a:t>Introduction to SSDT </a:t>
            </a:r>
            <a:br>
              <a:rPr lang="en-US" sz="4950" dirty="0"/>
            </a:br>
            <a:r>
              <a:rPr lang="en-US" sz="4950" dirty="0"/>
              <a:t>A road to Database DevOps</a:t>
            </a:r>
            <a:br>
              <a:rPr lang="en-US" sz="4950" dirty="0"/>
            </a:br>
            <a:endParaRPr lang="en-GB" dirty="0"/>
          </a:p>
        </p:txBody>
      </p:sp>
    </p:spTree>
    <p:extLst>
      <p:ext uri="{BB962C8B-B14F-4D97-AF65-F5344CB8AC3E}">
        <p14:creationId xmlns:p14="http://schemas.microsoft.com/office/powerpoint/2010/main" val="8067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88E4-A07D-4CDA-8717-2C97D0EBD5DD}"/>
              </a:ext>
            </a:extLst>
          </p:cNvPr>
          <p:cNvSpPr>
            <a:spLocks noGrp="1"/>
          </p:cNvSpPr>
          <p:nvPr>
            <p:ph type="title"/>
          </p:nvPr>
        </p:nvSpPr>
        <p:spPr>
          <a:xfrm>
            <a:off x="469232" y="543326"/>
            <a:ext cx="7946607" cy="1024890"/>
          </a:xfrm>
        </p:spPr>
        <p:txBody>
          <a:bodyPr>
            <a:noAutofit/>
          </a:bodyPr>
          <a:lstStyle/>
          <a:p>
            <a:pPr algn="ctr"/>
            <a:r>
              <a:rPr lang="en-GB" sz="3600" dirty="0"/>
              <a:t>Why do you must apply DevOps for the Database?</a:t>
            </a:r>
          </a:p>
        </p:txBody>
      </p:sp>
      <p:sp>
        <p:nvSpPr>
          <p:cNvPr id="3" name="TextBox 2">
            <a:extLst>
              <a:ext uri="{FF2B5EF4-FFF2-40B4-BE49-F238E27FC236}">
                <a16:creationId xmlns:a16="http://schemas.microsoft.com/office/drawing/2014/main" id="{2D10B3F9-52C2-453F-A04F-378A46944C04}"/>
              </a:ext>
            </a:extLst>
          </p:cNvPr>
          <p:cNvSpPr txBox="1"/>
          <p:nvPr/>
        </p:nvSpPr>
        <p:spPr>
          <a:xfrm>
            <a:off x="207545" y="1876927"/>
            <a:ext cx="8780045" cy="2562240"/>
          </a:xfrm>
          <a:prstGeom prst="rect">
            <a:avLst/>
          </a:prstGeom>
          <a:noFill/>
        </p:spPr>
        <p:txBody>
          <a:bodyPr wrap="square" rtlCol="0">
            <a:spAutoFit/>
          </a:bodyPr>
          <a:lstStyle/>
          <a:p>
            <a:pPr algn="ctr"/>
            <a:r>
              <a:rPr lang="en-US" sz="3750" dirty="0"/>
              <a:t>“Our highest priority is to satisfy the customer through early and </a:t>
            </a:r>
            <a:r>
              <a:rPr lang="en-US" sz="3750" dirty="0">
                <a:highlight>
                  <a:srgbClr val="00FF00"/>
                </a:highlight>
              </a:rPr>
              <a:t>continuous delivery</a:t>
            </a:r>
            <a:r>
              <a:rPr lang="en-US" sz="3750" dirty="0"/>
              <a:t> of valuable software”.</a:t>
            </a:r>
          </a:p>
          <a:p>
            <a:pPr algn="ctr"/>
            <a:endParaRPr lang="en-US" sz="2400" dirty="0"/>
          </a:p>
          <a:p>
            <a:pPr algn="ctr"/>
            <a:r>
              <a:rPr lang="en-US" sz="2400" dirty="0"/>
              <a:t>1</a:t>
            </a:r>
            <a:r>
              <a:rPr lang="en-US" sz="2400" baseline="30000" dirty="0"/>
              <a:t>st</a:t>
            </a:r>
            <a:r>
              <a:rPr lang="en-US" sz="2400" dirty="0"/>
              <a:t> principle behind agile manifesto</a:t>
            </a:r>
          </a:p>
        </p:txBody>
      </p:sp>
    </p:spTree>
    <p:extLst>
      <p:ext uri="{BB962C8B-B14F-4D97-AF65-F5344CB8AC3E}">
        <p14:creationId xmlns:p14="http://schemas.microsoft.com/office/powerpoint/2010/main" val="245843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619A3B-458A-43D2-A940-5DE9C04ECC6F}"/>
              </a:ext>
            </a:extLst>
          </p:cNvPr>
          <p:cNvSpPr>
            <a:spLocks noGrp="1"/>
          </p:cNvSpPr>
          <p:nvPr>
            <p:ph type="title"/>
          </p:nvPr>
        </p:nvSpPr>
        <p:spPr/>
        <p:txBody>
          <a:bodyPr/>
          <a:lstStyle/>
          <a:p>
            <a:r>
              <a:rPr lang="es-ES" dirty="0"/>
              <a:t>Tools </a:t>
            </a:r>
            <a:r>
              <a:rPr lang="es-ES" dirty="0" err="1"/>
              <a:t>for</a:t>
            </a:r>
            <a:r>
              <a:rPr lang="es-ES" dirty="0"/>
              <a:t> </a:t>
            </a:r>
            <a:r>
              <a:rPr lang="es-ES" dirty="0" err="1"/>
              <a:t>starting</a:t>
            </a:r>
            <a:r>
              <a:rPr lang="es-ES" dirty="0"/>
              <a:t> </a:t>
            </a:r>
            <a:r>
              <a:rPr lang="es-ES" dirty="0" err="1"/>
              <a:t>to</a:t>
            </a:r>
            <a:r>
              <a:rPr lang="es-ES" dirty="0"/>
              <a:t> </a:t>
            </a:r>
            <a:r>
              <a:rPr lang="es-ES" dirty="0" err="1"/>
              <a:t>work</a:t>
            </a:r>
            <a:r>
              <a:rPr lang="es-ES" dirty="0"/>
              <a:t>:</a:t>
            </a:r>
            <a:endParaRPr lang="en-US" dirty="0"/>
          </a:p>
        </p:txBody>
      </p:sp>
      <p:pic>
        <p:nvPicPr>
          <p:cNvPr id="4" name="Picture 3">
            <a:extLst>
              <a:ext uri="{FF2B5EF4-FFF2-40B4-BE49-F238E27FC236}">
                <a16:creationId xmlns:a16="http://schemas.microsoft.com/office/drawing/2014/main" id="{5E9AF4E4-5AC0-4305-A97B-173C24B87C91}"/>
              </a:ext>
            </a:extLst>
          </p:cNvPr>
          <p:cNvPicPr>
            <a:picLocks noChangeAspect="1"/>
          </p:cNvPicPr>
          <p:nvPr/>
        </p:nvPicPr>
        <p:blipFill>
          <a:blip r:embed="rId3"/>
          <a:stretch>
            <a:fillRect/>
          </a:stretch>
        </p:blipFill>
        <p:spPr>
          <a:xfrm>
            <a:off x="556168" y="3778175"/>
            <a:ext cx="1281116" cy="1238174"/>
          </a:xfrm>
          <a:prstGeom prst="rect">
            <a:avLst/>
          </a:prstGeom>
        </p:spPr>
      </p:pic>
      <p:pic>
        <p:nvPicPr>
          <p:cNvPr id="5" name="Picture 4">
            <a:extLst>
              <a:ext uri="{FF2B5EF4-FFF2-40B4-BE49-F238E27FC236}">
                <a16:creationId xmlns:a16="http://schemas.microsoft.com/office/drawing/2014/main" id="{B5558F6D-850A-43F2-92FC-F68E18E01D00}"/>
              </a:ext>
            </a:extLst>
          </p:cNvPr>
          <p:cNvPicPr>
            <a:picLocks noChangeAspect="1"/>
          </p:cNvPicPr>
          <p:nvPr/>
        </p:nvPicPr>
        <p:blipFill>
          <a:blip r:embed="rId4"/>
          <a:stretch>
            <a:fillRect/>
          </a:stretch>
        </p:blipFill>
        <p:spPr>
          <a:xfrm>
            <a:off x="709315" y="2556890"/>
            <a:ext cx="805989" cy="856607"/>
          </a:xfrm>
          <a:prstGeom prst="rect">
            <a:avLst/>
          </a:prstGeom>
        </p:spPr>
      </p:pic>
      <p:sp>
        <p:nvSpPr>
          <p:cNvPr id="6" name="TextBox 5">
            <a:extLst>
              <a:ext uri="{FF2B5EF4-FFF2-40B4-BE49-F238E27FC236}">
                <a16:creationId xmlns:a16="http://schemas.microsoft.com/office/drawing/2014/main" id="{049A405A-DC24-40BA-B1DE-C0953C1B7160}"/>
              </a:ext>
            </a:extLst>
          </p:cNvPr>
          <p:cNvSpPr txBox="1"/>
          <p:nvPr/>
        </p:nvSpPr>
        <p:spPr>
          <a:xfrm>
            <a:off x="2039352" y="3947140"/>
            <a:ext cx="6767764" cy="923330"/>
          </a:xfrm>
          <a:prstGeom prst="rect">
            <a:avLst/>
          </a:prstGeom>
          <a:noFill/>
        </p:spPr>
        <p:txBody>
          <a:bodyPr wrap="square" rtlCol="0">
            <a:spAutoFit/>
          </a:bodyPr>
          <a:lstStyle/>
          <a:p>
            <a:r>
              <a:rPr lang="en-US" dirty="0">
                <a:hlinkClick r:id="rId5"/>
              </a:rPr>
              <a:t>https://docs.microsoft.com/es-es/sql/ssdt/download-sql-server-data-tools-ssdt?view=sql-server-2017#changes-in-ssdt-for-visual-studio-2019</a:t>
            </a:r>
            <a:endParaRPr lang="en-US" dirty="0"/>
          </a:p>
        </p:txBody>
      </p:sp>
      <p:sp>
        <p:nvSpPr>
          <p:cNvPr id="7" name="TextBox 6">
            <a:extLst>
              <a:ext uri="{FF2B5EF4-FFF2-40B4-BE49-F238E27FC236}">
                <a16:creationId xmlns:a16="http://schemas.microsoft.com/office/drawing/2014/main" id="{7EA98046-E48E-4409-A9E1-88483B93B37B}"/>
              </a:ext>
            </a:extLst>
          </p:cNvPr>
          <p:cNvSpPr txBox="1"/>
          <p:nvPr/>
        </p:nvSpPr>
        <p:spPr>
          <a:xfrm>
            <a:off x="1894974" y="2793420"/>
            <a:ext cx="6876048" cy="646331"/>
          </a:xfrm>
          <a:prstGeom prst="rect">
            <a:avLst/>
          </a:prstGeom>
          <a:noFill/>
        </p:spPr>
        <p:txBody>
          <a:bodyPr wrap="square" rtlCol="0">
            <a:spAutoFit/>
          </a:bodyPr>
          <a:lstStyle/>
          <a:p>
            <a:r>
              <a:rPr lang="en-US" dirty="0">
                <a:hlinkClick r:id="rId6"/>
              </a:rPr>
              <a:t>https://www.microsoft.com/en-us/sql-server/sql-server-downloads</a:t>
            </a:r>
            <a:endParaRPr lang="en-US" dirty="0"/>
          </a:p>
        </p:txBody>
      </p:sp>
      <p:sp>
        <p:nvSpPr>
          <p:cNvPr id="8" name="TextBox 7">
            <a:extLst>
              <a:ext uri="{FF2B5EF4-FFF2-40B4-BE49-F238E27FC236}">
                <a16:creationId xmlns:a16="http://schemas.microsoft.com/office/drawing/2014/main" id="{AC44E254-A969-4EAF-A844-A4917066B3FA}"/>
              </a:ext>
            </a:extLst>
          </p:cNvPr>
          <p:cNvSpPr txBox="1"/>
          <p:nvPr/>
        </p:nvSpPr>
        <p:spPr>
          <a:xfrm>
            <a:off x="1894974" y="1242521"/>
            <a:ext cx="6876048" cy="646331"/>
          </a:xfrm>
          <a:prstGeom prst="rect">
            <a:avLst/>
          </a:prstGeom>
          <a:noFill/>
        </p:spPr>
        <p:txBody>
          <a:bodyPr wrap="square" rtlCol="0">
            <a:spAutoFit/>
          </a:bodyPr>
          <a:lstStyle/>
          <a:p>
            <a:r>
              <a:rPr lang="en-US" dirty="0">
                <a:hlinkClick r:id="rId6"/>
              </a:rPr>
              <a:t>https://www.microsoft.com/en-us/sql-server/sql-server-downloads</a:t>
            </a:r>
            <a:endParaRPr lang="en-US" dirty="0"/>
          </a:p>
        </p:txBody>
      </p:sp>
      <p:pic>
        <p:nvPicPr>
          <p:cNvPr id="9" name="Picture 8">
            <a:extLst>
              <a:ext uri="{FF2B5EF4-FFF2-40B4-BE49-F238E27FC236}">
                <a16:creationId xmlns:a16="http://schemas.microsoft.com/office/drawing/2014/main" id="{793C8B0D-D9A3-4AC5-BC05-1E292CB602D6}"/>
              </a:ext>
            </a:extLst>
          </p:cNvPr>
          <p:cNvPicPr>
            <a:picLocks noChangeAspect="1"/>
          </p:cNvPicPr>
          <p:nvPr/>
        </p:nvPicPr>
        <p:blipFill>
          <a:blip r:embed="rId7"/>
          <a:stretch>
            <a:fillRect/>
          </a:stretch>
        </p:blipFill>
        <p:spPr>
          <a:xfrm>
            <a:off x="709315" y="987795"/>
            <a:ext cx="1127969" cy="969349"/>
          </a:xfrm>
          <a:prstGeom prst="rect">
            <a:avLst/>
          </a:prstGeom>
        </p:spPr>
      </p:pic>
    </p:spTree>
    <p:extLst>
      <p:ext uri="{BB962C8B-B14F-4D97-AF65-F5344CB8AC3E}">
        <p14:creationId xmlns:p14="http://schemas.microsoft.com/office/powerpoint/2010/main" val="171585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6185</TotalTime>
  <Words>1189</Words>
  <Application>Microsoft Office PowerPoint</Application>
  <PresentationFormat>On-screen Show (16:9)</PresentationFormat>
  <Paragraphs>159</Paragraphs>
  <Slides>26</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Calibri</vt:lpstr>
      <vt:lpstr>Consolas</vt:lpstr>
      <vt:lpstr>Gill Sans</vt:lpstr>
      <vt:lpstr>Segoe UI</vt:lpstr>
      <vt:lpstr>Segoe UI Light</vt:lpstr>
      <vt:lpstr>Segoe UI Semilight</vt:lpstr>
      <vt:lpstr>Wingdings</vt:lpstr>
      <vt:lpstr>1_PASS 2013_SpeakerTemplate_16x9</vt:lpstr>
      <vt:lpstr>2_PASS 2013_SpeakerTemplate_16x9</vt:lpstr>
      <vt:lpstr>PowerPoint Presentation</vt:lpstr>
      <vt:lpstr>PowerPoint Presentation</vt:lpstr>
      <vt:lpstr>PowerPoint Presentation</vt:lpstr>
      <vt:lpstr>Geovanny Hernandez</vt:lpstr>
      <vt:lpstr>PowerPoint Presentation</vt:lpstr>
      <vt:lpstr>AGENDA</vt:lpstr>
      <vt:lpstr>  Introduction to SSDT  A road to Database DevOps </vt:lpstr>
      <vt:lpstr>Why do you must apply DevOps for the Database?</vt:lpstr>
      <vt:lpstr>Tools for starting to work:</vt:lpstr>
      <vt:lpstr>Source Code control and automated changes</vt:lpstr>
      <vt:lpstr>PowerPoint Presentation</vt:lpstr>
      <vt:lpstr>Why is important to have an Artifact (DACPAC)?</vt:lpstr>
      <vt:lpstr>PowerPoint Presentation</vt:lpstr>
      <vt:lpstr>PowerPoint Presentation</vt:lpstr>
      <vt:lpstr>PowerPoint Presentation</vt:lpstr>
      <vt:lpstr>Set up our Project into a repository  GIT in action</vt:lpstr>
      <vt:lpstr>PowerPoint Presentation</vt:lpstr>
      <vt:lpstr>PowerPoint Presentation</vt:lpstr>
      <vt:lpstr>“Pull request…  Learning in action</vt:lpstr>
      <vt:lpstr>Why do you should open a Pull Request before to merge?</vt:lpstr>
      <vt:lpstr>Some GIT clients</vt:lpstr>
      <vt:lpstr>A recap</vt:lpstr>
      <vt:lpstr>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Roger Geovanny Hernandez</cp:lastModifiedBy>
  <cp:revision>674</cp:revision>
  <dcterms:created xsi:type="dcterms:W3CDTF">2013-07-12T18:23:55Z</dcterms:created>
  <dcterms:modified xsi:type="dcterms:W3CDTF">2019-07-30T18:38:14Z</dcterms:modified>
</cp:coreProperties>
</file>