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8" r:id="rId3"/>
    <p:sldId id="261" r:id="rId4"/>
    <p:sldId id="259" r:id="rId5"/>
    <p:sldId id="260" r:id="rId6"/>
    <p:sldId id="284" r:id="rId7"/>
    <p:sldId id="271" r:id="rId8"/>
    <p:sldId id="286" r:id="rId9"/>
    <p:sldId id="287" r:id="rId10"/>
    <p:sldId id="262" r:id="rId11"/>
    <p:sldId id="288" r:id="rId12"/>
    <p:sldId id="289" r:id="rId13"/>
    <p:sldId id="290" r:id="rId14"/>
    <p:sldId id="291" r:id="rId15"/>
    <p:sldId id="292" r:id="rId16"/>
    <p:sldId id="293" r:id="rId17"/>
    <p:sldId id="272" r:id="rId18"/>
    <p:sldId id="294" r:id="rId19"/>
    <p:sldId id="266" r:id="rId20"/>
    <p:sldId id="265" r:id="rId21"/>
    <p:sldId id="295" r:id="rId22"/>
    <p:sldId id="296" r:id="rId23"/>
    <p:sldId id="297" r:id="rId24"/>
    <p:sldId id="275" r:id="rId25"/>
    <p:sldId id="269" r:id="rId26"/>
    <p:sldId id="283" r:id="rId27"/>
    <p:sldId id="278" r:id="rId28"/>
  </p:sldIdLst>
  <p:sldSz cx="9144000" cy="5143500" type="screen16x9"/>
  <p:notesSz cx="6858000" cy="9144000"/>
  <p:embeddedFontLst>
    <p:embeddedFont>
      <p:font typeface="Amatic" panose="02000803000000000000" pitchFamily="2" charset="0"/>
      <p:bold r:id="rId30"/>
    </p:embeddedFont>
    <p:embeddedFont>
      <p:font typeface="Amatic SC" pitchFamily="2" charset="0"/>
      <p:regular r:id="rId31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Quicksand" panose="02070303000000060000" pitchFamily="18" charset="0"/>
      <p:regular r:id="rId37"/>
      <p:bold r:id="rId38"/>
    </p:embeddedFont>
    <p:embeddedFont>
      <p:font typeface="Short Stack" panose="020B0604020202020204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7C8813-D834-40A8-BF27-53D80B15F754}">
  <a:tblStyle styleId="{DD7C8813-D834-40A8-BF27-53D80B15F7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3" autoAdjust="0"/>
  </p:normalViewPr>
  <p:slideViewPr>
    <p:cSldViewPr snapToGrid="0">
      <p:cViewPr varScale="1">
        <p:scale>
          <a:sx n="84" d="100"/>
          <a:sy n="84" d="100"/>
        </p:scale>
        <p:origin x="7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ES" dirty="0">
                <a:solidFill>
                  <a:schemeClr val="lt1"/>
                </a:solidFill>
              </a:rPr>
              <a:t>El conocimiento se construye a </a:t>
            </a:r>
            <a:r>
              <a:rPr lang="es-ES" dirty="0" err="1">
                <a:solidFill>
                  <a:schemeClr val="lt1"/>
                </a:solidFill>
              </a:rPr>
              <a:t>traves</a:t>
            </a:r>
            <a:r>
              <a:rPr lang="es-ES" dirty="0">
                <a:solidFill>
                  <a:schemeClr val="lt1"/>
                </a:solidFill>
              </a:rPr>
              <a:t> de la </a:t>
            </a:r>
            <a:r>
              <a:rPr lang="es-ES" dirty="0" err="1">
                <a:solidFill>
                  <a:schemeClr val="lt1"/>
                </a:solidFill>
              </a:rPr>
              <a:t>iteracion</a:t>
            </a:r>
            <a:r>
              <a:rPr lang="es-ES" dirty="0">
                <a:solidFill>
                  <a:schemeClr val="lt1"/>
                </a:solidFill>
              </a:rPr>
              <a:t> – es decir, es un constante proceso en donde se definen </a:t>
            </a:r>
            <a:r>
              <a:rPr lang="es-ES" dirty="0" err="1">
                <a:solidFill>
                  <a:schemeClr val="lt1"/>
                </a:solidFill>
              </a:rPr>
              <a:t>pequenos</a:t>
            </a:r>
            <a:r>
              <a:rPr lang="es-ES" dirty="0">
                <a:solidFill>
                  <a:schemeClr val="lt1"/>
                </a:solidFill>
              </a:rPr>
              <a:t> pasos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 común encontrarse con las preguntas que inicien con por (¿Por qué…?) y con para (¿Para qué…?) Aunque suenen parecidas, como viene siendo habitual, tienen significados distintos.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¿Por qué…? se usa si queremos preguntar el motivo de alguna acción o situación. Dos ejemplos con su respuesta: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¿Por qué tienes dos camisetas azules?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Porque es mi color favorito.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¿Por qué tu madre se fue a vivir a Francia?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Porque era donde residía de pequeña.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¿Necesitas saber más? En nuestro artículo sobre las expresiones por qué, porque, por que y porqué [meter link] ampliamos el tema.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¿Para qué…?, en cambio, lo usaremos cuando nuestra pregunta sea sobre el propósito de algo. Por ejemplo: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¿Para qué estudias español?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Para encontrar nuevas oportunidades de trabajo.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¿Para qué te has comprado un coche?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Para volver más rápido a casa.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Hasta aquí nuestro artículo explicando las diferencias entre por y para. Esperamos que te haya servido.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¿Te ha sido útil? ¡Compártelo en tus redes sociales para que tus amigos también aprendan!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6063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 común encontrarse con las preguntas que inicien con por (¿Por qué…?) y con para (¿Para qué…?) Aunque suenen parecidas, como viene siendo habitual, tienen significados distintos.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¿Por qué…? se usa si queremos preguntar el motivo de alguna acción o situación. Dos ejemplos con su respuesta: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¿Por qué tienes dos camisetas azules?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Porque es mi color favorito.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¿Por qué tu madre se fue a vivir a Francia?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Porque era donde residía de pequeña.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¿Necesitas saber más? En nuestro artículo sobre las expresiones por qué, porque, por que y porqué [meter link] ampliamos el tema.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¿Para qué…?, en cambio, lo usaremos cuando nuestra pregunta sea sobre el propósito de algo. Por ejemplo: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¿Para qué estudias español?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Para encontrar nuevas oportunidades de trabajo.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¿Para qué te has comprado un coche?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Para volver más rápido a casa.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Hasta aquí nuestro artículo explicando las diferencias entre por y para. Esperamos que te haya servido.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¿Te ha sido útil? ¡Compártelo en tus redes sociales para que tus amigos también aprendan!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6374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 común encontrarse con las preguntas que inicien con por (¿Por qué…?) y con para (¿Para qué…?) Aunque suenen parecidas, como viene siendo habitual, tienen significados distintos.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¿Por qué…? se usa si queremos preguntar el motivo de alguna acción o situación. Dos ejemplos con su respuesta: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¿Por qué tienes dos camisetas azules?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Porque es mi color favorito.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¿Por qué tu madre se fue a vivir a Francia?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Porque era donde residía de pequeña.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¿Necesitas saber más? En nuestro artículo sobre las expresiones por qué, porque, por que y porqué [meter link] ampliamos el tema.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¿Para qué…?, en cambio, lo usaremos cuando nuestra pregunta sea sobre el propósito de algo. Por ejemplo: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¿Para qué estudias español?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Para encontrar nuevas oportunidades de trabajo.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¿Para qué te has comprado un coche?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Para volver más rápido a casa.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Hasta aquí nuestro artículo explicando las diferencias entre por y para. Esperamos que te haya servido.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¿Te ha sido útil? ¡Compártelo en tus redes sociales para que tus amigos también aprendan!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9408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 común encontrarse con las preguntas que inicien con por (¿Por qué…?) y con para (¿Para qué…?) Aunque suenen parecidas, como viene siendo habitual, tienen significados distintos.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¿Por qué…? se usa si queremos preguntar el motivo de alguna acción o situación. Dos ejemplos con su respuesta: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¿Por qué tienes dos camisetas azules?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Porque es mi color favorito.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¿Por qué tu madre se fue a vivir a Francia?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Porque era donde residía de pequeña.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¿Necesitas saber más? En nuestro artículo sobre las expresiones por qué, porque, por que y porqué [meter link] ampliamos el tema.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¿Para qué…?, en cambio, lo usaremos cuando nuestra pregunta sea sobre el propósito de algo. Por ejemplo: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¿Para qué estudias español?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Para encontrar nuevas oportunidades de trabajo.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¿Para qué te has comprado un coche?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Para volver más rápido a casa.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Hasta aquí nuestro artículo explicando las diferencias entre por y para. Esperamos que te haya servido.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¿Te ha sido útil? ¡Compártelo en tus redes sociales para que tus amigos también aprendan!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476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Identificar la forma más común de aprender, que se nos da mejor, errores </a:t>
            </a:r>
            <a:r>
              <a:rPr lang="es-ES" dirty="0" err="1"/>
              <a:t>tipicos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8659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Identificar la forma más común de aprender, que se nos da mejor, errores </a:t>
            </a:r>
            <a:r>
              <a:rPr lang="es-ES" dirty="0" err="1"/>
              <a:t>tipicos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911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ES" sz="11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Pues eso, jugar, cometer errores, programar tareas básicas y sin mayor utilidad (pero que no sea </a:t>
            </a:r>
            <a:r>
              <a:rPr lang="es-ES" sz="11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Hello</a:t>
            </a:r>
            <a:r>
              <a:rPr lang="es-ES" sz="11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s-ES" sz="11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World</a:t>
            </a:r>
            <a:r>
              <a:rPr lang="es-ES" sz="11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s-ES" sz="11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ES" sz="11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Recuerdas la pregunta: Para que? Ir buscando </a:t>
            </a:r>
            <a:r>
              <a:rPr lang="es-ES" sz="11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pequenas</a:t>
            </a:r>
            <a:r>
              <a:rPr lang="es-ES" sz="11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utilidades que nos ayuden paso a paso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s-ES" sz="11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Identificar la forma más común de aprender, que se nos da mejor, errores típicos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9495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Si hemos dado un paso por delante de alguien, ya tenemos algo que ensenarle a esta persona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289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106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72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 común encontrarse con las preguntas que inicien con por (¿Por qué…?) y con para (¿Para qué…?) Aunque suenen parecidas, como viene siendo habitual, tienen significados distintos.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¿Por qué…? se usa si queremos preguntar el motivo de alguna acción o situación. Dos ejemplos con su respuesta: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¿Por qué tienes dos camisetas azules?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Porque es mi color favorito.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¿Por qué tu madre se fue a vivir a Francia?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Porque era donde residía de pequeña.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¿Necesitas saber más? En nuestro artículo sobre las expresiones por qué, porque, por que y porqué [meter link] ampliamos el tema.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¿Para qué…?, en cambio, lo usaremos cuando nuestra pregunta sea sobre el propósito de algo. Por ejemplo: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¿Para qué estudias español?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Para encontrar nuevas oportunidades de trabajo.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¿Para qué te has comprado un coche?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Para volver más rápido a casa.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Hasta aquí nuestro artículo explicando las diferencias entre por y para. Esperamos que te haya servido.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¿Te ha sido útil? ¡Compártelo en tus redes sociales para que tus amigos también aprendan!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8002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932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831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13" name="Google Shape;113;p3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3" name="Google Shape;133;p3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8" name="Google Shape;138;p3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139" name="Google Shape;139;p3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41" name="Google Shape;141;p3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2" name="Google Shape;162;p3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163" name="Google Shape;163;p3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65" name="Google Shape;165;p3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7" name="Google Shape;167;p3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68" name="Google Shape;168;p3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71" name="Google Shape;171;p3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4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77" name="Google Shape;177;p4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97" name="Google Shape;197;p4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98" name="Google Shape;198;p4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0" name="Google Shape;200;p4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02" name="Google Shape;202;p4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5" name="Google Shape;205;p4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26" name="Google Shape;226;p4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227" name="Google Shape;227;p4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29" name="Google Shape;229;p4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31" name="Google Shape;231;p4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232" name="Google Shape;232;p4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35" name="Google Shape;235;p4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✘"/>
              <a:defRPr sz="3600" b="1">
                <a:latin typeface="Amatic SC"/>
                <a:ea typeface="Amatic SC"/>
                <a:cs typeface="Amatic SC"/>
                <a:sym typeface="Amatic SC"/>
              </a:defRPr>
            </a:lvl1pPr>
            <a:lvl2pPr marL="914400" lvl="1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2pPr>
            <a:lvl3pPr marL="1371600" lvl="2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3pPr>
            <a:lvl4pPr marL="1828800" lvl="3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4pPr>
            <a:lvl5pPr marL="2286000" lvl="4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5pPr>
            <a:lvl6pPr marL="2743200" lvl="5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6pPr>
            <a:lvl7pPr marL="3200400" lvl="6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7pPr>
            <a:lvl8pPr marL="3657600" lvl="7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8pPr>
            <a:lvl9pPr marL="4114800" lvl="8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240" name="Google Shape;240;p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7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72" name="Google Shape;372;p7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2" name="Google Shape;392;p7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93" name="Google Shape;393;p7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95" name="Google Shape;395;p7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7" name="Google Shape;397;p7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98" name="Google Shape;398;p7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00" name="Google Shape;400;p7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0" name="Google Shape;420;p7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21" name="Google Shape;421;p7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2" name="Google Shape;422;p7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3" name="Google Shape;423;p7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5" name="Google Shape;425;p7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26" name="Google Shape;426;p7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7" name="Google Shape;427;p7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8" name="Google Shape;428;p7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9" name="Google Shape;429;p7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31" name="Google Shape;431;p7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7"/>
          <p:cNvSpPr txBox="1">
            <a:spLocks noGrp="1"/>
          </p:cNvSpPr>
          <p:nvPr>
            <p:ph type="body" idx="1"/>
          </p:nvPr>
        </p:nvSpPr>
        <p:spPr>
          <a:xfrm>
            <a:off x="1028375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3" name="Google Shape;433;p7"/>
          <p:cNvSpPr txBox="1">
            <a:spLocks noGrp="1"/>
          </p:cNvSpPr>
          <p:nvPr>
            <p:ph type="body" idx="2"/>
          </p:nvPr>
        </p:nvSpPr>
        <p:spPr>
          <a:xfrm>
            <a:off x="3439718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4" name="Google Shape;434;p7"/>
          <p:cNvSpPr txBox="1">
            <a:spLocks noGrp="1"/>
          </p:cNvSpPr>
          <p:nvPr>
            <p:ph type="body" idx="3"/>
          </p:nvPr>
        </p:nvSpPr>
        <p:spPr>
          <a:xfrm>
            <a:off x="5851061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5" name="Google Shape;435;p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8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438" name="Google Shape;438;p8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58" name="Google Shape;458;p8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459" name="Google Shape;459;p8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1" name="Google Shape;461;p8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63" name="Google Shape;463;p8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464" name="Google Shape;464;p8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6" name="Google Shape;466;p8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86" name="Google Shape;486;p8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87" name="Google Shape;487;p8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89" name="Google Shape;489;p8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91" name="Google Shape;491;p8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92" name="Google Shape;492;p8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95" name="Google Shape;495;p8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97" name="Google Shape;497;p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attern">
  <p:cSld name="BLANK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566" name="Google Shape;566;p11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8" name="Google Shape;568;p11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9" name="Google Shape;569;p11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2" name="Google Shape;572;p11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3" name="Google Shape;573;p11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4" name="Google Shape;574;p11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5" name="Google Shape;575;p11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6" name="Google Shape;576;p11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9" name="Google Shape;579;p11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0" name="Google Shape;580;p11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4" name="Google Shape;584;p11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6" name="Google Shape;586;p11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587" name="Google Shape;587;p11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89" name="Google Shape;589;p11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91" name="Google Shape;591;p11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592" name="Google Shape;592;p11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94" name="Google Shape;594;p11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6" name="Google Shape;596;p11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0" name="Google Shape;600;p11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6" name="Google Shape;606;p11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14" name="Google Shape;614;p11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615" name="Google Shape;615;p11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16" name="Google Shape;616;p11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17" name="Google Shape;617;p11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19" name="Google Shape;619;p11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620" name="Google Shape;620;p11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21" name="Google Shape;621;p11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22" name="Google Shape;622;p11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23" name="Google Shape;623;p11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24" name="Google Shape;624;p11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25" name="Google Shape;625;p1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1637367" y="1439716"/>
            <a:ext cx="6231812" cy="216448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s-ES" dirty="0"/>
              <a:t>Aprendiendo a aprender </a:t>
            </a:r>
            <a:br>
              <a:rPr lang="es-ES" dirty="0"/>
            </a:br>
            <a:br>
              <a:rPr lang="es-ES" sz="3000" dirty="0"/>
            </a:br>
            <a:r>
              <a:rPr lang="es-ES" sz="4400" dirty="0"/>
              <a:t>Guía para profesionales 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9"/>
          <p:cNvSpPr/>
          <p:nvPr/>
        </p:nvSpPr>
        <p:spPr>
          <a:xfrm>
            <a:off x="4572908" y="558817"/>
            <a:ext cx="1628410" cy="165009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7" name="Google Shape;737;p19"/>
          <p:cNvSpPr/>
          <p:nvPr/>
        </p:nvSpPr>
        <p:spPr>
          <a:xfrm rot="1473006">
            <a:off x="3092298" y="1382716"/>
            <a:ext cx="952095" cy="927409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8" name="Google Shape;738;p19"/>
          <p:cNvSpPr/>
          <p:nvPr/>
        </p:nvSpPr>
        <p:spPr>
          <a:xfrm>
            <a:off x="4257952" y="401125"/>
            <a:ext cx="416822" cy="40504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9" name="Google Shape;739;p19"/>
          <p:cNvSpPr/>
          <p:nvPr/>
        </p:nvSpPr>
        <p:spPr>
          <a:xfrm rot="2487045">
            <a:off x="3989895" y="2239026"/>
            <a:ext cx="296567" cy="2881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0" name="Google Shape;740;p1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41" name="Google Shape;741;p19"/>
          <p:cNvSpPr txBox="1">
            <a:spLocks noGrp="1"/>
          </p:cNvSpPr>
          <p:nvPr>
            <p:ph type="ctrTitle" idx="4294967295"/>
          </p:nvPr>
        </p:nvSpPr>
        <p:spPr>
          <a:xfrm>
            <a:off x="1392563" y="2966737"/>
            <a:ext cx="6147600" cy="83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solidFill>
                  <a:schemeClr val="lt1"/>
                </a:solidFill>
              </a:rPr>
              <a:t>Iteración</a:t>
            </a:r>
            <a:endParaRPr sz="72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/>
              <a:t>Fases</a:t>
            </a:r>
            <a:r>
              <a:rPr lang="en-US" sz="4400" dirty="0"/>
              <a:t> claves</a:t>
            </a:r>
            <a:endParaRPr sz="4400" dirty="0"/>
          </a:p>
        </p:txBody>
      </p:sp>
      <p:sp>
        <p:nvSpPr>
          <p:cNvPr id="755" name="Google Shape;755;p21"/>
          <p:cNvSpPr txBox="1">
            <a:spLocks noGrp="1"/>
          </p:cNvSpPr>
          <p:nvPr>
            <p:ph type="body" idx="1"/>
          </p:nvPr>
        </p:nvSpPr>
        <p:spPr>
          <a:xfrm>
            <a:off x="1028375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400" b="1" i="1" dirty="0"/>
              <a:t>Fase I: Planeación</a:t>
            </a:r>
            <a:endParaRPr sz="2400" i="1" dirty="0"/>
          </a:p>
        </p:txBody>
      </p:sp>
      <p:sp>
        <p:nvSpPr>
          <p:cNvPr id="756" name="Google Shape;756;p21"/>
          <p:cNvSpPr txBox="1">
            <a:spLocks noGrp="1"/>
          </p:cNvSpPr>
          <p:nvPr>
            <p:ph type="body" idx="2"/>
          </p:nvPr>
        </p:nvSpPr>
        <p:spPr>
          <a:xfrm>
            <a:off x="3439718" y="1431000"/>
            <a:ext cx="2200500" cy="21665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s-ES" sz="2400" b="1" i="1" dirty="0"/>
              <a:t>Fase II: Aprender lo básico-Jugar-Programar algo útil</a:t>
            </a:r>
            <a:endParaRPr sz="2400" b="1" i="1" dirty="0"/>
          </a:p>
        </p:txBody>
      </p:sp>
      <p:sp>
        <p:nvSpPr>
          <p:cNvPr id="757" name="Google Shape;757;p21"/>
          <p:cNvSpPr txBox="1">
            <a:spLocks noGrp="1"/>
          </p:cNvSpPr>
          <p:nvPr>
            <p:ph type="body" idx="3"/>
          </p:nvPr>
        </p:nvSpPr>
        <p:spPr>
          <a:xfrm>
            <a:off x="5851061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400" b="1" i="1" dirty="0"/>
              <a:t>Fase III: Enseñando a otros.</a:t>
            </a:r>
            <a:endParaRPr sz="2400" b="1"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2" name="Google Shape;963;p38">
            <a:extLst>
              <a:ext uri="{FF2B5EF4-FFF2-40B4-BE49-F238E27FC236}">
                <a16:creationId xmlns:a16="http://schemas.microsoft.com/office/drawing/2014/main" id="{06B22553-50B4-40E1-B1B4-48143EC4CE96}"/>
              </a:ext>
            </a:extLst>
          </p:cNvPr>
          <p:cNvSpPr/>
          <p:nvPr/>
        </p:nvSpPr>
        <p:spPr>
          <a:xfrm>
            <a:off x="4071403" y="4322154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933;p38">
            <a:extLst>
              <a:ext uri="{FF2B5EF4-FFF2-40B4-BE49-F238E27FC236}">
                <a16:creationId xmlns:a16="http://schemas.microsoft.com/office/drawing/2014/main" id="{7A5CFA8C-E92C-4D9D-8B41-B2E1F37D8CB9}"/>
              </a:ext>
            </a:extLst>
          </p:cNvPr>
          <p:cNvSpPr/>
          <p:nvPr/>
        </p:nvSpPr>
        <p:spPr>
          <a:xfrm>
            <a:off x="1445297" y="2450596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2A2E0E-FEC4-44A3-AFD3-33030E36A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575" y="4103300"/>
            <a:ext cx="487722" cy="3962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D83F64-F26D-4454-B455-3C6082C69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912" y="4094894"/>
            <a:ext cx="365792" cy="365792"/>
          </a:xfrm>
          <a:prstGeom prst="rect">
            <a:avLst/>
          </a:prstGeom>
        </p:spPr>
      </p:pic>
      <p:sp>
        <p:nvSpPr>
          <p:cNvPr id="21" name="Google Shape;56;p7">
            <a:extLst>
              <a:ext uri="{FF2B5EF4-FFF2-40B4-BE49-F238E27FC236}">
                <a16:creationId xmlns:a16="http://schemas.microsoft.com/office/drawing/2014/main" id="{B036D8D0-3D6C-49FD-95FA-FDB4AD3466CE}"/>
              </a:ext>
            </a:extLst>
          </p:cNvPr>
          <p:cNvSpPr/>
          <p:nvPr/>
        </p:nvSpPr>
        <p:spPr>
          <a:xfrm>
            <a:off x="921382" y="2450596"/>
            <a:ext cx="373873" cy="379371"/>
          </a:xfrm>
          <a:custGeom>
            <a:avLst/>
            <a:gdLst/>
            <a:ahLst/>
            <a:cxnLst/>
            <a:rect l="l" t="t" r="r" b="b"/>
            <a:pathLst>
              <a:path w="7918" h="8966" extrusionOk="0">
                <a:moveTo>
                  <a:pt x="3938" y="1198"/>
                </a:moveTo>
                <a:lnTo>
                  <a:pt x="3895" y="1220"/>
                </a:lnTo>
                <a:lnTo>
                  <a:pt x="3852" y="1263"/>
                </a:lnTo>
                <a:lnTo>
                  <a:pt x="3831" y="1305"/>
                </a:lnTo>
                <a:lnTo>
                  <a:pt x="3831" y="1391"/>
                </a:lnTo>
                <a:lnTo>
                  <a:pt x="3852" y="1477"/>
                </a:lnTo>
                <a:lnTo>
                  <a:pt x="3895" y="1541"/>
                </a:lnTo>
                <a:lnTo>
                  <a:pt x="3916" y="1562"/>
                </a:lnTo>
                <a:lnTo>
                  <a:pt x="3959" y="1541"/>
                </a:lnTo>
                <a:lnTo>
                  <a:pt x="4002" y="1519"/>
                </a:lnTo>
                <a:lnTo>
                  <a:pt x="4045" y="1477"/>
                </a:lnTo>
                <a:lnTo>
                  <a:pt x="4109" y="1348"/>
                </a:lnTo>
                <a:lnTo>
                  <a:pt x="4066" y="1284"/>
                </a:lnTo>
                <a:lnTo>
                  <a:pt x="4023" y="1241"/>
                </a:lnTo>
                <a:lnTo>
                  <a:pt x="3981" y="1198"/>
                </a:lnTo>
                <a:close/>
                <a:moveTo>
                  <a:pt x="5714" y="1370"/>
                </a:moveTo>
                <a:lnTo>
                  <a:pt x="5671" y="1391"/>
                </a:lnTo>
                <a:lnTo>
                  <a:pt x="5628" y="1434"/>
                </a:lnTo>
                <a:lnTo>
                  <a:pt x="5500" y="1541"/>
                </a:lnTo>
                <a:lnTo>
                  <a:pt x="5457" y="1605"/>
                </a:lnTo>
                <a:lnTo>
                  <a:pt x="5457" y="1669"/>
                </a:lnTo>
                <a:lnTo>
                  <a:pt x="5457" y="1712"/>
                </a:lnTo>
                <a:lnTo>
                  <a:pt x="5521" y="1755"/>
                </a:lnTo>
                <a:lnTo>
                  <a:pt x="5564" y="1755"/>
                </a:lnTo>
                <a:lnTo>
                  <a:pt x="5607" y="1712"/>
                </a:lnTo>
                <a:lnTo>
                  <a:pt x="5671" y="1669"/>
                </a:lnTo>
                <a:lnTo>
                  <a:pt x="5692" y="1626"/>
                </a:lnTo>
                <a:lnTo>
                  <a:pt x="5735" y="1541"/>
                </a:lnTo>
                <a:lnTo>
                  <a:pt x="5735" y="1477"/>
                </a:lnTo>
                <a:lnTo>
                  <a:pt x="5735" y="1434"/>
                </a:lnTo>
                <a:lnTo>
                  <a:pt x="5714" y="1370"/>
                </a:lnTo>
                <a:close/>
                <a:moveTo>
                  <a:pt x="2782" y="2012"/>
                </a:moveTo>
                <a:lnTo>
                  <a:pt x="2718" y="2033"/>
                </a:lnTo>
                <a:lnTo>
                  <a:pt x="2675" y="2076"/>
                </a:lnTo>
                <a:lnTo>
                  <a:pt x="2675" y="2140"/>
                </a:lnTo>
                <a:lnTo>
                  <a:pt x="2697" y="2204"/>
                </a:lnTo>
                <a:lnTo>
                  <a:pt x="2740" y="2268"/>
                </a:lnTo>
                <a:lnTo>
                  <a:pt x="2804" y="2332"/>
                </a:lnTo>
                <a:lnTo>
                  <a:pt x="2868" y="2375"/>
                </a:lnTo>
                <a:lnTo>
                  <a:pt x="2932" y="2397"/>
                </a:lnTo>
                <a:lnTo>
                  <a:pt x="3018" y="2354"/>
                </a:lnTo>
                <a:lnTo>
                  <a:pt x="3039" y="2311"/>
                </a:lnTo>
                <a:lnTo>
                  <a:pt x="3039" y="2268"/>
                </a:lnTo>
                <a:lnTo>
                  <a:pt x="3018" y="2204"/>
                </a:lnTo>
                <a:lnTo>
                  <a:pt x="2911" y="2097"/>
                </a:lnTo>
                <a:lnTo>
                  <a:pt x="2847" y="2054"/>
                </a:lnTo>
                <a:lnTo>
                  <a:pt x="2782" y="2012"/>
                </a:lnTo>
                <a:close/>
                <a:moveTo>
                  <a:pt x="6227" y="2696"/>
                </a:moveTo>
                <a:lnTo>
                  <a:pt x="6184" y="2718"/>
                </a:lnTo>
                <a:lnTo>
                  <a:pt x="6077" y="2739"/>
                </a:lnTo>
                <a:lnTo>
                  <a:pt x="6056" y="2782"/>
                </a:lnTo>
                <a:lnTo>
                  <a:pt x="6056" y="2803"/>
                </a:lnTo>
                <a:lnTo>
                  <a:pt x="6099" y="2825"/>
                </a:lnTo>
                <a:lnTo>
                  <a:pt x="6184" y="2867"/>
                </a:lnTo>
                <a:lnTo>
                  <a:pt x="6270" y="2889"/>
                </a:lnTo>
                <a:lnTo>
                  <a:pt x="6334" y="2867"/>
                </a:lnTo>
                <a:lnTo>
                  <a:pt x="6377" y="2846"/>
                </a:lnTo>
                <a:lnTo>
                  <a:pt x="6398" y="2825"/>
                </a:lnTo>
                <a:lnTo>
                  <a:pt x="6420" y="2782"/>
                </a:lnTo>
                <a:lnTo>
                  <a:pt x="6377" y="2760"/>
                </a:lnTo>
                <a:lnTo>
                  <a:pt x="6334" y="2718"/>
                </a:lnTo>
                <a:lnTo>
                  <a:pt x="6227" y="2696"/>
                </a:lnTo>
                <a:close/>
                <a:moveTo>
                  <a:pt x="2376" y="3017"/>
                </a:moveTo>
                <a:lnTo>
                  <a:pt x="2226" y="3060"/>
                </a:lnTo>
                <a:lnTo>
                  <a:pt x="2162" y="3081"/>
                </a:lnTo>
                <a:lnTo>
                  <a:pt x="2098" y="3124"/>
                </a:lnTo>
                <a:lnTo>
                  <a:pt x="2076" y="3167"/>
                </a:lnTo>
                <a:lnTo>
                  <a:pt x="2055" y="3210"/>
                </a:lnTo>
                <a:lnTo>
                  <a:pt x="2098" y="3252"/>
                </a:lnTo>
                <a:lnTo>
                  <a:pt x="2183" y="3295"/>
                </a:lnTo>
                <a:lnTo>
                  <a:pt x="2354" y="3295"/>
                </a:lnTo>
                <a:lnTo>
                  <a:pt x="2440" y="3274"/>
                </a:lnTo>
                <a:lnTo>
                  <a:pt x="2504" y="3231"/>
                </a:lnTo>
                <a:lnTo>
                  <a:pt x="2526" y="3167"/>
                </a:lnTo>
                <a:lnTo>
                  <a:pt x="2526" y="3124"/>
                </a:lnTo>
                <a:lnTo>
                  <a:pt x="2483" y="3060"/>
                </a:lnTo>
                <a:lnTo>
                  <a:pt x="2376" y="3017"/>
                </a:lnTo>
                <a:close/>
                <a:moveTo>
                  <a:pt x="4216" y="3531"/>
                </a:moveTo>
                <a:lnTo>
                  <a:pt x="4237" y="3552"/>
                </a:lnTo>
                <a:lnTo>
                  <a:pt x="4259" y="3595"/>
                </a:lnTo>
                <a:lnTo>
                  <a:pt x="4237" y="3638"/>
                </a:lnTo>
                <a:lnTo>
                  <a:pt x="4195" y="3595"/>
                </a:lnTo>
                <a:lnTo>
                  <a:pt x="4173" y="3573"/>
                </a:lnTo>
                <a:lnTo>
                  <a:pt x="4173" y="3552"/>
                </a:lnTo>
                <a:lnTo>
                  <a:pt x="4173" y="3531"/>
                </a:lnTo>
                <a:close/>
                <a:moveTo>
                  <a:pt x="5799" y="3787"/>
                </a:moveTo>
                <a:lnTo>
                  <a:pt x="5692" y="3830"/>
                </a:lnTo>
                <a:lnTo>
                  <a:pt x="5628" y="3873"/>
                </a:lnTo>
                <a:lnTo>
                  <a:pt x="5628" y="3916"/>
                </a:lnTo>
                <a:lnTo>
                  <a:pt x="5649" y="3959"/>
                </a:lnTo>
                <a:lnTo>
                  <a:pt x="5714" y="4001"/>
                </a:lnTo>
                <a:lnTo>
                  <a:pt x="5778" y="4044"/>
                </a:lnTo>
                <a:lnTo>
                  <a:pt x="5863" y="4066"/>
                </a:lnTo>
                <a:lnTo>
                  <a:pt x="5949" y="4066"/>
                </a:lnTo>
                <a:lnTo>
                  <a:pt x="6035" y="4044"/>
                </a:lnTo>
                <a:lnTo>
                  <a:pt x="6099" y="4023"/>
                </a:lnTo>
                <a:lnTo>
                  <a:pt x="6142" y="3980"/>
                </a:lnTo>
                <a:lnTo>
                  <a:pt x="6142" y="3937"/>
                </a:lnTo>
                <a:lnTo>
                  <a:pt x="6120" y="3894"/>
                </a:lnTo>
                <a:lnTo>
                  <a:pt x="6120" y="3873"/>
                </a:lnTo>
                <a:lnTo>
                  <a:pt x="6077" y="3852"/>
                </a:lnTo>
                <a:lnTo>
                  <a:pt x="5992" y="3809"/>
                </a:lnTo>
                <a:lnTo>
                  <a:pt x="5799" y="3787"/>
                </a:lnTo>
                <a:close/>
                <a:moveTo>
                  <a:pt x="4901" y="2140"/>
                </a:moveTo>
                <a:lnTo>
                  <a:pt x="5029" y="2183"/>
                </a:lnTo>
                <a:lnTo>
                  <a:pt x="5115" y="2268"/>
                </a:lnTo>
                <a:lnTo>
                  <a:pt x="5179" y="2354"/>
                </a:lnTo>
                <a:lnTo>
                  <a:pt x="5200" y="2461"/>
                </a:lnTo>
                <a:lnTo>
                  <a:pt x="5200" y="2589"/>
                </a:lnTo>
                <a:lnTo>
                  <a:pt x="5179" y="2739"/>
                </a:lnTo>
                <a:lnTo>
                  <a:pt x="5157" y="2889"/>
                </a:lnTo>
                <a:lnTo>
                  <a:pt x="5093" y="3060"/>
                </a:lnTo>
                <a:lnTo>
                  <a:pt x="5008" y="3210"/>
                </a:lnTo>
                <a:lnTo>
                  <a:pt x="4836" y="3531"/>
                </a:lnTo>
                <a:lnTo>
                  <a:pt x="4644" y="3852"/>
                </a:lnTo>
                <a:lnTo>
                  <a:pt x="4515" y="4001"/>
                </a:lnTo>
                <a:lnTo>
                  <a:pt x="4451" y="4066"/>
                </a:lnTo>
                <a:lnTo>
                  <a:pt x="4387" y="4087"/>
                </a:lnTo>
                <a:lnTo>
                  <a:pt x="4323" y="4087"/>
                </a:lnTo>
                <a:lnTo>
                  <a:pt x="4301" y="4066"/>
                </a:lnTo>
                <a:lnTo>
                  <a:pt x="4280" y="4044"/>
                </a:lnTo>
                <a:lnTo>
                  <a:pt x="4301" y="4023"/>
                </a:lnTo>
                <a:lnTo>
                  <a:pt x="4408" y="3873"/>
                </a:lnTo>
                <a:lnTo>
                  <a:pt x="4473" y="3745"/>
                </a:lnTo>
                <a:lnTo>
                  <a:pt x="4515" y="3595"/>
                </a:lnTo>
                <a:lnTo>
                  <a:pt x="4558" y="3295"/>
                </a:lnTo>
                <a:lnTo>
                  <a:pt x="4558" y="3167"/>
                </a:lnTo>
                <a:lnTo>
                  <a:pt x="4558" y="3103"/>
                </a:lnTo>
                <a:lnTo>
                  <a:pt x="4537" y="3081"/>
                </a:lnTo>
                <a:lnTo>
                  <a:pt x="4494" y="3060"/>
                </a:lnTo>
                <a:lnTo>
                  <a:pt x="4473" y="3060"/>
                </a:lnTo>
                <a:lnTo>
                  <a:pt x="4408" y="3103"/>
                </a:lnTo>
                <a:lnTo>
                  <a:pt x="4344" y="3146"/>
                </a:lnTo>
                <a:lnTo>
                  <a:pt x="4280" y="3210"/>
                </a:lnTo>
                <a:lnTo>
                  <a:pt x="4216" y="3274"/>
                </a:lnTo>
                <a:lnTo>
                  <a:pt x="4130" y="3274"/>
                </a:lnTo>
                <a:lnTo>
                  <a:pt x="4023" y="3252"/>
                </a:lnTo>
                <a:lnTo>
                  <a:pt x="3981" y="3231"/>
                </a:lnTo>
                <a:lnTo>
                  <a:pt x="3959" y="3188"/>
                </a:lnTo>
                <a:lnTo>
                  <a:pt x="3916" y="3167"/>
                </a:lnTo>
                <a:lnTo>
                  <a:pt x="3874" y="3167"/>
                </a:lnTo>
                <a:lnTo>
                  <a:pt x="3852" y="3210"/>
                </a:lnTo>
                <a:lnTo>
                  <a:pt x="3831" y="3274"/>
                </a:lnTo>
                <a:lnTo>
                  <a:pt x="3852" y="3381"/>
                </a:lnTo>
                <a:lnTo>
                  <a:pt x="3916" y="3531"/>
                </a:lnTo>
                <a:lnTo>
                  <a:pt x="3981" y="3702"/>
                </a:lnTo>
                <a:lnTo>
                  <a:pt x="4045" y="3873"/>
                </a:lnTo>
                <a:lnTo>
                  <a:pt x="4088" y="4023"/>
                </a:lnTo>
                <a:lnTo>
                  <a:pt x="4109" y="4087"/>
                </a:lnTo>
                <a:lnTo>
                  <a:pt x="4088" y="4130"/>
                </a:lnTo>
                <a:lnTo>
                  <a:pt x="4045" y="4151"/>
                </a:lnTo>
                <a:lnTo>
                  <a:pt x="3959" y="4173"/>
                </a:lnTo>
                <a:lnTo>
                  <a:pt x="3831" y="4173"/>
                </a:lnTo>
                <a:lnTo>
                  <a:pt x="3767" y="4130"/>
                </a:lnTo>
                <a:lnTo>
                  <a:pt x="3702" y="4087"/>
                </a:lnTo>
                <a:lnTo>
                  <a:pt x="3595" y="3937"/>
                </a:lnTo>
                <a:lnTo>
                  <a:pt x="3403" y="3638"/>
                </a:lnTo>
                <a:lnTo>
                  <a:pt x="3275" y="3509"/>
                </a:lnTo>
                <a:lnTo>
                  <a:pt x="3189" y="3381"/>
                </a:lnTo>
                <a:lnTo>
                  <a:pt x="3146" y="3295"/>
                </a:lnTo>
                <a:lnTo>
                  <a:pt x="3125" y="3231"/>
                </a:lnTo>
                <a:lnTo>
                  <a:pt x="3125" y="3146"/>
                </a:lnTo>
                <a:lnTo>
                  <a:pt x="3146" y="3039"/>
                </a:lnTo>
                <a:lnTo>
                  <a:pt x="3189" y="2889"/>
                </a:lnTo>
                <a:lnTo>
                  <a:pt x="3296" y="2760"/>
                </a:lnTo>
                <a:lnTo>
                  <a:pt x="3403" y="2632"/>
                </a:lnTo>
                <a:lnTo>
                  <a:pt x="3531" y="2546"/>
                </a:lnTo>
                <a:lnTo>
                  <a:pt x="3788" y="2354"/>
                </a:lnTo>
                <a:lnTo>
                  <a:pt x="3938" y="2290"/>
                </a:lnTo>
                <a:lnTo>
                  <a:pt x="4088" y="2225"/>
                </a:lnTo>
                <a:lnTo>
                  <a:pt x="4259" y="2183"/>
                </a:lnTo>
                <a:lnTo>
                  <a:pt x="4408" y="2140"/>
                </a:lnTo>
                <a:close/>
                <a:moveTo>
                  <a:pt x="4558" y="4322"/>
                </a:moveTo>
                <a:lnTo>
                  <a:pt x="4687" y="4365"/>
                </a:lnTo>
                <a:lnTo>
                  <a:pt x="4708" y="4386"/>
                </a:lnTo>
                <a:lnTo>
                  <a:pt x="4687" y="4408"/>
                </a:lnTo>
                <a:lnTo>
                  <a:pt x="4622" y="4451"/>
                </a:lnTo>
                <a:lnTo>
                  <a:pt x="4494" y="4472"/>
                </a:lnTo>
                <a:lnTo>
                  <a:pt x="4216" y="4536"/>
                </a:lnTo>
                <a:lnTo>
                  <a:pt x="3916" y="4600"/>
                </a:lnTo>
                <a:lnTo>
                  <a:pt x="3874" y="4600"/>
                </a:lnTo>
                <a:lnTo>
                  <a:pt x="3831" y="4579"/>
                </a:lnTo>
                <a:lnTo>
                  <a:pt x="3809" y="4536"/>
                </a:lnTo>
                <a:lnTo>
                  <a:pt x="3788" y="4515"/>
                </a:lnTo>
                <a:lnTo>
                  <a:pt x="3809" y="4451"/>
                </a:lnTo>
                <a:lnTo>
                  <a:pt x="3852" y="4386"/>
                </a:lnTo>
                <a:lnTo>
                  <a:pt x="3895" y="4365"/>
                </a:lnTo>
                <a:lnTo>
                  <a:pt x="3981" y="4344"/>
                </a:lnTo>
                <a:lnTo>
                  <a:pt x="4195" y="4322"/>
                </a:lnTo>
                <a:close/>
                <a:moveTo>
                  <a:pt x="2804" y="4087"/>
                </a:moveTo>
                <a:lnTo>
                  <a:pt x="2718" y="4130"/>
                </a:lnTo>
                <a:lnTo>
                  <a:pt x="2611" y="4173"/>
                </a:lnTo>
                <a:lnTo>
                  <a:pt x="2526" y="4237"/>
                </a:lnTo>
                <a:lnTo>
                  <a:pt x="2461" y="4322"/>
                </a:lnTo>
                <a:lnTo>
                  <a:pt x="2419" y="4408"/>
                </a:lnTo>
                <a:lnTo>
                  <a:pt x="2419" y="4493"/>
                </a:lnTo>
                <a:lnTo>
                  <a:pt x="2440" y="4536"/>
                </a:lnTo>
                <a:lnTo>
                  <a:pt x="2483" y="4558"/>
                </a:lnTo>
                <a:lnTo>
                  <a:pt x="2547" y="4600"/>
                </a:lnTo>
                <a:lnTo>
                  <a:pt x="2590" y="4622"/>
                </a:lnTo>
                <a:lnTo>
                  <a:pt x="2654" y="4622"/>
                </a:lnTo>
                <a:lnTo>
                  <a:pt x="2697" y="4600"/>
                </a:lnTo>
                <a:lnTo>
                  <a:pt x="2804" y="4536"/>
                </a:lnTo>
                <a:lnTo>
                  <a:pt x="2889" y="4429"/>
                </a:lnTo>
                <a:lnTo>
                  <a:pt x="2932" y="4322"/>
                </a:lnTo>
                <a:lnTo>
                  <a:pt x="2954" y="4215"/>
                </a:lnTo>
                <a:lnTo>
                  <a:pt x="2954" y="4130"/>
                </a:lnTo>
                <a:lnTo>
                  <a:pt x="2932" y="4108"/>
                </a:lnTo>
                <a:lnTo>
                  <a:pt x="2889" y="4087"/>
                </a:lnTo>
                <a:close/>
                <a:moveTo>
                  <a:pt x="4558" y="4707"/>
                </a:moveTo>
                <a:lnTo>
                  <a:pt x="4622" y="4729"/>
                </a:lnTo>
                <a:lnTo>
                  <a:pt x="4665" y="4750"/>
                </a:lnTo>
                <a:lnTo>
                  <a:pt x="4708" y="4793"/>
                </a:lnTo>
                <a:lnTo>
                  <a:pt x="4687" y="4857"/>
                </a:lnTo>
                <a:lnTo>
                  <a:pt x="4665" y="4879"/>
                </a:lnTo>
                <a:lnTo>
                  <a:pt x="4601" y="4921"/>
                </a:lnTo>
                <a:lnTo>
                  <a:pt x="4473" y="4943"/>
                </a:lnTo>
                <a:lnTo>
                  <a:pt x="4195" y="4986"/>
                </a:lnTo>
                <a:lnTo>
                  <a:pt x="4109" y="4964"/>
                </a:lnTo>
                <a:lnTo>
                  <a:pt x="4002" y="4964"/>
                </a:lnTo>
                <a:lnTo>
                  <a:pt x="3959" y="4943"/>
                </a:lnTo>
                <a:lnTo>
                  <a:pt x="3916" y="4921"/>
                </a:lnTo>
                <a:lnTo>
                  <a:pt x="3895" y="4879"/>
                </a:lnTo>
                <a:lnTo>
                  <a:pt x="3895" y="4836"/>
                </a:lnTo>
                <a:lnTo>
                  <a:pt x="3938" y="4793"/>
                </a:lnTo>
                <a:lnTo>
                  <a:pt x="3959" y="4772"/>
                </a:lnTo>
                <a:lnTo>
                  <a:pt x="4088" y="4750"/>
                </a:lnTo>
                <a:lnTo>
                  <a:pt x="4301" y="4707"/>
                </a:lnTo>
                <a:close/>
                <a:moveTo>
                  <a:pt x="4451" y="5114"/>
                </a:moveTo>
                <a:lnTo>
                  <a:pt x="4537" y="5135"/>
                </a:lnTo>
                <a:lnTo>
                  <a:pt x="4580" y="5178"/>
                </a:lnTo>
                <a:lnTo>
                  <a:pt x="4558" y="5221"/>
                </a:lnTo>
                <a:lnTo>
                  <a:pt x="4515" y="5242"/>
                </a:lnTo>
                <a:lnTo>
                  <a:pt x="4344" y="5328"/>
                </a:lnTo>
                <a:lnTo>
                  <a:pt x="4173" y="5328"/>
                </a:lnTo>
                <a:lnTo>
                  <a:pt x="4109" y="5306"/>
                </a:lnTo>
                <a:lnTo>
                  <a:pt x="4023" y="5264"/>
                </a:lnTo>
                <a:lnTo>
                  <a:pt x="3959" y="5221"/>
                </a:lnTo>
                <a:lnTo>
                  <a:pt x="3959" y="5178"/>
                </a:lnTo>
                <a:lnTo>
                  <a:pt x="3981" y="5157"/>
                </a:lnTo>
                <a:lnTo>
                  <a:pt x="4002" y="5135"/>
                </a:lnTo>
                <a:lnTo>
                  <a:pt x="4066" y="5114"/>
                </a:lnTo>
                <a:close/>
                <a:moveTo>
                  <a:pt x="4751" y="1776"/>
                </a:moveTo>
                <a:lnTo>
                  <a:pt x="4451" y="1798"/>
                </a:lnTo>
                <a:lnTo>
                  <a:pt x="4130" y="1862"/>
                </a:lnTo>
                <a:lnTo>
                  <a:pt x="3788" y="1990"/>
                </a:lnTo>
                <a:lnTo>
                  <a:pt x="3638" y="2054"/>
                </a:lnTo>
                <a:lnTo>
                  <a:pt x="3488" y="2140"/>
                </a:lnTo>
                <a:lnTo>
                  <a:pt x="3339" y="2247"/>
                </a:lnTo>
                <a:lnTo>
                  <a:pt x="3210" y="2354"/>
                </a:lnTo>
                <a:lnTo>
                  <a:pt x="3103" y="2482"/>
                </a:lnTo>
                <a:lnTo>
                  <a:pt x="2996" y="2611"/>
                </a:lnTo>
                <a:lnTo>
                  <a:pt x="2932" y="2760"/>
                </a:lnTo>
                <a:lnTo>
                  <a:pt x="2868" y="2910"/>
                </a:lnTo>
                <a:lnTo>
                  <a:pt x="2847" y="3081"/>
                </a:lnTo>
                <a:lnTo>
                  <a:pt x="2868" y="3252"/>
                </a:lnTo>
                <a:lnTo>
                  <a:pt x="2889" y="3338"/>
                </a:lnTo>
                <a:lnTo>
                  <a:pt x="2911" y="3424"/>
                </a:lnTo>
                <a:lnTo>
                  <a:pt x="2996" y="3573"/>
                </a:lnTo>
                <a:lnTo>
                  <a:pt x="3103" y="3702"/>
                </a:lnTo>
                <a:lnTo>
                  <a:pt x="3232" y="3830"/>
                </a:lnTo>
                <a:lnTo>
                  <a:pt x="3339" y="3959"/>
                </a:lnTo>
                <a:lnTo>
                  <a:pt x="3446" y="4087"/>
                </a:lnTo>
                <a:lnTo>
                  <a:pt x="3531" y="4237"/>
                </a:lnTo>
                <a:lnTo>
                  <a:pt x="3553" y="4322"/>
                </a:lnTo>
                <a:lnTo>
                  <a:pt x="3574" y="4408"/>
                </a:lnTo>
                <a:lnTo>
                  <a:pt x="3574" y="4558"/>
                </a:lnTo>
                <a:lnTo>
                  <a:pt x="3617" y="4729"/>
                </a:lnTo>
                <a:lnTo>
                  <a:pt x="3660" y="4879"/>
                </a:lnTo>
                <a:lnTo>
                  <a:pt x="3724" y="5028"/>
                </a:lnTo>
                <a:lnTo>
                  <a:pt x="3852" y="5264"/>
                </a:lnTo>
                <a:lnTo>
                  <a:pt x="3916" y="5392"/>
                </a:lnTo>
                <a:lnTo>
                  <a:pt x="4023" y="5478"/>
                </a:lnTo>
                <a:lnTo>
                  <a:pt x="4152" y="5520"/>
                </a:lnTo>
                <a:lnTo>
                  <a:pt x="4301" y="5520"/>
                </a:lnTo>
                <a:lnTo>
                  <a:pt x="4451" y="5499"/>
                </a:lnTo>
                <a:lnTo>
                  <a:pt x="4580" y="5435"/>
                </a:lnTo>
                <a:lnTo>
                  <a:pt x="4708" y="5349"/>
                </a:lnTo>
                <a:lnTo>
                  <a:pt x="4815" y="5242"/>
                </a:lnTo>
                <a:lnTo>
                  <a:pt x="4901" y="5114"/>
                </a:lnTo>
                <a:lnTo>
                  <a:pt x="4922" y="4986"/>
                </a:lnTo>
                <a:lnTo>
                  <a:pt x="4922" y="4900"/>
                </a:lnTo>
                <a:lnTo>
                  <a:pt x="4901" y="4836"/>
                </a:lnTo>
                <a:lnTo>
                  <a:pt x="4858" y="4686"/>
                </a:lnTo>
                <a:lnTo>
                  <a:pt x="4858" y="4558"/>
                </a:lnTo>
                <a:lnTo>
                  <a:pt x="4879" y="4451"/>
                </a:lnTo>
                <a:lnTo>
                  <a:pt x="4879" y="4194"/>
                </a:lnTo>
                <a:lnTo>
                  <a:pt x="4901" y="4087"/>
                </a:lnTo>
                <a:lnTo>
                  <a:pt x="4965" y="3959"/>
                </a:lnTo>
                <a:lnTo>
                  <a:pt x="5157" y="3638"/>
                </a:lnTo>
                <a:lnTo>
                  <a:pt x="5350" y="3317"/>
                </a:lnTo>
                <a:lnTo>
                  <a:pt x="5435" y="3146"/>
                </a:lnTo>
                <a:lnTo>
                  <a:pt x="5500" y="2953"/>
                </a:lnTo>
                <a:lnTo>
                  <a:pt x="5542" y="2782"/>
                </a:lnTo>
                <a:lnTo>
                  <a:pt x="5564" y="2568"/>
                </a:lnTo>
                <a:lnTo>
                  <a:pt x="5564" y="2397"/>
                </a:lnTo>
                <a:lnTo>
                  <a:pt x="5521" y="2225"/>
                </a:lnTo>
                <a:lnTo>
                  <a:pt x="5457" y="2097"/>
                </a:lnTo>
                <a:lnTo>
                  <a:pt x="5350" y="1969"/>
                </a:lnTo>
                <a:lnTo>
                  <a:pt x="5243" y="1883"/>
                </a:lnTo>
                <a:lnTo>
                  <a:pt x="5093" y="1819"/>
                </a:lnTo>
                <a:lnTo>
                  <a:pt x="4943" y="1776"/>
                </a:lnTo>
                <a:close/>
                <a:moveTo>
                  <a:pt x="4301" y="0"/>
                </a:moveTo>
                <a:lnTo>
                  <a:pt x="3938" y="22"/>
                </a:lnTo>
                <a:lnTo>
                  <a:pt x="3574" y="65"/>
                </a:lnTo>
                <a:lnTo>
                  <a:pt x="3210" y="150"/>
                </a:lnTo>
                <a:lnTo>
                  <a:pt x="2868" y="257"/>
                </a:lnTo>
                <a:lnTo>
                  <a:pt x="2547" y="385"/>
                </a:lnTo>
                <a:lnTo>
                  <a:pt x="2248" y="557"/>
                </a:lnTo>
                <a:lnTo>
                  <a:pt x="1948" y="749"/>
                </a:lnTo>
                <a:lnTo>
                  <a:pt x="1691" y="985"/>
                </a:lnTo>
                <a:lnTo>
                  <a:pt x="1477" y="1220"/>
                </a:lnTo>
                <a:lnTo>
                  <a:pt x="1306" y="1477"/>
                </a:lnTo>
                <a:lnTo>
                  <a:pt x="1135" y="1776"/>
                </a:lnTo>
                <a:lnTo>
                  <a:pt x="1028" y="2076"/>
                </a:lnTo>
                <a:lnTo>
                  <a:pt x="942" y="2439"/>
                </a:lnTo>
                <a:lnTo>
                  <a:pt x="900" y="2611"/>
                </a:lnTo>
                <a:lnTo>
                  <a:pt x="900" y="2803"/>
                </a:lnTo>
                <a:lnTo>
                  <a:pt x="900" y="2996"/>
                </a:lnTo>
                <a:lnTo>
                  <a:pt x="921" y="3167"/>
                </a:lnTo>
                <a:lnTo>
                  <a:pt x="900" y="3338"/>
                </a:lnTo>
                <a:lnTo>
                  <a:pt x="878" y="3424"/>
                </a:lnTo>
                <a:lnTo>
                  <a:pt x="835" y="3509"/>
                </a:lnTo>
                <a:lnTo>
                  <a:pt x="750" y="3659"/>
                </a:lnTo>
                <a:lnTo>
                  <a:pt x="643" y="3787"/>
                </a:lnTo>
                <a:lnTo>
                  <a:pt x="407" y="4066"/>
                </a:lnTo>
                <a:lnTo>
                  <a:pt x="194" y="4322"/>
                </a:lnTo>
                <a:lnTo>
                  <a:pt x="108" y="4472"/>
                </a:lnTo>
                <a:lnTo>
                  <a:pt x="44" y="4622"/>
                </a:lnTo>
                <a:lnTo>
                  <a:pt x="22" y="4750"/>
                </a:lnTo>
                <a:lnTo>
                  <a:pt x="1" y="4857"/>
                </a:lnTo>
                <a:lnTo>
                  <a:pt x="22" y="4964"/>
                </a:lnTo>
                <a:lnTo>
                  <a:pt x="87" y="5071"/>
                </a:lnTo>
                <a:lnTo>
                  <a:pt x="151" y="5135"/>
                </a:lnTo>
                <a:lnTo>
                  <a:pt x="215" y="5178"/>
                </a:lnTo>
                <a:lnTo>
                  <a:pt x="279" y="5200"/>
                </a:lnTo>
                <a:lnTo>
                  <a:pt x="643" y="5200"/>
                </a:lnTo>
                <a:lnTo>
                  <a:pt x="728" y="5221"/>
                </a:lnTo>
                <a:lnTo>
                  <a:pt x="771" y="5264"/>
                </a:lnTo>
                <a:lnTo>
                  <a:pt x="814" y="5306"/>
                </a:lnTo>
                <a:lnTo>
                  <a:pt x="857" y="5349"/>
                </a:lnTo>
                <a:lnTo>
                  <a:pt x="878" y="5478"/>
                </a:lnTo>
                <a:lnTo>
                  <a:pt x="900" y="5627"/>
                </a:lnTo>
                <a:lnTo>
                  <a:pt x="1007" y="5970"/>
                </a:lnTo>
                <a:lnTo>
                  <a:pt x="1092" y="6312"/>
                </a:lnTo>
                <a:lnTo>
                  <a:pt x="1135" y="6633"/>
                </a:lnTo>
                <a:lnTo>
                  <a:pt x="1178" y="6997"/>
                </a:lnTo>
                <a:lnTo>
                  <a:pt x="1199" y="7168"/>
                </a:lnTo>
                <a:lnTo>
                  <a:pt x="1242" y="7318"/>
                </a:lnTo>
                <a:lnTo>
                  <a:pt x="1306" y="7489"/>
                </a:lnTo>
                <a:lnTo>
                  <a:pt x="1392" y="7617"/>
                </a:lnTo>
                <a:lnTo>
                  <a:pt x="1434" y="7681"/>
                </a:lnTo>
                <a:lnTo>
                  <a:pt x="1499" y="7746"/>
                </a:lnTo>
                <a:lnTo>
                  <a:pt x="1627" y="7810"/>
                </a:lnTo>
                <a:lnTo>
                  <a:pt x="1927" y="7810"/>
                </a:lnTo>
                <a:lnTo>
                  <a:pt x="2226" y="7767"/>
                </a:lnTo>
                <a:lnTo>
                  <a:pt x="2397" y="7746"/>
                </a:lnTo>
                <a:lnTo>
                  <a:pt x="2526" y="7746"/>
                </a:lnTo>
                <a:lnTo>
                  <a:pt x="2633" y="7767"/>
                </a:lnTo>
                <a:lnTo>
                  <a:pt x="2740" y="7853"/>
                </a:lnTo>
                <a:lnTo>
                  <a:pt x="2825" y="7960"/>
                </a:lnTo>
                <a:lnTo>
                  <a:pt x="2911" y="8109"/>
                </a:lnTo>
                <a:lnTo>
                  <a:pt x="3039" y="8387"/>
                </a:lnTo>
                <a:lnTo>
                  <a:pt x="3146" y="8623"/>
                </a:lnTo>
                <a:lnTo>
                  <a:pt x="3210" y="8708"/>
                </a:lnTo>
                <a:lnTo>
                  <a:pt x="3296" y="8858"/>
                </a:lnTo>
                <a:lnTo>
                  <a:pt x="3339" y="8901"/>
                </a:lnTo>
                <a:lnTo>
                  <a:pt x="3403" y="8944"/>
                </a:lnTo>
                <a:lnTo>
                  <a:pt x="3446" y="8965"/>
                </a:lnTo>
                <a:lnTo>
                  <a:pt x="3488" y="8944"/>
                </a:lnTo>
                <a:lnTo>
                  <a:pt x="3510" y="8880"/>
                </a:lnTo>
                <a:lnTo>
                  <a:pt x="3488" y="8815"/>
                </a:lnTo>
                <a:lnTo>
                  <a:pt x="3446" y="8623"/>
                </a:lnTo>
                <a:lnTo>
                  <a:pt x="3296" y="8302"/>
                </a:lnTo>
                <a:lnTo>
                  <a:pt x="3168" y="7960"/>
                </a:lnTo>
                <a:lnTo>
                  <a:pt x="3082" y="7788"/>
                </a:lnTo>
                <a:lnTo>
                  <a:pt x="3039" y="7639"/>
                </a:lnTo>
                <a:lnTo>
                  <a:pt x="3018" y="7489"/>
                </a:lnTo>
                <a:lnTo>
                  <a:pt x="3018" y="7446"/>
                </a:lnTo>
                <a:lnTo>
                  <a:pt x="3039" y="7425"/>
                </a:lnTo>
                <a:lnTo>
                  <a:pt x="3125" y="7360"/>
                </a:lnTo>
                <a:lnTo>
                  <a:pt x="3232" y="7275"/>
                </a:lnTo>
                <a:lnTo>
                  <a:pt x="3296" y="7168"/>
                </a:lnTo>
                <a:lnTo>
                  <a:pt x="3317" y="7125"/>
                </a:lnTo>
                <a:lnTo>
                  <a:pt x="3317" y="7104"/>
                </a:lnTo>
                <a:lnTo>
                  <a:pt x="3296" y="7061"/>
                </a:lnTo>
                <a:lnTo>
                  <a:pt x="3253" y="7061"/>
                </a:lnTo>
                <a:lnTo>
                  <a:pt x="3146" y="7040"/>
                </a:lnTo>
                <a:lnTo>
                  <a:pt x="2996" y="7082"/>
                </a:lnTo>
                <a:lnTo>
                  <a:pt x="2825" y="7147"/>
                </a:lnTo>
                <a:lnTo>
                  <a:pt x="2526" y="7318"/>
                </a:lnTo>
                <a:lnTo>
                  <a:pt x="2269" y="7403"/>
                </a:lnTo>
                <a:lnTo>
                  <a:pt x="2141" y="7446"/>
                </a:lnTo>
                <a:lnTo>
                  <a:pt x="1991" y="7467"/>
                </a:lnTo>
                <a:lnTo>
                  <a:pt x="1862" y="7467"/>
                </a:lnTo>
                <a:lnTo>
                  <a:pt x="1734" y="7446"/>
                </a:lnTo>
                <a:lnTo>
                  <a:pt x="1691" y="7403"/>
                </a:lnTo>
                <a:lnTo>
                  <a:pt x="1627" y="7360"/>
                </a:lnTo>
                <a:lnTo>
                  <a:pt x="1584" y="7318"/>
                </a:lnTo>
                <a:lnTo>
                  <a:pt x="1563" y="7232"/>
                </a:lnTo>
                <a:lnTo>
                  <a:pt x="1520" y="7082"/>
                </a:lnTo>
                <a:lnTo>
                  <a:pt x="1477" y="6911"/>
                </a:lnTo>
                <a:lnTo>
                  <a:pt x="1434" y="6547"/>
                </a:lnTo>
                <a:lnTo>
                  <a:pt x="1392" y="6419"/>
                </a:lnTo>
                <a:lnTo>
                  <a:pt x="1370" y="6333"/>
                </a:lnTo>
                <a:lnTo>
                  <a:pt x="1392" y="6291"/>
                </a:lnTo>
                <a:lnTo>
                  <a:pt x="1392" y="6248"/>
                </a:lnTo>
                <a:lnTo>
                  <a:pt x="1477" y="6184"/>
                </a:lnTo>
                <a:lnTo>
                  <a:pt x="1563" y="6162"/>
                </a:lnTo>
                <a:lnTo>
                  <a:pt x="1627" y="6141"/>
                </a:lnTo>
                <a:lnTo>
                  <a:pt x="1798" y="6141"/>
                </a:lnTo>
                <a:lnTo>
                  <a:pt x="1969" y="6120"/>
                </a:lnTo>
                <a:lnTo>
                  <a:pt x="2055" y="6098"/>
                </a:lnTo>
                <a:lnTo>
                  <a:pt x="2141" y="6077"/>
                </a:lnTo>
                <a:lnTo>
                  <a:pt x="2183" y="6013"/>
                </a:lnTo>
                <a:lnTo>
                  <a:pt x="2226" y="5970"/>
                </a:lnTo>
                <a:lnTo>
                  <a:pt x="2226" y="5948"/>
                </a:lnTo>
                <a:lnTo>
                  <a:pt x="2226" y="5927"/>
                </a:lnTo>
                <a:lnTo>
                  <a:pt x="2141" y="5884"/>
                </a:lnTo>
                <a:lnTo>
                  <a:pt x="1991" y="5863"/>
                </a:lnTo>
                <a:lnTo>
                  <a:pt x="1841" y="5884"/>
                </a:lnTo>
                <a:lnTo>
                  <a:pt x="1627" y="5927"/>
                </a:lnTo>
                <a:lnTo>
                  <a:pt x="1434" y="5927"/>
                </a:lnTo>
                <a:lnTo>
                  <a:pt x="1349" y="5906"/>
                </a:lnTo>
                <a:lnTo>
                  <a:pt x="1285" y="5863"/>
                </a:lnTo>
                <a:lnTo>
                  <a:pt x="1242" y="5799"/>
                </a:lnTo>
                <a:lnTo>
                  <a:pt x="1221" y="5692"/>
                </a:lnTo>
                <a:lnTo>
                  <a:pt x="1178" y="5456"/>
                </a:lnTo>
                <a:lnTo>
                  <a:pt x="1156" y="5221"/>
                </a:lnTo>
                <a:lnTo>
                  <a:pt x="1135" y="5114"/>
                </a:lnTo>
                <a:lnTo>
                  <a:pt x="1114" y="5028"/>
                </a:lnTo>
                <a:lnTo>
                  <a:pt x="1071" y="4986"/>
                </a:lnTo>
                <a:lnTo>
                  <a:pt x="1028" y="4943"/>
                </a:lnTo>
                <a:lnTo>
                  <a:pt x="942" y="4921"/>
                </a:lnTo>
                <a:lnTo>
                  <a:pt x="814" y="4900"/>
                </a:lnTo>
                <a:lnTo>
                  <a:pt x="686" y="4879"/>
                </a:lnTo>
                <a:lnTo>
                  <a:pt x="579" y="4879"/>
                </a:lnTo>
                <a:lnTo>
                  <a:pt x="472" y="4857"/>
                </a:lnTo>
                <a:lnTo>
                  <a:pt x="407" y="4836"/>
                </a:lnTo>
                <a:lnTo>
                  <a:pt x="386" y="4793"/>
                </a:lnTo>
                <a:lnTo>
                  <a:pt x="386" y="4750"/>
                </a:lnTo>
                <a:lnTo>
                  <a:pt x="386" y="4707"/>
                </a:lnTo>
                <a:lnTo>
                  <a:pt x="407" y="4643"/>
                </a:lnTo>
                <a:lnTo>
                  <a:pt x="493" y="4515"/>
                </a:lnTo>
                <a:lnTo>
                  <a:pt x="686" y="4301"/>
                </a:lnTo>
                <a:lnTo>
                  <a:pt x="900" y="4001"/>
                </a:lnTo>
                <a:lnTo>
                  <a:pt x="1135" y="3702"/>
                </a:lnTo>
                <a:lnTo>
                  <a:pt x="1199" y="3552"/>
                </a:lnTo>
                <a:lnTo>
                  <a:pt x="1263" y="3402"/>
                </a:lnTo>
                <a:lnTo>
                  <a:pt x="1327" y="3231"/>
                </a:lnTo>
                <a:lnTo>
                  <a:pt x="1349" y="3060"/>
                </a:lnTo>
                <a:lnTo>
                  <a:pt x="1392" y="2739"/>
                </a:lnTo>
                <a:lnTo>
                  <a:pt x="1456" y="2397"/>
                </a:lnTo>
                <a:lnTo>
                  <a:pt x="1477" y="2247"/>
                </a:lnTo>
                <a:lnTo>
                  <a:pt x="1541" y="2076"/>
                </a:lnTo>
                <a:lnTo>
                  <a:pt x="1670" y="1776"/>
                </a:lnTo>
                <a:lnTo>
                  <a:pt x="1862" y="1498"/>
                </a:lnTo>
                <a:lnTo>
                  <a:pt x="2076" y="1263"/>
                </a:lnTo>
                <a:lnTo>
                  <a:pt x="2205" y="1156"/>
                </a:lnTo>
                <a:lnTo>
                  <a:pt x="2333" y="1049"/>
                </a:lnTo>
                <a:lnTo>
                  <a:pt x="2633" y="878"/>
                </a:lnTo>
                <a:lnTo>
                  <a:pt x="2975" y="749"/>
                </a:lnTo>
                <a:lnTo>
                  <a:pt x="3317" y="642"/>
                </a:lnTo>
                <a:lnTo>
                  <a:pt x="3681" y="578"/>
                </a:lnTo>
                <a:lnTo>
                  <a:pt x="4023" y="557"/>
                </a:lnTo>
                <a:lnTo>
                  <a:pt x="4387" y="557"/>
                </a:lnTo>
                <a:lnTo>
                  <a:pt x="4708" y="578"/>
                </a:lnTo>
                <a:lnTo>
                  <a:pt x="5029" y="621"/>
                </a:lnTo>
                <a:lnTo>
                  <a:pt x="5371" y="706"/>
                </a:lnTo>
                <a:lnTo>
                  <a:pt x="5692" y="813"/>
                </a:lnTo>
                <a:lnTo>
                  <a:pt x="6013" y="963"/>
                </a:lnTo>
                <a:lnTo>
                  <a:pt x="6291" y="1134"/>
                </a:lnTo>
                <a:lnTo>
                  <a:pt x="6569" y="1348"/>
                </a:lnTo>
                <a:lnTo>
                  <a:pt x="6826" y="1562"/>
                </a:lnTo>
                <a:lnTo>
                  <a:pt x="6933" y="1712"/>
                </a:lnTo>
                <a:lnTo>
                  <a:pt x="7019" y="1840"/>
                </a:lnTo>
                <a:lnTo>
                  <a:pt x="7190" y="2140"/>
                </a:lnTo>
                <a:lnTo>
                  <a:pt x="7318" y="2461"/>
                </a:lnTo>
                <a:lnTo>
                  <a:pt x="7404" y="2803"/>
                </a:lnTo>
                <a:lnTo>
                  <a:pt x="7447" y="3146"/>
                </a:lnTo>
                <a:lnTo>
                  <a:pt x="7447" y="3338"/>
                </a:lnTo>
                <a:lnTo>
                  <a:pt x="7425" y="3509"/>
                </a:lnTo>
                <a:lnTo>
                  <a:pt x="7382" y="3702"/>
                </a:lnTo>
                <a:lnTo>
                  <a:pt x="7340" y="3873"/>
                </a:lnTo>
                <a:lnTo>
                  <a:pt x="7211" y="4194"/>
                </a:lnTo>
                <a:lnTo>
                  <a:pt x="7040" y="4536"/>
                </a:lnTo>
                <a:lnTo>
                  <a:pt x="6719" y="5157"/>
                </a:lnTo>
                <a:lnTo>
                  <a:pt x="6548" y="5456"/>
                </a:lnTo>
                <a:lnTo>
                  <a:pt x="6355" y="5756"/>
                </a:lnTo>
                <a:lnTo>
                  <a:pt x="6184" y="5948"/>
                </a:lnTo>
                <a:lnTo>
                  <a:pt x="6056" y="6077"/>
                </a:lnTo>
                <a:lnTo>
                  <a:pt x="5970" y="6226"/>
                </a:lnTo>
                <a:lnTo>
                  <a:pt x="5885" y="6333"/>
                </a:lnTo>
                <a:lnTo>
                  <a:pt x="5885" y="6398"/>
                </a:lnTo>
                <a:lnTo>
                  <a:pt x="5885" y="6440"/>
                </a:lnTo>
                <a:lnTo>
                  <a:pt x="5885" y="6483"/>
                </a:lnTo>
                <a:lnTo>
                  <a:pt x="5928" y="6526"/>
                </a:lnTo>
                <a:lnTo>
                  <a:pt x="5992" y="6526"/>
                </a:lnTo>
                <a:lnTo>
                  <a:pt x="6077" y="6547"/>
                </a:lnTo>
                <a:lnTo>
                  <a:pt x="6099" y="6526"/>
                </a:lnTo>
                <a:lnTo>
                  <a:pt x="6099" y="6547"/>
                </a:lnTo>
                <a:lnTo>
                  <a:pt x="6077" y="6547"/>
                </a:lnTo>
                <a:lnTo>
                  <a:pt x="5992" y="6633"/>
                </a:lnTo>
                <a:lnTo>
                  <a:pt x="5906" y="6761"/>
                </a:lnTo>
                <a:lnTo>
                  <a:pt x="5842" y="6890"/>
                </a:lnTo>
                <a:lnTo>
                  <a:pt x="5842" y="6954"/>
                </a:lnTo>
                <a:lnTo>
                  <a:pt x="5842" y="6997"/>
                </a:lnTo>
                <a:lnTo>
                  <a:pt x="5885" y="7040"/>
                </a:lnTo>
                <a:lnTo>
                  <a:pt x="5992" y="7040"/>
                </a:lnTo>
                <a:lnTo>
                  <a:pt x="6035" y="7018"/>
                </a:lnTo>
                <a:lnTo>
                  <a:pt x="6142" y="6975"/>
                </a:lnTo>
                <a:lnTo>
                  <a:pt x="6184" y="6954"/>
                </a:lnTo>
                <a:lnTo>
                  <a:pt x="6206" y="6975"/>
                </a:lnTo>
                <a:lnTo>
                  <a:pt x="6227" y="7018"/>
                </a:lnTo>
                <a:lnTo>
                  <a:pt x="6184" y="7082"/>
                </a:lnTo>
                <a:lnTo>
                  <a:pt x="6077" y="7211"/>
                </a:lnTo>
                <a:lnTo>
                  <a:pt x="6013" y="7296"/>
                </a:lnTo>
                <a:lnTo>
                  <a:pt x="5970" y="7360"/>
                </a:lnTo>
                <a:lnTo>
                  <a:pt x="5949" y="7425"/>
                </a:lnTo>
                <a:lnTo>
                  <a:pt x="5970" y="7489"/>
                </a:lnTo>
                <a:lnTo>
                  <a:pt x="6035" y="7532"/>
                </a:lnTo>
                <a:lnTo>
                  <a:pt x="6077" y="7553"/>
                </a:lnTo>
                <a:lnTo>
                  <a:pt x="6184" y="7510"/>
                </a:lnTo>
                <a:lnTo>
                  <a:pt x="6270" y="7510"/>
                </a:lnTo>
                <a:lnTo>
                  <a:pt x="6291" y="7553"/>
                </a:lnTo>
                <a:lnTo>
                  <a:pt x="6313" y="7617"/>
                </a:lnTo>
                <a:lnTo>
                  <a:pt x="6313" y="7660"/>
                </a:lnTo>
                <a:lnTo>
                  <a:pt x="6291" y="7703"/>
                </a:lnTo>
                <a:lnTo>
                  <a:pt x="6249" y="7767"/>
                </a:lnTo>
                <a:lnTo>
                  <a:pt x="6206" y="7831"/>
                </a:lnTo>
                <a:lnTo>
                  <a:pt x="6206" y="7874"/>
                </a:lnTo>
                <a:lnTo>
                  <a:pt x="6206" y="7895"/>
                </a:lnTo>
                <a:lnTo>
                  <a:pt x="6227" y="7938"/>
                </a:lnTo>
                <a:lnTo>
                  <a:pt x="6291" y="7981"/>
                </a:lnTo>
                <a:lnTo>
                  <a:pt x="6377" y="8045"/>
                </a:lnTo>
                <a:lnTo>
                  <a:pt x="6441" y="8109"/>
                </a:lnTo>
                <a:lnTo>
                  <a:pt x="6505" y="8152"/>
                </a:lnTo>
                <a:lnTo>
                  <a:pt x="6527" y="8174"/>
                </a:lnTo>
                <a:lnTo>
                  <a:pt x="6569" y="8152"/>
                </a:lnTo>
                <a:lnTo>
                  <a:pt x="6612" y="8131"/>
                </a:lnTo>
                <a:lnTo>
                  <a:pt x="6655" y="8067"/>
                </a:lnTo>
                <a:lnTo>
                  <a:pt x="6676" y="8002"/>
                </a:lnTo>
                <a:lnTo>
                  <a:pt x="6698" y="7895"/>
                </a:lnTo>
                <a:lnTo>
                  <a:pt x="6698" y="7660"/>
                </a:lnTo>
                <a:lnTo>
                  <a:pt x="6655" y="7232"/>
                </a:lnTo>
                <a:lnTo>
                  <a:pt x="6655" y="6398"/>
                </a:lnTo>
                <a:lnTo>
                  <a:pt x="6676" y="6226"/>
                </a:lnTo>
                <a:lnTo>
                  <a:pt x="6719" y="6055"/>
                </a:lnTo>
                <a:lnTo>
                  <a:pt x="6805" y="5884"/>
                </a:lnTo>
                <a:lnTo>
                  <a:pt x="6890" y="5734"/>
                </a:lnTo>
                <a:lnTo>
                  <a:pt x="7083" y="5413"/>
                </a:lnTo>
                <a:lnTo>
                  <a:pt x="7276" y="5093"/>
                </a:lnTo>
                <a:lnTo>
                  <a:pt x="7447" y="4750"/>
                </a:lnTo>
                <a:lnTo>
                  <a:pt x="7618" y="4386"/>
                </a:lnTo>
                <a:lnTo>
                  <a:pt x="7768" y="4023"/>
                </a:lnTo>
                <a:lnTo>
                  <a:pt x="7875" y="3659"/>
                </a:lnTo>
                <a:lnTo>
                  <a:pt x="7896" y="3488"/>
                </a:lnTo>
                <a:lnTo>
                  <a:pt x="7917" y="3295"/>
                </a:lnTo>
                <a:lnTo>
                  <a:pt x="7917" y="3103"/>
                </a:lnTo>
                <a:lnTo>
                  <a:pt x="7896" y="2910"/>
                </a:lnTo>
                <a:lnTo>
                  <a:pt x="7832" y="2546"/>
                </a:lnTo>
                <a:lnTo>
                  <a:pt x="7725" y="2204"/>
                </a:lnTo>
                <a:lnTo>
                  <a:pt x="7661" y="2033"/>
                </a:lnTo>
                <a:lnTo>
                  <a:pt x="7575" y="1883"/>
                </a:lnTo>
                <a:lnTo>
                  <a:pt x="7361" y="1541"/>
                </a:lnTo>
                <a:lnTo>
                  <a:pt x="7126" y="1241"/>
                </a:lnTo>
                <a:lnTo>
                  <a:pt x="6890" y="963"/>
                </a:lnTo>
                <a:lnTo>
                  <a:pt x="6634" y="728"/>
                </a:lnTo>
                <a:lnTo>
                  <a:pt x="6334" y="535"/>
                </a:lnTo>
                <a:lnTo>
                  <a:pt x="6035" y="364"/>
                </a:lnTo>
                <a:lnTo>
                  <a:pt x="5714" y="236"/>
                </a:lnTo>
                <a:lnTo>
                  <a:pt x="5371" y="129"/>
                </a:lnTo>
                <a:lnTo>
                  <a:pt x="5008" y="65"/>
                </a:lnTo>
                <a:lnTo>
                  <a:pt x="4665" y="22"/>
                </a:lnTo>
                <a:lnTo>
                  <a:pt x="4301" y="0"/>
                </a:lnTo>
                <a:close/>
              </a:path>
            </a:pathLst>
          </a:custGeom>
          <a:solidFill>
            <a:srgbClr val="434343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23" name="Google Shape;623;p7">
            <a:extLst>
              <a:ext uri="{FF2B5EF4-FFF2-40B4-BE49-F238E27FC236}">
                <a16:creationId xmlns:a16="http://schemas.microsoft.com/office/drawing/2014/main" id="{EAC3D185-730C-4334-99CD-A2366956548A}"/>
              </a:ext>
            </a:extLst>
          </p:cNvPr>
          <p:cNvGrpSpPr/>
          <p:nvPr/>
        </p:nvGrpSpPr>
        <p:grpSpPr>
          <a:xfrm>
            <a:off x="6535181" y="2878982"/>
            <a:ext cx="646529" cy="598408"/>
            <a:chOff x="4833058" y="5767203"/>
            <a:chExt cx="439238" cy="409641"/>
          </a:xfrm>
        </p:grpSpPr>
        <p:sp>
          <p:nvSpPr>
            <p:cNvPr id="24" name="Google Shape;624;p7">
              <a:extLst>
                <a:ext uri="{FF2B5EF4-FFF2-40B4-BE49-F238E27FC236}">
                  <a16:creationId xmlns:a16="http://schemas.microsoft.com/office/drawing/2014/main" id="{6C4C43CC-13A9-4251-94A8-055BA529E254}"/>
                </a:ext>
              </a:extLst>
            </p:cNvPr>
            <p:cNvSpPr/>
            <p:nvPr/>
          </p:nvSpPr>
          <p:spPr>
            <a:xfrm>
              <a:off x="5143363" y="5852710"/>
              <a:ext cx="109718" cy="101739"/>
            </a:xfrm>
            <a:custGeom>
              <a:avLst/>
              <a:gdLst/>
              <a:ahLst/>
              <a:cxnLst/>
              <a:rect l="l" t="t" r="r" b="b"/>
              <a:pathLst>
                <a:path w="109718" h="101739" extrusionOk="0">
                  <a:moveTo>
                    <a:pt x="41184" y="101740"/>
                  </a:moveTo>
                  <a:cubicBezTo>
                    <a:pt x="63930" y="101740"/>
                    <a:pt x="82368" y="83301"/>
                    <a:pt x="82368" y="60556"/>
                  </a:cubicBezTo>
                  <a:cubicBezTo>
                    <a:pt x="82368" y="59100"/>
                    <a:pt x="82286" y="57663"/>
                    <a:pt x="82142" y="56246"/>
                  </a:cubicBezTo>
                  <a:cubicBezTo>
                    <a:pt x="90177" y="58743"/>
                    <a:pt x="99756" y="58314"/>
                    <a:pt x="106935" y="57314"/>
                  </a:cubicBezTo>
                  <a:cubicBezTo>
                    <a:pt x="109702" y="56929"/>
                    <a:pt x="110666" y="53551"/>
                    <a:pt x="108631" y="51639"/>
                  </a:cubicBezTo>
                  <a:cubicBezTo>
                    <a:pt x="101025" y="44499"/>
                    <a:pt x="98661" y="30510"/>
                    <a:pt x="98661" y="18691"/>
                  </a:cubicBezTo>
                  <a:cubicBezTo>
                    <a:pt x="98661" y="-952"/>
                    <a:pt x="78151" y="8"/>
                    <a:pt x="78151" y="8"/>
                  </a:cubicBezTo>
                  <a:cubicBezTo>
                    <a:pt x="62427" y="8"/>
                    <a:pt x="58296" y="16911"/>
                    <a:pt x="58185" y="23074"/>
                  </a:cubicBezTo>
                  <a:cubicBezTo>
                    <a:pt x="52996" y="20717"/>
                    <a:pt x="47253" y="19372"/>
                    <a:pt x="41184" y="19372"/>
                  </a:cubicBezTo>
                  <a:cubicBezTo>
                    <a:pt x="18439" y="19372"/>
                    <a:pt x="0" y="37810"/>
                    <a:pt x="0" y="60556"/>
                  </a:cubicBezTo>
                  <a:cubicBezTo>
                    <a:pt x="0" y="83301"/>
                    <a:pt x="18439" y="101740"/>
                    <a:pt x="41184" y="101740"/>
                  </a:cubicBezTo>
                  <a:close/>
                  <a:moveTo>
                    <a:pt x="21228" y="34400"/>
                  </a:moveTo>
                  <a:cubicBezTo>
                    <a:pt x="23995" y="42805"/>
                    <a:pt x="31688" y="54724"/>
                    <a:pt x="53254" y="54724"/>
                  </a:cubicBezTo>
                  <a:cubicBezTo>
                    <a:pt x="53254" y="54724"/>
                    <a:pt x="54260" y="74507"/>
                    <a:pt x="67670" y="80071"/>
                  </a:cubicBezTo>
                  <a:cubicBezTo>
                    <a:pt x="61665" y="88199"/>
                    <a:pt x="52044" y="93503"/>
                    <a:pt x="41184" y="93503"/>
                  </a:cubicBezTo>
                  <a:cubicBezTo>
                    <a:pt x="23017" y="93503"/>
                    <a:pt x="8237" y="78723"/>
                    <a:pt x="8237" y="60556"/>
                  </a:cubicBezTo>
                  <a:cubicBezTo>
                    <a:pt x="8237" y="49894"/>
                    <a:pt x="13350" y="40427"/>
                    <a:pt x="21228" y="344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625;p7">
              <a:extLst>
                <a:ext uri="{FF2B5EF4-FFF2-40B4-BE49-F238E27FC236}">
                  <a16:creationId xmlns:a16="http://schemas.microsoft.com/office/drawing/2014/main" id="{6AD1C03B-35FB-4F7C-9974-29070601B24B}"/>
                </a:ext>
              </a:extLst>
            </p:cNvPr>
            <p:cNvSpPr/>
            <p:nvPr/>
          </p:nvSpPr>
          <p:spPr>
            <a:xfrm>
              <a:off x="5058812" y="5841733"/>
              <a:ext cx="213484" cy="335111"/>
            </a:xfrm>
            <a:custGeom>
              <a:avLst/>
              <a:gdLst/>
              <a:ahLst/>
              <a:cxnLst/>
              <a:rect l="l" t="t" r="r" b="b"/>
              <a:pathLst>
                <a:path w="213484" h="335111" extrusionOk="0">
                  <a:moveTo>
                    <a:pt x="212711" y="289409"/>
                  </a:moveTo>
                  <a:lnTo>
                    <a:pt x="167289" y="154085"/>
                  </a:lnTo>
                  <a:cubicBezTo>
                    <a:pt x="161808" y="137760"/>
                    <a:pt x="148250" y="125448"/>
                    <a:pt x="131473" y="121565"/>
                  </a:cubicBezTo>
                  <a:lnTo>
                    <a:pt x="102774" y="114924"/>
                  </a:lnTo>
                  <a:cubicBezTo>
                    <a:pt x="90600" y="112106"/>
                    <a:pt x="80053" y="104547"/>
                    <a:pt x="73473" y="93922"/>
                  </a:cubicBezTo>
                  <a:lnTo>
                    <a:pt x="15305" y="0"/>
                  </a:lnTo>
                  <a:cubicBezTo>
                    <a:pt x="15123" y="2333"/>
                    <a:pt x="14612" y="4673"/>
                    <a:pt x="13625" y="6931"/>
                  </a:cubicBezTo>
                  <a:lnTo>
                    <a:pt x="0" y="38116"/>
                  </a:lnTo>
                  <a:lnTo>
                    <a:pt x="46640" y="137815"/>
                  </a:lnTo>
                  <a:cubicBezTo>
                    <a:pt x="53623" y="152741"/>
                    <a:pt x="55807" y="169441"/>
                    <a:pt x="52904" y="185662"/>
                  </a:cubicBezTo>
                  <a:cubicBezTo>
                    <a:pt x="48885" y="208123"/>
                    <a:pt x="43778" y="242098"/>
                    <a:pt x="43778" y="269695"/>
                  </a:cubicBezTo>
                  <a:cubicBezTo>
                    <a:pt x="43778" y="301937"/>
                    <a:pt x="49405" y="321335"/>
                    <a:pt x="52684" y="329897"/>
                  </a:cubicBezTo>
                  <a:cubicBezTo>
                    <a:pt x="53894" y="333056"/>
                    <a:pt x="56964" y="335111"/>
                    <a:pt x="60346" y="335111"/>
                  </a:cubicBezTo>
                  <a:lnTo>
                    <a:pt x="168006" y="335111"/>
                  </a:lnTo>
                  <a:cubicBezTo>
                    <a:pt x="172491" y="335111"/>
                    <a:pt x="176152" y="331520"/>
                    <a:pt x="176238" y="327035"/>
                  </a:cubicBezTo>
                  <a:lnTo>
                    <a:pt x="176700" y="303482"/>
                  </a:lnTo>
                  <a:lnTo>
                    <a:pt x="135393" y="202427"/>
                  </a:lnTo>
                  <a:cubicBezTo>
                    <a:pt x="134532" y="200322"/>
                    <a:pt x="135542" y="197917"/>
                    <a:pt x="137647" y="197056"/>
                  </a:cubicBezTo>
                  <a:cubicBezTo>
                    <a:pt x="139762" y="196203"/>
                    <a:pt x="142159" y="197207"/>
                    <a:pt x="143019" y="199310"/>
                  </a:cubicBezTo>
                  <a:lnTo>
                    <a:pt x="177103" y="282695"/>
                  </a:lnTo>
                  <a:lnTo>
                    <a:pt x="177103" y="282615"/>
                  </a:lnTo>
                  <a:lnTo>
                    <a:pt x="185221" y="300298"/>
                  </a:lnTo>
                  <a:cubicBezTo>
                    <a:pt x="188660" y="307790"/>
                    <a:pt x="197560" y="311031"/>
                    <a:pt x="205014" y="307501"/>
                  </a:cubicBezTo>
                  <a:cubicBezTo>
                    <a:pt x="211793" y="304289"/>
                    <a:pt x="215100" y="296518"/>
                    <a:pt x="212711" y="2894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626;p7">
              <a:extLst>
                <a:ext uri="{FF2B5EF4-FFF2-40B4-BE49-F238E27FC236}">
                  <a16:creationId xmlns:a16="http://schemas.microsoft.com/office/drawing/2014/main" id="{DAD7C111-4097-4DA2-9332-3AFADA9F831C}"/>
                </a:ext>
              </a:extLst>
            </p:cNvPr>
            <p:cNvSpPr/>
            <p:nvPr/>
          </p:nvSpPr>
          <p:spPr>
            <a:xfrm>
              <a:off x="4833058" y="5826918"/>
              <a:ext cx="232910" cy="349925"/>
            </a:xfrm>
            <a:custGeom>
              <a:avLst/>
              <a:gdLst/>
              <a:ahLst/>
              <a:cxnLst/>
              <a:rect l="l" t="t" r="r" b="b"/>
              <a:pathLst>
                <a:path w="232910" h="349925" extrusionOk="0">
                  <a:moveTo>
                    <a:pt x="221106" y="42995"/>
                  </a:moveTo>
                  <a:lnTo>
                    <a:pt x="231832" y="18448"/>
                  </a:lnTo>
                  <a:cubicBezTo>
                    <a:pt x="233093" y="15561"/>
                    <a:pt x="233201" y="12456"/>
                    <a:pt x="232402" y="9617"/>
                  </a:cubicBezTo>
                  <a:cubicBezTo>
                    <a:pt x="231491" y="6383"/>
                    <a:pt x="229390" y="3496"/>
                    <a:pt x="226269" y="1722"/>
                  </a:cubicBezTo>
                  <a:lnTo>
                    <a:pt x="226269" y="1722"/>
                  </a:lnTo>
                  <a:cubicBezTo>
                    <a:pt x="224213" y="554"/>
                    <a:pt x="221978" y="0"/>
                    <a:pt x="219774" y="0"/>
                  </a:cubicBezTo>
                  <a:cubicBezTo>
                    <a:pt x="215130" y="0"/>
                    <a:pt x="210622" y="2460"/>
                    <a:pt x="208221" y="6824"/>
                  </a:cubicBezTo>
                  <a:lnTo>
                    <a:pt x="159073" y="96754"/>
                  </a:lnTo>
                  <a:cubicBezTo>
                    <a:pt x="147954" y="117101"/>
                    <a:pt x="128341" y="131267"/>
                    <a:pt x="105626" y="135920"/>
                  </a:cubicBezTo>
                  <a:cubicBezTo>
                    <a:pt x="84261" y="140296"/>
                    <a:pt x="58591" y="151441"/>
                    <a:pt x="47695" y="179196"/>
                  </a:cubicBezTo>
                  <a:cubicBezTo>
                    <a:pt x="28213" y="228823"/>
                    <a:pt x="8898" y="280758"/>
                    <a:pt x="787" y="304500"/>
                  </a:cubicBezTo>
                  <a:cubicBezTo>
                    <a:pt x="-1718" y="311835"/>
                    <a:pt x="1943" y="319825"/>
                    <a:pt x="9123" y="322740"/>
                  </a:cubicBezTo>
                  <a:cubicBezTo>
                    <a:pt x="10917" y="323469"/>
                    <a:pt x="12780" y="323815"/>
                    <a:pt x="14618" y="323815"/>
                  </a:cubicBezTo>
                  <a:cubicBezTo>
                    <a:pt x="19695" y="323815"/>
                    <a:pt x="24579" y="321163"/>
                    <a:pt x="27263" y="316534"/>
                  </a:cubicBezTo>
                  <a:lnTo>
                    <a:pt x="49280" y="281209"/>
                  </a:lnTo>
                  <a:lnTo>
                    <a:pt x="81242" y="206137"/>
                  </a:lnTo>
                  <a:cubicBezTo>
                    <a:pt x="82131" y="204044"/>
                    <a:pt x="84550" y="203069"/>
                    <a:pt x="86643" y="203962"/>
                  </a:cubicBezTo>
                  <a:cubicBezTo>
                    <a:pt x="88737" y="204852"/>
                    <a:pt x="89710" y="207272"/>
                    <a:pt x="88819" y="209363"/>
                  </a:cubicBezTo>
                  <a:lnTo>
                    <a:pt x="59081" y="279212"/>
                  </a:lnTo>
                  <a:lnTo>
                    <a:pt x="59081" y="341689"/>
                  </a:lnTo>
                  <a:cubicBezTo>
                    <a:pt x="59081" y="346240"/>
                    <a:pt x="62752" y="349926"/>
                    <a:pt x="67301" y="349926"/>
                  </a:cubicBezTo>
                  <a:cubicBezTo>
                    <a:pt x="85566" y="349926"/>
                    <a:pt x="129344" y="349926"/>
                    <a:pt x="147534" y="349926"/>
                  </a:cubicBezTo>
                  <a:cubicBezTo>
                    <a:pt x="152025" y="349926"/>
                    <a:pt x="155683" y="346339"/>
                    <a:pt x="155755" y="341846"/>
                  </a:cubicBezTo>
                  <a:cubicBezTo>
                    <a:pt x="156183" y="315138"/>
                    <a:pt x="158175" y="272528"/>
                    <a:pt x="159297" y="249617"/>
                  </a:cubicBezTo>
                  <a:cubicBezTo>
                    <a:pt x="159754" y="240288"/>
                    <a:pt x="162173" y="231144"/>
                    <a:pt x="166680" y="222963"/>
                  </a:cubicBezTo>
                  <a:cubicBezTo>
                    <a:pt x="175100" y="207681"/>
                    <a:pt x="178291" y="196525"/>
                    <a:pt x="173191" y="181223"/>
                  </a:cubicBezTo>
                  <a:cubicBezTo>
                    <a:pt x="166916" y="162398"/>
                    <a:pt x="171601" y="156298"/>
                    <a:pt x="171601" y="156298"/>
                  </a:cubicBezTo>
                  <a:lnTo>
                    <a:pt x="221106" y="429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627;p7">
              <a:extLst>
                <a:ext uri="{FF2B5EF4-FFF2-40B4-BE49-F238E27FC236}">
                  <a16:creationId xmlns:a16="http://schemas.microsoft.com/office/drawing/2014/main" id="{9CDB111A-250B-49E8-BEAE-B2A4DE143DB0}"/>
                </a:ext>
              </a:extLst>
            </p:cNvPr>
            <p:cNvSpPr/>
            <p:nvPr/>
          </p:nvSpPr>
          <p:spPr>
            <a:xfrm>
              <a:off x="4841761" y="5817013"/>
              <a:ext cx="144919" cy="137436"/>
            </a:xfrm>
            <a:custGeom>
              <a:avLst/>
              <a:gdLst/>
              <a:ahLst/>
              <a:cxnLst/>
              <a:rect l="l" t="t" r="r" b="b"/>
              <a:pathLst>
                <a:path w="144919" h="137436" extrusionOk="0">
                  <a:moveTo>
                    <a:pt x="18801" y="111957"/>
                  </a:moveTo>
                  <a:cubicBezTo>
                    <a:pt x="20938" y="111957"/>
                    <a:pt x="22957" y="111523"/>
                    <a:pt x="24871" y="110866"/>
                  </a:cubicBezTo>
                  <a:cubicBezTo>
                    <a:pt x="24850" y="111235"/>
                    <a:pt x="24761" y="111583"/>
                    <a:pt x="24761" y="111957"/>
                  </a:cubicBezTo>
                  <a:cubicBezTo>
                    <a:pt x="24761" y="122340"/>
                    <a:pt x="33179" y="130758"/>
                    <a:pt x="43563" y="130758"/>
                  </a:cubicBezTo>
                  <a:cubicBezTo>
                    <a:pt x="49118" y="130758"/>
                    <a:pt x="54059" y="128302"/>
                    <a:pt x="57501" y="124470"/>
                  </a:cubicBezTo>
                  <a:cubicBezTo>
                    <a:pt x="65011" y="132436"/>
                    <a:pt x="75632" y="137437"/>
                    <a:pt x="87444" y="137437"/>
                  </a:cubicBezTo>
                  <a:cubicBezTo>
                    <a:pt x="110190" y="137437"/>
                    <a:pt x="128628" y="118998"/>
                    <a:pt x="128628" y="96253"/>
                  </a:cubicBezTo>
                  <a:cubicBezTo>
                    <a:pt x="128628" y="94063"/>
                    <a:pt x="128408" y="91930"/>
                    <a:pt x="128079" y="89833"/>
                  </a:cubicBezTo>
                  <a:cubicBezTo>
                    <a:pt x="136472" y="89632"/>
                    <a:pt x="143224" y="82797"/>
                    <a:pt x="143224" y="74355"/>
                  </a:cubicBezTo>
                  <a:cubicBezTo>
                    <a:pt x="143224" y="70980"/>
                    <a:pt x="142118" y="67880"/>
                    <a:pt x="140288" y="65333"/>
                  </a:cubicBezTo>
                  <a:cubicBezTo>
                    <a:pt x="143142" y="62519"/>
                    <a:pt x="144919" y="58615"/>
                    <a:pt x="144919" y="54290"/>
                  </a:cubicBezTo>
                  <a:cubicBezTo>
                    <a:pt x="144919" y="46617"/>
                    <a:pt x="139336" y="40287"/>
                    <a:pt x="132018" y="39038"/>
                  </a:cubicBezTo>
                  <a:cubicBezTo>
                    <a:pt x="132413" y="37521"/>
                    <a:pt x="132690" y="35957"/>
                    <a:pt x="132690" y="34316"/>
                  </a:cubicBezTo>
                  <a:cubicBezTo>
                    <a:pt x="132690" y="25094"/>
                    <a:pt x="126040" y="17458"/>
                    <a:pt x="117280" y="15857"/>
                  </a:cubicBezTo>
                  <a:cubicBezTo>
                    <a:pt x="117283" y="15740"/>
                    <a:pt x="117315" y="15632"/>
                    <a:pt x="117315" y="15515"/>
                  </a:cubicBezTo>
                  <a:cubicBezTo>
                    <a:pt x="117315" y="6947"/>
                    <a:pt x="110369" y="0"/>
                    <a:pt x="101800" y="0"/>
                  </a:cubicBezTo>
                  <a:cubicBezTo>
                    <a:pt x="95545" y="0"/>
                    <a:pt x="90189" y="3722"/>
                    <a:pt x="87734" y="9054"/>
                  </a:cubicBezTo>
                  <a:cubicBezTo>
                    <a:pt x="85259" y="7855"/>
                    <a:pt x="82518" y="7125"/>
                    <a:pt x="79584" y="7125"/>
                  </a:cubicBezTo>
                  <a:cubicBezTo>
                    <a:pt x="76230" y="7125"/>
                    <a:pt x="73127" y="8076"/>
                    <a:pt x="70400" y="9615"/>
                  </a:cubicBezTo>
                  <a:cubicBezTo>
                    <a:pt x="67574" y="5795"/>
                    <a:pt x="63074" y="3286"/>
                    <a:pt x="57956" y="3286"/>
                  </a:cubicBezTo>
                  <a:cubicBezTo>
                    <a:pt x="50694" y="3286"/>
                    <a:pt x="44644" y="8297"/>
                    <a:pt x="42955" y="15036"/>
                  </a:cubicBezTo>
                  <a:cubicBezTo>
                    <a:pt x="34442" y="16830"/>
                    <a:pt x="28047" y="24375"/>
                    <a:pt x="28047" y="33422"/>
                  </a:cubicBezTo>
                  <a:cubicBezTo>
                    <a:pt x="28047" y="35408"/>
                    <a:pt x="28439" y="37285"/>
                    <a:pt x="29010" y="39082"/>
                  </a:cubicBezTo>
                  <a:cubicBezTo>
                    <a:pt x="19616" y="40126"/>
                    <a:pt x="12282" y="48001"/>
                    <a:pt x="12282" y="57674"/>
                  </a:cubicBezTo>
                  <a:cubicBezTo>
                    <a:pt x="12282" y="58485"/>
                    <a:pt x="12421" y="59257"/>
                    <a:pt x="12520" y="60040"/>
                  </a:cubicBezTo>
                  <a:cubicBezTo>
                    <a:pt x="6682" y="63230"/>
                    <a:pt x="2675" y="69352"/>
                    <a:pt x="2675" y="76475"/>
                  </a:cubicBezTo>
                  <a:cubicBezTo>
                    <a:pt x="2675" y="78459"/>
                    <a:pt x="3066" y="80333"/>
                    <a:pt x="3636" y="82129"/>
                  </a:cubicBezTo>
                  <a:cubicBezTo>
                    <a:pt x="1374" y="85233"/>
                    <a:pt x="0" y="89022"/>
                    <a:pt x="0" y="93156"/>
                  </a:cubicBezTo>
                  <a:cubicBezTo>
                    <a:pt x="0" y="103539"/>
                    <a:pt x="8417" y="111957"/>
                    <a:pt x="18801" y="111957"/>
                  </a:cubicBezTo>
                  <a:close/>
                  <a:moveTo>
                    <a:pt x="87444" y="129200"/>
                  </a:moveTo>
                  <a:cubicBezTo>
                    <a:pt x="78324" y="129200"/>
                    <a:pt x="70060" y="125471"/>
                    <a:pt x="64088" y="119462"/>
                  </a:cubicBezTo>
                  <a:cubicBezTo>
                    <a:pt x="71834" y="118594"/>
                    <a:pt x="77878" y="112099"/>
                    <a:pt x="77878" y="104121"/>
                  </a:cubicBezTo>
                  <a:cubicBezTo>
                    <a:pt x="77878" y="102629"/>
                    <a:pt x="77601" y="101215"/>
                    <a:pt x="77208" y="99849"/>
                  </a:cubicBezTo>
                  <a:cubicBezTo>
                    <a:pt x="83159" y="97679"/>
                    <a:pt x="87432" y="92022"/>
                    <a:pt x="87432" y="85320"/>
                  </a:cubicBezTo>
                  <a:cubicBezTo>
                    <a:pt x="87432" y="85281"/>
                    <a:pt x="87421" y="85245"/>
                    <a:pt x="87421" y="85206"/>
                  </a:cubicBezTo>
                  <a:cubicBezTo>
                    <a:pt x="95450" y="84614"/>
                    <a:pt x="101800" y="77985"/>
                    <a:pt x="101800" y="69805"/>
                  </a:cubicBezTo>
                  <a:cubicBezTo>
                    <a:pt x="101800" y="68653"/>
                    <a:pt x="101655" y="67539"/>
                    <a:pt x="101416" y="66458"/>
                  </a:cubicBezTo>
                  <a:cubicBezTo>
                    <a:pt x="105563" y="68411"/>
                    <a:pt x="109234" y="71192"/>
                    <a:pt x="112219" y="74604"/>
                  </a:cubicBezTo>
                  <a:cubicBezTo>
                    <a:pt x="115383" y="78219"/>
                    <a:pt x="117764" y="82520"/>
                    <a:pt x="119113" y="87263"/>
                  </a:cubicBezTo>
                  <a:cubicBezTo>
                    <a:pt x="119927" y="90125"/>
                    <a:pt x="120392" y="93133"/>
                    <a:pt x="120392" y="96253"/>
                  </a:cubicBezTo>
                  <a:cubicBezTo>
                    <a:pt x="120392" y="114420"/>
                    <a:pt x="105612" y="129200"/>
                    <a:pt x="87444" y="1292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628;p7">
              <a:extLst>
                <a:ext uri="{FF2B5EF4-FFF2-40B4-BE49-F238E27FC236}">
                  <a16:creationId xmlns:a16="http://schemas.microsoft.com/office/drawing/2014/main" id="{3B44DA50-764F-435B-A83C-F759C4F1B27E}"/>
                </a:ext>
              </a:extLst>
            </p:cNvPr>
            <p:cNvSpPr/>
            <p:nvPr/>
          </p:nvSpPr>
          <p:spPr>
            <a:xfrm>
              <a:off x="5046017" y="5767203"/>
              <a:ext cx="16473" cy="47546"/>
            </a:xfrm>
            <a:custGeom>
              <a:avLst/>
              <a:gdLst/>
              <a:ahLst/>
              <a:cxnLst/>
              <a:rect l="l" t="t" r="r" b="b"/>
              <a:pathLst>
                <a:path w="16473" h="47546" extrusionOk="0">
                  <a:moveTo>
                    <a:pt x="8237" y="47547"/>
                  </a:moveTo>
                  <a:cubicBezTo>
                    <a:pt x="12786" y="47547"/>
                    <a:pt x="16474" y="43859"/>
                    <a:pt x="16474" y="39310"/>
                  </a:cubicBezTo>
                  <a:lnTo>
                    <a:pt x="16474" y="8237"/>
                  </a:lnTo>
                  <a:cubicBezTo>
                    <a:pt x="16474" y="3688"/>
                    <a:pt x="12786" y="0"/>
                    <a:pt x="8237" y="0"/>
                  </a:cubicBezTo>
                  <a:cubicBezTo>
                    <a:pt x="3688" y="0"/>
                    <a:pt x="0" y="3688"/>
                    <a:pt x="0" y="8237"/>
                  </a:cubicBezTo>
                  <a:lnTo>
                    <a:pt x="0" y="39310"/>
                  </a:lnTo>
                  <a:cubicBezTo>
                    <a:pt x="0" y="43859"/>
                    <a:pt x="3688" y="47547"/>
                    <a:pt x="8237" y="47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629;p7">
              <a:extLst>
                <a:ext uri="{FF2B5EF4-FFF2-40B4-BE49-F238E27FC236}">
                  <a16:creationId xmlns:a16="http://schemas.microsoft.com/office/drawing/2014/main" id="{C2760677-659A-4AE2-8797-50D9F1707AB8}"/>
                </a:ext>
              </a:extLst>
            </p:cNvPr>
            <p:cNvSpPr/>
            <p:nvPr/>
          </p:nvSpPr>
          <p:spPr>
            <a:xfrm>
              <a:off x="5068376" y="5787290"/>
              <a:ext cx="38445" cy="38445"/>
            </a:xfrm>
            <a:custGeom>
              <a:avLst/>
              <a:gdLst/>
              <a:ahLst/>
              <a:cxnLst/>
              <a:rect l="l" t="t" r="r" b="b"/>
              <a:pathLst>
                <a:path w="38445" h="38445" extrusionOk="0">
                  <a:moveTo>
                    <a:pt x="8237" y="38445"/>
                  </a:moveTo>
                  <a:cubicBezTo>
                    <a:pt x="10344" y="38445"/>
                    <a:pt x="12454" y="37641"/>
                    <a:pt x="14060" y="36032"/>
                  </a:cubicBezTo>
                  <a:lnTo>
                    <a:pt x="36032" y="14061"/>
                  </a:lnTo>
                  <a:cubicBezTo>
                    <a:pt x="39250" y="10845"/>
                    <a:pt x="39250" y="5629"/>
                    <a:pt x="36032" y="2413"/>
                  </a:cubicBezTo>
                  <a:cubicBezTo>
                    <a:pt x="32818" y="-804"/>
                    <a:pt x="27598" y="-804"/>
                    <a:pt x="24385" y="2413"/>
                  </a:cubicBezTo>
                  <a:lnTo>
                    <a:pt x="2413" y="24385"/>
                  </a:lnTo>
                  <a:cubicBezTo>
                    <a:pt x="-804" y="27600"/>
                    <a:pt x="-804" y="32817"/>
                    <a:pt x="2413" y="36032"/>
                  </a:cubicBezTo>
                  <a:cubicBezTo>
                    <a:pt x="4020" y="37641"/>
                    <a:pt x="6129" y="38445"/>
                    <a:pt x="8237" y="384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630;p7">
              <a:extLst>
                <a:ext uri="{FF2B5EF4-FFF2-40B4-BE49-F238E27FC236}">
                  <a16:creationId xmlns:a16="http://schemas.microsoft.com/office/drawing/2014/main" id="{488FD4A4-B3F9-4B68-9ECB-708F7C94365E}"/>
                </a:ext>
              </a:extLst>
            </p:cNvPr>
            <p:cNvSpPr/>
            <p:nvPr/>
          </p:nvSpPr>
          <p:spPr>
            <a:xfrm>
              <a:off x="5000463" y="5787290"/>
              <a:ext cx="38445" cy="38445"/>
            </a:xfrm>
            <a:custGeom>
              <a:avLst/>
              <a:gdLst/>
              <a:ahLst/>
              <a:cxnLst/>
              <a:rect l="l" t="t" r="r" b="b"/>
              <a:pathLst>
                <a:path w="38445" h="38445" extrusionOk="0">
                  <a:moveTo>
                    <a:pt x="24385" y="36032"/>
                  </a:moveTo>
                  <a:cubicBezTo>
                    <a:pt x="25992" y="37641"/>
                    <a:pt x="28101" y="38445"/>
                    <a:pt x="30208" y="38445"/>
                  </a:cubicBezTo>
                  <a:cubicBezTo>
                    <a:pt x="32316" y="38445"/>
                    <a:pt x="34425" y="37641"/>
                    <a:pt x="36032" y="36032"/>
                  </a:cubicBezTo>
                  <a:cubicBezTo>
                    <a:pt x="39250" y="32817"/>
                    <a:pt x="39250" y="27600"/>
                    <a:pt x="36032" y="24385"/>
                  </a:cubicBezTo>
                  <a:lnTo>
                    <a:pt x="14061" y="2413"/>
                  </a:lnTo>
                  <a:cubicBezTo>
                    <a:pt x="10847" y="-804"/>
                    <a:pt x="5627" y="-804"/>
                    <a:pt x="2413" y="2413"/>
                  </a:cubicBezTo>
                  <a:cubicBezTo>
                    <a:pt x="-804" y="5629"/>
                    <a:pt x="-804" y="10845"/>
                    <a:pt x="2413" y="14061"/>
                  </a:cubicBezTo>
                  <a:lnTo>
                    <a:pt x="24385" y="360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66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" grpId="0" build="p"/>
      <p:bldP spid="756" grpId="0" build="p"/>
      <p:bldP spid="757" grpId="0" build="p"/>
      <p:bldP spid="12" grpId="0" animBg="1"/>
      <p:bldP spid="13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1"/>
          <p:cNvSpPr txBox="1">
            <a:spLocks noGrp="1"/>
          </p:cNvSpPr>
          <p:nvPr>
            <p:ph type="title"/>
          </p:nvPr>
        </p:nvSpPr>
        <p:spPr>
          <a:xfrm>
            <a:off x="174045" y="76963"/>
            <a:ext cx="6433663" cy="5571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>
              <a:spcBef>
                <a:spcPts val="600"/>
              </a:spcBef>
            </a:pPr>
            <a:r>
              <a:rPr lang="es-ES" sz="3600" i="1" dirty="0"/>
              <a:t>Fase I: Planeación</a:t>
            </a:r>
          </a:p>
        </p:txBody>
      </p:sp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535E7-59FE-4138-B087-610FFED59D76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74045" y="778387"/>
            <a:ext cx="3508693" cy="2243155"/>
          </a:xfrm>
        </p:spPr>
        <p:txBody>
          <a:bodyPr/>
          <a:lstStyle/>
          <a:p>
            <a:r>
              <a:rPr lang="es-ES" sz="2400" b="1" i="1" dirty="0"/>
              <a:t>Vista panorámica </a:t>
            </a:r>
            <a:endParaRPr lang="en-US" sz="2400" b="1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0A1144-5330-438B-B534-FB2029420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" y="1511993"/>
            <a:ext cx="9125791" cy="28232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933;p38">
            <a:extLst>
              <a:ext uri="{FF2B5EF4-FFF2-40B4-BE49-F238E27FC236}">
                <a16:creationId xmlns:a16="http://schemas.microsoft.com/office/drawing/2014/main" id="{E30E6BA0-D780-4E02-8FFF-C053A70469F9}"/>
              </a:ext>
            </a:extLst>
          </p:cNvPr>
          <p:cNvSpPr/>
          <p:nvPr/>
        </p:nvSpPr>
        <p:spPr>
          <a:xfrm>
            <a:off x="2616385" y="175974"/>
            <a:ext cx="297395" cy="380684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00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1"/>
          <p:cNvSpPr txBox="1">
            <a:spLocks noGrp="1"/>
          </p:cNvSpPr>
          <p:nvPr>
            <p:ph type="title"/>
          </p:nvPr>
        </p:nvSpPr>
        <p:spPr>
          <a:xfrm>
            <a:off x="174045" y="76963"/>
            <a:ext cx="6433663" cy="5571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>
              <a:spcBef>
                <a:spcPts val="600"/>
              </a:spcBef>
            </a:pPr>
            <a:r>
              <a:rPr lang="es-ES" sz="3600" i="1" dirty="0"/>
              <a:t>Fase I: Planeación</a:t>
            </a:r>
          </a:p>
        </p:txBody>
      </p:sp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535E7-59FE-4138-B087-610FFED59D76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8098" y="634070"/>
            <a:ext cx="7764313" cy="609899"/>
          </a:xfrm>
        </p:spPr>
        <p:txBody>
          <a:bodyPr/>
          <a:lstStyle/>
          <a:p>
            <a:r>
              <a:rPr lang="es-ES" sz="2400" b="1" i="1" dirty="0"/>
              <a:t>Definiendo tus metas/objetivos/indicadores</a:t>
            </a:r>
            <a:endParaRPr lang="en-US" sz="2400" b="1" i="1" dirty="0"/>
          </a:p>
        </p:txBody>
      </p:sp>
      <p:sp>
        <p:nvSpPr>
          <p:cNvPr id="8" name="Google Shape;933;p38">
            <a:extLst>
              <a:ext uri="{FF2B5EF4-FFF2-40B4-BE49-F238E27FC236}">
                <a16:creationId xmlns:a16="http://schemas.microsoft.com/office/drawing/2014/main" id="{F8BA94CA-37E1-4D37-B692-24B7E92DBE91}"/>
              </a:ext>
            </a:extLst>
          </p:cNvPr>
          <p:cNvSpPr/>
          <p:nvPr/>
        </p:nvSpPr>
        <p:spPr>
          <a:xfrm>
            <a:off x="2629734" y="165175"/>
            <a:ext cx="297395" cy="380684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E1D4F1D-CA50-4C40-82C7-F59B7A24D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609" y="1284096"/>
            <a:ext cx="5740031" cy="36042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98AEC6-5109-46E2-AC3B-DB10225022D3}"/>
              </a:ext>
            </a:extLst>
          </p:cNvPr>
          <p:cNvSpPr txBox="1"/>
          <p:nvPr/>
        </p:nvSpPr>
        <p:spPr>
          <a:xfrm rot="18093913">
            <a:off x="4405139" y="1987579"/>
            <a:ext cx="13088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  <a:latin typeface="Amatic" panose="02000803000000000000" pitchFamily="2" charset="0"/>
              </a:rPr>
              <a:t>Específicas</a:t>
            </a:r>
            <a:endParaRPr lang="en-US" sz="2200" dirty="0">
              <a:solidFill>
                <a:schemeClr val="bg1"/>
              </a:solidFill>
              <a:latin typeface="Amatic" panose="020008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C211F-6C57-4500-A3A2-9D5096CF8EF2}"/>
              </a:ext>
            </a:extLst>
          </p:cNvPr>
          <p:cNvSpPr txBox="1"/>
          <p:nvPr/>
        </p:nvSpPr>
        <p:spPr>
          <a:xfrm rot="19943536">
            <a:off x="5051448" y="2324642"/>
            <a:ext cx="13088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  <a:latin typeface="Amatic" panose="02000803000000000000" pitchFamily="2" charset="0"/>
              </a:rPr>
              <a:t>Medibles</a:t>
            </a:r>
            <a:endParaRPr lang="en-US" sz="2200" dirty="0">
              <a:solidFill>
                <a:schemeClr val="bg1"/>
              </a:solidFill>
              <a:latin typeface="Amatic" panose="020008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0E225A-12F0-47A4-8389-E042204C5EE0}"/>
              </a:ext>
            </a:extLst>
          </p:cNvPr>
          <p:cNvSpPr txBox="1"/>
          <p:nvPr/>
        </p:nvSpPr>
        <p:spPr>
          <a:xfrm>
            <a:off x="5342574" y="2818830"/>
            <a:ext cx="13088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  <a:latin typeface="Amatic" panose="02000803000000000000" pitchFamily="2" charset="0"/>
              </a:rPr>
              <a:t>Relevantes</a:t>
            </a:r>
            <a:endParaRPr lang="en-US" sz="2200" dirty="0">
              <a:solidFill>
                <a:schemeClr val="bg1"/>
              </a:solidFill>
              <a:latin typeface="Amatic" panose="020008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50F3C8-B4FD-496F-9E26-A54C7483CE1B}"/>
              </a:ext>
            </a:extLst>
          </p:cNvPr>
          <p:cNvSpPr txBox="1"/>
          <p:nvPr/>
        </p:nvSpPr>
        <p:spPr>
          <a:xfrm rot="1591415">
            <a:off x="5026121" y="3315156"/>
            <a:ext cx="13595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  <a:latin typeface="Amatic" panose="02000803000000000000" pitchFamily="2" charset="0"/>
              </a:rPr>
              <a:t>Alcanzables</a:t>
            </a:r>
            <a:endParaRPr lang="en-US" sz="2200" dirty="0">
              <a:solidFill>
                <a:schemeClr val="bg1"/>
              </a:solidFill>
              <a:latin typeface="Amatic" panose="02000803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BC6A8-B710-4941-B84E-45533C455339}"/>
              </a:ext>
            </a:extLst>
          </p:cNvPr>
          <p:cNvSpPr txBox="1"/>
          <p:nvPr/>
        </p:nvSpPr>
        <p:spPr>
          <a:xfrm rot="3570242">
            <a:off x="4522215" y="3787058"/>
            <a:ext cx="13595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  <a:latin typeface="Amatic" panose="02000803000000000000" pitchFamily="2" charset="0"/>
              </a:rPr>
              <a:t>plazos</a:t>
            </a:r>
            <a:endParaRPr lang="en-US" sz="2200" dirty="0">
              <a:solidFill>
                <a:schemeClr val="bg1"/>
              </a:solidFill>
              <a:latin typeface="Amatic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58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1"/>
          <p:cNvSpPr txBox="1">
            <a:spLocks noGrp="1"/>
          </p:cNvSpPr>
          <p:nvPr>
            <p:ph type="title"/>
          </p:nvPr>
        </p:nvSpPr>
        <p:spPr>
          <a:xfrm>
            <a:off x="174045" y="76963"/>
            <a:ext cx="6433663" cy="5571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>
              <a:spcBef>
                <a:spcPts val="600"/>
              </a:spcBef>
            </a:pPr>
            <a:r>
              <a:rPr lang="es-ES" sz="3600" i="1" dirty="0"/>
              <a:t>Fase I: Planeación</a:t>
            </a:r>
          </a:p>
        </p:txBody>
      </p:sp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535E7-59FE-4138-B087-610FFED59D76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8099" y="634070"/>
            <a:ext cx="6887526" cy="609899"/>
          </a:xfrm>
        </p:spPr>
        <p:txBody>
          <a:bodyPr/>
          <a:lstStyle/>
          <a:p>
            <a:r>
              <a:rPr lang="es-ES" sz="2400" b="1" i="1" dirty="0"/>
              <a:t>Aprendiendo de los mejores</a:t>
            </a:r>
            <a:endParaRPr lang="en-US" sz="2400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76819-6699-4D73-AB44-65DE7BEE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506" y="1414178"/>
            <a:ext cx="6058238" cy="28214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Google Shape;933;p38">
            <a:extLst>
              <a:ext uri="{FF2B5EF4-FFF2-40B4-BE49-F238E27FC236}">
                <a16:creationId xmlns:a16="http://schemas.microsoft.com/office/drawing/2014/main" id="{3A4138A7-6F70-449F-AE26-FD43B216E0F1}"/>
              </a:ext>
            </a:extLst>
          </p:cNvPr>
          <p:cNvSpPr/>
          <p:nvPr/>
        </p:nvSpPr>
        <p:spPr>
          <a:xfrm>
            <a:off x="2609711" y="165175"/>
            <a:ext cx="297395" cy="380684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1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1"/>
          <p:cNvSpPr txBox="1">
            <a:spLocks noGrp="1"/>
          </p:cNvSpPr>
          <p:nvPr>
            <p:ph type="title"/>
          </p:nvPr>
        </p:nvSpPr>
        <p:spPr>
          <a:xfrm>
            <a:off x="174045" y="76963"/>
            <a:ext cx="6433663" cy="5571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>
              <a:spcBef>
                <a:spcPts val="600"/>
              </a:spcBef>
            </a:pPr>
            <a:r>
              <a:rPr lang="es-ES" sz="3600" i="1" dirty="0"/>
              <a:t>Fase I: Planeación</a:t>
            </a:r>
          </a:p>
        </p:txBody>
      </p:sp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535E7-59FE-4138-B087-610FFED59D76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163945" y="410299"/>
            <a:ext cx="5599611" cy="609899"/>
          </a:xfrm>
        </p:spPr>
        <p:txBody>
          <a:bodyPr/>
          <a:lstStyle/>
          <a:p>
            <a:r>
              <a:rPr lang="es-ES" sz="2400" b="1" i="1" dirty="0"/>
              <a:t>Preparando nuestro arsenal</a:t>
            </a:r>
            <a:endParaRPr lang="en-US" sz="2400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DE96D-E06B-428A-BA0D-A491EBAC1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45" y="1173969"/>
            <a:ext cx="3690463" cy="211491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BB194D-9F85-40F7-BDF6-66BC607EEE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6" b="6769"/>
          <a:stretch/>
        </p:blipFill>
        <p:spPr>
          <a:xfrm>
            <a:off x="2758408" y="3541812"/>
            <a:ext cx="3150343" cy="15247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8" name="Picture 6" descr="Top 15 Best Data Storage Books You Should Read">
            <a:extLst>
              <a:ext uri="{FF2B5EF4-FFF2-40B4-BE49-F238E27FC236}">
                <a16:creationId xmlns:a16="http://schemas.microsoft.com/office/drawing/2014/main" id="{F2BF3A9B-F44E-406D-AC90-F79B7E7E3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85" y="1173969"/>
            <a:ext cx="4011371" cy="20056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933;p38">
            <a:extLst>
              <a:ext uri="{FF2B5EF4-FFF2-40B4-BE49-F238E27FC236}">
                <a16:creationId xmlns:a16="http://schemas.microsoft.com/office/drawing/2014/main" id="{38904B3A-4F0B-4B11-BDAD-4C4A9B4852FF}"/>
              </a:ext>
            </a:extLst>
          </p:cNvPr>
          <p:cNvSpPr/>
          <p:nvPr/>
        </p:nvSpPr>
        <p:spPr>
          <a:xfrm>
            <a:off x="2609711" y="165175"/>
            <a:ext cx="297395" cy="380684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66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1"/>
          <p:cNvSpPr txBox="1">
            <a:spLocks noGrp="1"/>
          </p:cNvSpPr>
          <p:nvPr>
            <p:ph type="title"/>
          </p:nvPr>
        </p:nvSpPr>
        <p:spPr>
          <a:xfrm>
            <a:off x="174045" y="76963"/>
            <a:ext cx="6433663" cy="5571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>
              <a:spcBef>
                <a:spcPts val="600"/>
              </a:spcBef>
            </a:pPr>
            <a:r>
              <a:rPr lang="es-ES" sz="3600" i="1" dirty="0"/>
              <a:t>Fase I: Planeación</a:t>
            </a:r>
          </a:p>
        </p:txBody>
      </p:sp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535E7-59FE-4138-B087-610FFED59D76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74044" y="844397"/>
            <a:ext cx="8142323" cy="609899"/>
          </a:xfrm>
        </p:spPr>
        <p:txBody>
          <a:bodyPr/>
          <a:lstStyle/>
          <a:p>
            <a:r>
              <a:rPr lang="es-ES" sz="2400" b="1" i="1" dirty="0"/>
              <a:t>Definiendo fechas y nuestro plan de estudio</a:t>
            </a:r>
            <a:endParaRPr lang="en-US" sz="24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29339-DB96-413B-8136-F226B852B3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5" b="43000"/>
          <a:stretch/>
        </p:blipFill>
        <p:spPr>
          <a:xfrm>
            <a:off x="287656" y="2031385"/>
            <a:ext cx="8569343" cy="18211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F39AFA-9F01-485E-989B-469B2A36B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184" y="171772"/>
            <a:ext cx="298730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9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842" name="Google Shape;842;p29"/>
          <p:cNvGrpSpPr/>
          <p:nvPr/>
        </p:nvGrpSpPr>
        <p:grpSpPr>
          <a:xfrm>
            <a:off x="5632317" y="2295288"/>
            <a:ext cx="3305700" cy="2084824"/>
            <a:chOff x="5632317" y="1189775"/>
            <a:chExt cx="3305700" cy="2413550"/>
          </a:xfrm>
        </p:grpSpPr>
        <p:sp>
          <p:nvSpPr>
            <p:cNvPr id="843" name="Google Shape;843;p29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dirty="0" err="1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Programar</a:t>
              </a:r>
              <a:r>
                <a:rPr lang="en-US" sz="3000" dirty="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 algo </a:t>
              </a:r>
              <a:r>
                <a:rPr lang="en-US" sz="3000" dirty="0" err="1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útil</a:t>
              </a:r>
              <a:endParaRPr sz="3000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44" name="Google Shape;844;p29"/>
            <p:cNvSpPr txBox="1"/>
            <p:nvPr/>
          </p:nvSpPr>
          <p:spPr>
            <a:xfrm>
              <a:off x="6167075" y="2057125"/>
              <a:ext cx="22362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846" name="Google Shape;846;p29"/>
          <p:cNvSpPr/>
          <p:nvPr/>
        </p:nvSpPr>
        <p:spPr>
          <a:xfrm>
            <a:off x="0" y="2295485"/>
            <a:ext cx="3546900" cy="577882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Aprender</a:t>
            </a:r>
            <a:r>
              <a:rPr lang="en-US" sz="3000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 lo </a:t>
            </a:r>
            <a:r>
              <a:rPr lang="en-US" sz="3000" dirty="0" err="1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básico</a:t>
            </a:r>
            <a:endParaRPr sz="3000" dirty="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49" name="Google Shape;849;p29"/>
          <p:cNvSpPr/>
          <p:nvPr/>
        </p:nvSpPr>
        <p:spPr>
          <a:xfrm>
            <a:off x="2944204" y="2295300"/>
            <a:ext cx="3305700" cy="577882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Jugar</a:t>
            </a:r>
            <a:endParaRPr sz="3000" dirty="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" name="Google Shape;754;p21">
            <a:extLst>
              <a:ext uri="{FF2B5EF4-FFF2-40B4-BE49-F238E27FC236}">
                <a16:creationId xmlns:a16="http://schemas.microsoft.com/office/drawing/2014/main" id="{FC371C06-18C1-4F3B-A9B4-59FB5DFDB2F4}"/>
              </a:ext>
            </a:extLst>
          </p:cNvPr>
          <p:cNvSpPr txBox="1">
            <a:spLocks/>
          </p:cNvSpPr>
          <p:nvPr/>
        </p:nvSpPr>
        <p:spPr>
          <a:xfrm>
            <a:off x="1081910" y="485671"/>
            <a:ext cx="7321365" cy="557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s-ES" sz="3600" i="1" dirty="0"/>
              <a:t>Fase II:  Aprender lo básico-Jugar-Programar algo útil</a:t>
            </a:r>
          </a:p>
        </p:txBody>
      </p:sp>
      <p:sp>
        <p:nvSpPr>
          <p:cNvPr id="16" name="Google Shape;963;p38">
            <a:extLst>
              <a:ext uri="{FF2B5EF4-FFF2-40B4-BE49-F238E27FC236}">
                <a16:creationId xmlns:a16="http://schemas.microsoft.com/office/drawing/2014/main" id="{B250DEE9-9D90-4DE0-A587-6E9B4677A18E}"/>
              </a:ext>
            </a:extLst>
          </p:cNvPr>
          <p:cNvSpPr/>
          <p:nvPr/>
        </p:nvSpPr>
        <p:spPr>
          <a:xfrm>
            <a:off x="4176491" y="1486381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2183855-B4B1-4950-BB8B-49EDDB9FA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663" y="1267527"/>
            <a:ext cx="487722" cy="3962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E0395A-5F23-465A-848C-053BA46C8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59121"/>
            <a:ext cx="365792" cy="365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" grpId="0" animBg="1"/>
      <p:bldP spid="8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0" name="Google Shape;972;p38">
            <a:extLst>
              <a:ext uri="{FF2B5EF4-FFF2-40B4-BE49-F238E27FC236}">
                <a16:creationId xmlns:a16="http://schemas.microsoft.com/office/drawing/2014/main" id="{172B01AD-FFAD-4E49-A0B4-2EF5B4A9C958}"/>
              </a:ext>
            </a:extLst>
          </p:cNvPr>
          <p:cNvSpPr/>
          <p:nvPr/>
        </p:nvSpPr>
        <p:spPr>
          <a:xfrm>
            <a:off x="760192" y="791913"/>
            <a:ext cx="414512" cy="49113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03A305-3290-4073-A2CD-B82A287A22F5}"/>
              </a:ext>
            </a:extLst>
          </p:cNvPr>
          <p:cNvSpPr txBox="1"/>
          <p:nvPr/>
        </p:nvSpPr>
        <p:spPr>
          <a:xfrm>
            <a:off x="21365" y="593389"/>
            <a:ext cx="29768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600" dirty="0" err="1">
                <a:solidFill>
                  <a:schemeClr val="tx1"/>
                </a:solidFill>
                <a:latin typeface="Amatic" panose="02000803000000000000" pitchFamily="2" charset="0"/>
              </a:rPr>
              <a:t>Tips</a:t>
            </a:r>
            <a:endParaRPr lang="en-US" sz="4600" dirty="0">
              <a:solidFill>
                <a:schemeClr val="tx1"/>
              </a:solidFill>
              <a:latin typeface="Amatic" panose="02000803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8AB464-6BE6-4EB2-9F88-520ED5B5F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925" y="1156539"/>
            <a:ext cx="2379861" cy="7791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EA0CB3-5F39-458E-89AA-9BB3E2CF5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091" y="2256749"/>
            <a:ext cx="5731691" cy="21021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Google Shape;754;p21">
            <a:extLst>
              <a:ext uri="{FF2B5EF4-FFF2-40B4-BE49-F238E27FC236}">
                <a16:creationId xmlns:a16="http://schemas.microsoft.com/office/drawing/2014/main" id="{DF764131-A972-43E4-A8C2-A7EF6D69177B}"/>
              </a:ext>
            </a:extLst>
          </p:cNvPr>
          <p:cNvSpPr txBox="1">
            <a:spLocks/>
          </p:cNvSpPr>
          <p:nvPr/>
        </p:nvSpPr>
        <p:spPr>
          <a:xfrm>
            <a:off x="933033" y="104917"/>
            <a:ext cx="7321365" cy="557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s-ES" sz="3600" i="1" dirty="0"/>
              <a:t>Fase II:  Aprender lo básico-Jugar-Programar algo útil</a:t>
            </a:r>
          </a:p>
        </p:txBody>
      </p:sp>
      <p:sp>
        <p:nvSpPr>
          <p:cNvPr id="19" name="Google Shape;963;p38">
            <a:extLst>
              <a:ext uri="{FF2B5EF4-FFF2-40B4-BE49-F238E27FC236}">
                <a16:creationId xmlns:a16="http://schemas.microsoft.com/office/drawing/2014/main" id="{4E37605C-DAA9-47AC-9169-1C3619424664}"/>
              </a:ext>
            </a:extLst>
          </p:cNvPr>
          <p:cNvSpPr/>
          <p:nvPr/>
        </p:nvSpPr>
        <p:spPr>
          <a:xfrm>
            <a:off x="4027614" y="1105627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035FA9C-5708-4776-96DD-5C3AE7E3E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6786" y="886773"/>
            <a:ext cx="487722" cy="3962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0682BD-8B15-427D-A6D1-E7191DE2D8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3123" y="878367"/>
            <a:ext cx="365792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5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3"/>
          <p:cNvSpPr txBox="1">
            <a:spLocks noGrp="1"/>
          </p:cNvSpPr>
          <p:nvPr>
            <p:ph type="title" idx="4294967295"/>
          </p:nvPr>
        </p:nvSpPr>
        <p:spPr>
          <a:xfrm rot="435135">
            <a:off x="572793" y="635877"/>
            <a:ext cx="6368400" cy="44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ES" sz="4500" i="1" dirty="0">
                <a:solidFill>
                  <a:schemeClr val="tx1">
                    <a:lumMod val="50000"/>
                  </a:schemeClr>
                </a:solidFill>
              </a:rPr>
              <a:t>Fase </a:t>
            </a:r>
            <a:r>
              <a:rPr lang="es-ES" sz="4500" i="1" dirty="0" err="1">
                <a:solidFill>
                  <a:schemeClr val="tx1">
                    <a:lumMod val="50000"/>
                  </a:schemeClr>
                </a:solidFill>
              </a:rPr>
              <a:t>III:Enseñando</a:t>
            </a:r>
            <a:r>
              <a:rPr lang="es-ES" sz="4500" i="1" dirty="0">
                <a:solidFill>
                  <a:schemeClr val="tx1">
                    <a:lumMod val="50000"/>
                  </a:schemeClr>
                </a:solidFill>
              </a:rPr>
              <a:t> a otros</a:t>
            </a:r>
            <a:endParaRPr sz="4500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4" name="Google Shape;623;p7">
            <a:extLst>
              <a:ext uri="{FF2B5EF4-FFF2-40B4-BE49-F238E27FC236}">
                <a16:creationId xmlns:a16="http://schemas.microsoft.com/office/drawing/2014/main" id="{50F4780F-442F-4A9F-AFD6-84E8E259E5E0}"/>
              </a:ext>
            </a:extLst>
          </p:cNvPr>
          <p:cNvGrpSpPr/>
          <p:nvPr/>
        </p:nvGrpSpPr>
        <p:grpSpPr>
          <a:xfrm rot="20829548">
            <a:off x="6040659" y="3779196"/>
            <a:ext cx="880819" cy="828389"/>
            <a:chOff x="4833058" y="5767203"/>
            <a:chExt cx="439238" cy="409641"/>
          </a:xfrm>
          <a:solidFill>
            <a:schemeClr val="tx1">
              <a:lumMod val="50000"/>
            </a:schemeClr>
          </a:solidFill>
        </p:grpSpPr>
        <p:sp>
          <p:nvSpPr>
            <p:cNvPr id="5" name="Google Shape;624;p7">
              <a:extLst>
                <a:ext uri="{FF2B5EF4-FFF2-40B4-BE49-F238E27FC236}">
                  <a16:creationId xmlns:a16="http://schemas.microsoft.com/office/drawing/2014/main" id="{F39EFD14-5616-4B73-8CA5-E4BB2A30DC99}"/>
                </a:ext>
              </a:extLst>
            </p:cNvPr>
            <p:cNvSpPr/>
            <p:nvPr/>
          </p:nvSpPr>
          <p:spPr>
            <a:xfrm>
              <a:off x="5143363" y="5852710"/>
              <a:ext cx="109718" cy="101739"/>
            </a:xfrm>
            <a:custGeom>
              <a:avLst/>
              <a:gdLst/>
              <a:ahLst/>
              <a:cxnLst/>
              <a:rect l="l" t="t" r="r" b="b"/>
              <a:pathLst>
                <a:path w="109718" h="101739" extrusionOk="0">
                  <a:moveTo>
                    <a:pt x="41184" y="101740"/>
                  </a:moveTo>
                  <a:cubicBezTo>
                    <a:pt x="63930" y="101740"/>
                    <a:pt x="82368" y="83301"/>
                    <a:pt x="82368" y="60556"/>
                  </a:cubicBezTo>
                  <a:cubicBezTo>
                    <a:pt x="82368" y="59100"/>
                    <a:pt x="82286" y="57663"/>
                    <a:pt x="82142" y="56246"/>
                  </a:cubicBezTo>
                  <a:cubicBezTo>
                    <a:pt x="90177" y="58743"/>
                    <a:pt x="99756" y="58314"/>
                    <a:pt x="106935" y="57314"/>
                  </a:cubicBezTo>
                  <a:cubicBezTo>
                    <a:pt x="109702" y="56929"/>
                    <a:pt x="110666" y="53551"/>
                    <a:pt x="108631" y="51639"/>
                  </a:cubicBezTo>
                  <a:cubicBezTo>
                    <a:pt x="101025" y="44499"/>
                    <a:pt x="98661" y="30510"/>
                    <a:pt x="98661" y="18691"/>
                  </a:cubicBezTo>
                  <a:cubicBezTo>
                    <a:pt x="98661" y="-952"/>
                    <a:pt x="78151" y="8"/>
                    <a:pt x="78151" y="8"/>
                  </a:cubicBezTo>
                  <a:cubicBezTo>
                    <a:pt x="62427" y="8"/>
                    <a:pt x="58296" y="16911"/>
                    <a:pt x="58185" y="23074"/>
                  </a:cubicBezTo>
                  <a:cubicBezTo>
                    <a:pt x="52996" y="20717"/>
                    <a:pt x="47253" y="19372"/>
                    <a:pt x="41184" y="19372"/>
                  </a:cubicBezTo>
                  <a:cubicBezTo>
                    <a:pt x="18439" y="19372"/>
                    <a:pt x="0" y="37810"/>
                    <a:pt x="0" y="60556"/>
                  </a:cubicBezTo>
                  <a:cubicBezTo>
                    <a:pt x="0" y="83301"/>
                    <a:pt x="18439" y="101740"/>
                    <a:pt x="41184" y="101740"/>
                  </a:cubicBezTo>
                  <a:close/>
                  <a:moveTo>
                    <a:pt x="21228" y="34400"/>
                  </a:moveTo>
                  <a:cubicBezTo>
                    <a:pt x="23995" y="42805"/>
                    <a:pt x="31688" y="54724"/>
                    <a:pt x="53254" y="54724"/>
                  </a:cubicBezTo>
                  <a:cubicBezTo>
                    <a:pt x="53254" y="54724"/>
                    <a:pt x="54260" y="74507"/>
                    <a:pt x="67670" y="80071"/>
                  </a:cubicBezTo>
                  <a:cubicBezTo>
                    <a:pt x="61665" y="88199"/>
                    <a:pt x="52044" y="93503"/>
                    <a:pt x="41184" y="93503"/>
                  </a:cubicBezTo>
                  <a:cubicBezTo>
                    <a:pt x="23017" y="93503"/>
                    <a:pt x="8237" y="78723"/>
                    <a:pt x="8237" y="60556"/>
                  </a:cubicBezTo>
                  <a:cubicBezTo>
                    <a:pt x="8237" y="49894"/>
                    <a:pt x="13350" y="40427"/>
                    <a:pt x="21228" y="344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625;p7">
              <a:extLst>
                <a:ext uri="{FF2B5EF4-FFF2-40B4-BE49-F238E27FC236}">
                  <a16:creationId xmlns:a16="http://schemas.microsoft.com/office/drawing/2014/main" id="{DC944977-AABD-44FC-8301-53BB999FFEA9}"/>
                </a:ext>
              </a:extLst>
            </p:cNvPr>
            <p:cNvSpPr/>
            <p:nvPr/>
          </p:nvSpPr>
          <p:spPr>
            <a:xfrm>
              <a:off x="5058812" y="5841733"/>
              <a:ext cx="213484" cy="335111"/>
            </a:xfrm>
            <a:custGeom>
              <a:avLst/>
              <a:gdLst/>
              <a:ahLst/>
              <a:cxnLst/>
              <a:rect l="l" t="t" r="r" b="b"/>
              <a:pathLst>
                <a:path w="213484" h="335111" extrusionOk="0">
                  <a:moveTo>
                    <a:pt x="212711" y="289409"/>
                  </a:moveTo>
                  <a:lnTo>
                    <a:pt x="167289" y="154085"/>
                  </a:lnTo>
                  <a:cubicBezTo>
                    <a:pt x="161808" y="137760"/>
                    <a:pt x="148250" y="125448"/>
                    <a:pt x="131473" y="121565"/>
                  </a:cubicBezTo>
                  <a:lnTo>
                    <a:pt x="102774" y="114924"/>
                  </a:lnTo>
                  <a:cubicBezTo>
                    <a:pt x="90600" y="112106"/>
                    <a:pt x="80053" y="104547"/>
                    <a:pt x="73473" y="93922"/>
                  </a:cubicBezTo>
                  <a:lnTo>
                    <a:pt x="15305" y="0"/>
                  </a:lnTo>
                  <a:cubicBezTo>
                    <a:pt x="15123" y="2333"/>
                    <a:pt x="14612" y="4673"/>
                    <a:pt x="13625" y="6931"/>
                  </a:cubicBezTo>
                  <a:lnTo>
                    <a:pt x="0" y="38116"/>
                  </a:lnTo>
                  <a:lnTo>
                    <a:pt x="46640" y="137815"/>
                  </a:lnTo>
                  <a:cubicBezTo>
                    <a:pt x="53623" y="152741"/>
                    <a:pt x="55807" y="169441"/>
                    <a:pt x="52904" y="185662"/>
                  </a:cubicBezTo>
                  <a:cubicBezTo>
                    <a:pt x="48885" y="208123"/>
                    <a:pt x="43778" y="242098"/>
                    <a:pt x="43778" y="269695"/>
                  </a:cubicBezTo>
                  <a:cubicBezTo>
                    <a:pt x="43778" y="301937"/>
                    <a:pt x="49405" y="321335"/>
                    <a:pt x="52684" y="329897"/>
                  </a:cubicBezTo>
                  <a:cubicBezTo>
                    <a:pt x="53894" y="333056"/>
                    <a:pt x="56964" y="335111"/>
                    <a:pt x="60346" y="335111"/>
                  </a:cubicBezTo>
                  <a:lnTo>
                    <a:pt x="168006" y="335111"/>
                  </a:lnTo>
                  <a:cubicBezTo>
                    <a:pt x="172491" y="335111"/>
                    <a:pt x="176152" y="331520"/>
                    <a:pt x="176238" y="327035"/>
                  </a:cubicBezTo>
                  <a:lnTo>
                    <a:pt x="176700" y="303482"/>
                  </a:lnTo>
                  <a:lnTo>
                    <a:pt x="135393" y="202427"/>
                  </a:lnTo>
                  <a:cubicBezTo>
                    <a:pt x="134532" y="200322"/>
                    <a:pt x="135542" y="197917"/>
                    <a:pt x="137647" y="197056"/>
                  </a:cubicBezTo>
                  <a:cubicBezTo>
                    <a:pt x="139762" y="196203"/>
                    <a:pt x="142159" y="197207"/>
                    <a:pt x="143019" y="199310"/>
                  </a:cubicBezTo>
                  <a:lnTo>
                    <a:pt x="177103" y="282695"/>
                  </a:lnTo>
                  <a:lnTo>
                    <a:pt x="177103" y="282615"/>
                  </a:lnTo>
                  <a:lnTo>
                    <a:pt x="185221" y="300298"/>
                  </a:lnTo>
                  <a:cubicBezTo>
                    <a:pt x="188660" y="307790"/>
                    <a:pt x="197560" y="311031"/>
                    <a:pt x="205014" y="307501"/>
                  </a:cubicBezTo>
                  <a:cubicBezTo>
                    <a:pt x="211793" y="304289"/>
                    <a:pt x="215100" y="296518"/>
                    <a:pt x="212711" y="289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626;p7">
              <a:extLst>
                <a:ext uri="{FF2B5EF4-FFF2-40B4-BE49-F238E27FC236}">
                  <a16:creationId xmlns:a16="http://schemas.microsoft.com/office/drawing/2014/main" id="{48831D31-539F-4E9E-B485-A2BEC9232C88}"/>
                </a:ext>
              </a:extLst>
            </p:cNvPr>
            <p:cNvSpPr/>
            <p:nvPr/>
          </p:nvSpPr>
          <p:spPr>
            <a:xfrm>
              <a:off x="4833058" y="5826918"/>
              <a:ext cx="232910" cy="349925"/>
            </a:xfrm>
            <a:custGeom>
              <a:avLst/>
              <a:gdLst/>
              <a:ahLst/>
              <a:cxnLst/>
              <a:rect l="l" t="t" r="r" b="b"/>
              <a:pathLst>
                <a:path w="232910" h="349925" extrusionOk="0">
                  <a:moveTo>
                    <a:pt x="221106" y="42995"/>
                  </a:moveTo>
                  <a:lnTo>
                    <a:pt x="231832" y="18448"/>
                  </a:lnTo>
                  <a:cubicBezTo>
                    <a:pt x="233093" y="15561"/>
                    <a:pt x="233201" y="12456"/>
                    <a:pt x="232402" y="9617"/>
                  </a:cubicBezTo>
                  <a:cubicBezTo>
                    <a:pt x="231491" y="6383"/>
                    <a:pt x="229390" y="3496"/>
                    <a:pt x="226269" y="1722"/>
                  </a:cubicBezTo>
                  <a:lnTo>
                    <a:pt x="226269" y="1722"/>
                  </a:lnTo>
                  <a:cubicBezTo>
                    <a:pt x="224213" y="554"/>
                    <a:pt x="221978" y="0"/>
                    <a:pt x="219774" y="0"/>
                  </a:cubicBezTo>
                  <a:cubicBezTo>
                    <a:pt x="215130" y="0"/>
                    <a:pt x="210622" y="2460"/>
                    <a:pt x="208221" y="6824"/>
                  </a:cubicBezTo>
                  <a:lnTo>
                    <a:pt x="159073" y="96754"/>
                  </a:lnTo>
                  <a:cubicBezTo>
                    <a:pt x="147954" y="117101"/>
                    <a:pt x="128341" y="131267"/>
                    <a:pt x="105626" y="135920"/>
                  </a:cubicBezTo>
                  <a:cubicBezTo>
                    <a:pt x="84261" y="140296"/>
                    <a:pt x="58591" y="151441"/>
                    <a:pt x="47695" y="179196"/>
                  </a:cubicBezTo>
                  <a:cubicBezTo>
                    <a:pt x="28213" y="228823"/>
                    <a:pt x="8898" y="280758"/>
                    <a:pt x="787" y="304500"/>
                  </a:cubicBezTo>
                  <a:cubicBezTo>
                    <a:pt x="-1718" y="311835"/>
                    <a:pt x="1943" y="319825"/>
                    <a:pt x="9123" y="322740"/>
                  </a:cubicBezTo>
                  <a:cubicBezTo>
                    <a:pt x="10917" y="323469"/>
                    <a:pt x="12780" y="323815"/>
                    <a:pt x="14618" y="323815"/>
                  </a:cubicBezTo>
                  <a:cubicBezTo>
                    <a:pt x="19695" y="323815"/>
                    <a:pt x="24579" y="321163"/>
                    <a:pt x="27263" y="316534"/>
                  </a:cubicBezTo>
                  <a:lnTo>
                    <a:pt x="49280" y="281209"/>
                  </a:lnTo>
                  <a:lnTo>
                    <a:pt x="81242" y="206137"/>
                  </a:lnTo>
                  <a:cubicBezTo>
                    <a:pt x="82131" y="204044"/>
                    <a:pt x="84550" y="203069"/>
                    <a:pt x="86643" y="203962"/>
                  </a:cubicBezTo>
                  <a:cubicBezTo>
                    <a:pt x="88737" y="204852"/>
                    <a:pt x="89710" y="207272"/>
                    <a:pt x="88819" y="209363"/>
                  </a:cubicBezTo>
                  <a:lnTo>
                    <a:pt x="59081" y="279212"/>
                  </a:lnTo>
                  <a:lnTo>
                    <a:pt x="59081" y="341689"/>
                  </a:lnTo>
                  <a:cubicBezTo>
                    <a:pt x="59081" y="346240"/>
                    <a:pt x="62752" y="349926"/>
                    <a:pt x="67301" y="349926"/>
                  </a:cubicBezTo>
                  <a:cubicBezTo>
                    <a:pt x="85566" y="349926"/>
                    <a:pt x="129344" y="349926"/>
                    <a:pt x="147534" y="349926"/>
                  </a:cubicBezTo>
                  <a:cubicBezTo>
                    <a:pt x="152025" y="349926"/>
                    <a:pt x="155683" y="346339"/>
                    <a:pt x="155755" y="341846"/>
                  </a:cubicBezTo>
                  <a:cubicBezTo>
                    <a:pt x="156183" y="315138"/>
                    <a:pt x="158175" y="272528"/>
                    <a:pt x="159297" y="249617"/>
                  </a:cubicBezTo>
                  <a:cubicBezTo>
                    <a:pt x="159754" y="240288"/>
                    <a:pt x="162173" y="231144"/>
                    <a:pt x="166680" y="222963"/>
                  </a:cubicBezTo>
                  <a:cubicBezTo>
                    <a:pt x="175100" y="207681"/>
                    <a:pt x="178291" y="196525"/>
                    <a:pt x="173191" y="181223"/>
                  </a:cubicBezTo>
                  <a:cubicBezTo>
                    <a:pt x="166916" y="162398"/>
                    <a:pt x="171601" y="156298"/>
                    <a:pt x="171601" y="156298"/>
                  </a:cubicBezTo>
                  <a:lnTo>
                    <a:pt x="221106" y="429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627;p7">
              <a:extLst>
                <a:ext uri="{FF2B5EF4-FFF2-40B4-BE49-F238E27FC236}">
                  <a16:creationId xmlns:a16="http://schemas.microsoft.com/office/drawing/2014/main" id="{C34F0154-3EAB-4C60-B277-734B29AF7B73}"/>
                </a:ext>
              </a:extLst>
            </p:cNvPr>
            <p:cNvSpPr/>
            <p:nvPr/>
          </p:nvSpPr>
          <p:spPr>
            <a:xfrm>
              <a:off x="4841761" y="5817013"/>
              <a:ext cx="144919" cy="137436"/>
            </a:xfrm>
            <a:custGeom>
              <a:avLst/>
              <a:gdLst/>
              <a:ahLst/>
              <a:cxnLst/>
              <a:rect l="l" t="t" r="r" b="b"/>
              <a:pathLst>
                <a:path w="144919" h="137436" extrusionOk="0">
                  <a:moveTo>
                    <a:pt x="18801" y="111957"/>
                  </a:moveTo>
                  <a:cubicBezTo>
                    <a:pt x="20938" y="111957"/>
                    <a:pt x="22957" y="111523"/>
                    <a:pt x="24871" y="110866"/>
                  </a:cubicBezTo>
                  <a:cubicBezTo>
                    <a:pt x="24850" y="111235"/>
                    <a:pt x="24761" y="111583"/>
                    <a:pt x="24761" y="111957"/>
                  </a:cubicBezTo>
                  <a:cubicBezTo>
                    <a:pt x="24761" y="122340"/>
                    <a:pt x="33179" y="130758"/>
                    <a:pt x="43563" y="130758"/>
                  </a:cubicBezTo>
                  <a:cubicBezTo>
                    <a:pt x="49118" y="130758"/>
                    <a:pt x="54059" y="128302"/>
                    <a:pt x="57501" y="124470"/>
                  </a:cubicBezTo>
                  <a:cubicBezTo>
                    <a:pt x="65011" y="132436"/>
                    <a:pt x="75632" y="137437"/>
                    <a:pt x="87444" y="137437"/>
                  </a:cubicBezTo>
                  <a:cubicBezTo>
                    <a:pt x="110190" y="137437"/>
                    <a:pt x="128628" y="118998"/>
                    <a:pt x="128628" y="96253"/>
                  </a:cubicBezTo>
                  <a:cubicBezTo>
                    <a:pt x="128628" y="94063"/>
                    <a:pt x="128408" y="91930"/>
                    <a:pt x="128079" y="89833"/>
                  </a:cubicBezTo>
                  <a:cubicBezTo>
                    <a:pt x="136472" y="89632"/>
                    <a:pt x="143224" y="82797"/>
                    <a:pt x="143224" y="74355"/>
                  </a:cubicBezTo>
                  <a:cubicBezTo>
                    <a:pt x="143224" y="70980"/>
                    <a:pt x="142118" y="67880"/>
                    <a:pt x="140288" y="65333"/>
                  </a:cubicBezTo>
                  <a:cubicBezTo>
                    <a:pt x="143142" y="62519"/>
                    <a:pt x="144919" y="58615"/>
                    <a:pt x="144919" y="54290"/>
                  </a:cubicBezTo>
                  <a:cubicBezTo>
                    <a:pt x="144919" y="46617"/>
                    <a:pt x="139336" y="40287"/>
                    <a:pt x="132018" y="39038"/>
                  </a:cubicBezTo>
                  <a:cubicBezTo>
                    <a:pt x="132413" y="37521"/>
                    <a:pt x="132690" y="35957"/>
                    <a:pt x="132690" y="34316"/>
                  </a:cubicBezTo>
                  <a:cubicBezTo>
                    <a:pt x="132690" y="25094"/>
                    <a:pt x="126040" y="17458"/>
                    <a:pt x="117280" y="15857"/>
                  </a:cubicBezTo>
                  <a:cubicBezTo>
                    <a:pt x="117283" y="15740"/>
                    <a:pt x="117315" y="15632"/>
                    <a:pt x="117315" y="15515"/>
                  </a:cubicBezTo>
                  <a:cubicBezTo>
                    <a:pt x="117315" y="6947"/>
                    <a:pt x="110369" y="0"/>
                    <a:pt x="101800" y="0"/>
                  </a:cubicBezTo>
                  <a:cubicBezTo>
                    <a:pt x="95545" y="0"/>
                    <a:pt x="90189" y="3722"/>
                    <a:pt x="87734" y="9054"/>
                  </a:cubicBezTo>
                  <a:cubicBezTo>
                    <a:pt x="85259" y="7855"/>
                    <a:pt x="82518" y="7125"/>
                    <a:pt x="79584" y="7125"/>
                  </a:cubicBezTo>
                  <a:cubicBezTo>
                    <a:pt x="76230" y="7125"/>
                    <a:pt x="73127" y="8076"/>
                    <a:pt x="70400" y="9615"/>
                  </a:cubicBezTo>
                  <a:cubicBezTo>
                    <a:pt x="67574" y="5795"/>
                    <a:pt x="63074" y="3286"/>
                    <a:pt x="57956" y="3286"/>
                  </a:cubicBezTo>
                  <a:cubicBezTo>
                    <a:pt x="50694" y="3286"/>
                    <a:pt x="44644" y="8297"/>
                    <a:pt x="42955" y="15036"/>
                  </a:cubicBezTo>
                  <a:cubicBezTo>
                    <a:pt x="34442" y="16830"/>
                    <a:pt x="28047" y="24375"/>
                    <a:pt x="28047" y="33422"/>
                  </a:cubicBezTo>
                  <a:cubicBezTo>
                    <a:pt x="28047" y="35408"/>
                    <a:pt x="28439" y="37285"/>
                    <a:pt x="29010" y="39082"/>
                  </a:cubicBezTo>
                  <a:cubicBezTo>
                    <a:pt x="19616" y="40126"/>
                    <a:pt x="12282" y="48001"/>
                    <a:pt x="12282" y="57674"/>
                  </a:cubicBezTo>
                  <a:cubicBezTo>
                    <a:pt x="12282" y="58485"/>
                    <a:pt x="12421" y="59257"/>
                    <a:pt x="12520" y="60040"/>
                  </a:cubicBezTo>
                  <a:cubicBezTo>
                    <a:pt x="6682" y="63230"/>
                    <a:pt x="2675" y="69352"/>
                    <a:pt x="2675" y="76475"/>
                  </a:cubicBezTo>
                  <a:cubicBezTo>
                    <a:pt x="2675" y="78459"/>
                    <a:pt x="3066" y="80333"/>
                    <a:pt x="3636" y="82129"/>
                  </a:cubicBezTo>
                  <a:cubicBezTo>
                    <a:pt x="1374" y="85233"/>
                    <a:pt x="0" y="89022"/>
                    <a:pt x="0" y="93156"/>
                  </a:cubicBezTo>
                  <a:cubicBezTo>
                    <a:pt x="0" y="103539"/>
                    <a:pt x="8417" y="111957"/>
                    <a:pt x="18801" y="111957"/>
                  </a:cubicBezTo>
                  <a:close/>
                  <a:moveTo>
                    <a:pt x="87444" y="129200"/>
                  </a:moveTo>
                  <a:cubicBezTo>
                    <a:pt x="78324" y="129200"/>
                    <a:pt x="70060" y="125471"/>
                    <a:pt x="64088" y="119462"/>
                  </a:cubicBezTo>
                  <a:cubicBezTo>
                    <a:pt x="71834" y="118594"/>
                    <a:pt x="77878" y="112099"/>
                    <a:pt x="77878" y="104121"/>
                  </a:cubicBezTo>
                  <a:cubicBezTo>
                    <a:pt x="77878" y="102629"/>
                    <a:pt x="77601" y="101215"/>
                    <a:pt x="77208" y="99849"/>
                  </a:cubicBezTo>
                  <a:cubicBezTo>
                    <a:pt x="83159" y="97679"/>
                    <a:pt x="87432" y="92022"/>
                    <a:pt x="87432" y="85320"/>
                  </a:cubicBezTo>
                  <a:cubicBezTo>
                    <a:pt x="87432" y="85281"/>
                    <a:pt x="87421" y="85245"/>
                    <a:pt x="87421" y="85206"/>
                  </a:cubicBezTo>
                  <a:cubicBezTo>
                    <a:pt x="95450" y="84614"/>
                    <a:pt x="101800" y="77985"/>
                    <a:pt x="101800" y="69805"/>
                  </a:cubicBezTo>
                  <a:cubicBezTo>
                    <a:pt x="101800" y="68653"/>
                    <a:pt x="101655" y="67539"/>
                    <a:pt x="101416" y="66458"/>
                  </a:cubicBezTo>
                  <a:cubicBezTo>
                    <a:pt x="105563" y="68411"/>
                    <a:pt x="109234" y="71192"/>
                    <a:pt x="112219" y="74604"/>
                  </a:cubicBezTo>
                  <a:cubicBezTo>
                    <a:pt x="115383" y="78219"/>
                    <a:pt x="117764" y="82520"/>
                    <a:pt x="119113" y="87263"/>
                  </a:cubicBezTo>
                  <a:cubicBezTo>
                    <a:pt x="119927" y="90125"/>
                    <a:pt x="120392" y="93133"/>
                    <a:pt x="120392" y="96253"/>
                  </a:cubicBezTo>
                  <a:cubicBezTo>
                    <a:pt x="120392" y="114420"/>
                    <a:pt x="105612" y="129200"/>
                    <a:pt x="87444" y="1292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628;p7">
              <a:extLst>
                <a:ext uri="{FF2B5EF4-FFF2-40B4-BE49-F238E27FC236}">
                  <a16:creationId xmlns:a16="http://schemas.microsoft.com/office/drawing/2014/main" id="{59B3DC6C-117F-4F51-8700-CE23A7541F8C}"/>
                </a:ext>
              </a:extLst>
            </p:cNvPr>
            <p:cNvSpPr/>
            <p:nvPr/>
          </p:nvSpPr>
          <p:spPr>
            <a:xfrm>
              <a:off x="5046017" y="5767203"/>
              <a:ext cx="16473" cy="47546"/>
            </a:xfrm>
            <a:custGeom>
              <a:avLst/>
              <a:gdLst/>
              <a:ahLst/>
              <a:cxnLst/>
              <a:rect l="l" t="t" r="r" b="b"/>
              <a:pathLst>
                <a:path w="16473" h="47546" extrusionOk="0">
                  <a:moveTo>
                    <a:pt x="8237" y="47547"/>
                  </a:moveTo>
                  <a:cubicBezTo>
                    <a:pt x="12786" y="47547"/>
                    <a:pt x="16474" y="43859"/>
                    <a:pt x="16474" y="39310"/>
                  </a:cubicBezTo>
                  <a:lnTo>
                    <a:pt x="16474" y="8237"/>
                  </a:lnTo>
                  <a:cubicBezTo>
                    <a:pt x="16474" y="3688"/>
                    <a:pt x="12786" y="0"/>
                    <a:pt x="8237" y="0"/>
                  </a:cubicBezTo>
                  <a:cubicBezTo>
                    <a:pt x="3688" y="0"/>
                    <a:pt x="0" y="3688"/>
                    <a:pt x="0" y="8237"/>
                  </a:cubicBezTo>
                  <a:lnTo>
                    <a:pt x="0" y="39310"/>
                  </a:lnTo>
                  <a:cubicBezTo>
                    <a:pt x="0" y="43859"/>
                    <a:pt x="3688" y="47547"/>
                    <a:pt x="8237" y="475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629;p7">
              <a:extLst>
                <a:ext uri="{FF2B5EF4-FFF2-40B4-BE49-F238E27FC236}">
                  <a16:creationId xmlns:a16="http://schemas.microsoft.com/office/drawing/2014/main" id="{F4C08EC2-B232-4A63-8538-58815486D62B}"/>
                </a:ext>
              </a:extLst>
            </p:cNvPr>
            <p:cNvSpPr/>
            <p:nvPr/>
          </p:nvSpPr>
          <p:spPr>
            <a:xfrm>
              <a:off x="5068376" y="5787290"/>
              <a:ext cx="38445" cy="38445"/>
            </a:xfrm>
            <a:custGeom>
              <a:avLst/>
              <a:gdLst/>
              <a:ahLst/>
              <a:cxnLst/>
              <a:rect l="l" t="t" r="r" b="b"/>
              <a:pathLst>
                <a:path w="38445" h="38445" extrusionOk="0">
                  <a:moveTo>
                    <a:pt x="8237" y="38445"/>
                  </a:moveTo>
                  <a:cubicBezTo>
                    <a:pt x="10344" y="38445"/>
                    <a:pt x="12454" y="37641"/>
                    <a:pt x="14060" y="36032"/>
                  </a:cubicBezTo>
                  <a:lnTo>
                    <a:pt x="36032" y="14061"/>
                  </a:lnTo>
                  <a:cubicBezTo>
                    <a:pt x="39250" y="10845"/>
                    <a:pt x="39250" y="5629"/>
                    <a:pt x="36032" y="2413"/>
                  </a:cubicBezTo>
                  <a:cubicBezTo>
                    <a:pt x="32818" y="-804"/>
                    <a:pt x="27598" y="-804"/>
                    <a:pt x="24385" y="2413"/>
                  </a:cubicBezTo>
                  <a:lnTo>
                    <a:pt x="2413" y="24385"/>
                  </a:lnTo>
                  <a:cubicBezTo>
                    <a:pt x="-804" y="27600"/>
                    <a:pt x="-804" y="32817"/>
                    <a:pt x="2413" y="36032"/>
                  </a:cubicBezTo>
                  <a:cubicBezTo>
                    <a:pt x="4020" y="37641"/>
                    <a:pt x="6129" y="38445"/>
                    <a:pt x="8237" y="384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630;p7">
              <a:extLst>
                <a:ext uri="{FF2B5EF4-FFF2-40B4-BE49-F238E27FC236}">
                  <a16:creationId xmlns:a16="http://schemas.microsoft.com/office/drawing/2014/main" id="{9A6296EF-DC3D-443F-9E9D-E77E3913B1EC}"/>
                </a:ext>
              </a:extLst>
            </p:cNvPr>
            <p:cNvSpPr/>
            <p:nvPr/>
          </p:nvSpPr>
          <p:spPr>
            <a:xfrm>
              <a:off x="5000463" y="5787290"/>
              <a:ext cx="38445" cy="38445"/>
            </a:xfrm>
            <a:custGeom>
              <a:avLst/>
              <a:gdLst/>
              <a:ahLst/>
              <a:cxnLst/>
              <a:rect l="l" t="t" r="r" b="b"/>
              <a:pathLst>
                <a:path w="38445" h="38445" extrusionOk="0">
                  <a:moveTo>
                    <a:pt x="24385" y="36032"/>
                  </a:moveTo>
                  <a:cubicBezTo>
                    <a:pt x="25992" y="37641"/>
                    <a:pt x="28101" y="38445"/>
                    <a:pt x="30208" y="38445"/>
                  </a:cubicBezTo>
                  <a:cubicBezTo>
                    <a:pt x="32316" y="38445"/>
                    <a:pt x="34425" y="37641"/>
                    <a:pt x="36032" y="36032"/>
                  </a:cubicBezTo>
                  <a:cubicBezTo>
                    <a:pt x="39250" y="32817"/>
                    <a:pt x="39250" y="27600"/>
                    <a:pt x="36032" y="24385"/>
                  </a:cubicBezTo>
                  <a:lnTo>
                    <a:pt x="14061" y="2413"/>
                  </a:lnTo>
                  <a:cubicBezTo>
                    <a:pt x="10847" y="-804"/>
                    <a:pt x="5627" y="-804"/>
                    <a:pt x="2413" y="2413"/>
                  </a:cubicBezTo>
                  <a:cubicBezTo>
                    <a:pt x="-804" y="5629"/>
                    <a:pt x="-804" y="10845"/>
                    <a:pt x="2413" y="14061"/>
                  </a:cubicBezTo>
                  <a:lnTo>
                    <a:pt x="24385" y="360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2CE166-7974-4B3E-BCB9-2AFF1E098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642" y="4544370"/>
            <a:ext cx="1601869" cy="5204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08" name="Google Shape;708;p15"/>
          <p:cNvSpPr txBox="1">
            <a:spLocks noGrp="1"/>
          </p:cNvSpPr>
          <p:nvPr>
            <p:ph type="ctrTitle" idx="4294967295"/>
          </p:nvPr>
        </p:nvSpPr>
        <p:spPr>
          <a:xfrm>
            <a:off x="1392600" y="2123069"/>
            <a:ext cx="6593700" cy="86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H</a:t>
            </a:r>
            <a:r>
              <a:rPr lang="en-US" sz="6000" dirty="0" err="1">
                <a:solidFill>
                  <a:schemeClr val="accent3"/>
                </a:solidFill>
              </a:rPr>
              <a:t>ola</a:t>
            </a:r>
            <a:r>
              <a:rPr lang="en" sz="6000" dirty="0">
                <a:solidFill>
                  <a:schemeClr val="accent3"/>
                </a:solidFill>
              </a:rPr>
              <a:t>!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709" name="Google Shape;709;p15"/>
          <p:cNvSpPr txBox="1">
            <a:spLocks noGrp="1"/>
          </p:cNvSpPr>
          <p:nvPr>
            <p:ph type="subTitle" idx="4294967295"/>
          </p:nvPr>
        </p:nvSpPr>
        <p:spPr>
          <a:xfrm>
            <a:off x="106791" y="2984075"/>
            <a:ext cx="8903720" cy="101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/>
              <a:t>Soy Geovanny Hernandez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tx1"/>
                </a:solidFill>
              </a:rPr>
              <a:t>Database</a:t>
            </a:r>
            <a:r>
              <a:rPr lang="es-ES" sz="1600" b="1" dirty="0">
                <a:solidFill>
                  <a:schemeClr val="tx1"/>
                </a:solidFill>
              </a:rPr>
              <a:t> </a:t>
            </a:r>
            <a:r>
              <a:rPr lang="es-ES" sz="1600" b="1" dirty="0" err="1">
                <a:solidFill>
                  <a:schemeClr val="tx1"/>
                </a:solidFill>
              </a:rPr>
              <a:t>Engineer</a:t>
            </a:r>
            <a:r>
              <a:rPr lang="es-ES" sz="1600" b="1" dirty="0">
                <a:solidFill>
                  <a:schemeClr val="tx1"/>
                </a:solidFill>
              </a:rPr>
              <a:t> y Microsoft </a:t>
            </a:r>
            <a:r>
              <a:rPr lang="es-ES" sz="1600" b="1" dirty="0" err="1">
                <a:solidFill>
                  <a:schemeClr val="tx1"/>
                </a:solidFill>
              </a:rPr>
              <a:t>Certified</a:t>
            </a:r>
            <a:r>
              <a:rPr lang="es-ES" sz="1600" b="1" dirty="0">
                <a:solidFill>
                  <a:schemeClr val="tx1"/>
                </a:solidFill>
              </a:rPr>
              <a:t> </a:t>
            </a:r>
            <a:r>
              <a:rPr lang="es-ES" sz="1600" b="1" dirty="0" err="1">
                <a:solidFill>
                  <a:schemeClr val="tx1"/>
                </a:solidFill>
              </a:rPr>
              <a:t>Trainer</a:t>
            </a:r>
            <a:r>
              <a:rPr lang="es-ES" sz="1600" b="1" dirty="0">
                <a:solidFill>
                  <a:schemeClr val="tx1"/>
                </a:solidFill>
              </a:rPr>
              <a:t> con más de catorce años de experiencia en el desarrollo de software, experto en áreas como performance </a:t>
            </a:r>
            <a:r>
              <a:rPr lang="es-ES" sz="1600" b="1" dirty="0" err="1">
                <a:solidFill>
                  <a:schemeClr val="tx1"/>
                </a:solidFill>
              </a:rPr>
              <a:t>tuning</a:t>
            </a:r>
            <a:r>
              <a:rPr lang="es-ES" sz="1600" b="1" dirty="0">
                <a:solidFill>
                  <a:schemeClr val="tx1"/>
                </a:solidFill>
              </a:rPr>
              <a:t> en Base de Datos, </a:t>
            </a:r>
            <a:r>
              <a:rPr lang="es-ES" sz="1600" b="1" dirty="0" err="1">
                <a:solidFill>
                  <a:schemeClr val="tx1"/>
                </a:solidFill>
              </a:rPr>
              <a:t>Database</a:t>
            </a:r>
            <a:r>
              <a:rPr lang="es-ES" sz="1600" b="1" dirty="0">
                <a:solidFill>
                  <a:schemeClr val="tx1"/>
                </a:solidFill>
              </a:rPr>
              <a:t> DevOps, además de contar con experiencia en proyectos de </a:t>
            </a:r>
            <a:r>
              <a:rPr lang="es-ES" sz="1600" b="1" dirty="0" err="1">
                <a:solidFill>
                  <a:schemeClr val="tx1"/>
                </a:solidFill>
              </a:rPr>
              <a:t>DataWarehouse</a:t>
            </a:r>
            <a:r>
              <a:rPr lang="es-ES" sz="1600" b="1" dirty="0">
                <a:solidFill>
                  <a:schemeClr val="tx1"/>
                </a:solidFill>
              </a:rPr>
              <a:t>.</a:t>
            </a:r>
            <a:endParaRPr lang="en-US" sz="1600" b="1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 </a:t>
            </a:r>
            <a:endParaRPr sz="1600" dirty="0"/>
          </a:p>
        </p:txBody>
      </p:sp>
      <p:pic>
        <p:nvPicPr>
          <p:cNvPr id="710" name="Google Shape;710;p15"/>
          <p:cNvPicPr preferRelativeResize="0"/>
          <p:nvPr/>
        </p:nvPicPr>
        <p:blipFill>
          <a:blip r:embed="rId4"/>
          <a:srcRect/>
          <a:stretch/>
        </p:blipFill>
        <p:spPr>
          <a:xfrm>
            <a:off x="3710225" y="500895"/>
            <a:ext cx="1723500" cy="1712159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11" name="Google Shape;711;p15"/>
          <p:cNvSpPr txBox="1">
            <a:spLocks noGrp="1"/>
          </p:cNvSpPr>
          <p:nvPr>
            <p:ph type="sldNum" idx="12"/>
          </p:nvPr>
        </p:nvSpPr>
        <p:spPr>
          <a:xfrm>
            <a:off x="4344346" y="4926359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2"/>
          <p:cNvSpPr txBox="1">
            <a:spLocks noGrp="1"/>
          </p:cNvSpPr>
          <p:nvPr>
            <p:ph type="title"/>
          </p:nvPr>
        </p:nvSpPr>
        <p:spPr>
          <a:xfrm>
            <a:off x="1611537" y="458675"/>
            <a:ext cx="5786777" cy="120487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El </a:t>
            </a:r>
            <a:r>
              <a:rPr lang="en-US" sz="4600" dirty="0" err="1"/>
              <a:t>conocimiento</a:t>
            </a:r>
            <a:r>
              <a:rPr lang="en-US" sz="4600" dirty="0"/>
              <a:t> al </a:t>
            </a:r>
            <a:r>
              <a:rPr lang="en-US" sz="4600" dirty="0" err="1"/>
              <a:t>compartirse</a:t>
            </a:r>
            <a:r>
              <a:rPr lang="en-US" sz="4600" dirty="0"/>
              <a:t> se </a:t>
            </a:r>
            <a:r>
              <a:rPr lang="en-US" sz="4600" dirty="0" err="1"/>
              <a:t>multiplica</a:t>
            </a:r>
            <a:endParaRPr sz="4600" dirty="0"/>
          </a:p>
        </p:txBody>
      </p:sp>
      <p:sp>
        <p:nvSpPr>
          <p:cNvPr id="766" name="Google Shape;766;p2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077126-3960-46B8-8901-96A4CE19FB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673" b="3575"/>
          <a:stretch/>
        </p:blipFill>
        <p:spPr>
          <a:xfrm>
            <a:off x="2800116" y="2260176"/>
            <a:ext cx="3249434" cy="5970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146" name="Picture 2" descr="Resultado de imagen de stackoverflow">
            <a:extLst>
              <a:ext uri="{FF2B5EF4-FFF2-40B4-BE49-F238E27FC236}">
                <a16:creationId xmlns:a16="http://schemas.microsoft.com/office/drawing/2014/main" id="{1CAEFCCC-086E-486D-B1E5-97158FC97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13" y="2811838"/>
            <a:ext cx="2025113" cy="1173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de quora">
            <a:extLst>
              <a:ext uri="{FF2B5EF4-FFF2-40B4-BE49-F238E27FC236}">
                <a16:creationId xmlns:a16="http://schemas.microsoft.com/office/drawing/2014/main" id="{6A1D9941-83A5-4832-8618-1EF30347B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500" y="2840409"/>
            <a:ext cx="1817451" cy="10904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5C0B280-E6B7-48D2-ADB9-2A6F886068E7}"/>
              </a:ext>
            </a:extLst>
          </p:cNvPr>
          <p:cNvSpPr txBox="1">
            <a:spLocks/>
          </p:cNvSpPr>
          <p:nvPr/>
        </p:nvSpPr>
        <p:spPr>
          <a:xfrm>
            <a:off x="870726" y="342443"/>
            <a:ext cx="7764313" cy="6098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600" b="1" i="1" dirty="0">
                <a:solidFill>
                  <a:schemeClr val="tx2">
                    <a:lumMod val="50000"/>
                  </a:schemeClr>
                </a:solidFill>
                <a:latin typeface="Amatic SC" pitchFamily="2" charset="0"/>
              </a:rPr>
              <a:t>Generando contenido en nuestro propio blog o página web</a:t>
            </a:r>
            <a:endParaRPr lang="en-US" sz="3600" b="1" i="1" dirty="0">
              <a:solidFill>
                <a:schemeClr val="tx2">
                  <a:lumMod val="50000"/>
                </a:schemeClr>
              </a:solidFill>
              <a:latin typeface="Amatic SC" pitchFamily="2" charset="0"/>
            </a:endParaRPr>
          </a:p>
        </p:txBody>
      </p:sp>
      <p:pic>
        <p:nvPicPr>
          <p:cNvPr id="9218" name="Picture 2" descr="Resultado de imagen de blogs">
            <a:extLst>
              <a:ext uri="{FF2B5EF4-FFF2-40B4-BE49-F238E27FC236}">
                <a16:creationId xmlns:a16="http://schemas.microsoft.com/office/drawing/2014/main" id="{9EC9D682-E043-4BC1-B503-D121453DF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26" y="1200698"/>
            <a:ext cx="5244292" cy="31465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435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10242" name="Picture 2" descr="Resultado de imagen de youtube">
            <a:extLst>
              <a:ext uri="{FF2B5EF4-FFF2-40B4-BE49-F238E27FC236}">
                <a16:creationId xmlns:a16="http://schemas.microsoft.com/office/drawing/2014/main" id="{18145B63-4AEA-4407-9F39-4DBD150A6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505" y="1124906"/>
            <a:ext cx="2766873" cy="27668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77CAE0E-FA36-466D-AE56-5660E68826B6}"/>
              </a:ext>
            </a:extLst>
          </p:cNvPr>
          <p:cNvSpPr txBox="1">
            <a:spLocks/>
          </p:cNvSpPr>
          <p:nvPr/>
        </p:nvSpPr>
        <p:spPr>
          <a:xfrm>
            <a:off x="964168" y="342443"/>
            <a:ext cx="7764313" cy="6098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600" b="1" i="1" dirty="0">
                <a:solidFill>
                  <a:schemeClr val="tx2">
                    <a:lumMod val="50000"/>
                  </a:schemeClr>
                </a:solidFill>
                <a:latin typeface="Amatic SC" pitchFamily="2" charset="0"/>
              </a:rPr>
              <a:t>Generando contenido en nuestro canal de </a:t>
            </a:r>
            <a:r>
              <a:rPr lang="es-ES" sz="3600" b="1" i="1" dirty="0" err="1">
                <a:solidFill>
                  <a:schemeClr val="tx2">
                    <a:lumMod val="50000"/>
                  </a:schemeClr>
                </a:solidFill>
                <a:latin typeface="Amatic SC" pitchFamily="2" charset="0"/>
              </a:rPr>
              <a:t>Youtube</a:t>
            </a:r>
            <a:endParaRPr lang="en-US" sz="3600" b="1" i="1" dirty="0">
              <a:solidFill>
                <a:schemeClr val="tx2">
                  <a:lumMod val="50000"/>
                </a:schemeClr>
              </a:solidFill>
              <a:latin typeface="Amatic S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759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11266" name="Picture 2" descr="Resultado de imagen de meetup">
            <a:extLst>
              <a:ext uri="{FF2B5EF4-FFF2-40B4-BE49-F238E27FC236}">
                <a16:creationId xmlns:a16="http://schemas.microsoft.com/office/drawing/2014/main" id="{90E165B1-E014-4C75-BC0B-1524A87E9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202" y="1886151"/>
            <a:ext cx="3803985" cy="200016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CC8199E-7E06-400F-A44B-9F287D3E3BAC}"/>
              </a:ext>
            </a:extLst>
          </p:cNvPr>
          <p:cNvSpPr txBox="1">
            <a:spLocks/>
          </p:cNvSpPr>
          <p:nvPr/>
        </p:nvSpPr>
        <p:spPr>
          <a:xfrm>
            <a:off x="964168" y="342443"/>
            <a:ext cx="7764313" cy="13328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600" b="1" i="1" dirty="0">
                <a:solidFill>
                  <a:schemeClr val="tx2">
                    <a:lumMod val="50000"/>
                  </a:schemeClr>
                </a:solidFill>
                <a:latin typeface="Amatic SC" pitchFamily="2" charset="0"/>
              </a:rPr>
              <a:t>Hablando en </a:t>
            </a:r>
            <a:r>
              <a:rPr lang="es-ES" sz="3600" b="1" i="1" dirty="0" err="1">
                <a:solidFill>
                  <a:schemeClr val="tx2">
                    <a:lumMod val="50000"/>
                  </a:schemeClr>
                </a:solidFill>
                <a:latin typeface="Amatic SC" pitchFamily="2" charset="0"/>
              </a:rPr>
              <a:t>meetup</a:t>
            </a:r>
            <a:r>
              <a:rPr lang="es-ES" sz="3600" b="1" i="1" dirty="0">
                <a:solidFill>
                  <a:schemeClr val="tx2">
                    <a:lumMod val="50000"/>
                  </a:schemeClr>
                </a:solidFill>
                <a:latin typeface="Amatic SC" pitchFamily="2" charset="0"/>
              </a:rPr>
              <a:t> o pequeñas reuniones con nuestros colegas</a:t>
            </a:r>
          </a:p>
        </p:txBody>
      </p:sp>
    </p:spTree>
    <p:extLst>
      <p:ext uri="{BB962C8B-B14F-4D97-AF65-F5344CB8AC3E}">
        <p14:creationId xmlns:p14="http://schemas.microsoft.com/office/powerpoint/2010/main" val="241991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96796E-6560-43E7-9F5C-6F45A53AE4B4}"/>
              </a:ext>
            </a:extLst>
          </p:cNvPr>
          <p:cNvSpPr/>
          <p:nvPr/>
        </p:nvSpPr>
        <p:spPr>
          <a:xfrm>
            <a:off x="1851817" y="574004"/>
            <a:ext cx="51259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algn="ctr">
              <a:buSzPts val="1800"/>
            </a:pPr>
            <a:r>
              <a:rPr lang="es-ES" sz="5400" b="1" dirty="0">
                <a:latin typeface="Amatic SC" pitchFamily="2" charset="0"/>
              </a:rPr>
              <a:t>Anécdota personal acerca del aprendizaje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8FF644-0021-463E-8539-6898A8AE1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574" y="2266358"/>
            <a:ext cx="2795909" cy="26219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6"/>
          <p:cNvSpPr/>
          <p:nvPr/>
        </p:nvSpPr>
        <p:spPr>
          <a:xfrm>
            <a:off x="514725" y="6377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6"/>
          <p:cNvSpPr/>
          <p:nvPr/>
        </p:nvSpPr>
        <p:spPr>
          <a:xfrm>
            <a:off x="3683672" y="1329522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Málaga</a:t>
            </a:r>
            <a:endParaRPr sz="1000" dirty="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10" name="Google Shape;810;p2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25</a:t>
            </a:fld>
            <a:endParaRPr dirty="0">
              <a:solidFill>
                <a:schemeClr val="lt1"/>
              </a:solidFill>
            </a:endParaRPr>
          </a:p>
        </p:txBody>
      </p:sp>
      <p:sp>
        <p:nvSpPr>
          <p:cNvPr id="814" name="Google Shape;814;p26"/>
          <p:cNvSpPr/>
          <p:nvPr/>
        </p:nvSpPr>
        <p:spPr>
          <a:xfrm rot="1478230">
            <a:off x="3829365" y="1639313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3" name="Google Shape;814;p26">
            <a:extLst>
              <a:ext uri="{FF2B5EF4-FFF2-40B4-BE49-F238E27FC236}">
                <a16:creationId xmlns:a16="http://schemas.microsoft.com/office/drawing/2014/main" id="{8770C907-96A7-4F90-8FC3-F22DDF116A1A}"/>
              </a:ext>
            </a:extLst>
          </p:cNvPr>
          <p:cNvSpPr/>
          <p:nvPr/>
        </p:nvSpPr>
        <p:spPr>
          <a:xfrm rot="1478230">
            <a:off x="1683419" y="2345455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4" name="Google Shape;809;p26">
            <a:extLst>
              <a:ext uri="{FF2B5EF4-FFF2-40B4-BE49-F238E27FC236}">
                <a16:creationId xmlns:a16="http://schemas.microsoft.com/office/drawing/2014/main" id="{FBFDDB08-65AE-4FA4-B469-95598B274829}"/>
              </a:ext>
            </a:extLst>
          </p:cNvPr>
          <p:cNvSpPr/>
          <p:nvPr/>
        </p:nvSpPr>
        <p:spPr>
          <a:xfrm>
            <a:off x="1459967" y="2054344"/>
            <a:ext cx="942836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Nicaragua</a:t>
            </a:r>
            <a:endParaRPr sz="1000" dirty="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Resultado de imagen de memes Chiquito de la calzada">
            <a:extLst>
              <a:ext uri="{FF2B5EF4-FFF2-40B4-BE49-F238E27FC236}">
                <a16:creationId xmlns:a16="http://schemas.microsoft.com/office/drawing/2014/main" id="{9C8A226B-B5EE-4D8F-9529-48819CDDA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199" y="510174"/>
            <a:ext cx="4331718" cy="43223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911" name="Google Shape;911;p35"/>
          <p:cNvSpPr txBox="1">
            <a:spLocks noGrp="1"/>
          </p:cNvSpPr>
          <p:nvPr>
            <p:ph type="ctrTitle" idx="4294967295"/>
          </p:nvPr>
        </p:nvSpPr>
        <p:spPr>
          <a:xfrm>
            <a:off x="1392600" y="2140129"/>
            <a:ext cx="6593700" cy="86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Gracias!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912" name="Google Shape;912;p35"/>
          <p:cNvSpPr txBox="1">
            <a:spLocks noGrp="1"/>
          </p:cNvSpPr>
          <p:nvPr>
            <p:ph type="subTitle" idx="4294967295"/>
          </p:nvPr>
        </p:nvSpPr>
        <p:spPr>
          <a:xfrm>
            <a:off x="1392600" y="3001134"/>
            <a:ext cx="6593700" cy="101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 err="1">
                <a:latin typeface="Amatic SC" pitchFamily="2" charset="0"/>
              </a:rPr>
              <a:t>Preguntas</a:t>
            </a:r>
            <a:r>
              <a:rPr lang="en" sz="2500" b="1" dirty="0">
                <a:latin typeface="Amatic SC" pitchFamily="2" charset="0"/>
              </a:rPr>
              <a:t>?</a:t>
            </a:r>
            <a:endParaRPr sz="2500" b="1" dirty="0">
              <a:latin typeface="Amatic SC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>
                <a:latin typeface="Amatic SC" pitchFamily="2" charset="0"/>
              </a:rPr>
              <a:t>Me </a:t>
            </a:r>
            <a:r>
              <a:rPr lang="en-US" sz="2500" dirty="0" err="1">
                <a:latin typeface="Amatic SC" pitchFamily="2" charset="0"/>
              </a:rPr>
              <a:t>puedes</a:t>
            </a:r>
            <a:r>
              <a:rPr lang="en-US" sz="2500" dirty="0">
                <a:latin typeface="Amatic SC" pitchFamily="2" charset="0"/>
              </a:rPr>
              <a:t> </a:t>
            </a:r>
            <a:r>
              <a:rPr lang="en-US" sz="2500" dirty="0" err="1">
                <a:latin typeface="Amatic SC" pitchFamily="2" charset="0"/>
              </a:rPr>
              <a:t>escribir</a:t>
            </a:r>
            <a:r>
              <a:rPr lang="en-US" sz="2500" dirty="0">
                <a:latin typeface="Amatic SC" pitchFamily="2" charset="0"/>
              </a:rPr>
              <a:t> a: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latin typeface="Amatic SC" pitchFamily="2" charset="0"/>
              </a:rPr>
              <a:t> </a:t>
            </a:r>
            <a:r>
              <a:rPr lang="en-US" sz="2500" dirty="0">
                <a:latin typeface="Amatic SC" pitchFamily="2" charset="0"/>
              </a:rPr>
              <a:t>hi</a:t>
            </a:r>
            <a:r>
              <a:rPr lang="en" sz="2500" dirty="0">
                <a:latin typeface="Amatic SC" pitchFamily="2" charset="0"/>
              </a:rPr>
              <a:t>@</a:t>
            </a:r>
            <a:r>
              <a:rPr lang="en-US" sz="2500" dirty="0">
                <a:latin typeface="Amatic SC" pitchFamily="2" charset="0"/>
              </a:rPr>
              <a:t>geohernandez.net</a:t>
            </a:r>
            <a:endParaRPr sz="2500" b="1" dirty="0">
              <a:latin typeface="Amatic SC" pitchFamily="2" charset="0"/>
            </a:endParaRPr>
          </a:p>
        </p:txBody>
      </p:sp>
      <p:sp>
        <p:nvSpPr>
          <p:cNvPr id="913" name="Google Shape;913;p35"/>
          <p:cNvSpPr/>
          <p:nvPr/>
        </p:nvSpPr>
        <p:spPr>
          <a:xfrm>
            <a:off x="4039248" y="927032"/>
            <a:ext cx="1300413" cy="114978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687978" y="582148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Agenda</a:t>
            </a:r>
            <a:endParaRPr sz="4800" dirty="0"/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394784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sz="3200" dirty="0" err="1">
                <a:latin typeface="Amatic" panose="02000803000000000000" pitchFamily="2" charset="0"/>
              </a:rPr>
              <a:t>Preguntas</a:t>
            </a:r>
            <a:r>
              <a:rPr lang="en-US" sz="3200" dirty="0">
                <a:latin typeface="Amatic" panose="02000803000000000000" pitchFamily="2" charset="0"/>
              </a:rPr>
              <a:t> claves antes de </a:t>
            </a:r>
            <a:r>
              <a:rPr lang="en-US" sz="3200" dirty="0" err="1">
                <a:latin typeface="Amatic" panose="02000803000000000000" pitchFamily="2" charset="0"/>
              </a:rPr>
              <a:t>iniciar</a:t>
            </a:r>
            <a:r>
              <a:rPr lang="en-US" sz="3200" dirty="0">
                <a:latin typeface="Amatic" panose="02000803000000000000" pitchFamily="2" charset="0"/>
              </a:rPr>
              <a:t> la jornada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Amatic" panose="02000803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s-ES" sz="3200" dirty="0">
                <a:latin typeface="Amatic" panose="02000803000000000000" pitchFamily="2" charset="0"/>
              </a:rPr>
              <a:t>Fases para la construcción iterativa del conocimiento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Amatic" panose="02000803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s-ES" sz="3200" dirty="0">
                <a:latin typeface="Amatic" panose="02000803000000000000" pitchFamily="2" charset="0"/>
              </a:rPr>
              <a:t>Historia personal acerca del aprendizaje</a:t>
            </a:r>
            <a:endParaRPr sz="3200" dirty="0">
              <a:latin typeface="Amatic" panose="02000803000000000000" pitchFamily="2" charset="0"/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1985585" y="19918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1.</a:t>
            </a:r>
            <a:endParaRPr dirty="0">
              <a:solidFill>
                <a:schemeClr val="accent4"/>
              </a:solidFill>
            </a:endParaRPr>
          </a:p>
          <a:p>
            <a:pPr lvl="0"/>
            <a:r>
              <a:rPr lang="en-US" dirty="0" err="1"/>
              <a:t>Preguntas</a:t>
            </a:r>
            <a:r>
              <a:rPr lang="en-US" dirty="0"/>
              <a:t> claves antes de </a:t>
            </a:r>
            <a:r>
              <a:rPr lang="en-US" dirty="0" err="1"/>
              <a:t>iniciar</a:t>
            </a:r>
            <a:r>
              <a:rPr lang="en-US" dirty="0"/>
              <a:t> la jornada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" sz="4200" dirty="0"/>
              <a:t>“</a:t>
            </a:r>
            <a:r>
              <a:rPr lang="es-ES" sz="4200" dirty="0"/>
              <a:t>CUANDO CREIAMOS QUE TENIAMOS TODAS LAS RESPUESTAS, DE PRONTO, CAMBIARON TODAS LAS PREGUNTAS...</a:t>
            </a:r>
            <a:r>
              <a:rPr lang="en" sz="4200" dirty="0"/>
              <a:t>”</a:t>
            </a:r>
          </a:p>
          <a:p>
            <a:pPr marL="0" lvl="0" indent="0">
              <a:buNone/>
            </a:pPr>
            <a:r>
              <a:rPr lang="en" sz="4200" dirty="0"/>
              <a:t>Mario Benedet</a:t>
            </a:r>
            <a:r>
              <a:rPr lang="en-US" sz="4200" dirty="0"/>
              <a:t>t</a:t>
            </a:r>
            <a:r>
              <a:rPr lang="en" sz="4200" dirty="0"/>
              <a:t>i</a:t>
            </a:r>
            <a:endParaRPr sz="4200" dirty="0"/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Preguntas</a:t>
            </a:r>
            <a:r>
              <a:rPr lang="en-US" sz="3600" dirty="0"/>
              <a:t> claves antes de </a:t>
            </a:r>
            <a:r>
              <a:rPr lang="en-US" sz="3600" dirty="0" err="1"/>
              <a:t>aprender</a:t>
            </a:r>
            <a:r>
              <a:rPr lang="en-US" sz="3600" dirty="0"/>
              <a:t> algo</a:t>
            </a:r>
            <a:endParaRPr sz="3600" dirty="0"/>
          </a:p>
        </p:txBody>
      </p:sp>
      <p:sp>
        <p:nvSpPr>
          <p:cNvPr id="755" name="Google Shape;755;p21"/>
          <p:cNvSpPr txBox="1">
            <a:spLocks noGrp="1"/>
          </p:cNvSpPr>
          <p:nvPr>
            <p:ph type="body" idx="1"/>
          </p:nvPr>
        </p:nvSpPr>
        <p:spPr>
          <a:xfrm>
            <a:off x="627909" y="1718002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000" b="1" dirty="0">
                <a:latin typeface="Amatic" panose="02000803000000000000" pitchFamily="2" charset="0"/>
              </a:rPr>
              <a:t>Qué  ________?</a:t>
            </a:r>
            <a:endParaRPr sz="3000" b="1" dirty="0">
              <a:latin typeface="Amatic" panose="02000803000000000000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i="1" dirty="0" err="1">
                <a:latin typeface="Amatic" panose="02000803000000000000" pitchFamily="2" charset="0"/>
              </a:rPr>
              <a:t>Definimos</a:t>
            </a:r>
            <a:r>
              <a:rPr lang="en-US" sz="3000" i="1" dirty="0">
                <a:latin typeface="Amatic" panose="02000803000000000000" pitchFamily="2" charset="0"/>
              </a:rPr>
              <a:t> el </a:t>
            </a:r>
            <a:r>
              <a:rPr lang="en-US" sz="3000" i="1" dirty="0" err="1">
                <a:latin typeface="Amatic" panose="02000803000000000000" pitchFamily="2" charset="0"/>
              </a:rPr>
              <a:t>área</a:t>
            </a:r>
            <a:r>
              <a:rPr lang="en-US" sz="3000" i="1" dirty="0">
                <a:latin typeface="Amatic" panose="02000803000000000000" pitchFamily="2" charset="0"/>
              </a:rPr>
              <a:t> de </a:t>
            </a:r>
            <a:r>
              <a:rPr lang="en-US" sz="3000" i="1" dirty="0" err="1">
                <a:latin typeface="Amatic" panose="02000803000000000000" pitchFamily="2" charset="0"/>
              </a:rPr>
              <a:t>estudio</a:t>
            </a:r>
            <a:r>
              <a:rPr lang="en-US" sz="3000" i="1" dirty="0">
                <a:latin typeface="Amatic" panose="02000803000000000000" pitchFamily="2" charset="0"/>
              </a:rPr>
              <a:t> o </a:t>
            </a:r>
            <a:r>
              <a:rPr lang="en-US" sz="3000" i="1" dirty="0" err="1">
                <a:latin typeface="Amatic" panose="02000803000000000000" pitchFamily="2" charset="0"/>
              </a:rPr>
              <a:t>acción</a:t>
            </a:r>
            <a:r>
              <a:rPr lang="en-US" sz="3000" i="1" dirty="0">
                <a:latin typeface="Amatic" panose="02000803000000000000" pitchFamily="2" charset="0"/>
              </a:rPr>
              <a:t>.</a:t>
            </a:r>
            <a:endParaRPr sz="3000" i="1" dirty="0">
              <a:latin typeface="Amatic" panose="02000803000000000000" pitchFamily="2" charset="0"/>
            </a:endParaRPr>
          </a:p>
        </p:txBody>
      </p:sp>
      <p:sp>
        <p:nvSpPr>
          <p:cNvPr id="756" name="Google Shape;756;p21"/>
          <p:cNvSpPr txBox="1">
            <a:spLocks noGrp="1"/>
          </p:cNvSpPr>
          <p:nvPr>
            <p:ph type="body" idx="2"/>
          </p:nvPr>
        </p:nvSpPr>
        <p:spPr>
          <a:xfrm>
            <a:off x="3372973" y="1718002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000" b="1" dirty="0">
                <a:latin typeface="Amatic" panose="02000803000000000000" pitchFamily="2" charset="0"/>
              </a:rPr>
              <a:t>Por qué?</a:t>
            </a:r>
            <a:endParaRPr sz="3000" b="1" dirty="0">
              <a:latin typeface="Amatic" panose="02000803000000000000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i="1" dirty="0" err="1">
                <a:latin typeface="Amatic" panose="02000803000000000000" pitchFamily="2" charset="0"/>
              </a:rPr>
              <a:t>Definimos</a:t>
            </a:r>
            <a:r>
              <a:rPr lang="en-US" sz="3000" i="1" dirty="0">
                <a:latin typeface="Amatic" panose="02000803000000000000" pitchFamily="2" charset="0"/>
              </a:rPr>
              <a:t> </a:t>
            </a:r>
            <a:r>
              <a:rPr lang="en-US" sz="3000" i="1" dirty="0" err="1">
                <a:latin typeface="Amatic" panose="02000803000000000000" pitchFamily="2" charset="0"/>
              </a:rPr>
              <a:t>nuestra</a:t>
            </a:r>
            <a:r>
              <a:rPr lang="en-US" sz="3000" i="1" dirty="0">
                <a:latin typeface="Amatic" panose="02000803000000000000" pitchFamily="2" charset="0"/>
              </a:rPr>
              <a:t> </a:t>
            </a:r>
            <a:r>
              <a:rPr lang="en-US" sz="3000" i="1" dirty="0" err="1">
                <a:latin typeface="Amatic" panose="02000803000000000000" pitchFamily="2" charset="0"/>
              </a:rPr>
              <a:t>motivación</a:t>
            </a:r>
            <a:r>
              <a:rPr lang="en" sz="3000" i="1" dirty="0"/>
              <a:t>.</a:t>
            </a:r>
            <a:endParaRPr sz="3000" i="1" dirty="0"/>
          </a:p>
        </p:txBody>
      </p:sp>
      <p:sp>
        <p:nvSpPr>
          <p:cNvPr id="757" name="Google Shape;757;p21"/>
          <p:cNvSpPr txBox="1">
            <a:spLocks noGrp="1"/>
          </p:cNvSpPr>
          <p:nvPr>
            <p:ph type="body" idx="3"/>
          </p:nvPr>
        </p:nvSpPr>
        <p:spPr>
          <a:xfrm>
            <a:off x="5915075" y="1718002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000" b="1" dirty="0">
                <a:latin typeface="Amatic" panose="02000803000000000000" pitchFamily="2" charset="0"/>
              </a:rPr>
              <a:t>Para qué?</a:t>
            </a:r>
            <a:endParaRPr sz="3000" b="1" dirty="0">
              <a:latin typeface="Amatic" panose="02000803000000000000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000" i="1" dirty="0">
                <a:latin typeface="Amatic" panose="02000803000000000000" pitchFamily="2" charset="0"/>
              </a:rPr>
              <a:t>Definimos nuestra finalidad o propósito.</a:t>
            </a:r>
            <a:endParaRPr sz="3000" i="1" dirty="0">
              <a:latin typeface="Amatic" panose="02000803000000000000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287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" grpId="0" build="p"/>
      <p:bldP spid="756" grpId="0" build="p"/>
      <p:bldP spid="75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8"/>
          <p:cNvSpPr txBox="1">
            <a:spLocks noGrp="1"/>
          </p:cNvSpPr>
          <p:nvPr>
            <p:ph type="ctrTitle" idx="4294967295"/>
          </p:nvPr>
        </p:nvSpPr>
        <p:spPr>
          <a:xfrm>
            <a:off x="1166650" y="284031"/>
            <a:ext cx="6810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dirty="0"/>
              <a:t>E</a:t>
            </a:r>
            <a:r>
              <a:rPr lang="en-US" sz="4800" dirty="0" err="1"/>
              <a:t>jemplos</a:t>
            </a:r>
            <a:r>
              <a:rPr lang="en-US" sz="4800" dirty="0"/>
              <a:t> </a:t>
            </a:r>
            <a:r>
              <a:rPr lang="en-US" sz="4800" dirty="0" err="1"/>
              <a:t>prácticos</a:t>
            </a:r>
            <a:endParaRPr sz="4800" dirty="0"/>
          </a:p>
        </p:txBody>
      </p:sp>
      <p:sp>
        <p:nvSpPr>
          <p:cNvPr id="830" name="Google Shape;830;p28"/>
          <p:cNvSpPr txBox="1">
            <a:spLocks noGrp="1"/>
          </p:cNvSpPr>
          <p:nvPr>
            <p:ph type="subTitle" idx="4294967295"/>
          </p:nvPr>
        </p:nvSpPr>
        <p:spPr>
          <a:xfrm>
            <a:off x="1220045" y="1484843"/>
            <a:ext cx="6810600" cy="7510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Qué</a:t>
            </a:r>
            <a:r>
              <a:rPr lang="en-US" b="1" dirty="0"/>
              <a:t>? </a:t>
            </a:r>
            <a:r>
              <a:rPr lang="en-US" dirty="0" err="1"/>
              <a:t>Apoyar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de </a:t>
            </a:r>
            <a:r>
              <a:rPr lang="en-US" dirty="0" err="1"/>
              <a:t>voluntariado</a:t>
            </a:r>
            <a:r>
              <a:rPr lang="en-US" dirty="0"/>
              <a:t> social.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Por </a:t>
            </a:r>
            <a:r>
              <a:rPr lang="en-US" b="1" dirty="0" err="1"/>
              <a:t>qué</a:t>
            </a:r>
            <a:r>
              <a:rPr lang="en-US" b="1" dirty="0"/>
              <a:t>? </a:t>
            </a:r>
            <a:r>
              <a:rPr lang="en-US" dirty="0" err="1"/>
              <a:t>Siento</a:t>
            </a:r>
            <a:r>
              <a:rPr lang="en-US" dirty="0"/>
              <a:t> la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formar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de un </a:t>
            </a:r>
            <a:r>
              <a:rPr lang="en-US" dirty="0" err="1"/>
              <a:t>cambio</a:t>
            </a:r>
            <a:r>
              <a:rPr lang="en-US" dirty="0"/>
              <a:t> </a:t>
            </a:r>
            <a:r>
              <a:rPr lang="en-US" dirty="0" err="1"/>
              <a:t>positivo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mi </a:t>
            </a:r>
            <a:r>
              <a:rPr lang="en-US" dirty="0" err="1"/>
              <a:t>comunidad</a:t>
            </a:r>
            <a:r>
              <a:rPr lang="en-US" dirty="0"/>
              <a:t>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Para </a:t>
            </a:r>
            <a:r>
              <a:rPr lang="en-US" b="1" dirty="0" err="1"/>
              <a:t>qué</a:t>
            </a:r>
            <a:r>
              <a:rPr lang="en-US" b="1" dirty="0"/>
              <a:t>? </a:t>
            </a:r>
            <a:r>
              <a:rPr lang="en-US" dirty="0" err="1"/>
              <a:t>Quiero</a:t>
            </a:r>
            <a:r>
              <a:rPr lang="en-US" dirty="0"/>
              <a:t> </a:t>
            </a:r>
            <a:r>
              <a:rPr lang="en-US" dirty="0" err="1"/>
              <a:t>sentirme</a:t>
            </a:r>
            <a:r>
              <a:rPr lang="en-US" dirty="0"/>
              <a:t> </a:t>
            </a:r>
            <a:r>
              <a:rPr lang="en-US" dirty="0" err="1"/>
              <a:t>útil</a:t>
            </a:r>
            <a:r>
              <a:rPr lang="en-US" dirty="0"/>
              <a:t> y ser </a:t>
            </a:r>
            <a:r>
              <a:rPr lang="en-US" dirty="0" err="1"/>
              <a:t>parte</a:t>
            </a:r>
            <a:r>
              <a:rPr lang="en-US" dirty="0"/>
              <a:t> de la </a:t>
            </a:r>
            <a:r>
              <a:rPr lang="en-US" dirty="0" err="1"/>
              <a:t>solución</a:t>
            </a:r>
            <a:r>
              <a:rPr lang="en-US" dirty="0"/>
              <a:t> y no </a:t>
            </a:r>
            <a:r>
              <a:rPr lang="en-US" dirty="0" err="1"/>
              <a:t>limitarme</a:t>
            </a:r>
            <a:r>
              <a:rPr lang="en-US" dirty="0"/>
              <a:t> a </a:t>
            </a:r>
            <a:r>
              <a:rPr lang="en-US" dirty="0" err="1"/>
              <a:t>criticar</a:t>
            </a:r>
            <a:r>
              <a:rPr lang="en-US" dirty="0"/>
              <a:t>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835" name="Google Shape;835;p2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8"/>
          <p:cNvSpPr txBox="1">
            <a:spLocks noGrp="1"/>
          </p:cNvSpPr>
          <p:nvPr>
            <p:ph type="ctrTitle" idx="4294967295"/>
          </p:nvPr>
        </p:nvSpPr>
        <p:spPr>
          <a:xfrm>
            <a:off x="1166650" y="284031"/>
            <a:ext cx="6810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dirty="0"/>
              <a:t>E</a:t>
            </a:r>
            <a:r>
              <a:rPr lang="en-US" sz="4800" dirty="0" err="1"/>
              <a:t>jemplos</a:t>
            </a:r>
            <a:r>
              <a:rPr lang="en-US" sz="4800" dirty="0"/>
              <a:t> </a:t>
            </a:r>
            <a:r>
              <a:rPr lang="en-US" sz="4800" dirty="0" err="1"/>
              <a:t>prácticos</a:t>
            </a:r>
            <a:endParaRPr sz="4800" dirty="0"/>
          </a:p>
        </p:txBody>
      </p:sp>
      <p:sp>
        <p:nvSpPr>
          <p:cNvPr id="830" name="Google Shape;830;p28"/>
          <p:cNvSpPr txBox="1">
            <a:spLocks noGrp="1"/>
          </p:cNvSpPr>
          <p:nvPr>
            <p:ph type="subTitle" idx="4294967295"/>
          </p:nvPr>
        </p:nvSpPr>
        <p:spPr>
          <a:xfrm>
            <a:off x="1220045" y="1484843"/>
            <a:ext cx="6810600" cy="7510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Qué</a:t>
            </a:r>
            <a:r>
              <a:rPr lang="en-US" b="1" dirty="0"/>
              <a:t>? </a:t>
            </a:r>
            <a:r>
              <a:rPr lang="en-US" dirty="0" err="1"/>
              <a:t>Aprender</a:t>
            </a:r>
            <a:r>
              <a:rPr lang="en-US" dirty="0"/>
              <a:t> a </a:t>
            </a:r>
            <a:r>
              <a:rPr lang="en-US" dirty="0" err="1"/>
              <a:t>programar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Python.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Por </a:t>
            </a:r>
            <a:r>
              <a:rPr lang="en-US" b="1" dirty="0" err="1"/>
              <a:t>qué</a:t>
            </a:r>
            <a:r>
              <a:rPr lang="en-US" b="1" dirty="0"/>
              <a:t>? </a:t>
            </a:r>
            <a:r>
              <a:rPr lang="en-US" dirty="0" err="1"/>
              <a:t>Necesito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mi curriculum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competitivo</a:t>
            </a:r>
            <a:r>
              <a:rPr lang="en-US" dirty="0"/>
              <a:t> y </a:t>
            </a:r>
            <a:r>
              <a:rPr lang="en-US" dirty="0" err="1"/>
              <a:t>automatizar</a:t>
            </a:r>
            <a:r>
              <a:rPr lang="en-US" dirty="0"/>
              <a:t> </a:t>
            </a:r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tareas</a:t>
            </a:r>
            <a:r>
              <a:rPr lang="en-US" dirty="0"/>
              <a:t>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Para </a:t>
            </a:r>
            <a:r>
              <a:rPr lang="en-US" b="1" dirty="0" err="1"/>
              <a:t>qué</a:t>
            </a:r>
            <a:r>
              <a:rPr lang="en-US" b="1" dirty="0"/>
              <a:t>? </a:t>
            </a:r>
            <a:r>
              <a:rPr lang="en-US" dirty="0" err="1"/>
              <a:t>Optar</a:t>
            </a:r>
            <a:r>
              <a:rPr lang="en-US" dirty="0"/>
              <a:t> a un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empleo</a:t>
            </a:r>
            <a:r>
              <a:rPr lang="en-US" dirty="0"/>
              <a:t> y </a:t>
            </a:r>
            <a:r>
              <a:rPr lang="en-US" dirty="0" err="1"/>
              <a:t>simplificar</a:t>
            </a:r>
            <a:r>
              <a:rPr lang="en-US" dirty="0"/>
              <a:t> mis </a:t>
            </a:r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repetitivas</a:t>
            </a:r>
            <a:r>
              <a:rPr lang="en-US" dirty="0"/>
              <a:t>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835" name="Google Shape;835;p2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79015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1958887" y="1361589"/>
            <a:ext cx="4919400" cy="269111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2.</a:t>
            </a:r>
            <a:endParaRPr dirty="0">
              <a:solidFill>
                <a:schemeClr val="accent4"/>
              </a:solidFill>
            </a:endParaRPr>
          </a:p>
          <a:p>
            <a:pPr lvl="0"/>
            <a:r>
              <a:rPr lang="es-ES" dirty="0"/>
              <a:t>Fases para la construcción iterativa del conocimiento</a:t>
            </a:r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41895"/>
      </p:ext>
    </p:extLst>
  </p:cSld>
  <p:clrMapOvr>
    <a:masterClrMapping/>
  </p:clrMapOvr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4235</TotalTime>
  <Words>1572</Words>
  <Application>Microsoft Office PowerPoint</Application>
  <PresentationFormat>On-screen Show (16:9)</PresentationFormat>
  <Paragraphs>211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Short Stack</vt:lpstr>
      <vt:lpstr>Amatic SC</vt:lpstr>
      <vt:lpstr>Arial</vt:lpstr>
      <vt:lpstr>Amatic</vt:lpstr>
      <vt:lpstr>Quicksand</vt:lpstr>
      <vt:lpstr>Knight template</vt:lpstr>
      <vt:lpstr>Aprendiendo a aprender   Guía para profesionales IT</vt:lpstr>
      <vt:lpstr>Hola!</vt:lpstr>
      <vt:lpstr>Agenda</vt:lpstr>
      <vt:lpstr>1. Preguntas claves antes de iniciar la jornada</vt:lpstr>
      <vt:lpstr>PowerPoint Presentation</vt:lpstr>
      <vt:lpstr>Preguntas claves antes de aprender algo</vt:lpstr>
      <vt:lpstr>Ejemplos prácticos</vt:lpstr>
      <vt:lpstr>Ejemplos prácticos</vt:lpstr>
      <vt:lpstr>2. Fases para la construcción iterativa del conocimiento </vt:lpstr>
      <vt:lpstr>Iteración</vt:lpstr>
      <vt:lpstr>Fases claves</vt:lpstr>
      <vt:lpstr>Fase I: Planeación</vt:lpstr>
      <vt:lpstr>Fase I: Planeación</vt:lpstr>
      <vt:lpstr>Fase I: Planeación</vt:lpstr>
      <vt:lpstr>Fase I: Planeación</vt:lpstr>
      <vt:lpstr>Fase I: Planeación</vt:lpstr>
      <vt:lpstr>PowerPoint Presentation</vt:lpstr>
      <vt:lpstr>PowerPoint Presentation</vt:lpstr>
      <vt:lpstr>Fase III:Enseñando a otros</vt:lpstr>
      <vt:lpstr>El conocimiento al compartirse se multiplica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Aprendiendo a aprender   Guía para profesionales IT</dc:title>
  <dc:creator>Geovanny Hernandez</dc:creator>
  <cp:lastModifiedBy>Roger Geovanny Hernandez</cp:lastModifiedBy>
  <cp:revision>99</cp:revision>
  <dcterms:modified xsi:type="dcterms:W3CDTF">2020-03-04T22:02:43Z</dcterms:modified>
</cp:coreProperties>
</file>