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98" r:id="rId3"/>
    <p:sldId id="330" r:id="rId4"/>
    <p:sldId id="257" r:id="rId5"/>
    <p:sldId id="260" r:id="rId6"/>
    <p:sldId id="300" r:id="rId7"/>
    <p:sldId id="317" r:id="rId8"/>
    <p:sldId id="318" r:id="rId9"/>
    <p:sldId id="321" r:id="rId10"/>
    <p:sldId id="301" r:id="rId11"/>
    <p:sldId id="304" r:id="rId12"/>
    <p:sldId id="323" r:id="rId13"/>
    <p:sldId id="329" r:id="rId14"/>
    <p:sldId id="306" r:id="rId15"/>
    <p:sldId id="320" r:id="rId16"/>
    <p:sldId id="325" r:id="rId17"/>
    <p:sldId id="326" r:id="rId18"/>
    <p:sldId id="261" r:id="rId19"/>
    <p:sldId id="310" r:id="rId20"/>
    <p:sldId id="316" r:id="rId21"/>
    <p:sldId id="313" r:id="rId22"/>
    <p:sldId id="258" r:id="rId23"/>
    <p:sldId id="265" r:id="rId24"/>
    <p:sldId id="327" r:id="rId25"/>
    <p:sldId id="328" r:id="rId26"/>
    <p:sldId id="262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 Geovanny Hernandez" initials="RGH" lastIdx="1" clrIdx="0">
    <p:extLst>
      <p:ext uri="{19B8F6BF-5375-455C-9EA6-DF929625EA0E}">
        <p15:presenceInfo xmlns:p15="http://schemas.microsoft.com/office/powerpoint/2012/main" userId="842bef3414c252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1807" autoAdjust="0"/>
  </p:normalViewPr>
  <p:slideViewPr>
    <p:cSldViewPr snapToGrid="0">
      <p:cViewPr varScale="1">
        <p:scale>
          <a:sx n="41" d="100"/>
          <a:sy n="41" d="100"/>
        </p:scale>
        <p:origin x="3618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es un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declarativo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que le </a:t>
            </a:r>
            <a:r>
              <a:rPr lang="en-US" dirty="0" err="1"/>
              <a:t>indicamos</a:t>
            </a:r>
            <a:r>
              <a:rPr lang="en-US" dirty="0"/>
              <a:t> al Query Engine que </a:t>
            </a:r>
            <a:r>
              <a:rPr lang="en-US" dirty="0" err="1"/>
              <a:t>requerimos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, de </a:t>
            </a:r>
            <a:r>
              <a:rPr lang="en-US" dirty="0" err="1"/>
              <a:t>eso</a:t>
            </a:r>
            <a:r>
              <a:rPr lang="en-US" dirty="0"/>
              <a:t> se </a:t>
            </a:r>
            <a:r>
              <a:rPr lang="en-US" dirty="0" err="1"/>
              <a:t>encarga</a:t>
            </a:r>
            <a:r>
              <a:rPr lang="en-US" dirty="0"/>
              <a:t> el Query Engine,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pautas</a:t>
            </a:r>
            <a:r>
              <a:rPr lang="en-US" dirty="0"/>
              <a:t> o </a:t>
            </a:r>
            <a:r>
              <a:rPr lang="en-US" dirty="0" err="1"/>
              <a:t>patrones</a:t>
            </a:r>
            <a:r>
              <a:rPr lang="en-US" dirty="0"/>
              <a:t> que hay que saber definer para </a:t>
            </a:r>
            <a:r>
              <a:rPr lang="en-US" dirty="0" err="1"/>
              <a:t>permitir</a:t>
            </a:r>
            <a:r>
              <a:rPr lang="en-US" dirty="0"/>
              <a:t> que se </a:t>
            </a:r>
            <a:r>
              <a:rPr lang="en-US" dirty="0" err="1"/>
              <a:t>obtenga</a:t>
            </a:r>
            <a:r>
              <a:rPr lang="en-US" dirty="0"/>
              <a:t> el major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posible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410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Incluir</a:t>
            </a:r>
            <a:r>
              <a:rPr lang="en-US" dirty="0"/>
              <a:t> un </a:t>
            </a:r>
            <a:r>
              <a:rPr lang="en-US" dirty="0" err="1"/>
              <a:t>detalle</a:t>
            </a:r>
            <a:r>
              <a:rPr lang="en-US" dirty="0"/>
              <a:t> </a:t>
            </a:r>
            <a:r>
              <a:rPr lang="en-US" dirty="0" err="1"/>
              <a:t>analizando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compuesto</a:t>
            </a:r>
            <a:r>
              <a:rPr lang="en-US" dirty="0"/>
              <a:t> un plan de </a:t>
            </a:r>
            <a:r>
              <a:rPr lang="en-US" dirty="0" err="1"/>
              <a:t>ejecución</a:t>
            </a:r>
            <a:r>
              <a:rPr lang="en-US" dirty="0"/>
              <a:t>, </a:t>
            </a:r>
            <a:r>
              <a:rPr lang="en-US" dirty="0" err="1"/>
              <a:t>entendiendo</a:t>
            </a:r>
            <a:r>
              <a:rPr lang="en-US" dirty="0"/>
              <a:t> sus </a:t>
            </a:r>
            <a:r>
              <a:rPr lang="en-US" dirty="0" err="1"/>
              <a:t>secciones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Desde</a:t>
            </a:r>
            <a:r>
              <a:rPr lang="en-US" dirty="0"/>
              <a:t> MySQL 5.7, the DML ( Select , Update , Delete , Insert , and Replace ) commands </a:t>
            </a:r>
            <a:r>
              <a:rPr lang="en-US" dirty="0" err="1"/>
              <a:t>pueden</a:t>
            </a:r>
            <a:r>
              <a:rPr lang="en-US" dirty="0"/>
              <a:t> ser </a:t>
            </a:r>
            <a:r>
              <a:rPr lang="en-US" dirty="0" err="1"/>
              <a:t>usados</a:t>
            </a:r>
            <a:r>
              <a:rPr lang="en-US" dirty="0"/>
              <a:t> con Explain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466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4189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Breve </a:t>
            </a:r>
            <a:r>
              <a:rPr lang="en-US" dirty="0" err="1"/>
              <a:t>definición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importancia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98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 index scan no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ser </a:t>
            </a:r>
            <a:r>
              <a:rPr lang="en-US" dirty="0" err="1"/>
              <a:t>malo</a:t>
            </a:r>
            <a:r>
              <a:rPr lang="en-US" dirty="0"/>
              <a:t> por </a:t>
            </a:r>
            <a:r>
              <a:rPr lang="en-US" dirty="0" err="1"/>
              <a:t>definicion</a:t>
            </a:r>
            <a:r>
              <a:rPr lang="en-US" dirty="0"/>
              <a:t>, es un error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pensarlo</a:t>
            </a:r>
            <a:r>
              <a:rPr lang="en-US" dirty="0"/>
              <a:t> de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hay que recorder que </a:t>
            </a:r>
            <a:r>
              <a:rPr lang="en-US" dirty="0" err="1"/>
              <a:t>dependera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de lo que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pidiendole</a:t>
            </a:r>
            <a:r>
              <a:rPr lang="en-US" dirty="0"/>
              <a:t> a la consulta.  Un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el index seek </a:t>
            </a:r>
            <a:r>
              <a:rPr lang="en-US" dirty="0" err="1"/>
              <a:t>pu.ede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mas </a:t>
            </a:r>
            <a:r>
              <a:rPr lang="en-US" dirty="0" err="1"/>
              <a:t>problemas</a:t>
            </a:r>
            <a:r>
              <a:rPr lang="en-US" dirty="0"/>
              <a:t> que </a:t>
            </a:r>
            <a:r>
              <a:rPr lang="en-US" dirty="0" err="1"/>
              <a:t>ventajas</a:t>
            </a:r>
            <a:r>
              <a:rPr lang="en-US" dirty="0"/>
              <a:t>.  Si </a:t>
            </a:r>
            <a:r>
              <a:rPr lang="en-US" dirty="0" err="1"/>
              <a:t>hacemos</a:t>
            </a:r>
            <a:r>
              <a:rPr lang="en-US" dirty="0"/>
              <a:t> una consulta y </a:t>
            </a:r>
            <a:r>
              <a:rPr lang="en-US" dirty="0" err="1"/>
              <a:t>usamos</a:t>
            </a:r>
            <a:r>
              <a:rPr lang="en-US" dirty="0"/>
              <a:t> la PK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filtro</a:t>
            </a:r>
            <a:r>
              <a:rPr lang="en-US" dirty="0"/>
              <a:t>, hara un index seek y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type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dira</a:t>
            </a:r>
            <a:r>
              <a:rPr lang="en-US" dirty="0"/>
              <a:t> que es const, lo que </a:t>
            </a:r>
            <a:r>
              <a:rPr lang="en-US" dirty="0" err="1"/>
              <a:t>significa</a:t>
            </a:r>
            <a:r>
              <a:rPr lang="en-US" dirty="0"/>
              <a:t> que es por la PK, de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retornara</a:t>
            </a:r>
            <a:r>
              <a:rPr lang="en-US" dirty="0"/>
              <a:t> un valor ref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type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041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648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SARG – Search Argument Able o </a:t>
            </a:r>
            <a:r>
              <a:rPr lang="en-US" dirty="0" err="1"/>
              <a:t>Sargable</a:t>
            </a:r>
            <a:r>
              <a:rPr lang="en-US" dirty="0"/>
              <a:t>, es un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predicado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MySQL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aislar</a:t>
            </a:r>
            <a:r>
              <a:rPr lang="en-US" dirty="0"/>
              <a:t> un valor </a:t>
            </a:r>
            <a:r>
              <a:rPr lang="en-US" dirty="0" err="1"/>
              <a:t>unico</a:t>
            </a:r>
            <a:r>
              <a:rPr lang="en-US" dirty="0"/>
              <a:t> o un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llaves</a:t>
            </a:r>
            <a:r>
              <a:rPr lang="en-US" dirty="0"/>
              <a:t> de indices para </a:t>
            </a:r>
            <a:r>
              <a:rPr lang="en-US" dirty="0" err="1"/>
              <a:t>procesar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94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pPr marL="158750" indent="0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3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007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230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525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267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309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pPr marL="158750" indent="0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96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100" b="0" i="0" dirty="0">
                <a:solidFill>
                  <a:srgbClr val="1A1919"/>
                </a:solidFill>
                <a:effectLst/>
                <a:latin typeface="Merriweather"/>
              </a:rPr>
              <a:t>La clave es </a:t>
            </a:r>
            <a:r>
              <a:rPr lang="en-US" sz="1100" b="0" i="0" dirty="0" err="1">
                <a:solidFill>
                  <a:srgbClr val="1A1919"/>
                </a:solidFill>
                <a:effectLst/>
                <a:latin typeface="Merriweather"/>
              </a:rPr>
              <a:t>reconocer</a:t>
            </a:r>
            <a:r>
              <a:rPr lang="en-US" sz="1100" b="0" i="0" dirty="0">
                <a:solidFill>
                  <a:srgbClr val="1A1919"/>
                </a:solidFill>
                <a:effectLst/>
                <a:latin typeface="Merriweather"/>
              </a:rPr>
              <a:t> los </a:t>
            </a:r>
            <a:r>
              <a:rPr lang="en-US" sz="1100" b="0" i="0" dirty="0" err="1">
                <a:solidFill>
                  <a:srgbClr val="1A1919"/>
                </a:solidFill>
                <a:effectLst/>
                <a:latin typeface="Merriweather"/>
              </a:rPr>
              <a:t>problemas</a:t>
            </a:r>
            <a:r>
              <a:rPr lang="en-US" sz="1100" b="0" i="0" dirty="0">
                <a:solidFill>
                  <a:srgbClr val="1A1919"/>
                </a:solidFill>
                <a:effectLst/>
                <a:latin typeface="Merriweather"/>
              </a:rPr>
              <a:t> </a:t>
            </a:r>
            <a:r>
              <a:rPr lang="en-US" sz="1100" b="0" i="0" dirty="0" err="1">
                <a:solidFill>
                  <a:srgbClr val="1A1919"/>
                </a:solidFill>
                <a:effectLst/>
                <a:latin typeface="Merriweather"/>
              </a:rPr>
              <a:t>potenciales</a:t>
            </a:r>
            <a:r>
              <a:rPr lang="en-US" sz="1100" b="0" i="0" dirty="0">
                <a:solidFill>
                  <a:srgbClr val="1A1919"/>
                </a:solidFill>
                <a:effectLst/>
                <a:latin typeface="Merriweather"/>
              </a:rPr>
              <a:t> antes de que </a:t>
            </a:r>
            <a:r>
              <a:rPr lang="en-US" sz="1100" b="0" i="0" dirty="0" err="1">
                <a:solidFill>
                  <a:srgbClr val="1A1919"/>
                </a:solidFill>
                <a:effectLst/>
                <a:latin typeface="Merriweather"/>
              </a:rPr>
              <a:t>ocurran</a:t>
            </a:r>
            <a:r>
              <a:rPr lang="en-US" sz="1100" b="0" i="0" dirty="0">
                <a:solidFill>
                  <a:srgbClr val="1A1919"/>
                </a:solidFill>
                <a:effectLst/>
                <a:latin typeface="Merriweath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solidFill>
                  <a:srgbClr val="1A1919"/>
                </a:solidFill>
                <a:effectLst/>
                <a:latin typeface="Merriweather"/>
              </a:rPr>
              <a:t>Poder</a:t>
            </a:r>
            <a:r>
              <a:rPr lang="en-US" sz="1100" b="0" i="0" dirty="0">
                <a:solidFill>
                  <a:srgbClr val="1A1919"/>
                </a:solidFill>
                <a:effectLst/>
                <a:latin typeface="Merriweather"/>
              </a:rPr>
              <a:t> </a:t>
            </a:r>
            <a:r>
              <a:rPr lang="en-US" sz="1100" b="0" i="0" dirty="0" err="1">
                <a:solidFill>
                  <a:srgbClr val="1A1919"/>
                </a:solidFill>
                <a:effectLst/>
                <a:latin typeface="Merriweather"/>
              </a:rPr>
              <a:t>reaccionar</a:t>
            </a:r>
            <a:r>
              <a:rPr lang="en-US" sz="1100" b="0" i="0" dirty="0">
                <a:solidFill>
                  <a:srgbClr val="1A1919"/>
                </a:solidFill>
                <a:effectLst/>
                <a:latin typeface="Merriweather"/>
              </a:rPr>
              <a:t> </a:t>
            </a:r>
            <a:r>
              <a:rPr lang="en-US" sz="1100" b="0" i="0" dirty="0" err="1">
                <a:solidFill>
                  <a:srgbClr val="1A1919"/>
                </a:solidFill>
                <a:effectLst/>
                <a:latin typeface="Merriweather"/>
              </a:rPr>
              <a:t>rapidamente</a:t>
            </a:r>
            <a:r>
              <a:rPr lang="en-US" sz="1100" b="0" i="0" dirty="0">
                <a:solidFill>
                  <a:srgbClr val="1A1919"/>
                </a:solidFill>
                <a:effectLst/>
                <a:latin typeface="Merriweather"/>
              </a:rPr>
              <a:t> e </a:t>
            </a:r>
            <a:r>
              <a:rPr lang="en-US" sz="1100" b="0" i="0" dirty="0" err="1">
                <a:solidFill>
                  <a:srgbClr val="1A1919"/>
                </a:solidFill>
                <a:effectLst/>
                <a:latin typeface="Merriweather"/>
              </a:rPr>
              <a:t>investigar</a:t>
            </a:r>
            <a:r>
              <a:rPr lang="en-US" sz="1100" b="0" i="0" dirty="0">
                <a:solidFill>
                  <a:srgbClr val="1A1919"/>
                </a:solidFill>
                <a:effectLst/>
                <a:latin typeface="Merriweather"/>
              </a:rPr>
              <a:t> la causa </a:t>
            </a:r>
            <a:r>
              <a:rPr lang="en-US" sz="1100" b="0" i="0" dirty="0" err="1">
                <a:solidFill>
                  <a:srgbClr val="1A1919"/>
                </a:solidFill>
                <a:effectLst/>
                <a:latin typeface="Merriweather"/>
              </a:rPr>
              <a:t>raiz</a:t>
            </a:r>
            <a:r>
              <a:rPr lang="en-US" sz="1100" b="0" i="0" dirty="0">
                <a:solidFill>
                  <a:srgbClr val="1A1919"/>
                </a:solidFill>
                <a:effectLst/>
                <a:latin typeface="Merriweather"/>
              </a:rPr>
              <a:t> y </a:t>
            </a:r>
            <a:r>
              <a:rPr lang="en-US" sz="1100" b="0" i="0" dirty="0" err="1">
                <a:solidFill>
                  <a:srgbClr val="1A1919"/>
                </a:solidFill>
                <a:effectLst/>
                <a:latin typeface="Merriweather"/>
              </a:rPr>
              <a:t>proceder</a:t>
            </a:r>
            <a:r>
              <a:rPr lang="en-US" sz="1100" b="0" i="0" dirty="0">
                <a:solidFill>
                  <a:srgbClr val="1A1919"/>
                </a:solidFill>
                <a:effectLst/>
                <a:latin typeface="Merriweather"/>
              </a:rPr>
              <a:t> a resolver el </a:t>
            </a:r>
            <a:r>
              <a:rPr lang="en-US" sz="1100" b="0" i="0" dirty="0" err="1">
                <a:solidFill>
                  <a:srgbClr val="1A1919"/>
                </a:solidFill>
                <a:effectLst/>
                <a:latin typeface="Merriweather"/>
              </a:rPr>
              <a:t>problema</a:t>
            </a:r>
            <a:r>
              <a:rPr lang="en-US" sz="1100" b="0" i="0" dirty="0">
                <a:solidFill>
                  <a:srgbClr val="1A1919"/>
                </a:solidFill>
                <a:effectLst/>
                <a:latin typeface="Merriweathe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36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9147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320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Birka"/>
              </a:rPr>
              <a:t>MySQL a query:</a:t>
            </a:r>
          </a:p>
          <a:p>
            <a:pPr algn="l"/>
            <a:r>
              <a:rPr lang="en-US" sz="1800" b="0" i="0" u="none" strike="noStrike" baseline="0" dirty="0">
                <a:latin typeface="Birka"/>
              </a:rPr>
              <a:t>1. The client sends the SQL statement to the server.</a:t>
            </a:r>
          </a:p>
          <a:p>
            <a:pPr algn="l"/>
            <a:r>
              <a:rPr lang="en-US" sz="1800" b="0" i="0" u="none" strike="noStrike" baseline="0" dirty="0">
                <a:latin typeface="Birka"/>
              </a:rPr>
              <a:t>2. The server checks the query cache. If there’s a hit, it returns the stored result from</a:t>
            </a:r>
          </a:p>
          <a:p>
            <a:pPr algn="l"/>
            <a:r>
              <a:rPr lang="en-US" sz="1800" b="0" i="0" u="none" strike="noStrike" baseline="0" dirty="0">
                <a:latin typeface="Birka"/>
              </a:rPr>
              <a:t>the cache; otherwise, it passes the SQL statement to the next step.</a:t>
            </a:r>
          </a:p>
          <a:p>
            <a:pPr algn="l"/>
            <a:r>
              <a:rPr lang="en-US" sz="1800" b="0" i="0" u="none" strike="noStrike" baseline="0" dirty="0">
                <a:latin typeface="Birka"/>
              </a:rPr>
              <a:t>3. The server parses, preprocesses, and optimizes the SQL into a query execution</a:t>
            </a:r>
          </a:p>
          <a:p>
            <a:pPr algn="l"/>
            <a:r>
              <a:rPr lang="en-US" sz="1800" b="0" i="0" u="none" strike="noStrike" baseline="0" dirty="0">
                <a:latin typeface="Birka"/>
              </a:rPr>
              <a:t>plan.</a:t>
            </a:r>
          </a:p>
          <a:p>
            <a:pPr algn="l"/>
            <a:r>
              <a:rPr lang="en-US" sz="1800" b="0" i="0" u="none" strike="noStrike" baseline="0" dirty="0">
                <a:latin typeface="Birka"/>
              </a:rPr>
              <a:t>4. The query execution engine executes the plan by making calls to the storage engine</a:t>
            </a:r>
          </a:p>
          <a:p>
            <a:pPr algn="l"/>
            <a:r>
              <a:rPr lang="en-US" sz="1800" b="0" i="0" u="none" strike="noStrike" baseline="0" dirty="0">
                <a:latin typeface="Birka"/>
              </a:rPr>
              <a:t>API.</a:t>
            </a:r>
          </a:p>
          <a:p>
            <a:pPr algn="l"/>
            <a:r>
              <a:rPr lang="en-US" sz="1800" b="0" i="0" u="none" strike="noStrike" baseline="0" dirty="0">
                <a:latin typeface="Birka"/>
              </a:rPr>
              <a:t>5. The server sends the result to the client.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34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34073"/>
            <a:ext cx="4975050" cy="6944936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2514903"/>
            <a:ext cx="3248526" cy="627904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3194535"/>
            <a:ext cx="3248025" cy="540913"/>
          </a:xfr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6" y="1514756"/>
            <a:ext cx="2947125" cy="358448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453293"/>
            <a:ext cx="1443038" cy="1924049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6" y="1873835"/>
            <a:ext cx="2947125" cy="792684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6" y="3008431"/>
            <a:ext cx="2947125" cy="358448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6" y="3367510"/>
            <a:ext cx="2947125" cy="792684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6" y="4480060"/>
            <a:ext cx="2947125" cy="358448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6" y="4839139"/>
            <a:ext cx="2947125" cy="792684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8" y="4239146"/>
            <a:ext cx="2864553" cy="349251"/>
          </a:xfrm>
        </p:spPr>
        <p:txBody>
          <a:bodyPr/>
          <a:lstStyle>
            <a:lvl1pPr marL="0" indent="0" algn="l" defTabSz="914378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3" y="4751985"/>
            <a:ext cx="2862087" cy="349251"/>
          </a:xfrm>
        </p:spPr>
        <p:txBody>
          <a:bodyPr/>
          <a:lstStyle>
            <a:lvl1pPr marL="0" indent="0" algn="l" defTabSz="914378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5251602"/>
            <a:ext cx="2865504" cy="349251"/>
          </a:xfrm>
        </p:spPr>
        <p:txBody>
          <a:bodyPr/>
          <a:lstStyle>
            <a:lvl1pPr marL="0" indent="0" algn="l" defTabSz="914378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5764441"/>
            <a:ext cx="2865504" cy="349251"/>
          </a:xfrm>
        </p:spPr>
        <p:txBody>
          <a:bodyPr/>
          <a:lstStyle>
            <a:lvl1pPr marL="0" indent="0" algn="l" defTabSz="914378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8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224871"/>
            <a:ext cx="9288757" cy="7235872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671900"/>
            <a:ext cx="5039700" cy="35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6333133"/>
            <a:ext cx="548700" cy="3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2656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5788527"/>
            <a:ext cx="9272423" cy="1214388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882701"/>
            <a:ext cx="7087200" cy="73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770603"/>
            <a:ext cx="7087200" cy="35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6333133"/>
            <a:ext cx="548700" cy="3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4928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 with big pattern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6333133"/>
            <a:ext cx="548700" cy="3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  <p:sp>
        <p:nvSpPr>
          <p:cNvPr id="628" name="Google Shape;628;p12"/>
          <p:cNvSpPr/>
          <p:nvPr/>
        </p:nvSpPr>
        <p:spPr>
          <a:xfrm>
            <a:off x="3877329" y="115909"/>
            <a:ext cx="499650" cy="939705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5780484"/>
            <a:ext cx="601266" cy="732713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955821"/>
            <a:ext cx="321474" cy="946355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6" y="5443829"/>
            <a:ext cx="252371" cy="739064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6198907"/>
            <a:ext cx="376856" cy="339869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3" y="1268434"/>
            <a:ext cx="485245" cy="438732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078097" y="6275169"/>
            <a:ext cx="48387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425547" y="5670140"/>
            <a:ext cx="830869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43187" y="663795"/>
            <a:ext cx="2664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1" y="49814"/>
            <a:ext cx="248001" cy="865527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6150833"/>
            <a:ext cx="338915" cy="431796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62789"/>
            <a:ext cx="557022" cy="826432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7" y="6020842"/>
            <a:ext cx="556337" cy="84187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4" y="6137459"/>
            <a:ext cx="701993" cy="756924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1" y="5622535"/>
            <a:ext cx="616477" cy="895704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8" y="797936"/>
            <a:ext cx="579203" cy="869557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7" y="4069789"/>
            <a:ext cx="716315" cy="765184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2288195"/>
            <a:ext cx="454206" cy="541461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1" y="-141756"/>
            <a:ext cx="373867" cy="657751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6087193"/>
            <a:ext cx="712864" cy="559089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2" y="2271174"/>
            <a:ext cx="657775" cy="514821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2086988"/>
            <a:ext cx="760522" cy="267272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6" y="3187209"/>
            <a:ext cx="665135" cy="696151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4557487"/>
            <a:ext cx="376916" cy="607580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6" y="5225795"/>
            <a:ext cx="396713" cy="53635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4" y="495126"/>
            <a:ext cx="453103" cy="68191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4" y="6075485"/>
            <a:ext cx="351219" cy="586668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6" y="928553"/>
            <a:ext cx="289739" cy="608313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107745"/>
            <a:ext cx="602898" cy="854828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9" y="129715"/>
            <a:ext cx="738779" cy="614020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5" y="2697823"/>
            <a:ext cx="363919" cy="716235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50" y="1865301"/>
            <a:ext cx="410163" cy="687576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5858335"/>
            <a:ext cx="455682" cy="576972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790851"/>
            <a:ext cx="175646" cy="49736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3" y="5140970"/>
            <a:ext cx="240787" cy="270733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320248"/>
            <a:ext cx="175884" cy="232971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4478053"/>
            <a:ext cx="236138" cy="306543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6" y="5832367"/>
            <a:ext cx="219185" cy="628957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74361"/>
            <a:ext cx="238646" cy="324740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585625"/>
            <a:ext cx="257856" cy="379784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7" y="195028"/>
            <a:ext cx="223503" cy="3208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8" y="5308019"/>
            <a:ext cx="204383" cy="371888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4" y="4067929"/>
            <a:ext cx="154433" cy="363715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3696237"/>
            <a:ext cx="223822" cy="41064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3" y="1115213"/>
            <a:ext cx="224053" cy="387044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5569275"/>
            <a:ext cx="216066" cy="368503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818420"/>
            <a:ext cx="332332" cy="449211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82906"/>
            <a:ext cx="265484" cy="273543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3" y="6173444"/>
            <a:ext cx="229693" cy="390773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784171"/>
            <a:ext cx="377232" cy="273184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202058"/>
            <a:ext cx="236276" cy="30672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2" y="-126072"/>
            <a:ext cx="235935" cy="30628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7" y="4838204"/>
            <a:ext cx="206347" cy="267869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  <p:extLst>
      <p:ext uri="{BB962C8B-B14F-4D97-AF65-F5344CB8AC3E}">
        <p14:creationId xmlns:p14="http://schemas.microsoft.com/office/powerpoint/2010/main" val="23341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 descr="GeekSync-Template-BasicPage-4x3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hi@geohernandez.ne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 descr="GeekSync-Template-FirstPage-4x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33680" y="758850"/>
            <a:ext cx="8778240" cy="19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4200" b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Técnicas para la optimización de nuestras consultas en MySQL</a:t>
            </a:r>
            <a:endParaRPr sz="42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85800" y="3255450"/>
            <a:ext cx="4620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 i="1" dirty="0"/>
              <a:t>Como sobrevivir desde las trincheras de nuestras bases de datos?</a:t>
            </a:r>
            <a:endParaRPr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107327"/>
            <a:ext cx="8030817" cy="103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br>
              <a:rPr lang="es-ES" sz="4400" dirty="0"/>
            </a:br>
            <a:r>
              <a:rPr lang="es-ES" sz="3200" dirty="0"/>
              <a:t>Radiografía de un Plan de Ejecución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ES" sz="3600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ES" sz="3600" dirty="0"/>
          </a:p>
        </p:txBody>
      </p:sp>
      <p:sp>
        <p:nvSpPr>
          <p:cNvPr id="4" name="Google Shape;963;p38">
            <a:extLst>
              <a:ext uri="{FF2B5EF4-FFF2-40B4-BE49-F238E27FC236}">
                <a16:creationId xmlns:a16="http://schemas.microsoft.com/office/drawing/2014/main" id="{3046A3A3-3B09-4780-94E1-B4A20998CC37}"/>
              </a:ext>
            </a:extLst>
          </p:cNvPr>
          <p:cNvSpPr/>
          <p:nvPr/>
        </p:nvSpPr>
        <p:spPr>
          <a:xfrm>
            <a:off x="457200" y="1696529"/>
            <a:ext cx="741285" cy="80697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78;p38">
            <a:extLst>
              <a:ext uri="{FF2B5EF4-FFF2-40B4-BE49-F238E27FC236}">
                <a16:creationId xmlns:a16="http://schemas.microsoft.com/office/drawing/2014/main" id="{3C934377-5225-4D74-B467-7BD48AB4D490}"/>
              </a:ext>
            </a:extLst>
          </p:cNvPr>
          <p:cNvSpPr/>
          <p:nvPr/>
        </p:nvSpPr>
        <p:spPr>
          <a:xfrm>
            <a:off x="7588857" y="1696529"/>
            <a:ext cx="664037" cy="669481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MySQL :: MySQL Workbench Manual :: 7.4 Visual Explain Plan">
            <a:extLst>
              <a:ext uri="{FF2B5EF4-FFF2-40B4-BE49-F238E27FC236}">
                <a16:creationId xmlns:a16="http://schemas.microsoft.com/office/drawing/2014/main" id="{998AC7A9-14EC-4564-B254-AECC12CB1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700912"/>
            <a:ext cx="8131315" cy="295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C07C6B-AA6F-4876-AE8F-EAACF371ABCD}"/>
              </a:ext>
            </a:extLst>
          </p:cNvPr>
          <p:cNvSpPr/>
          <p:nvPr/>
        </p:nvSpPr>
        <p:spPr>
          <a:xfrm>
            <a:off x="1415438" y="1560978"/>
            <a:ext cx="59564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Qué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un plan de </a:t>
            </a:r>
            <a:r>
              <a:rPr lang="en-US" sz="32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ejecución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  <a:endParaRPr lang="en-US" sz="3200" b="1" i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4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160337"/>
            <a:ext cx="741729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br>
              <a:rPr lang="es-ES" sz="4400" dirty="0"/>
            </a:br>
            <a:r>
              <a:rPr lang="es-ES" sz="3000" dirty="0"/>
              <a:t>Radiografía de un plan de Ejecución </a:t>
            </a:r>
            <a:br>
              <a:rPr lang="es-ES" sz="4400" dirty="0"/>
            </a:br>
            <a:endParaRPr dirty="0"/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3A2B4AF7-423E-436F-AA60-98C43DCAF6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94182"/>
            <a:ext cx="8229600" cy="62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4000" b="1" dirty="0" err="1"/>
              <a:t>Explain</a:t>
            </a:r>
            <a:endParaRPr lang="es-ES" sz="4000" b="1" dirty="0"/>
          </a:p>
        </p:txBody>
      </p:sp>
      <p:pic>
        <p:nvPicPr>
          <p:cNvPr id="3076" name="Picture 4" descr="BFF Tester - Best Friends Forever Test for Android - APK Download">
            <a:extLst>
              <a:ext uri="{FF2B5EF4-FFF2-40B4-BE49-F238E27FC236}">
                <a16:creationId xmlns:a16="http://schemas.microsoft.com/office/drawing/2014/main" id="{CD53A90D-C2C2-4235-A2AF-6447573E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15" y="1303337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uenas y Malas Prácticas en el Review / Demo de Scrum">
            <a:extLst>
              <a:ext uri="{FF2B5EF4-FFF2-40B4-BE49-F238E27FC236}">
                <a16:creationId xmlns:a16="http://schemas.microsoft.com/office/drawing/2014/main" id="{4116DA09-68CB-4F35-895F-133AA01C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39" y="3561728"/>
            <a:ext cx="4864750" cy="226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92;p14">
            <a:extLst>
              <a:ext uri="{FF2B5EF4-FFF2-40B4-BE49-F238E27FC236}">
                <a16:creationId xmlns:a16="http://schemas.microsoft.com/office/drawing/2014/main" id="{9AD72982-EF71-47E7-B9A9-819135709B2B}"/>
              </a:ext>
            </a:extLst>
          </p:cNvPr>
          <p:cNvSpPr txBox="1">
            <a:spLocks/>
          </p:cNvSpPr>
          <p:nvPr/>
        </p:nvSpPr>
        <p:spPr>
          <a:xfrm>
            <a:off x="7417293" y="5160936"/>
            <a:ext cx="1971042" cy="9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br>
              <a:rPr lang="es-ES" dirty="0"/>
            </a:br>
            <a:r>
              <a:rPr lang="es-ES" dirty="0"/>
              <a:t>                     </a:t>
            </a:r>
            <a:r>
              <a:rPr lang="es-ES" sz="2800" b="1" dirty="0"/>
              <a:t>D1-WC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34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1603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br>
              <a:rPr lang="es-ES" sz="4400" dirty="0"/>
            </a:br>
            <a:r>
              <a:rPr lang="es-ES" sz="4800" b="1" i="1" dirty="0"/>
              <a:t>Operadores</a:t>
            </a:r>
            <a:br>
              <a:rPr lang="es-ES" sz="4800" i="1" dirty="0"/>
            </a:br>
            <a:endParaRPr sz="4800" i="1" dirty="0"/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3A2B4AF7-423E-436F-AA60-98C43DCAF6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6814" y="1159773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 algn="ctr">
              <a:spcBef>
                <a:spcPts val="0"/>
              </a:spcBef>
              <a:buSzPts val="3200"/>
              <a:buNone/>
            </a:pPr>
            <a:endParaRPr lang="es-ES" sz="3600" dirty="0"/>
          </a:p>
          <a:p>
            <a:pPr marL="203200" indent="0" algn="ctr">
              <a:spcBef>
                <a:spcPts val="0"/>
              </a:spcBef>
              <a:buSzPts val="3200"/>
              <a:buNone/>
            </a:pPr>
            <a:r>
              <a:rPr lang="es-ES" sz="4800" b="1" dirty="0"/>
              <a:t>Table </a:t>
            </a:r>
            <a:r>
              <a:rPr lang="es-ES" sz="4800" b="1" dirty="0" err="1"/>
              <a:t>Scan</a:t>
            </a:r>
            <a:endParaRPr lang="es-ES" sz="4800" b="1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ES" sz="3600" dirty="0"/>
          </a:p>
        </p:txBody>
      </p:sp>
      <p:pic>
        <p:nvPicPr>
          <p:cNvPr id="4" name="Picture 4" descr="Buenas y Malas Prácticas en el Review / Demo de Scrum">
            <a:extLst>
              <a:ext uri="{FF2B5EF4-FFF2-40B4-BE49-F238E27FC236}">
                <a16:creationId xmlns:a16="http://schemas.microsoft.com/office/drawing/2014/main" id="{0C836F55-0D38-461A-88BF-6377CDFA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39" y="3561728"/>
            <a:ext cx="4864750" cy="226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A9E362-6737-436D-916E-EE9011700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571" y="2355679"/>
            <a:ext cx="4488857" cy="1265787"/>
          </a:xfrm>
          <a:prstGeom prst="rect">
            <a:avLst/>
          </a:prstGeom>
        </p:spPr>
      </p:pic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4397BB47-FDEA-443D-B603-0AD44FFFE4B4}"/>
              </a:ext>
            </a:extLst>
          </p:cNvPr>
          <p:cNvSpPr txBox="1">
            <a:spLocks/>
          </p:cNvSpPr>
          <p:nvPr/>
        </p:nvSpPr>
        <p:spPr>
          <a:xfrm>
            <a:off x="7417293" y="5160936"/>
            <a:ext cx="1971042" cy="9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br>
              <a:rPr lang="es-ES" dirty="0"/>
            </a:br>
            <a:r>
              <a:rPr lang="es-ES" dirty="0"/>
              <a:t>                     </a:t>
            </a:r>
            <a:r>
              <a:rPr lang="es-ES" sz="2800" b="1" dirty="0"/>
              <a:t>D2-W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995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1603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br>
              <a:rPr lang="es-ES" sz="4400" dirty="0"/>
            </a:br>
            <a:r>
              <a:rPr lang="es-ES" sz="4800" b="1" dirty="0"/>
              <a:t>Índices</a:t>
            </a:r>
            <a:br>
              <a:rPr lang="es-ES" sz="4000" dirty="0"/>
            </a:br>
            <a:endParaRPr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B368B5-8B32-4D78-BD7F-D3DD2D24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83" y="1303337"/>
            <a:ext cx="8253634" cy="25827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E5E52D-26A3-494B-9F66-5D60C0EFE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70" y="3849085"/>
            <a:ext cx="5007730" cy="222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1603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br>
              <a:rPr lang="es-ES" sz="4400" dirty="0"/>
            </a:br>
            <a:r>
              <a:rPr lang="es-ES" sz="4800" b="1" dirty="0"/>
              <a:t>Operadores</a:t>
            </a:r>
            <a:br>
              <a:rPr lang="es-ES" sz="4000" dirty="0"/>
            </a:br>
            <a:endParaRPr sz="4000" dirty="0"/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3A2B4AF7-423E-436F-AA60-98C43DCAF6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18132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74700" indent="-571500">
              <a:spcBef>
                <a:spcPts val="0"/>
              </a:spcBef>
              <a:buSzPts val="3200"/>
            </a:pPr>
            <a:endParaRPr lang="es-ES" sz="3600" dirty="0"/>
          </a:p>
          <a:p>
            <a:pPr marL="774700" indent="-571500">
              <a:spcBef>
                <a:spcPts val="0"/>
              </a:spcBef>
              <a:buSzPts val="3200"/>
            </a:pPr>
            <a:r>
              <a:rPr lang="es-ES" sz="4400" dirty="0" err="1"/>
              <a:t>Index</a:t>
            </a:r>
            <a:r>
              <a:rPr lang="es-ES" sz="4400" dirty="0"/>
              <a:t> </a:t>
            </a:r>
            <a:r>
              <a:rPr lang="es-ES" sz="4400" dirty="0" err="1"/>
              <a:t>Scan</a:t>
            </a:r>
            <a:endParaRPr lang="es-ES" sz="4400" dirty="0"/>
          </a:p>
          <a:p>
            <a:pPr marL="774700" indent="-571500">
              <a:spcBef>
                <a:spcPts val="0"/>
              </a:spcBef>
              <a:buSzPts val="3200"/>
            </a:pPr>
            <a:r>
              <a:rPr lang="es-ES" sz="4400" dirty="0" err="1"/>
              <a:t>Range</a:t>
            </a:r>
            <a:r>
              <a:rPr lang="es-ES" sz="4400" dirty="0"/>
              <a:t> </a:t>
            </a:r>
            <a:r>
              <a:rPr lang="es-ES" sz="4400" dirty="0" err="1"/>
              <a:t>Scan</a:t>
            </a:r>
            <a:endParaRPr lang="es-ES" sz="4400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ES" sz="3600" dirty="0"/>
          </a:p>
        </p:txBody>
      </p:sp>
      <p:pic>
        <p:nvPicPr>
          <p:cNvPr id="4" name="Picture 4" descr="Buenas y Malas Prácticas en el Review / Demo de Scrum">
            <a:extLst>
              <a:ext uri="{FF2B5EF4-FFF2-40B4-BE49-F238E27FC236}">
                <a16:creationId xmlns:a16="http://schemas.microsoft.com/office/drawing/2014/main" id="{0C836F55-0D38-461A-88BF-6377CDFA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39" y="3561728"/>
            <a:ext cx="4864750" cy="226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CE1412BC-6405-4E61-BFEA-52F3556AB7C8}"/>
              </a:ext>
            </a:extLst>
          </p:cNvPr>
          <p:cNvSpPr txBox="1">
            <a:spLocks/>
          </p:cNvSpPr>
          <p:nvPr/>
        </p:nvSpPr>
        <p:spPr>
          <a:xfrm>
            <a:off x="7172958" y="5031871"/>
            <a:ext cx="1971042" cy="9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br>
              <a:rPr lang="es-ES" dirty="0"/>
            </a:br>
            <a:r>
              <a:rPr lang="es-ES" dirty="0"/>
              <a:t>                     </a:t>
            </a:r>
            <a:r>
              <a:rPr lang="es-ES" sz="2800" b="1" dirty="0"/>
              <a:t>D3-C,D4-W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286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1603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br>
              <a:rPr lang="es-ES" sz="4400" dirty="0"/>
            </a:br>
            <a:r>
              <a:rPr lang="es-ES" sz="4000" b="1" dirty="0"/>
              <a:t>Operadores</a:t>
            </a:r>
            <a:br>
              <a:rPr lang="es-ES" sz="4000" dirty="0"/>
            </a:br>
            <a:endParaRPr sz="4000" dirty="0"/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3A2B4AF7-423E-436F-AA60-98C43DCAF6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74700" indent="-571500">
              <a:spcBef>
                <a:spcPts val="0"/>
              </a:spcBef>
              <a:buSzPts val="3200"/>
            </a:pPr>
            <a:r>
              <a:rPr lang="es-ES" sz="4400" dirty="0" err="1"/>
              <a:t>Index</a:t>
            </a:r>
            <a:r>
              <a:rPr lang="es-ES" sz="4400" dirty="0"/>
              <a:t> look-up</a:t>
            </a:r>
          </a:p>
        </p:txBody>
      </p:sp>
      <p:pic>
        <p:nvPicPr>
          <p:cNvPr id="4" name="Picture 4" descr="Buenas y Malas Prácticas en el Review / Demo de Scrum">
            <a:extLst>
              <a:ext uri="{FF2B5EF4-FFF2-40B4-BE49-F238E27FC236}">
                <a16:creationId xmlns:a16="http://schemas.microsoft.com/office/drawing/2014/main" id="{0C836F55-0D38-461A-88BF-6377CDFA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39" y="3561728"/>
            <a:ext cx="4864750" cy="226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BF976981-C713-457F-AA3B-BA66ECE196F6}"/>
              </a:ext>
            </a:extLst>
          </p:cNvPr>
          <p:cNvSpPr txBox="1">
            <a:spLocks/>
          </p:cNvSpPr>
          <p:nvPr/>
        </p:nvSpPr>
        <p:spPr>
          <a:xfrm>
            <a:off x="7172958" y="5031871"/>
            <a:ext cx="1971042" cy="9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br>
              <a:rPr lang="es-ES" dirty="0"/>
            </a:br>
            <a:r>
              <a:rPr lang="es-ES" dirty="0"/>
              <a:t>                     </a:t>
            </a:r>
            <a:r>
              <a:rPr lang="es-ES" sz="2800" b="1" dirty="0"/>
              <a:t>D5-C,D6-W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921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596348" y="2091450"/>
            <a:ext cx="6997147" cy="24275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s-ES" sz="5600" dirty="0"/>
              <a:t>Baja selectividad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5600" dirty="0"/>
              <a:t>SARG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5600" dirty="0" err="1"/>
              <a:t>OverIndex</a:t>
            </a:r>
            <a:endParaRPr lang="en-US" sz="56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A79B5EC3-26A8-444E-8DD9-9CD2D46AAC85}"/>
              </a:ext>
            </a:extLst>
          </p:cNvPr>
          <p:cNvSpPr txBox="1">
            <a:spLocks/>
          </p:cNvSpPr>
          <p:nvPr/>
        </p:nvSpPr>
        <p:spPr>
          <a:xfrm>
            <a:off x="0" y="1603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br>
              <a:rPr lang="es-ES" sz="4000" b="1" i="1" dirty="0">
                <a:solidFill>
                  <a:schemeClr val="bg1"/>
                </a:solidFill>
              </a:rPr>
            </a:br>
            <a:r>
              <a:rPr lang="es-ES" sz="4800" b="1" i="1" dirty="0">
                <a:solidFill>
                  <a:schemeClr val="bg1"/>
                </a:solidFill>
              </a:rPr>
              <a:t>Conceptos claves</a:t>
            </a:r>
            <a:br>
              <a:rPr lang="es-ES" sz="4000" b="1" i="1" dirty="0">
                <a:solidFill>
                  <a:schemeClr val="bg1"/>
                </a:solidFill>
              </a:rPr>
            </a:br>
            <a:endParaRPr lang="es-ES" sz="4000" b="1" i="1" dirty="0">
              <a:solidFill>
                <a:schemeClr val="bg1"/>
              </a:solidFill>
            </a:endParaRPr>
          </a:p>
        </p:txBody>
      </p:sp>
      <p:sp>
        <p:nvSpPr>
          <p:cNvPr id="5" name="Google Shape;962;p38">
            <a:extLst>
              <a:ext uri="{FF2B5EF4-FFF2-40B4-BE49-F238E27FC236}">
                <a16:creationId xmlns:a16="http://schemas.microsoft.com/office/drawing/2014/main" id="{18C14817-8583-4CE2-A05C-9129C0DE4BE9}"/>
              </a:ext>
            </a:extLst>
          </p:cNvPr>
          <p:cNvSpPr/>
          <p:nvPr/>
        </p:nvSpPr>
        <p:spPr>
          <a:xfrm>
            <a:off x="596348" y="1294055"/>
            <a:ext cx="1050387" cy="859115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287E0C6A-97B4-4629-89BD-BC647193676B}"/>
              </a:ext>
            </a:extLst>
          </p:cNvPr>
          <p:cNvSpPr txBox="1">
            <a:spLocks/>
          </p:cNvSpPr>
          <p:nvPr/>
        </p:nvSpPr>
        <p:spPr>
          <a:xfrm>
            <a:off x="7593495" y="5097189"/>
            <a:ext cx="1971042" cy="8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br>
              <a:rPr lang="es-ES" dirty="0"/>
            </a:br>
            <a:r>
              <a:rPr lang="es-ES" dirty="0"/>
              <a:t>                     </a:t>
            </a:r>
            <a:r>
              <a:rPr lang="es-ES" sz="2800" b="1" dirty="0"/>
              <a:t>D7-W</a:t>
            </a:r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1498200" y="4268802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4572908" y="141606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9" y="2239967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125837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6" y="3096277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200" y="3446525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6000">
                <a:solidFill>
                  <a:schemeClr val="lt1"/>
                </a:solidFill>
              </a:rPr>
              <a:t>Big concept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9" name="Google Shape;93;p14">
            <a:extLst>
              <a:ext uri="{FF2B5EF4-FFF2-40B4-BE49-F238E27FC236}">
                <a16:creationId xmlns:a16="http://schemas.microsoft.com/office/drawing/2014/main" id="{8DC7345C-3E05-44EC-936C-6A151CF540FA}"/>
              </a:ext>
            </a:extLst>
          </p:cNvPr>
          <p:cNvSpPr txBox="1">
            <a:spLocks/>
          </p:cNvSpPr>
          <p:nvPr/>
        </p:nvSpPr>
        <p:spPr>
          <a:xfrm>
            <a:off x="265043" y="2084094"/>
            <a:ext cx="8494644" cy="29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200">
              <a:buSzPts val="3200"/>
            </a:pPr>
            <a:endParaRPr lang="es-ES" sz="3600" dirty="0"/>
          </a:p>
          <a:p>
            <a:pPr marL="203200" algn="ctr">
              <a:buSzPts val="3200"/>
            </a:pPr>
            <a:endParaRPr lang="es-ES" sz="3800" dirty="0"/>
          </a:p>
          <a:p>
            <a:pPr marL="203200" algn="ctr">
              <a:buSzPts val="3200"/>
            </a:pPr>
            <a:endParaRPr lang="es-ES" sz="3800" dirty="0"/>
          </a:p>
          <a:p>
            <a:pPr marL="203200" algn="ctr">
              <a:buSzPts val="3200"/>
            </a:pPr>
            <a:r>
              <a:rPr lang="es-ES" sz="3800" dirty="0"/>
              <a:t>Prácticas o patrones que degradan el rendimiento de nuestras consultas</a:t>
            </a:r>
            <a:endParaRPr lang="en-US" sz="1200" dirty="0"/>
          </a:p>
          <a:p>
            <a:pPr marL="774700" indent="-571500">
              <a:buSzPts val="3200"/>
            </a:pPr>
            <a:endParaRPr lang="en-US" sz="1200" dirty="0"/>
          </a:p>
          <a:p>
            <a:pPr marL="774700" indent="-571500">
              <a:buSzPts val="3200"/>
            </a:pPr>
            <a:endParaRPr lang="es-ES" sz="1200" dirty="0"/>
          </a:p>
          <a:p>
            <a:pPr marL="342900" indent="-139700">
              <a:buClr>
                <a:schemeClr val="dk1"/>
              </a:buClr>
              <a:buSzPts val="3200"/>
            </a:pP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" grpId="0" animBg="1"/>
      <p:bldP spid="737" grpId="0" animBg="1"/>
      <p:bldP spid="73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560710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18</a:t>
            </a:fld>
            <a:endParaRPr/>
          </a:p>
        </p:txBody>
      </p:sp>
      <p:sp>
        <p:nvSpPr>
          <p:cNvPr id="9" name="Google Shape;93;p14">
            <a:extLst>
              <a:ext uri="{FF2B5EF4-FFF2-40B4-BE49-F238E27FC236}">
                <a16:creationId xmlns:a16="http://schemas.microsoft.com/office/drawing/2014/main" id="{FDB8D9FF-C273-4FE3-BDB9-767D97062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83076"/>
            <a:ext cx="8229600" cy="515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 algn="ctr">
              <a:spcBef>
                <a:spcPts val="0"/>
              </a:spcBef>
              <a:buSzPts val="3200"/>
              <a:buNone/>
            </a:pPr>
            <a:endParaRPr lang="es-ES" sz="4400" b="1" dirty="0"/>
          </a:p>
          <a:p>
            <a:pPr marL="203200" indent="0" algn="ctr">
              <a:spcBef>
                <a:spcPts val="0"/>
              </a:spcBef>
              <a:buSzPts val="3200"/>
              <a:buNone/>
            </a:pPr>
            <a:r>
              <a:rPr lang="es-ES" sz="4400" b="1" dirty="0"/>
              <a:t>Uso de funciones en nuestro segmento </a:t>
            </a:r>
            <a:r>
              <a:rPr lang="es-ES" sz="4400" b="1" dirty="0" err="1"/>
              <a:t>Where</a:t>
            </a:r>
            <a:endParaRPr lang="en-US" sz="4400" b="1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s-ES" sz="1200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ES" sz="3600" dirty="0"/>
          </a:p>
        </p:txBody>
      </p:sp>
      <p:pic>
        <p:nvPicPr>
          <p:cNvPr id="10" name="Picture 4" descr="Buenas y Malas Prácticas en el Review / Demo de Scrum">
            <a:extLst>
              <a:ext uri="{FF2B5EF4-FFF2-40B4-BE49-F238E27FC236}">
                <a16:creationId xmlns:a16="http://schemas.microsoft.com/office/drawing/2014/main" id="{DDC197F2-BF26-405F-BB8E-DC91DE8C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482" y="3505696"/>
            <a:ext cx="4864750" cy="226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067E9257-DAF6-4BA6-87FA-D61F53B0EFB4}"/>
              </a:ext>
            </a:extLst>
          </p:cNvPr>
          <p:cNvSpPr txBox="1">
            <a:spLocks/>
          </p:cNvSpPr>
          <p:nvPr/>
        </p:nvSpPr>
        <p:spPr>
          <a:xfrm>
            <a:off x="7191333" y="5177542"/>
            <a:ext cx="1971042" cy="8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br>
              <a:rPr lang="es-ES" dirty="0"/>
            </a:br>
            <a:r>
              <a:rPr lang="es-ES" dirty="0"/>
              <a:t>                     </a:t>
            </a:r>
            <a:r>
              <a:rPr lang="es-ES" sz="2800" b="1" dirty="0"/>
              <a:t>D8-C,D9-W</a:t>
            </a:r>
            <a:br>
              <a:rPr lang="es-ES" dirty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3A2B4AF7-423E-436F-AA60-98C43DCAF6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57130"/>
            <a:ext cx="8229600" cy="468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74700" indent="-571500">
              <a:spcBef>
                <a:spcPts val="0"/>
              </a:spcBef>
              <a:buSzPts val="3200"/>
            </a:pPr>
            <a:r>
              <a:rPr lang="en-US" sz="3600" dirty="0" err="1"/>
              <a:t>Búsquedas</a:t>
            </a:r>
            <a:r>
              <a:rPr lang="en-US" sz="3600" dirty="0"/>
              <a:t> por </a:t>
            </a:r>
            <a:r>
              <a:rPr lang="en-US" sz="3600" dirty="0" err="1"/>
              <a:t>sufijo</a:t>
            </a:r>
            <a:endParaRPr lang="en-US" sz="3600" dirty="0"/>
          </a:p>
          <a:p>
            <a:pPr marL="774700" indent="-571500">
              <a:spcBef>
                <a:spcPts val="0"/>
              </a:spcBef>
              <a:buSzPts val="3200"/>
            </a:pPr>
            <a:r>
              <a:rPr lang="en-US" sz="3600" dirty="0"/>
              <a:t>Like o Not Like, ahi </a:t>
            </a:r>
            <a:r>
              <a:rPr lang="en-US" sz="3600" dirty="0" err="1"/>
              <a:t>esta</a:t>
            </a:r>
            <a:r>
              <a:rPr lang="en-US" sz="3600" dirty="0"/>
              <a:t> el dilemma.</a:t>
            </a:r>
          </a:p>
          <a:p>
            <a:pPr marL="774700" indent="-571500">
              <a:spcBef>
                <a:spcPts val="0"/>
              </a:spcBef>
              <a:buSzPts val="3200"/>
            </a:pPr>
            <a:r>
              <a:rPr lang="en-US" sz="3600" dirty="0"/>
              <a:t>Alto de </a:t>
            </a:r>
            <a:r>
              <a:rPr lang="en-US" sz="3600" dirty="0" err="1"/>
              <a:t>usar</a:t>
            </a:r>
            <a:r>
              <a:rPr lang="en-US" sz="3600" dirty="0"/>
              <a:t> LIKE '%son’</a:t>
            </a:r>
          </a:p>
          <a:p>
            <a:pPr marL="774700" indent="-571500">
              <a:spcBef>
                <a:spcPts val="0"/>
              </a:spcBef>
              <a:buSzPts val="3200"/>
            </a:pPr>
            <a:endParaRPr lang="en-US" sz="3600" dirty="0"/>
          </a:p>
          <a:p>
            <a:pPr marL="774700" indent="-571500">
              <a:spcBef>
                <a:spcPts val="0"/>
              </a:spcBef>
              <a:buSzPts val="3200"/>
            </a:pPr>
            <a:endParaRPr lang="en-US" sz="1200" dirty="0"/>
          </a:p>
          <a:p>
            <a:pPr marL="774700" indent="-571500">
              <a:spcBef>
                <a:spcPts val="0"/>
              </a:spcBef>
              <a:buSzPts val="3200"/>
            </a:pPr>
            <a:endParaRPr lang="en-US" sz="1200" dirty="0"/>
          </a:p>
          <a:p>
            <a:pPr marL="774700" indent="-571500">
              <a:spcBef>
                <a:spcPts val="0"/>
              </a:spcBef>
              <a:buSzPts val="3200"/>
            </a:pPr>
            <a:endParaRPr lang="es-ES" sz="1200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ES" sz="3600" dirty="0"/>
          </a:p>
        </p:txBody>
      </p:sp>
      <p:pic>
        <p:nvPicPr>
          <p:cNvPr id="4" name="Picture 4" descr="Buenas y Malas Prácticas en el Review / Demo de Scrum">
            <a:extLst>
              <a:ext uri="{FF2B5EF4-FFF2-40B4-BE49-F238E27FC236}">
                <a16:creationId xmlns:a16="http://schemas.microsoft.com/office/drawing/2014/main" id="{3F65D9DF-F0D3-4FC5-8A30-13F2DC5F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482" y="3429000"/>
            <a:ext cx="4864750" cy="226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A4A77D9D-D7DB-4F9F-9F13-3C603E2D7FAF}"/>
              </a:ext>
            </a:extLst>
          </p:cNvPr>
          <p:cNvSpPr txBox="1">
            <a:spLocks/>
          </p:cNvSpPr>
          <p:nvPr/>
        </p:nvSpPr>
        <p:spPr>
          <a:xfrm>
            <a:off x="6059686" y="5268670"/>
            <a:ext cx="3117242" cy="8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br>
              <a:rPr lang="es-ES" dirty="0"/>
            </a:br>
            <a:r>
              <a:rPr lang="es-ES" dirty="0"/>
              <a:t>                     </a:t>
            </a:r>
            <a:r>
              <a:rPr lang="es-ES" sz="2800" b="1" dirty="0"/>
              <a:t>D10-C,D11C,D12C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374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316683" y="3145340"/>
            <a:ext cx="4632406" cy="4709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Geovanny Hernandez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>
          <a:xfrm>
            <a:off x="5747670" y="520791"/>
            <a:ext cx="3263808" cy="780471"/>
          </a:xfrm>
        </p:spPr>
        <p:txBody>
          <a:bodyPr/>
          <a:lstStyle/>
          <a:p>
            <a:pPr algn="ctr"/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Ingeniero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de Base de 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Datos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9" r="6549"/>
          <a:stretch>
            <a:fillRect/>
          </a:stretch>
        </p:blipFill>
        <p:spPr>
          <a:xfrm>
            <a:off x="1911367" y="1553865"/>
            <a:ext cx="1443038" cy="1443037"/>
          </a:xfrm>
        </p:spPr>
      </p:pic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>
          <a:xfrm>
            <a:off x="5334000" y="1441938"/>
            <a:ext cx="3810000" cy="5237157"/>
          </a:xfrm>
        </p:spPr>
        <p:txBody>
          <a:bodyPr/>
          <a:lstStyle/>
          <a:p>
            <a:pPr algn="ctr"/>
            <a:endParaRPr lang="es-ES" sz="1800" b="1" dirty="0">
              <a:solidFill>
                <a:schemeClr val="tx1"/>
              </a:solidFill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</a:rPr>
              <a:t>Profesional IT con más de quince años de experiencia y un apasionado sobre el mundo de los datos, con experiencia en tecnologías de bases de datos relacionales (MySQL &amp; SQL Server) y NoSQL, con experiencia en el desarrollo de soluciones de Business </a:t>
            </a:r>
            <a:r>
              <a:rPr lang="es-ES" sz="1800" b="1" dirty="0" err="1">
                <a:solidFill>
                  <a:schemeClr val="tx1"/>
                </a:solidFill>
              </a:rPr>
              <a:t>Intelligence</a:t>
            </a:r>
            <a:r>
              <a:rPr lang="es-ES" sz="1800" b="1" dirty="0">
                <a:solidFill>
                  <a:schemeClr val="tx1"/>
                </a:solidFill>
              </a:rPr>
              <a:t> y Python </a:t>
            </a:r>
            <a:r>
              <a:rPr lang="es-ES" sz="1800" b="1" dirty="0" err="1">
                <a:solidFill>
                  <a:schemeClr val="tx1"/>
                </a:solidFill>
              </a:rPr>
              <a:t>Automation</a:t>
            </a:r>
            <a:r>
              <a:rPr lang="es-ES" sz="1800" b="1" dirty="0">
                <a:solidFill>
                  <a:schemeClr val="tx1"/>
                </a:solidFill>
              </a:rPr>
              <a:t>.  </a:t>
            </a:r>
          </a:p>
          <a:p>
            <a:pPr algn="ctr"/>
            <a:endParaRPr lang="es-ES" sz="1800" b="1" dirty="0">
              <a:solidFill>
                <a:schemeClr val="tx1"/>
              </a:solidFill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</a:rPr>
              <a:t>Geo ha sido speaker en eventos de Europa y América Latina como SQL Bits, SQL </a:t>
            </a:r>
            <a:r>
              <a:rPr lang="es-ES" sz="1800" b="1" dirty="0" err="1">
                <a:solidFill>
                  <a:schemeClr val="tx1"/>
                </a:solidFill>
              </a:rPr>
              <a:t>Saturday</a:t>
            </a:r>
            <a:r>
              <a:rPr lang="es-ES" sz="1800" b="1" dirty="0">
                <a:solidFill>
                  <a:schemeClr val="tx1"/>
                </a:solidFill>
              </a:rPr>
              <a:t> y PASS Maratón.</a:t>
            </a:r>
          </a:p>
          <a:p>
            <a:pPr algn="ctr"/>
            <a:endParaRPr lang="es-ES" sz="18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just"/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46EF24-0CF3-44B4-8343-00AB88044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5591"/>
            <a:ext cx="977951" cy="8168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D506BD-A373-4323-8A99-5295E773F77F}"/>
              </a:ext>
            </a:extLst>
          </p:cNvPr>
          <p:cNvSpPr txBox="1"/>
          <p:nvPr/>
        </p:nvSpPr>
        <p:spPr>
          <a:xfrm>
            <a:off x="835451" y="3896464"/>
            <a:ext cx="1934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657786"/>
                </a:solidFill>
                <a:effectLst/>
                <a:latin typeface="system-ui"/>
              </a:rPr>
              <a:t>@datawithgeo</a:t>
            </a:r>
            <a:endParaRPr lang="en-US" sz="20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C1D2C7-FDF5-49F1-8C26-58AFE29FD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24" y="4569803"/>
            <a:ext cx="1183628" cy="3424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8D279CF-6736-4686-8E7F-433501587ABF}"/>
              </a:ext>
            </a:extLst>
          </p:cNvPr>
          <p:cNvSpPr txBox="1"/>
          <p:nvPr/>
        </p:nvSpPr>
        <p:spPr>
          <a:xfrm>
            <a:off x="1170973" y="4562467"/>
            <a:ext cx="176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657786"/>
                </a:solidFill>
                <a:effectLst/>
                <a:latin typeface="system-ui"/>
              </a:rPr>
              <a:t>@datawithgeo</a:t>
            </a:r>
            <a:endParaRPr lang="en-US" sz="2000" b="1" dirty="0"/>
          </a:p>
        </p:txBody>
      </p:sp>
      <p:pic>
        <p:nvPicPr>
          <p:cNvPr id="1026" name="Picture 2" descr="GitHub esta basada en el sistema de control de versiones Git">
            <a:extLst>
              <a:ext uri="{FF2B5EF4-FFF2-40B4-BE49-F238E27FC236}">
                <a16:creationId xmlns:a16="http://schemas.microsoft.com/office/drawing/2014/main" id="{13C11023-83ED-4DCA-B046-65FE19DB5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1186"/>
            <a:ext cx="1670903" cy="8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5A4284-E59D-4B94-A402-DE8AFBAD0BE3}"/>
              </a:ext>
            </a:extLst>
          </p:cNvPr>
          <p:cNvSpPr txBox="1"/>
          <p:nvPr/>
        </p:nvSpPr>
        <p:spPr>
          <a:xfrm>
            <a:off x="316683" y="5767288"/>
            <a:ext cx="391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57786"/>
                </a:solidFill>
                <a:latin typeface="system-ui"/>
              </a:rPr>
              <a:t>https://github.com/geohernandez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77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/>
      <p:bldP spid="152" grpId="0" build="p"/>
      <p:bldP spid="18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3A2B4AF7-423E-436F-AA60-98C43DCAF6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371061"/>
            <a:ext cx="8229600" cy="586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74700" indent="-571500">
              <a:spcBef>
                <a:spcPts val="0"/>
              </a:spcBef>
              <a:buSzPts val="3200"/>
            </a:pPr>
            <a:endParaRPr lang="en-US" sz="3600" dirty="0"/>
          </a:p>
          <a:p>
            <a:pPr marL="774700" indent="-571500">
              <a:spcBef>
                <a:spcPts val="0"/>
              </a:spcBef>
              <a:buSzPts val="3200"/>
            </a:pPr>
            <a:r>
              <a:rPr lang="en-US" sz="3600" dirty="0" err="1"/>
              <a:t>Elegir</a:t>
            </a:r>
            <a:r>
              <a:rPr lang="en-US" sz="3600" dirty="0"/>
              <a:t> </a:t>
            </a:r>
            <a:r>
              <a:rPr lang="en-US" sz="3600" dirty="0" err="1"/>
              <a:t>correctamente</a:t>
            </a:r>
            <a:r>
              <a:rPr lang="en-US" sz="3600" dirty="0"/>
              <a:t> el </a:t>
            </a:r>
            <a:r>
              <a:rPr lang="en-US" sz="3600" dirty="0" err="1"/>
              <a:t>orden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la </a:t>
            </a:r>
            <a:r>
              <a:rPr lang="en-US" sz="3600" dirty="0" err="1"/>
              <a:t>definición</a:t>
            </a:r>
            <a:r>
              <a:rPr lang="en-US" sz="3600" dirty="0"/>
              <a:t> de </a:t>
            </a:r>
            <a:r>
              <a:rPr lang="en-US" sz="3600" dirty="0" err="1"/>
              <a:t>nuestros</a:t>
            </a:r>
            <a:r>
              <a:rPr lang="en-US" sz="3600" dirty="0"/>
              <a:t> indices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3600" dirty="0"/>
          </a:p>
          <a:p>
            <a:pPr marL="774700" indent="-571500">
              <a:spcBef>
                <a:spcPts val="0"/>
              </a:spcBef>
              <a:buSzPts val="3200"/>
            </a:pPr>
            <a:r>
              <a:rPr lang="es-ES" sz="3600" dirty="0"/>
              <a:t>El orden de los factores si puede alterar el producto. Redefiniendo el orden de las columnas en nuestras consultas	</a:t>
            </a:r>
            <a:endParaRPr lang="en-US" sz="3600" dirty="0"/>
          </a:p>
          <a:p>
            <a:pPr marL="774700" indent="-571500">
              <a:spcBef>
                <a:spcPts val="0"/>
              </a:spcBef>
              <a:buSzPts val="3200"/>
            </a:pPr>
            <a:endParaRPr lang="en-US" sz="3600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1200" dirty="0"/>
          </a:p>
          <a:p>
            <a:pPr marL="774700" indent="-571500">
              <a:spcBef>
                <a:spcPts val="0"/>
              </a:spcBef>
              <a:buSzPts val="3200"/>
            </a:pPr>
            <a:endParaRPr lang="en-US" sz="1200" dirty="0"/>
          </a:p>
          <a:p>
            <a:pPr marL="774700" indent="-571500">
              <a:spcBef>
                <a:spcPts val="0"/>
              </a:spcBef>
              <a:buSzPts val="3200"/>
            </a:pPr>
            <a:endParaRPr lang="es-ES" sz="1200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ES" sz="3600" dirty="0"/>
          </a:p>
        </p:txBody>
      </p:sp>
      <p:pic>
        <p:nvPicPr>
          <p:cNvPr id="4" name="Picture 4" descr="Buenas y Malas Prácticas en el Review / Demo de Scrum">
            <a:extLst>
              <a:ext uri="{FF2B5EF4-FFF2-40B4-BE49-F238E27FC236}">
                <a16:creationId xmlns:a16="http://schemas.microsoft.com/office/drawing/2014/main" id="{62951CD0-F3C5-4BE2-AE09-79713CDFE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82" y="4505839"/>
            <a:ext cx="3492549" cy="16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9BE2CAD2-7B8E-40DC-9E9A-231BAA886037}"/>
              </a:ext>
            </a:extLst>
          </p:cNvPr>
          <p:cNvSpPr txBox="1">
            <a:spLocks/>
          </p:cNvSpPr>
          <p:nvPr/>
        </p:nvSpPr>
        <p:spPr>
          <a:xfrm>
            <a:off x="-655651" y="5275870"/>
            <a:ext cx="3117242" cy="8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br>
              <a:rPr lang="es-ES" dirty="0"/>
            </a:br>
            <a:r>
              <a:rPr lang="es-ES" dirty="0"/>
              <a:t>                     </a:t>
            </a:r>
            <a:r>
              <a:rPr lang="es-ES" sz="2800" b="1" dirty="0"/>
              <a:t>D13-W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11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3A2B4AF7-423E-436F-AA60-98C43DCAF6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83076"/>
            <a:ext cx="8229600" cy="515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1200" dirty="0"/>
              <a:t>	 </a:t>
            </a:r>
          </a:p>
          <a:p>
            <a:pPr marL="774700" indent="-571500">
              <a:spcBef>
                <a:spcPts val="0"/>
              </a:spcBef>
              <a:buSzPts val="3200"/>
            </a:pPr>
            <a:r>
              <a:rPr lang="en-US" sz="3600" dirty="0"/>
              <a:t>Divide y </a:t>
            </a:r>
            <a:r>
              <a:rPr lang="en-US" sz="3600" dirty="0" err="1"/>
              <a:t>venceras</a:t>
            </a:r>
            <a:r>
              <a:rPr lang="en-US" sz="3600" dirty="0"/>
              <a:t> : </a:t>
            </a:r>
            <a:r>
              <a:rPr lang="en-US" sz="3600" dirty="0" err="1"/>
              <a:t>Descomponiendo</a:t>
            </a:r>
            <a:r>
              <a:rPr lang="en-US" sz="3600" dirty="0"/>
              <a:t> </a:t>
            </a:r>
            <a:r>
              <a:rPr lang="en-US" sz="3600" dirty="0" err="1"/>
              <a:t>nuestras</a:t>
            </a:r>
            <a:r>
              <a:rPr lang="en-US" sz="3600" dirty="0"/>
              <a:t> </a:t>
            </a:r>
            <a:r>
              <a:rPr lang="en-US" sz="3600" dirty="0" err="1"/>
              <a:t>consultas</a:t>
            </a:r>
            <a:endParaRPr lang="en-US" sz="3600" dirty="0"/>
          </a:p>
          <a:p>
            <a:pPr marL="774700" indent="-571500">
              <a:spcBef>
                <a:spcPts val="0"/>
              </a:spcBef>
              <a:buSzPts val="3200"/>
            </a:pPr>
            <a:endParaRPr lang="en-US" sz="1200" dirty="0"/>
          </a:p>
          <a:p>
            <a:pPr marL="774700" indent="-571500">
              <a:spcBef>
                <a:spcPts val="0"/>
              </a:spcBef>
              <a:buSzPts val="3200"/>
            </a:pPr>
            <a:endParaRPr lang="es-ES" sz="1200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ES" sz="3600" dirty="0"/>
          </a:p>
        </p:txBody>
      </p:sp>
      <p:pic>
        <p:nvPicPr>
          <p:cNvPr id="4" name="Picture 4" descr="Buenas y Malas Prácticas en el Review / Demo de Scrum">
            <a:extLst>
              <a:ext uri="{FF2B5EF4-FFF2-40B4-BE49-F238E27FC236}">
                <a16:creationId xmlns:a16="http://schemas.microsoft.com/office/drawing/2014/main" id="{CC3DD196-7E13-40D8-843D-28611FD3D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625" y="3309304"/>
            <a:ext cx="4864750" cy="226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026CA601-429D-41DD-9911-D5BF0BA8DB59}"/>
              </a:ext>
            </a:extLst>
          </p:cNvPr>
          <p:cNvSpPr txBox="1">
            <a:spLocks/>
          </p:cNvSpPr>
          <p:nvPr/>
        </p:nvSpPr>
        <p:spPr>
          <a:xfrm>
            <a:off x="-135986" y="5283565"/>
            <a:ext cx="2275611" cy="8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br>
              <a:rPr lang="es-ES" dirty="0"/>
            </a:br>
            <a:r>
              <a:rPr lang="es-ES" dirty="0"/>
              <a:t>                     </a:t>
            </a:r>
            <a:r>
              <a:rPr lang="es-ES" sz="2800" b="1" dirty="0"/>
              <a:t>D14-W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6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>
            <a:spLocks noGrp="1"/>
          </p:cNvSpPr>
          <p:nvPr>
            <p:ph type="ctrTitle" idx="4294967295"/>
          </p:nvPr>
        </p:nvSpPr>
        <p:spPr>
          <a:xfrm>
            <a:off x="1392600" y="1868557"/>
            <a:ext cx="6593700" cy="19727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6000" b="1" i="1" dirty="0">
                <a:solidFill>
                  <a:schemeClr val="accent3"/>
                </a:solidFill>
              </a:rPr>
              <a:t>Conclusiones</a:t>
            </a:r>
            <a:endParaRPr sz="6000" b="1" i="1" dirty="0">
              <a:solidFill>
                <a:schemeClr val="accent3"/>
              </a:solidFill>
            </a:endParaRPr>
          </a:p>
        </p:txBody>
      </p:sp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560710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22</a:t>
            </a:fld>
            <a:endParaRPr/>
          </a:p>
        </p:txBody>
      </p:sp>
      <p:sp>
        <p:nvSpPr>
          <p:cNvPr id="6" name="Google Shape;1014;p38">
            <a:extLst>
              <a:ext uri="{FF2B5EF4-FFF2-40B4-BE49-F238E27FC236}">
                <a16:creationId xmlns:a16="http://schemas.microsoft.com/office/drawing/2014/main" id="{DF2CFC01-6EE8-4289-A2F8-2278DB4C7D4C}"/>
              </a:ext>
            </a:extLst>
          </p:cNvPr>
          <p:cNvSpPr/>
          <p:nvPr/>
        </p:nvSpPr>
        <p:spPr>
          <a:xfrm>
            <a:off x="6283560" y="1457741"/>
            <a:ext cx="1467840" cy="1381590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16;p38">
            <a:extLst>
              <a:ext uri="{FF2B5EF4-FFF2-40B4-BE49-F238E27FC236}">
                <a16:creationId xmlns:a16="http://schemas.microsoft.com/office/drawing/2014/main" id="{D4CEEA65-EE4E-45B1-A7E8-6F67AC1C9505}"/>
              </a:ext>
            </a:extLst>
          </p:cNvPr>
          <p:cNvSpPr/>
          <p:nvPr/>
        </p:nvSpPr>
        <p:spPr>
          <a:xfrm>
            <a:off x="6781803" y="2045514"/>
            <a:ext cx="1398069" cy="816956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22"/>
          <p:cNvPicPr preferRelativeResize="0"/>
          <p:nvPr/>
        </p:nvPicPr>
        <p:blipFill rotWithShape="1">
          <a:blip r:embed="rId3">
            <a:alphaModFix/>
          </a:blip>
          <a:srcRect l="11825" r="37379"/>
          <a:stretch/>
        </p:blipFill>
        <p:spPr>
          <a:xfrm>
            <a:off x="5441550" y="857250"/>
            <a:ext cx="3702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3;p14">
            <a:extLst>
              <a:ext uri="{FF2B5EF4-FFF2-40B4-BE49-F238E27FC236}">
                <a16:creationId xmlns:a16="http://schemas.microsoft.com/office/drawing/2014/main" id="{76A7F13A-1E05-462C-8087-9C49FFD3CF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2133600"/>
            <a:ext cx="8686800" cy="537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Definir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un set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herramientas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permitan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monitorizar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el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rendimiento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nuestros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Servidores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22"/>
          <p:cNvPicPr preferRelativeResize="0"/>
          <p:nvPr/>
        </p:nvPicPr>
        <p:blipFill rotWithShape="1">
          <a:blip r:embed="rId3">
            <a:alphaModFix/>
          </a:blip>
          <a:srcRect l="11825" r="37379"/>
          <a:stretch/>
        </p:blipFill>
        <p:spPr>
          <a:xfrm>
            <a:off x="5441550" y="857250"/>
            <a:ext cx="3702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A3B4D428-2213-444C-990F-DBB16353FD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45775" y="2447511"/>
            <a:ext cx="8686800" cy="526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3600" dirty="0" err="1"/>
              <a:t>Definir</a:t>
            </a:r>
            <a:r>
              <a:rPr lang="en-US" sz="3600" dirty="0"/>
              <a:t> </a:t>
            </a:r>
            <a:r>
              <a:rPr lang="en-US" sz="3600" dirty="0" err="1"/>
              <a:t>apropiadamente</a:t>
            </a:r>
            <a:r>
              <a:rPr lang="en-US" sz="3600" dirty="0"/>
              <a:t> 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3600" dirty="0" err="1"/>
              <a:t>entornos</a:t>
            </a:r>
            <a:r>
              <a:rPr lang="en-US" sz="3600" dirty="0"/>
              <a:t> de Desarrollo,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3600" dirty="0"/>
              <a:t> </a:t>
            </a:r>
            <a:r>
              <a:rPr lang="en-US" sz="3600" dirty="0" err="1"/>
              <a:t>pruebas</a:t>
            </a:r>
            <a:r>
              <a:rPr lang="en-US" sz="3600" dirty="0"/>
              <a:t> y/o cargas.</a:t>
            </a:r>
          </a:p>
        </p:txBody>
      </p:sp>
    </p:spTree>
    <p:extLst>
      <p:ext uri="{BB962C8B-B14F-4D97-AF65-F5344CB8AC3E}">
        <p14:creationId xmlns:p14="http://schemas.microsoft.com/office/powerpoint/2010/main" val="311549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22"/>
          <p:cNvPicPr preferRelativeResize="0"/>
          <p:nvPr/>
        </p:nvPicPr>
        <p:blipFill rotWithShape="1">
          <a:blip r:embed="rId3">
            <a:alphaModFix/>
          </a:blip>
          <a:srcRect l="11825" r="37379"/>
          <a:stretch/>
        </p:blipFill>
        <p:spPr>
          <a:xfrm>
            <a:off x="5441550" y="857250"/>
            <a:ext cx="3702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A3B4D428-2213-444C-990F-DBB16353FD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093764"/>
            <a:ext cx="5487325" cy="549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s-ES" sz="3600" dirty="0"/>
              <a:t>Establecer una 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s-ES" sz="3600" dirty="0"/>
              <a:t>metodología que nos permita gestionar la mejora continua de nuestras consultas y 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s-ES" sz="3600" dirty="0"/>
              <a:t>objetos a nivel de BD.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44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1;p35">
            <a:extLst>
              <a:ext uri="{FF2B5EF4-FFF2-40B4-BE49-F238E27FC236}">
                <a16:creationId xmlns:a16="http://schemas.microsoft.com/office/drawing/2014/main" id="{89683014-DEF1-4DE1-8639-AED959601703}"/>
              </a:ext>
            </a:extLst>
          </p:cNvPr>
          <p:cNvSpPr txBox="1">
            <a:spLocks/>
          </p:cNvSpPr>
          <p:nvPr/>
        </p:nvSpPr>
        <p:spPr>
          <a:xfrm>
            <a:off x="1392600" y="2140129"/>
            <a:ext cx="65937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dirty="0">
                <a:solidFill>
                  <a:schemeClr val="accent2"/>
                </a:solidFill>
              </a:rPr>
              <a:t>Gracias!</a:t>
            </a:r>
          </a:p>
        </p:txBody>
      </p:sp>
      <p:sp>
        <p:nvSpPr>
          <p:cNvPr id="5" name="Google Shape;912;p35">
            <a:extLst>
              <a:ext uri="{FF2B5EF4-FFF2-40B4-BE49-F238E27FC236}">
                <a16:creationId xmlns:a16="http://schemas.microsoft.com/office/drawing/2014/main" id="{1BD7EFDC-0CF8-4C5A-B858-F3DFD45576E0}"/>
              </a:ext>
            </a:extLst>
          </p:cNvPr>
          <p:cNvSpPr txBox="1">
            <a:spLocks/>
          </p:cNvSpPr>
          <p:nvPr/>
        </p:nvSpPr>
        <p:spPr>
          <a:xfrm>
            <a:off x="1392600" y="3001134"/>
            <a:ext cx="65937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2800" b="1" dirty="0" err="1"/>
              <a:t>Preguntas</a:t>
            </a:r>
            <a:r>
              <a:rPr lang="en-US" sz="2800" b="1" dirty="0"/>
              <a:t>?</a:t>
            </a:r>
          </a:p>
          <a:p>
            <a:pPr marL="0" indent="0" algn="ctr">
              <a:spcBef>
                <a:spcPts val="0"/>
              </a:spcBef>
              <a:buSzPts val="1100"/>
              <a:buFont typeface="Arial"/>
              <a:buNone/>
            </a:pPr>
            <a:r>
              <a:rPr lang="en-US" sz="2800" dirty="0" err="1"/>
              <a:t>Puedes</a:t>
            </a:r>
            <a:r>
              <a:rPr lang="en-US" sz="2800" dirty="0"/>
              <a:t> </a:t>
            </a:r>
            <a:r>
              <a:rPr lang="en-US" sz="2800" dirty="0" err="1"/>
              <a:t>escribirme</a:t>
            </a:r>
            <a:r>
              <a:rPr lang="en-US" sz="2800" dirty="0"/>
              <a:t> a mi email </a:t>
            </a:r>
            <a:r>
              <a:rPr lang="en-US" sz="2800" dirty="0">
                <a:hlinkClick r:id="rId3"/>
              </a:rPr>
              <a:t>hi@geohernandez.net</a:t>
            </a:r>
            <a:r>
              <a:rPr lang="en-US" sz="2800" dirty="0"/>
              <a:t> o </a:t>
            </a:r>
            <a:r>
              <a:rPr lang="en-US" sz="2800" dirty="0" err="1"/>
              <a:t>contactarme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mi </a:t>
            </a:r>
            <a:r>
              <a:rPr lang="en-US" sz="2800" dirty="0" err="1"/>
              <a:t>perfil</a:t>
            </a:r>
            <a:r>
              <a:rPr lang="en-US" sz="2800" dirty="0"/>
              <a:t> de LinkedIn </a:t>
            </a:r>
            <a:endParaRPr lang="en-US" sz="2800" b="1" dirty="0"/>
          </a:p>
        </p:txBody>
      </p:sp>
      <p:sp>
        <p:nvSpPr>
          <p:cNvPr id="6" name="Google Shape;913;p35">
            <a:extLst>
              <a:ext uri="{FF2B5EF4-FFF2-40B4-BE49-F238E27FC236}">
                <a16:creationId xmlns:a16="http://schemas.microsoft.com/office/drawing/2014/main" id="{8EEF417D-D8D1-418E-968B-6FAA13C42343}"/>
              </a:ext>
            </a:extLst>
          </p:cNvPr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2DEAC2-1E04-428E-A68F-51E7CF05F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8" t="15887" r="-3836" b="-7073"/>
          <a:stretch/>
        </p:blipFill>
        <p:spPr>
          <a:xfrm>
            <a:off x="0" y="209720"/>
            <a:ext cx="7837803" cy="3431360"/>
          </a:xfrm>
          <a:prstGeom prst="rect">
            <a:avLst/>
          </a:prstGeom>
        </p:spPr>
      </p:pic>
      <p:sp>
        <p:nvSpPr>
          <p:cNvPr id="37" name="Text Placeholder 156">
            <a:extLst>
              <a:ext uri="{FF2B5EF4-FFF2-40B4-BE49-F238E27FC236}">
                <a16:creationId xmlns:a16="http://schemas.microsoft.com/office/drawing/2014/main" id="{C6185EAF-833B-40A1-93F6-A486E5C56CB0}"/>
              </a:ext>
            </a:extLst>
          </p:cNvPr>
          <p:cNvSpPr txBox="1">
            <a:spLocks/>
          </p:cNvSpPr>
          <p:nvPr/>
        </p:nvSpPr>
        <p:spPr>
          <a:xfrm>
            <a:off x="0" y="-44471"/>
            <a:ext cx="3362433" cy="279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https://www.geohernandez.net/ 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>
          <a:xfrm>
            <a:off x="6049108" y="2520462"/>
            <a:ext cx="3094892" cy="4158633"/>
          </a:xfrm>
        </p:spPr>
        <p:txBody>
          <a:bodyPr/>
          <a:lstStyle/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Desde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KeyDataset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apoyo</a:t>
            </a:r>
            <a:r>
              <a:rPr lang="en-US" sz="1800" b="1" dirty="0">
                <a:solidFill>
                  <a:schemeClr val="tx1"/>
                </a:solidFill>
              </a:rPr>
              <a:t> a </a:t>
            </a:r>
            <a:r>
              <a:rPr lang="en-US" sz="1800" b="1" dirty="0" err="1">
                <a:solidFill>
                  <a:schemeClr val="tx1"/>
                </a:solidFill>
              </a:rPr>
              <a:t>empresas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en</a:t>
            </a:r>
            <a:r>
              <a:rPr lang="en-US" sz="1800" b="1" dirty="0">
                <a:solidFill>
                  <a:schemeClr val="tx1"/>
                </a:solidFill>
              </a:rPr>
              <a:t> America Latina </a:t>
            </a:r>
            <a:r>
              <a:rPr lang="en-US" sz="1800" b="1" dirty="0" err="1">
                <a:solidFill>
                  <a:schemeClr val="tx1"/>
                </a:solidFill>
              </a:rPr>
              <a:t>en</a:t>
            </a:r>
            <a:r>
              <a:rPr lang="en-US" sz="1800" b="1" dirty="0">
                <a:solidFill>
                  <a:schemeClr val="tx1"/>
                </a:solidFill>
              </a:rPr>
              <a:t> la </a:t>
            </a:r>
            <a:r>
              <a:rPr lang="en-US" sz="1800" b="1" dirty="0" err="1">
                <a:solidFill>
                  <a:schemeClr val="tx1"/>
                </a:solidFill>
              </a:rPr>
              <a:t>implementación</a:t>
            </a:r>
            <a:r>
              <a:rPr lang="en-US" sz="1800" b="1" dirty="0">
                <a:solidFill>
                  <a:schemeClr val="tx1"/>
                </a:solidFill>
              </a:rPr>
              <a:t> y </a:t>
            </a:r>
            <a:r>
              <a:rPr lang="en-US" sz="1800" b="1" dirty="0" err="1">
                <a:solidFill>
                  <a:schemeClr val="tx1"/>
                </a:solidFill>
              </a:rPr>
              <a:t>optimización</a:t>
            </a:r>
            <a:r>
              <a:rPr lang="en-US" sz="1800" b="1" dirty="0">
                <a:solidFill>
                  <a:schemeClr val="tx1"/>
                </a:solidFill>
              </a:rPr>
              <a:t> de Bases de </a:t>
            </a:r>
            <a:r>
              <a:rPr lang="en-US" sz="1800" b="1" dirty="0" err="1">
                <a:solidFill>
                  <a:schemeClr val="tx1"/>
                </a:solidFill>
              </a:rPr>
              <a:t>Datos</a:t>
            </a:r>
            <a:r>
              <a:rPr lang="en-US" sz="1800" b="1" dirty="0">
                <a:solidFill>
                  <a:schemeClr val="tx1"/>
                </a:solidFill>
              </a:rPr>
              <a:t> y </a:t>
            </a:r>
            <a:r>
              <a:rPr lang="en-US" sz="1800" b="1" dirty="0" err="1">
                <a:solidFill>
                  <a:schemeClr val="tx1"/>
                </a:solidFill>
              </a:rPr>
              <a:t>mejores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prácticas</a:t>
            </a:r>
            <a:r>
              <a:rPr lang="en-US" sz="1800" b="1" dirty="0">
                <a:solidFill>
                  <a:schemeClr val="tx1"/>
                </a:solidFill>
              </a:rPr>
              <a:t> para </a:t>
            </a:r>
            <a:r>
              <a:rPr lang="en-US" sz="1800" b="1" dirty="0" err="1">
                <a:solidFill>
                  <a:schemeClr val="tx1"/>
                </a:solidFill>
              </a:rPr>
              <a:t>sacar</a:t>
            </a:r>
            <a:r>
              <a:rPr lang="en-US" sz="1800" b="1" dirty="0">
                <a:solidFill>
                  <a:schemeClr val="tx1"/>
                </a:solidFill>
              </a:rPr>
              <a:t> el </a:t>
            </a:r>
            <a:r>
              <a:rPr lang="en-US" sz="1800" b="1" dirty="0" err="1">
                <a:solidFill>
                  <a:schemeClr val="tx1"/>
                </a:solidFill>
              </a:rPr>
              <a:t>máximo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provecho</a:t>
            </a:r>
            <a:r>
              <a:rPr lang="en-US" sz="1800" b="1" dirty="0">
                <a:solidFill>
                  <a:schemeClr val="tx1"/>
                </a:solidFill>
              </a:rPr>
              <a:t> a sus </a:t>
            </a:r>
            <a:r>
              <a:rPr lang="en-US" sz="1800" b="1" dirty="0" err="1">
                <a:solidFill>
                  <a:schemeClr val="tx1"/>
                </a:solidFill>
              </a:rPr>
              <a:t>datos</a:t>
            </a:r>
            <a:r>
              <a:rPr lang="en-US" sz="1800" b="1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Originario</a:t>
            </a:r>
            <a:r>
              <a:rPr lang="en-US" sz="1800" b="1" dirty="0">
                <a:solidFill>
                  <a:schemeClr val="tx1"/>
                </a:solidFill>
              </a:rPr>
              <a:t> de Nicaragua(America central) , </a:t>
            </a:r>
            <a:r>
              <a:rPr lang="en-US" sz="1800" b="1" dirty="0" err="1">
                <a:solidFill>
                  <a:schemeClr val="tx1"/>
                </a:solidFill>
              </a:rPr>
              <a:t>en</a:t>
            </a:r>
            <a:r>
              <a:rPr lang="en-US" sz="1800" b="1" dirty="0">
                <a:solidFill>
                  <a:schemeClr val="tx1"/>
                </a:solidFill>
              </a:rPr>
              <a:t> la </a:t>
            </a:r>
            <a:r>
              <a:rPr lang="en-US" sz="1800" b="1" dirty="0" err="1">
                <a:solidFill>
                  <a:schemeClr val="tx1"/>
                </a:solidFill>
              </a:rPr>
              <a:t>actualidad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vive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en</a:t>
            </a:r>
            <a:r>
              <a:rPr lang="en-US" sz="1800" b="1" dirty="0">
                <a:solidFill>
                  <a:schemeClr val="tx1"/>
                </a:solidFill>
              </a:rPr>
              <a:t> Málaga, </a:t>
            </a:r>
            <a:r>
              <a:rPr lang="en-US" sz="1800" b="1" dirty="0" err="1">
                <a:solidFill>
                  <a:schemeClr val="tx1"/>
                </a:solidFill>
              </a:rPr>
              <a:t>España</a:t>
            </a:r>
            <a:r>
              <a:rPr lang="en-US" sz="1800" b="1" dirty="0">
                <a:solidFill>
                  <a:schemeClr val="tx1"/>
                </a:solidFill>
              </a:rPr>
              <a:t> con </a:t>
            </a:r>
            <a:r>
              <a:rPr lang="en-US" sz="1800" b="1" dirty="0" err="1">
                <a:solidFill>
                  <a:schemeClr val="tx1"/>
                </a:solidFill>
              </a:rPr>
              <a:t>su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esposa</a:t>
            </a:r>
            <a:r>
              <a:rPr lang="en-US" sz="1800" b="1" dirty="0">
                <a:solidFill>
                  <a:schemeClr val="tx1"/>
                </a:solidFill>
              </a:rPr>
              <a:t> e </a:t>
            </a:r>
            <a:r>
              <a:rPr lang="en-US" sz="1800" b="1" dirty="0" err="1">
                <a:solidFill>
                  <a:schemeClr val="tx1"/>
                </a:solidFill>
              </a:rPr>
              <a:t>hijos</a:t>
            </a:r>
            <a:r>
              <a:rPr lang="en-US" sz="1800" b="1" dirty="0">
                <a:solidFill>
                  <a:schemeClr val="tx1"/>
                </a:solidFill>
              </a:rPr>
              <a:t>. </a:t>
            </a:r>
          </a:p>
          <a:p>
            <a:pPr algn="just"/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A67298-65E2-4DE8-9B3C-C0D0A1F8A1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66" r="4762"/>
          <a:stretch/>
        </p:blipFill>
        <p:spPr>
          <a:xfrm>
            <a:off x="11723" y="3283622"/>
            <a:ext cx="3200400" cy="29571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FDAE463-C2B2-49D1-828D-71F1AA3D3FB0}"/>
              </a:ext>
            </a:extLst>
          </p:cNvPr>
          <p:cNvSpPr txBox="1"/>
          <p:nvPr/>
        </p:nvSpPr>
        <p:spPr>
          <a:xfrm>
            <a:off x="2101823" y="3429000"/>
            <a:ext cx="3094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0" dirty="0">
                <a:solidFill>
                  <a:srgbClr val="657786"/>
                </a:solidFill>
                <a:effectLst/>
                <a:latin typeface="system-ui"/>
              </a:rPr>
              <a:t>https://www.aencefalitisa.com/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79620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57200" y="4758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0" y="1797843"/>
            <a:ext cx="9144000" cy="435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spcBef>
                <a:spcPts val="0"/>
              </a:spcBef>
              <a:buSzPts val="3200"/>
            </a:pPr>
            <a:r>
              <a:rPr lang="es-ES" sz="3300" dirty="0"/>
              <a:t>Rendimiento en MySQL – </a:t>
            </a:r>
            <a:r>
              <a:rPr lang="es-ES" sz="3300" dirty="0" err="1"/>
              <a:t>Baseline</a:t>
            </a:r>
            <a:r>
              <a:rPr lang="es-ES" sz="3300" dirty="0"/>
              <a:t> y Monitoreo.</a:t>
            </a:r>
          </a:p>
          <a:p>
            <a:pPr marL="660400" indent="-457200">
              <a:spcBef>
                <a:spcPts val="0"/>
              </a:spcBef>
              <a:buSzPts val="3200"/>
            </a:pPr>
            <a:endParaRPr lang="es-ES" sz="3300" dirty="0"/>
          </a:p>
          <a:p>
            <a:pPr marL="660400" indent="-457200">
              <a:spcBef>
                <a:spcPts val="0"/>
              </a:spcBef>
              <a:buSzPts val="3200"/>
            </a:pPr>
            <a:r>
              <a:rPr lang="es-ES" sz="3300" dirty="0"/>
              <a:t>Radiografía de un Plan de Ejecución.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s-ES" sz="3300" dirty="0"/>
          </a:p>
          <a:p>
            <a:pPr marL="660400" indent="-457200">
              <a:spcBef>
                <a:spcPts val="0"/>
              </a:spcBef>
              <a:buSzPts val="3200"/>
            </a:pPr>
            <a:r>
              <a:rPr lang="es-ES" sz="3300" dirty="0"/>
              <a:t>Identificando al enemigo/ Mejorando el rendimiento de nuestras consultas.</a:t>
            </a:r>
          </a:p>
          <a:p>
            <a:pPr marL="660400" indent="-457200">
              <a:spcBef>
                <a:spcPts val="0"/>
              </a:spcBef>
              <a:buSzPts val="3200"/>
            </a:pPr>
            <a:endParaRPr dirty="0"/>
          </a:p>
        </p:txBody>
      </p:sp>
      <p:sp>
        <p:nvSpPr>
          <p:cNvPr id="4" name="Google Shape;736;p19">
            <a:extLst>
              <a:ext uri="{FF2B5EF4-FFF2-40B4-BE49-F238E27FC236}">
                <a16:creationId xmlns:a16="http://schemas.microsoft.com/office/drawing/2014/main" id="{E559E672-543C-403E-A499-BE63480BB161}"/>
              </a:ext>
            </a:extLst>
          </p:cNvPr>
          <p:cNvSpPr/>
          <p:nvPr/>
        </p:nvSpPr>
        <p:spPr>
          <a:xfrm>
            <a:off x="7665604" y="2518679"/>
            <a:ext cx="1176555" cy="114114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" name="Google Shape;737;p19">
            <a:extLst>
              <a:ext uri="{FF2B5EF4-FFF2-40B4-BE49-F238E27FC236}">
                <a16:creationId xmlns:a16="http://schemas.microsoft.com/office/drawing/2014/main" id="{21E952B0-B71D-4882-918C-8034B28DDCFC}"/>
              </a:ext>
            </a:extLst>
          </p:cNvPr>
          <p:cNvSpPr/>
          <p:nvPr/>
        </p:nvSpPr>
        <p:spPr>
          <a:xfrm rot="1473006">
            <a:off x="331343" y="430510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6" name="Google Shape;739;p19">
            <a:extLst>
              <a:ext uri="{FF2B5EF4-FFF2-40B4-BE49-F238E27FC236}">
                <a16:creationId xmlns:a16="http://schemas.microsoft.com/office/drawing/2014/main" id="{C8A7C146-D01C-4407-83CF-CAB0474DFF98}"/>
              </a:ext>
            </a:extLst>
          </p:cNvPr>
          <p:cNvSpPr/>
          <p:nvPr/>
        </p:nvSpPr>
        <p:spPr>
          <a:xfrm rot="2487045">
            <a:off x="1766797" y="750120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160337"/>
            <a:ext cx="741729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br>
              <a:rPr lang="es-ES" sz="4400" dirty="0"/>
            </a:br>
            <a:r>
              <a:rPr lang="es-ES" sz="2800" dirty="0"/>
              <a:t>Rendimiento en MySQL – </a:t>
            </a:r>
            <a:r>
              <a:rPr lang="es-ES" sz="2800" dirty="0" err="1"/>
              <a:t>Baseline</a:t>
            </a:r>
            <a:r>
              <a:rPr lang="es-ES" sz="2800" dirty="0"/>
              <a:t> y Monitoreo</a:t>
            </a:r>
            <a:br>
              <a:rPr lang="es-ES" sz="3200" dirty="0"/>
            </a:b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2711" y="1340274"/>
            <a:ext cx="7241417" cy="83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b="1" dirty="0" err="1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Gestionando</a:t>
            </a:r>
            <a:r>
              <a:rPr lang="en-US" sz="2800" b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nuestras</a:t>
            </a:r>
            <a:r>
              <a:rPr lang="en-US" sz="2800" b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Métricas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1AE26-B4ED-455C-96B5-9824ADDE866E}"/>
              </a:ext>
            </a:extLst>
          </p:cNvPr>
          <p:cNvSpPr txBox="1"/>
          <p:nvPr/>
        </p:nvSpPr>
        <p:spPr>
          <a:xfrm>
            <a:off x="7284128" y="316338"/>
            <a:ext cx="1282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🔨</a:t>
            </a:r>
            <a:endParaRPr lang="en-US" sz="4800" dirty="0"/>
          </a:p>
        </p:txBody>
      </p:sp>
      <p:pic>
        <p:nvPicPr>
          <p:cNvPr id="1026" name="Picture 2" descr="Top Performance Metrics to Monitor on MySQL">
            <a:extLst>
              <a:ext uri="{FF2B5EF4-FFF2-40B4-BE49-F238E27FC236}">
                <a16:creationId xmlns:a16="http://schemas.microsoft.com/office/drawing/2014/main" id="{3C18A1EC-0E12-4842-B442-7811D942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316480"/>
            <a:ext cx="6741160" cy="337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0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160337"/>
            <a:ext cx="88259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br>
              <a:rPr lang="es-ES" sz="4400" dirty="0"/>
            </a:br>
            <a:r>
              <a:rPr lang="es-ES" sz="3200" dirty="0"/>
              <a:t>Rendimiento en MySQL – </a:t>
            </a:r>
            <a:r>
              <a:rPr lang="es-ES" sz="3200" dirty="0" err="1"/>
              <a:t>Baseline</a:t>
            </a:r>
            <a:r>
              <a:rPr lang="es-ES" sz="3200" dirty="0"/>
              <a:t> y Monitoreo</a:t>
            </a:r>
            <a:br>
              <a:rPr lang="es-ES" sz="3200" dirty="0"/>
            </a:br>
            <a:endParaRPr dirty="0"/>
          </a:p>
        </p:txBody>
      </p:sp>
      <p:sp>
        <p:nvSpPr>
          <p:cNvPr id="6" name="Google Shape;846;p29">
            <a:extLst>
              <a:ext uri="{FF2B5EF4-FFF2-40B4-BE49-F238E27FC236}">
                <a16:creationId xmlns:a16="http://schemas.microsoft.com/office/drawing/2014/main" id="{3D6FA671-330D-49E9-8BA3-491EFEAB05D4}"/>
              </a:ext>
            </a:extLst>
          </p:cNvPr>
          <p:cNvSpPr/>
          <p:nvPr/>
        </p:nvSpPr>
        <p:spPr>
          <a:xfrm>
            <a:off x="702365" y="2686357"/>
            <a:ext cx="3546900" cy="577882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Identificar problemas</a:t>
            </a:r>
            <a:endParaRPr sz="2400" b="1" dirty="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8" name="Google Shape;848;p29">
            <a:extLst>
              <a:ext uri="{FF2B5EF4-FFF2-40B4-BE49-F238E27FC236}">
                <a16:creationId xmlns:a16="http://schemas.microsoft.com/office/drawing/2014/main" id="{BD4892AC-DB9B-4DAB-924C-F593ABC10F12}"/>
              </a:ext>
            </a:extLst>
          </p:cNvPr>
          <p:cNvGrpSpPr/>
          <p:nvPr/>
        </p:nvGrpSpPr>
        <p:grpSpPr>
          <a:xfrm>
            <a:off x="4111593" y="3530174"/>
            <a:ext cx="3305700" cy="2084824"/>
            <a:chOff x="2944204" y="1189775"/>
            <a:chExt cx="3305700" cy="2413550"/>
          </a:xfrm>
        </p:grpSpPr>
        <p:sp>
          <p:nvSpPr>
            <p:cNvPr id="9" name="Google Shape;849;p29">
              <a:extLst>
                <a:ext uri="{FF2B5EF4-FFF2-40B4-BE49-F238E27FC236}">
                  <a16:creationId xmlns:a16="http://schemas.microsoft.com/office/drawing/2014/main" id="{94AC6979-7BB9-4594-B3C2-322189D08058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Ayudan a la investigación</a:t>
              </a:r>
              <a:endParaRPr sz="24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10" name="Google Shape;850;p29">
              <a:extLst>
                <a:ext uri="{FF2B5EF4-FFF2-40B4-BE49-F238E27FC236}">
                  <a16:creationId xmlns:a16="http://schemas.microsoft.com/office/drawing/2014/main" id="{B185C5D8-C44F-40E4-8732-5D31E343B47A}"/>
                </a:ext>
              </a:extLst>
            </p:cNvPr>
            <p:cNvSpPr txBox="1"/>
            <p:nvPr/>
          </p:nvSpPr>
          <p:spPr>
            <a:xfrm>
              <a:off x="3478950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88E694C-B077-4C39-B905-4FD88E8965D4}"/>
              </a:ext>
            </a:extLst>
          </p:cNvPr>
          <p:cNvSpPr txBox="1"/>
          <p:nvPr/>
        </p:nvSpPr>
        <p:spPr>
          <a:xfrm>
            <a:off x="2252870" y="1474672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métricas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permiten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160337"/>
            <a:ext cx="87596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br>
              <a:rPr lang="es-ES" sz="4400" dirty="0"/>
            </a:br>
            <a:r>
              <a:rPr lang="es-ES" sz="3200" dirty="0"/>
              <a:t>Rendimiento en MySQL – </a:t>
            </a:r>
            <a:r>
              <a:rPr lang="es-ES" sz="3200" dirty="0" err="1"/>
              <a:t>Baseline</a:t>
            </a:r>
            <a:r>
              <a:rPr lang="es-ES" sz="3200" dirty="0"/>
              <a:t> y Monitoreo</a:t>
            </a:r>
            <a:br>
              <a:rPr lang="es-ES" sz="3200" dirty="0"/>
            </a:br>
            <a:endParaRPr dirty="0"/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EB9EA6AD-A1F8-4DB6-95C3-78C8C66A2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2643" y="1336583"/>
            <a:ext cx="914400" cy="914400"/>
          </a:xfrm>
          <a:prstGeom prst="rect">
            <a:avLst/>
          </a:prstGeom>
        </p:spPr>
      </p:pic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AA1248A6-FD99-4B7C-AC48-1BE4F37C9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3774" y="1820686"/>
            <a:ext cx="914400" cy="914400"/>
          </a:xfrm>
          <a:prstGeom prst="rect">
            <a:avLst/>
          </a:prstGeom>
        </p:spPr>
      </p:pic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23E07D85-9E83-43D4-8301-C323759042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948" y="179658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613308-3EB9-4C87-809F-C50FA86FAFFF}"/>
              </a:ext>
            </a:extLst>
          </p:cNvPr>
          <p:cNvSpPr txBox="1"/>
          <p:nvPr/>
        </p:nvSpPr>
        <p:spPr>
          <a:xfrm>
            <a:off x="172277" y="3201428"/>
            <a:ext cx="4611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Work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Database/Transaction/Query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Query execution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942DD-12B8-4D80-9EFF-8330F20CC646}"/>
              </a:ext>
            </a:extLst>
          </p:cNvPr>
          <p:cNvSpPr txBox="1"/>
          <p:nvPr/>
        </p:nvSpPr>
        <p:spPr>
          <a:xfrm>
            <a:off x="6400799" y="3204227"/>
            <a:ext cx="461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Resource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Buffer pool usage</a:t>
            </a:r>
          </a:p>
        </p:txBody>
      </p:sp>
    </p:spTree>
    <p:extLst>
      <p:ext uri="{BB962C8B-B14F-4D97-AF65-F5344CB8AC3E}">
        <p14:creationId xmlns:p14="http://schemas.microsoft.com/office/powerpoint/2010/main" val="366335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1603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br>
              <a:rPr lang="es-ES" sz="4400" dirty="0"/>
            </a:br>
            <a:r>
              <a:rPr lang="es-ES" sz="3200" dirty="0"/>
              <a:t>Rendimiento en MySQL – </a:t>
            </a:r>
            <a:r>
              <a:rPr lang="es-ES" sz="3200" dirty="0" err="1"/>
              <a:t>Baseline</a:t>
            </a:r>
            <a:r>
              <a:rPr lang="es-ES" sz="3200" dirty="0"/>
              <a:t> y Monitoreo</a:t>
            </a:r>
            <a:br>
              <a:rPr lang="es-ES" sz="3200" dirty="0"/>
            </a:br>
            <a:endParaRPr dirty="0"/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23E07D85-9E83-43D4-8301-C32375904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151537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613308-3EB9-4C87-809F-C50FA86FAFFF}"/>
              </a:ext>
            </a:extLst>
          </p:cNvPr>
          <p:cNvSpPr txBox="1"/>
          <p:nvPr/>
        </p:nvSpPr>
        <p:spPr>
          <a:xfrm>
            <a:off x="1577010" y="2954083"/>
            <a:ext cx="5895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Query execution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419543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-1" y="160337"/>
            <a:ext cx="905522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br>
              <a:rPr lang="es-ES" sz="4400" dirty="0"/>
            </a:br>
            <a:r>
              <a:rPr lang="es-ES" sz="3000" dirty="0"/>
              <a:t>Como MySQL gestiona nuestras consultas?</a:t>
            </a:r>
            <a:br>
              <a:rPr lang="es-ES" sz="4400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50BD9-AB49-42D1-AFC6-015A136C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" y="1459199"/>
            <a:ext cx="8966447" cy="44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5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20350</TotalTime>
  <Words>905</Words>
  <Application>Microsoft Office PowerPoint</Application>
  <PresentationFormat>On-screen Show (4:3)</PresentationFormat>
  <Paragraphs>133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Amatic SC</vt:lpstr>
      <vt:lpstr>Arial</vt:lpstr>
      <vt:lpstr>Birka</vt:lpstr>
      <vt:lpstr>Calibri</vt:lpstr>
      <vt:lpstr>Merriweather</vt:lpstr>
      <vt:lpstr>Quicksand</vt:lpstr>
      <vt:lpstr>Short Stack</vt:lpstr>
      <vt:lpstr>system-ui</vt:lpstr>
      <vt:lpstr>Office Theme</vt:lpstr>
      <vt:lpstr>Técnicas para la optimización de nuestras consultas en MySQL</vt:lpstr>
      <vt:lpstr>Geovanny Hernandez</vt:lpstr>
      <vt:lpstr>PowerPoint Presentation</vt:lpstr>
      <vt:lpstr>Agenda</vt:lpstr>
      <vt:lpstr> Rendimiento en MySQL – Baseline y Monitoreo </vt:lpstr>
      <vt:lpstr> Rendimiento en MySQL – Baseline y Monitoreo </vt:lpstr>
      <vt:lpstr> Rendimiento en MySQL – Baseline y Monitoreo </vt:lpstr>
      <vt:lpstr> Rendimiento en MySQL – Baseline y Monitoreo </vt:lpstr>
      <vt:lpstr> Como MySQL gestiona nuestras consultas? </vt:lpstr>
      <vt:lpstr> Radiografía de un Plan de Ejecución</vt:lpstr>
      <vt:lpstr> Radiografía de un plan de Ejecución  </vt:lpstr>
      <vt:lpstr> Operadores </vt:lpstr>
      <vt:lpstr> Índices </vt:lpstr>
      <vt:lpstr> Operadores </vt:lpstr>
      <vt:lpstr> Operadores </vt:lpstr>
      <vt:lpstr>PowerPoint Presentation</vt:lpstr>
      <vt:lpstr>Big concept</vt:lpstr>
      <vt:lpstr>PowerPoint Presentation</vt:lpstr>
      <vt:lpstr>PowerPoint Presentation</vt:lpstr>
      <vt:lpstr>PowerPoint Presentation</vt:lpstr>
      <vt:lpstr>PowerPoint Presentation</vt:lpstr>
      <vt:lpstr>Conclusiones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para la optimización de nuestras consultas en MySQL</dc:title>
  <cp:lastModifiedBy>Roger Geovanny Hernandez</cp:lastModifiedBy>
  <cp:revision>132</cp:revision>
  <dcterms:modified xsi:type="dcterms:W3CDTF">2020-08-05T17:16:46Z</dcterms:modified>
</cp:coreProperties>
</file>