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0" r:id="rId4"/>
    <p:sldId id="259" r:id="rId5"/>
    <p:sldId id="261" r:id="rId6"/>
    <p:sldId id="263" r:id="rId7"/>
    <p:sldId id="284" r:id="rId8"/>
    <p:sldId id="262" r:id="rId9"/>
    <p:sldId id="265" r:id="rId10"/>
    <p:sldId id="264" r:id="rId11"/>
    <p:sldId id="267" r:id="rId12"/>
    <p:sldId id="285" r:id="rId13"/>
    <p:sldId id="268" r:id="rId14"/>
    <p:sldId id="269" r:id="rId15"/>
    <p:sldId id="286" r:id="rId16"/>
    <p:sldId id="278" r:id="rId17"/>
  </p:sldIdLst>
  <p:sldSz cx="9144000" cy="5143500" type="screen16x9"/>
  <p:notesSz cx="9296400" cy="7010400"/>
  <p:embeddedFontLst>
    <p:embeddedFont>
      <p:font typeface="Amatic SC" pitchFamily="2" charset="0"/>
      <p:regular r:id="rId20"/>
      <p:bold r:id="rId21"/>
    </p:embeddedFont>
    <p:embeddedFont>
      <p:font typeface="Caveat" panose="020B0604020202020204" charset="0"/>
      <p:regular r:id="rId22"/>
      <p:bold r:id="rId23"/>
    </p:embeddedFont>
    <p:embeddedFont>
      <p:font typeface="Quicksand" panose="02070303000000060000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A9AB23-4E71-450A-86AD-CCBEAC0EA8FB}">
  <a:tblStyle styleId="{13A9AB23-4E71-450A-86AD-CCBEAC0EA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51B5FF-9E13-4CD1-9204-EA56D96141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3F822-AA57-4FD2-96E8-E9482B557F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FCAA9-F0A1-47B2-BBA9-C4096202EB3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F522-59D5-49E5-9A2B-CE3429CDB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CEA54-4F1F-482A-9547-3BF272FE1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37F-ECF3-4BD5-B706-B0DA1F21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58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73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73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43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85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0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22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4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17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ed75ccf_015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57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45:notes"/>
          <p:cNvSpPr txBox="1">
            <a:spLocks noGrp="1"/>
          </p:cNvSpPr>
          <p:nvPr>
            <p:ph type="body" idx="1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marL="914400" lvl="1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marL="1371600" lvl="2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marL="1828800" lvl="3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marL="2286000" lvl="4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marL="2743200" lvl="5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marL="3200400" lvl="6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marL="3657600" lvl="7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marL="4114800" lvl="8" indent="-50165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lvl="1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lvl="2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lvl="3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lvl="4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lvl="5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lvl="6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lvl="7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lvl="8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sqltips.com/sqlservertip/4816/top-10-linux-commands-for-sql-server-dbas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2499360" y="1691470"/>
            <a:ext cx="4767735" cy="14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steps to go ahead with MS SQL Server on Linux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B183FBE-A021-45C1-9DF3-49EA37B28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89" y="1018447"/>
            <a:ext cx="2835272" cy="18077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7CE395-72F4-434F-A34F-46D874DFE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788" y="961999"/>
            <a:ext cx="1920596" cy="1920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4E5C49-C8FA-4208-A30F-4DE74ADED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232" y="3005183"/>
            <a:ext cx="3822382" cy="13451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2274572" y="782399"/>
            <a:ext cx="6678512" cy="18819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latin typeface="Caveat" panose="020B0604020202020204" charset="0"/>
                <a:sym typeface="Amatic SC"/>
              </a:rPr>
              <a:t>DEMO TIME</a:t>
            </a:r>
            <a:br>
              <a:rPr lang="en-US" sz="5400" b="1" dirty="0">
                <a:latin typeface="Caveat" panose="020B0604020202020204" charset="0"/>
                <a:sym typeface="Amatic SC"/>
              </a:rPr>
            </a:br>
            <a:r>
              <a:rPr lang="en-US" sz="5400" b="1" dirty="0">
                <a:latin typeface="Caveat" panose="020B0604020202020204" charset="0"/>
                <a:sym typeface="Amatic SC"/>
              </a:rPr>
              <a:t>Installing SQL Server 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6AD68F-820D-4FD1-8333-86860E1E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166" y="2571750"/>
            <a:ext cx="3690167" cy="2356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A4E585-9385-4F9E-B86D-DC66BB042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36449"/>
            <a:ext cx="2911067" cy="1658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1130584" y="1003608"/>
            <a:ext cx="7273800" cy="18819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latin typeface="Caveat" panose="020B0604020202020204" charset="0"/>
                <a:sym typeface="Amatic SC"/>
              </a:rPr>
              <a:t>DEMO TIME</a:t>
            </a:r>
            <a:br>
              <a:rPr lang="en-US" sz="5400" b="1" dirty="0">
                <a:latin typeface="Caveat" panose="020B0604020202020204" charset="0"/>
                <a:sym typeface="Amatic SC"/>
              </a:rPr>
            </a:br>
            <a:r>
              <a:rPr lang="en-US" sz="5400" b="1" dirty="0">
                <a:latin typeface="Caveat" panose="020B0604020202020204" charset="0"/>
                <a:sym typeface="Amatic SC"/>
              </a:rPr>
              <a:t>Installing SQL Server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5E338-7B45-442A-807B-5A28BE59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00" y="2724960"/>
            <a:ext cx="2247773" cy="22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677304" y="218951"/>
            <a:ext cx="463058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/>
              <a:t>C</a:t>
            </a:r>
            <a:r>
              <a:rPr lang="en" sz="4800" i="1" dirty="0"/>
              <a:t>onnecting to sql server</a:t>
            </a:r>
            <a:endParaRPr sz="4800" dirty="0"/>
          </a:p>
        </p:txBody>
      </p:sp>
      <p:sp>
        <p:nvSpPr>
          <p:cNvPr id="5" name="Google Shape;340;p36">
            <a:extLst>
              <a:ext uri="{FF2B5EF4-FFF2-40B4-BE49-F238E27FC236}">
                <a16:creationId xmlns:a16="http://schemas.microsoft.com/office/drawing/2014/main" id="{6970E993-83F5-48B9-BB00-79E241E91792}"/>
              </a:ext>
            </a:extLst>
          </p:cNvPr>
          <p:cNvSpPr/>
          <p:nvPr/>
        </p:nvSpPr>
        <p:spPr>
          <a:xfrm>
            <a:off x="2159231" y="548176"/>
            <a:ext cx="385200" cy="388109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5F8E9-1296-42E1-898A-1DF6AC5C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073" y="1164893"/>
            <a:ext cx="3555790" cy="281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7C02D3-5444-4EA1-92CE-7C9368E33932}"/>
              </a:ext>
            </a:extLst>
          </p:cNvPr>
          <p:cNvSpPr txBox="1"/>
          <p:nvPr/>
        </p:nvSpPr>
        <p:spPr>
          <a:xfrm>
            <a:off x="336499" y="1871558"/>
            <a:ext cx="5248656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2500" dirty="0">
                <a:solidFill>
                  <a:srgbClr val="002060"/>
                </a:solidFill>
                <a:latin typeface="Caveat" panose="020B0604020202020204" charset="0"/>
              </a:rPr>
              <a:t>	Inbound security rules (in Azure VM)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endParaRPr lang="en-US" sz="2500" dirty="0">
              <a:solidFill>
                <a:srgbClr val="002060"/>
              </a:solidFill>
              <a:latin typeface="Caveat" panose="020B0604020202020204" charset="0"/>
            </a:endParaRP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2500" dirty="0">
                <a:solidFill>
                  <a:srgbClr val="002060"/>
                </a:solidFill>
                <a:latin typeface="Caveat" panose="020B0604020202020204" charset="0"/>
              </a:rPr>
              <a:t>	Open up port 1433(only RHEL).</a:t>
            </a:r>
          </a:p>
        </p:txBody>
      </p:sp>
      <p:sp>
        <p:nvSpPr>
          <p:cNvPr id="12" name="Google Shape;306;p36">
            <a:extLst>
              <a:ext uri="{FF2B5EF4-FFF2-40B4-BE49-F238E27FC236}">
                <a16:creationId xmlns:a16="http://schemas.microsoft.com/office/drawing/2014/main" id="{C36F4C01-A391-41D6-9C21-EDD14A2AA96B}"/>
              </a:ext>
            </a:extLst>
          </p:cNvPr>
          <p:cNvSpPr/>
          <p:nvPr/>
        </p:nvSpPr>
        <p:spPr>
          <a:xfrm>
            <a:off x="875855" y="1911335"/>
            <a:ext cx="335385" cy="336849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36">
            <a:extLst>
              <a:ext uri="{FF2B5EF4-FFF2-40B4-BE49-F238E27FC236}">
                <a16:creationId xmlns:a16="http://schemas.microsoft.com/office/drawing/2014/main" id="{AE08D0E4-0FB2-4B1E-A462-5AA519E79454}"/>
              </a:ext>
            </a:extLst>
          </p:cNvPr>
          <p:cNvSpPr/>
          <p:nvPr/>
        </p:nvSpPr>
        <p:spPr>
          <a:xfrm>
            <a:off x="875856" y="2895316"/>
            <a:ext cx="335385" cy="336849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BE698-E1C7-4AD4-8F27-9C66F8CD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574" y="3414212"/>
            <a:ext cx="1241313" cy="11287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1404934" y="2411008"/>
            <a:ext cx="7273800" cy="149191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Deploying our first sql server database</a:t>
            </a:r>
            <a:br>
              <a:rPr lang="en" sz="4400" dirty="0"/>
            </a:br>
            <a:r>
              <a:rPr lang="en" sz="4400" dirty="0"/>
              <a:t>and cleaning the house</a:t>
            </a:r>
            <a:endParaRPr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8E622-6A4B-4307-A7B5-2AA0BCB8D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9681" y="380391"/>
            <a:ext cx="3904305" cy="25100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8D7C6-D9A9-4B70-ABAA-600E9B83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7934" y="316541"/>
            <a:ext cx="6241500" cy="819900"/>
          </a:xfrm>
        </p:spPr>
        <p:txBody>
          <a:bodyPr/>
          <a:lstStyle/>
          <a:p>
            <a:pPr marL="0" indent="0" algn="ctr">
              <a:buNone/>
            </a:pPr>
            <a:r>
              <a:rPr lang="en" sz="4400" dirty="0"/>
              <a:t> Resources</a:t>
            </a:r>
            <a:endParaRPr lang="en-US" dirty="0"/>
          </a:p>
        </p:txBody>
      </p:sp>
      <p:pic>
        <p:nvPicPr>
          <p:cNvPr id="4" name="Picture 2" descr="Pro SQL Server on Linux: Including Container-Based Deployment with Docker  and Kubernetes: Ward, Bob: 9781484241271: Amazon.com: Books">
            <a:extLst>
              <a:ext uri="{FF2B5EF4-FFF2-40B4-BE49-F238E27FC236}">
                <a16:creationId xmlns:a16="http://schemas.microsoft.com/office/drawing/2014/main" id="{4FAEB8F5-6B5B-4BE6-A937-CFDCE639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64" y="1542932"/>
            <a:ext cx="1214750" cy="17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icrosoft SQL Server 2017 on Linux eBook by Benjamin Nevarez -  9781260121148 | Rakuten Kobo United States">
            <a:extLst>
              <a:ext uri="{FF2B5EF4-FFF2-40B4-BE49-F238E27FC236}">
                <a16:creationId xmlns:a16="http://schemas.microsoft.com/office/drawing/2014/main" id="{F648662B-0753-4B0D-B165-3424CC6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370" y="1542932"/>
            <a:ext cx="1382836" cy="17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5C0957-FA80-4AF7-B5A3-ECD9DF89E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553" y="3874803"/>
            <a:ext cx="4591306" cy="739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EB9D8-A083-4104-A73E-A922FABFF5A7}"/>
              </a:ext>
            </a:extLst>
          </p:cNvPr>
          <p:cNvSpPr txBox="1"/>
          <p:nvPr/>
        </p:nvSpPr>
        <p:spPr>
          <a:xfrm>
            <a:off x="1238909" y="1136441"/>
            <a:ext cx="4572000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2060"/>
                </a:solidFill>
                <a:latin typeface="Caveat" panose="020B0604020202020204" charset="0"/>
              </a:rPr>
              <a:t>Books: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endParaRPr lang="en-US" sz="1400" dirty="0">
              <a:solidFill>
                <a:srgbClr val="002060"/>
              </a:solidFill>
              <a:latin typeface="Caveat" panose="020B0604020202020204" charset="0"/>
            </a:endParaRP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  <a:latin typeface="Caveat" panose="020B0604020202020204" charset="0"/>
            </a:endParaRP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endParaRPr lang="en-US" sz="1400" dirty="0">
              <a:solidFill>
                <a:srgbClr val="002060"/>
              </a:solidFill>
              <a:latin typeface="Caveat" panose="020B0604020202020204" charset="0"/>
            </a:endParaRP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  <a:latin typeface="Caveat" panose="020B0604020202020204" charset="0"/>
            </a:endParaRP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endParaRPr lang="en-US" sz="1400" dirty="0">
              <a:solidFill>
                <a:srgbClr val="002060"/>
              </a:solidFill>
              <a:latin typeface="Caveat" panose="020B0604020202020204" charset="0"/>
            </a:endParaRP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  <a:latin typeface="Caveat" panose="020B0604020202020204" charset="0"/>
            </a:endParaRP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endParaRPr lang="en-US" sz="1400" dirty="0">
              <a:solidFill>
                <a:srgbClr val="002060"/>
              </a:solidFill>
              <a:latin typeface="Caveat" panose="020B0604020202020204" charset="0"/>
            </a:endParaRP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2500" dirty="0">
                <a:solidFill>
                  <a:srgbClr val="002060"/>
                </a:solidFill>
                <a:latin typeface="Caveat" panose="020B0604020202020204" charset="0"/>
              </a:rPr>
              <a:t>Courses:</a:t>
            </a:r>
          </a:p>
        </p:txBody>
      </p:sp>
    </p:spTree>
    <p:extLst>
      <p:ext uri="{BB962C8B-B14F-4D97-AF65-F5344CB8AC3E}">
        <p14:creationId xmlns:p14="http://schemas.microsoft.com/office/powerpoint/2010/main" val="176342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ctrTitle" idx="4294967295"/>
          </p:nvPr>
        </p:nvSpPr>
        <p:spPr>
          <a:xfrm>
            <a:off x="4267024" y="304001"/>
            <a:ext cx="1411500" cy="687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4294967295"/>
          </p:nvPr>
        </p:nvSpPr>
        <p:spPr>
          <a:xfrm>
            <a:off x="2217297" y="2716528"/>
            <a:ext cx="5354400" cy="14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You can find me at       @datawithgeo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&amp; hi@geohernandez.net</a:t>
            </a:r>
            <a:endParaRPr lang="en-US" sz="2400" b="1" dirty="0"/>
          </a:p>
        </p:txBody>
      </p:sp>
      <p:sp>
        <p:nvSpPr>
          <p:cNvPr id="6" name="Google Shape;913;p35">
            <a:extLst>
              <a:ext uri="{FF2B5EF4-FFF2-40B4-BE49-F238E27FC236}">
                <a16:creationId xmlns:a16="http://schemas.microsoft.com/office/drawing/2014/main" id="{738023C8-FA4B-4953-A871-EB255D2F3DF1}"/>
              </a:ext>
            </a:extLst>
          </p:cNvPr>
          <p:cNvSpPr/>
          <p:nvPr/>
        </p:nvSpPr>
        <p:spPr>
          <a:xfrm>
            <a:off x="4039248" y="927032"/>
            <a:ext cx="1710499" cy="1560136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544DE-4501-4880-97E8-E41FDFC8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774" y="3599077"/>
            <a:ext cx="454457" cy="4544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4622729" y="616547"/>
            <a:ext cx="1411500" cy="687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294967295"/>
          </p:nvPr>
        </p:nvSpPr>
        <p:spPr>
          <a:xfrm>
            <a:off x="1021080" y="2935375"/>
            <a:ext cx="7805230" cy="14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Engineer and Microsoft Certified Trainer with fifteen years of experience.  I have worked in databases areas like performance tuning, optimization, and unit testing. I have plenty of experience in relational databases like MS SQL Server and MySQL as well in NoSQL like Cassandra.  </a:t>
            </a:r>
            <a:endParaRPr lang="en-US" b="1" dirty="0"/>
          </a:p>
        </p:txBody>
      </p:sp>
      <p:sp>
        <p:nvSpPr>
          <p:cNvPr id="63" name="Google Shape;63;p13"/>
          <p:cNvSpPr/>
          <p:nvPr/>
        </p:nvSpPr>
        <p:spPr>
          <a:xfrm>
            <a:off x="4270641" y="122986"/>
            <a:ext cx="1817263" cy="167442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710;p15">
            <a:extLst>
              <a:ext uri="{FF2B5EF4-FFF2-40B4-BE49-F238E27FC236}">
                <a16:creationId xmlns:a16="http://schemas.microsoft.com/office/drawing/2014/main" id="{E986BCCF-32F4-4087-9816-43A34DB7F9E4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2332817" y="1033545"/>
            <a:ext cx="1723500" cy="1712159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4C7F5-28C0-4672-8C8E-51EE631E4A51}"/>
              </a:ext>
            </a:extLst>
          </p:cNvPr>
          <p:cNvSpPr txBox="1"/>
          <p:nvPr/>
        </p:nvSpPr>
        <p:spPr>
          <a:xfrm>
            <a:off x="2801685" y="218359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2060"/>
                </a:solidFill>
                <a:latin typeface="Caveat" panose="020B0604020202020204" charset="0"/>
              </a:rPr>
              <a:t>I am Geo Hernandez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4285160" y="693420"/>
            <a:ext cx="1338400" cy="6248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AGENDA</a:t>
            </a:r>
            <a:endParaRPr sz="4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2349680" y="1456454"/>
            <a:ext cx="6939000" cy="21700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3000" dirty="0"/>
              <a:t>Why SQL Server on Linux? Linux Distros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3000" dirty="0"/>
              <a:t>Basic Linux commands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3000" dirty="0"/>
              <a:t>Installing SQL Server on Linux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3000" dirty="0"/>
              <a:t>Deploying our first SQL Server Database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3000" dirty="0"/>
              <a:t>Cleaning the house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3000" dirty="0"/>
              <a:t>Resources </a:t>
            </a:r>
          </a:p>
        </p:txBody>
      </p:sp>
      <p:sp>
        <p:nvSpPr>
          <p:cNvPr id="4" name="Google Shape;282;p36">
            <a:extLst>
              <a:ext uri="{FF2B5EF4-FFF2-40B4-BE49-F238E27FC236}">
                <a16:creationId xmlns:a16="http://schemas.microsoft.com/office/drawing/2014/main" id="{7317D9D3-9473-4430-B086-5FDBBC6828C6}"/>
              </a:ext>
            </a:extLst>
          </p:cNvPr>
          <p:cNvSpPr/>
          <p:nvPr/>
        </p:nvSpPr>
        <p:spPr>
          <a:xfrm>
            <a:off x="3672841" y="693420"/>
            <a:ext cx="439850" cy="624840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47;p36">
            <a:extLst>
              <a:ext uri="{FF2B5EF4-FFF2-40B4-BE49-F238E27FC236}">
                <a16:creationId xmlns:a16="http://schemas.microsoft.com/office/drawing/2014/main" id="{94A6AF7E-5103-4171-80D6-4C898A6EA8D4}"/>
              </a:ext>
            </a:extLst>
          </p:cNvPr>
          <p:cNvSpPr/>
          <p:nvPr/>
        </p:nvSpPr>
        <p:spPr>
          <a:xfrm>
            <a:off x="2137359" y="1700498"/>
            <a:ext cx="215098" cy="228850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47;p36">
            <a:extLst>
              <a:ext uri="{FF2B5EF4-FFF2-40B4-BE49-F238E27FC236}">
                <a16:creationId xmlns:a16="http://schemas.microsoft.com/office/drawing/2014/main" id="{F97E276A-500F-4DD6-9253-3D77097B3611}"/>
              </a:ext>
            </a:extLst>
          </p:cNvPr>
          <p:cNvSpPr/>
          <p:nvPr/>
        </p:nvSpPr>
        <p:spPr>
          <a:xfrm>
            <a:off x="2137359" y="2136228"/>
            <a:ext cx="215098" cy="228850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47;p36">
            <a:extLst>
              <a:ext uri="{FF2B5EF4-FFF2-40B4-BE49-F238E27FC236}">
                <a16:creationId xmlns:a16="http://schemas.microsoft.com/office/drawing/2014/main" id="{FDED3A36-A523-46D7-B0D5-DA3E37B8B1CE}"/>
              </a:ext>
            </a:extLst>
          </p:cNvPr>
          <p:cNvSpPr/>
          <p:nvPr/>
        </p:nvSpPr>
        <p:spPr>
          <a:xfrm>
            <a:off x="2140135" y="3502551"/>
            <a:ext cx="215098" cy="228850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47;p36">
            <a:extLst>
              <a:ext uri="{FF2B5EF4-FFF2-40B4-BE49-F238E27FC236}">
                <a16:creationId xmlns:a16="http://schemas.microsoft.com/office/drawing/2014/main" id="{309B18D1-F306-468E-991B-0790F57EA0EF}"/>
              </a:ext>
            </a:extLst>
          </p:cNvPr>
          <p:cNvSpPr/>
          <p:nvPr/>
        </p:nvSpPr>
        <p:spPr>
          <a:xfrm>
            <a:off x="2128813" y="2616445"/>
            <a:ext cx="215098" cy="228850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47;p36">
            <a:extLst>
              <a:ext uri="{FF2B5EF4-FFF2-40B4-BE49-F238E27FC236}">
                <a16:creationId xmlns:a16="http://schemas.microsoft.com/office/drawing/2014/main" id="{A4886905-A24C-475F-83D5-B253891CD54E}"/>
              </a:ext>
            </a:extLst>
          </p:cNvPr>
          <p:cNvSpPr/>
          <p:nvPr/>
        </p:nvSpPr>
        <p:spPr>
          <a:xfrm>
            <a:off x="2128813" y="3920800"/>
            <a:ext cx="215098" cy="228850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47;p36">
            <a:extLst>
              <a:ext uri="{FF2B5EF4-FFF2-40B4-BE49-F238E27FC236}">
                <a16:creationId xmlns:a16="http://schemas.microsoft.com/office/drawing/2014/main" id="{DBB1B170-7C1B-4AB6-BA6C-2653C1C56855}"/>
              </a:ext>
            </a:extLst>
          </p:cNvPr>
          <p:cNvSpPr/>
          <p:nvPr/>
        </p:nvSpPr>
        <p:spPr>
          <a:xfrm>
            <a:off x="2128813" y="3054419"/>
            <a:ext cx="215098" cy="228850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307935" y="0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 algn="ctr">
              <a:buFont typeface="Amatic SC"/>
              <a:buNone/>
            </a:pPr>
            <a:r>
              <a:rPr lang="en-US" sz="4000" i="1" dirty="0"/>
              <a:t>Why SQL Server on Linux?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81423-AD30-4153-A1DD-B2293AA7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04900"/>
            <a:ext cx="3451860" cy="2026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9BD129-5F0C-4DE1-8B73-A8412D280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80" y="2571750"/>
            <a:ext cx="3081451" cy="2045970"/>
          </a:xfrm>
          <a:prstGeom prst="rect">
            <a:avLst/>
          </a:prstGeom>
        </p:spPr>
      </p:pic>
      <p:sp>
        <p:nvSpPr>
          <p:cNvPr id="7" name="Google Shape;251;p32">
            <a:extLst>
              <a:ext uri="{FF2B5EF4-FFF2-40B4-BE49-F238E27FC236}">
                <a16:creationId xmlns:a16="http://schemas.microsoft.com/office/drawing/2014/main" id="{AE5FE87C-B8CA-4AFC-8E6E-18BF6C4B9D1F}"/>
              </a:ext>
            </a:extLst>
          </p:cNvPr>
          <p:cNvSpPr/>
          <p:nvPr/>
        </p:nvSpPr>
        <p:spPr>
          <a:xfrm>
            <a:off x="762000" y="949979"/>
            <a:ext cx="3749040" cy="271524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CC2DC">
              <a:alpha val="15770"/>
            </a:srgbClr>
          </a:solidFill>
          <a:ln w="9525" cap="flat" cmpd="sng">
            <a:solidFill>
              <a:srgbClr val="1C4587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51;p32">
            <a:extLst>
              <a:ext uri="{FF2B5EF4-FFF2-40B4-BE49-F238E27FC236}">
                <a16:creationId xmlns:a16="http://schemas.microsoft.com/office/drawing/2014/main" id="{01F9D8B5-975A-4DDD-9DA6-6F8414C9480C}"/>
              </a:ext>
            </a:extLst>
          </p:cNvPr>
          <p:cNvSpPr/>
          <p:nvPr/>
        </p:nvSpPr>
        <p:spPr>
          <a:xfrm>
            <a:off x="5395780" y="2428259"/>
            <a:ext cx="3332100" cy="271524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CC2DC">
              <a:alpha val="15770"/>
            </a:srgbClr>
          </a:solidFill>
          <a:ln w="9525" cap="flat" cmpd="sng">
            <a:solidFill>
              <a:srgbClr val="1C4587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D906F2D-D957-4887-B981-2DB3C054EDCC}"/>
              </a:ext>
            </a:extLst>
          </p:cNvPr>
          <p:cNvSpPr/>
          <p:nvPr/>
        </p:nvSpPr>
        <p:spPr>
          <a:xfrm rot="16200000">
            <a:off x="4804946" y="2576754"/>
            <a:ext cx="279779" cy="390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310;p36">
            <a:extLst>
              <a:ext uri="{FF2B5EF4-FFF2-40B4-BE49-F238E27FC236}">
                <a16:creationId xmlns:a16="http://schemas.microsoft.com/office/drawing/2014/main" id="{523C687C-E1E0-4476-BEFE-ECEB18EC3C3C}"/>
              </a:ext>
            </a:extLst>
          </p:cNvPr>
          <p:cNvSpPr/>
          <p:nvPr/>
        </p:nvSpPr>
        <p:spPr>
          <a:xfrm>
            <a:off x="2636520" y="349363"/>
            <a:ext cx="355407" cy="369551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439989" y="739358"/>
            <a:ext cx="3238340" cy="5889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Linux Distros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7A171-365C-4D13-A179-1DEFCBEB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18" y="1328269"/>
            <a:ext cx="4214741" cy="32208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68C437-9883-4594-BF73-D5294439561C}"/>
              </a:ext>
            </a:extLst>
          </p:cNvPr>
          <p:cNvSpPr txBox="1"/>
          <p:nvPr/>
        </p:nvSpPr>
        <p:spPr>
          <a:xfrm>
            <a:off x="1518972" y="4591520"/>
            <a:ext cx="714623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i="1" dirty="0">
                <a:solidFill>
                  <a:schemeClr val="accent1">
                    <a:lumMod val="50000"/>
                  </a:schemeClr>
                </a:solidFill>
                <a:latin typeface="Caveat" panose="020B0604020202020204" charset="0"/>
              </a:rPr>
              <a:t>Credits: </a:t>
            </a:r>
            <a:r>
              <a:rPr lang="en-US" sz="2500" b="1" i="1" dirty="0">
                <a:solidFill>
                  <a:schemeClr val="accent1">
                    <a:lumMod val="50000"/>
                  </a:schemeClr>
                </a:solidFill>
                <a:latin typeface="Caveat" panose="020B0604020202020204" charset="0"/>
                <a:cs typeface="Calibri" panose="020F0502020204030204" pitchFamily="34" charset="0"/>
              </a:rPr>
              <a:t>Philip Kirkbride / 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veat" panose="020B0604020202020204" charset="0"/>
                <a:cs typeface="Calibri" panose="020F0502020204030204" pitchFamily="34" charset="0"/>
              </a:rPr>
              <a:t>Basic Linux Terminal Tips and Tricks</a:t>
            </a:r>
            <a:endParaRPr lang="en-US" sz="2500" b="1" i="1" dirty="0">
              <a:solidFill>
                <a:schemeClr val="accent1">
                  <a:lumMod val="50000"/>
                </a:schemeClr>
              </a:solidFill>
              <a:latin typeface="Caveat" panose="020B060402020202020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0F36B3-99DD-496D-9724-FAFA9AE6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037" y="883567"/>
            <a:ext cx="1194772" cy="1194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64BE08-63C5-4D74-B2AF-99195E8FD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532" y="2161571"/>
            <a:ext cx="1793593" cy="1345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57086F-3AD0-4EEA-9842-C19FE9E07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836" y="3380662"/>
            <a:ext cx="1413973" cy="1060480"/>
          </a:xfrm>
          <a:prstGeom prst="rect">
            <a:avLst/>
          </a:prstGeom>
        </p:spPr>
      </p:pic>
      <p:sp>
        <p:nvSpPr>
          <p:cNvPr id="20" name="Google Shape;304;p36">
            <a:extLst>
              <a:ext uri="{FF2B5EF4-FFF2-40B4-BE49-F238E27FC236}">
                <a16:creationId xmlns:a16="http://schemas.microsoft.com/office/drawing/2014/main" id="{2E502B48-2345-4A23-B78E-988E4DBF1154}"/>
              </a:ext>
            </a:extLst>
          </p:cNvPr>
          <p:cNvSpPr/>
          <p:nvPr/>
        </p:nvSpPr>
        <p:spPr>
          <a:xfrm>
            <a:off x="2998881" y="510213"/>
            <a:ext cx="345637" cy="34906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672998" y="1236744"/>
            <a:ext cx="8193023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2800" b="1" i="0" u="none" strike="noStrike" baseline="0" dirty="0">
                <a:latin typeface="Caveat" panose="020B0604020202020204" charset="0"/>
              </a:rPr>
              <a:t>ls </a:t>
            </a:r>
            <a:r>
              <a:rPr lang="en-US" sz="2800" b="0" i="0" u="none" strike="noStrike" baseline="0" dirty="0">
                <a:latin typeface="Caveat" panose="020B0604020202020204" charset="0"/>
              </a:rPr>
              <a:t>and </a:t>
            </a:r>
            <a:r>
              <a:rPr lang="en-US" sz="2800" b="1" i="0" u="none" strike="noStrike" baseline="0" dirty="0" err="1">
                <a:latin typeface="Caveat" panose="020B0604020202020204" charset="0"/>
              </a:rPr>
              <a:t>ll</a:t>
            </a:r>
            <a:r>
              <a:rPr lang="en-US" sz="2800" b="0" i="0" u="none" strike="noStrike" baseline="0" dirty="0">
                <a:latin typeface="Caveat" panose="020B0604020202020204" charset="0"/>
              </a:rPr>
              <a:t>: List out files in a directory. The ls has many type of options to list out files.  </a:t>
            </a:r>
            <a:r>
              <a:rPr lang="en-US" sz="2800" b="0" i="0" u="none" strike="noStrike" baseline="0" dirty="0" err="1">
                <a:latin typeface="Caveat" panose="020B0604020202020204" charset="0"/>
              </a:rPr>
              <a:t>ll</a:t>
            </a:r>
            <a:r>
              <a:rPr lang="en-US" sz="2800" b="0" i="0" u="none" strike="noStrike" baseline="0" dirty="0">
                <a:latin typeface="Caveat" panose="020B0604020202020204" charset="0"/>
              </a:rPr>
              <a:t> is aliased to 'ls -l' , it provides a detailed list of a directory or a file(s) including size, permission, and date/time.   </a:t>
            </a:r>
          </a:p>
          <a:p>
            <a:pPr algn="l"/>
            <a:r>
              <a:rPr lang="en-US" sz="2800" b="1" i="0" u="none" strike="noStrike" baseline="0" dirty="0">
                <a:latin typeface="Caveat" panose="020B0604020202020204" charset="0"/>
              </a:rPr>
              <a:t>grep</a:t>
            </a:r>
            <a:r>
              <a:rPr lang="en-US" sz="2800" b="0" i="0" u="none" strike="noStrike" baseline="0" dirty="0">
                <a:latin typeface="Caveat" panose="020B0604020202020204" charset="0"/>
              </a:rPr>
              <a:t>: Global regular expression parser command to return lines matching a pattern or basically to search text and regular expressions in the provided input.  Example:              </a:t>
            </a:r>
            <a:r>
              <a:rPr lang="en-US" sz="2800" b="1" i="0" u="none" strike="noStrike" baseline="0" dirty="0" err="1">
                <a:latin typeface="Caveat" panose="020B0604020202020204" charset="0"/>
              </a:rPr>
              <a:t>ps</a:t>
            </a:r>
            <a:r>
              <a:rPr lang="en-US" sz="2800" b="1" i="0" u="none" strike="noStrike" baseline="0" dirty="0">
                <a:latin typeface="Caveat" panose="020B0604020202020204" charset="0"/>
              </a:rPr>
              <a:t> -</a:t>
            </a:r>
            <a:r>
              <a:rPr lang="en-US" sz="2800" b="1" i="0" u="none" strike="noStrike" baseline="0" dirty="0" err="1">
                <a:latin typeface="Caveat" panose="020B0604020202020204" charset="0"/>
              </a:rPr>
              <a:t>ef</a:t>
            </a:r>
            <a:r>
              <a:rPr lang="en-US" sz="2800" b="1" i="0" u="none" strike="noStrike" baseline="0" dirty="0">
                <a:latin typeface="Caveat" panose="020B0604020202020204" charset="0"/>
              </a:rPr>
              <a:t> | grep </a:t>
            </a:r>
            <a:r>
              <a:rPr lang="en-US" sz="2800" b="1" i="0" u="none" strike="noStrike" baseline="0" dirty="0" err="1">
                <a:latin typeface="Caveat" panose="020B0604020202020204" charset="0"/>
              </a:rPr>
              <a:t>sql</a:t>
            </a:r>
            <a:endParaRPr lang="en-US" sz="2800" b="1" i="0" u="none" strike="noStrike" baseline="0" dirty="0">
              <a:latin typeface="Caveat" panose="020B0604020202020204" charset="0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Basic Linux Commands</a:t>
            </a:r>
            <a:endParaRPr dirty="0"/>
          </a:p>
        </p:txBody>
      </p:sp>
      <p:sp>
        <p:nvSpPr>
          <p:cNvPr id="8" name="Google Shape;306;p36">
            <a:extLst>
              <a:ext uri="{FF2B5EF4-FFF2-40B4-BE49-F238E27FC236}">
                <a16:creationId xmlns:a16="http://schemas.microsoft.com/office/drawing/2014/main" id="{3FAE397E-2939-4A98-AED4-779A7D524427}"/>
              </a:ext>
            </a:extLst>
          </p:cNvPr>
          <p:cNvSpPr/>
          <p:nvPr/>
        </p:nvSpPr>
        <p:spPr>
          <a:xfrm>
            <a:off x="3327668" y="558468"/>
            <a:ext cx="335385" cy="336849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6D7262F1-A719-4826-A11E-5B6F1A786855}"/>
              </a:ext>
            </a:extLst>
          </p:cNvPr>
          <p:cNvSpPr/>
          <p:nvPr/>
        </p:nvSpPr>
        <p:spPr>
          <a:xfrm>
            <a:off x="8678734" y="4162795"/>
            <a:ext cx="265946" cy="22013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Google Shape;91;p17">
            <a:extLst>
              <a:ext uri="{FF2B5EF4-FFF2-40B4-BE49-F238E27FC236}">
                <a16:creationId xmlns:a16="http://schemas.microsoft.com/office/drawing/2014/main" id="{1ABDD379-AF48-4230-931E-1A1AAEB6F513}"/>
              </a:ext>
            </a:extLst>
          </p:cNvPr>
          <p:cNvSpPr/>
          <p:nvPr/>
        </p:nvSpPr>
        <p:spPr>
          <a:xfrm>
            <a:off x="8552602" y="4612351"/>
            <a:ext cx="265946" cy="22013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Google Shape;91;p17">
            <a:extLst>
              <a:ext uri="{FF2B5EF4-FFF2-40B4-BE49-F238E27FC236}">
                <a16:creationId xmlns:a16="http://schemas.microsoft.com/office/drawing/2014/main" id="{CBC359FB-74F0-46B0-A504-2DC010621283}"/>
              </a:ext>
            </a:extLst>
          </p:cNvPr>
          <p:cNvSpPr/>
          <p:nvPr/>
        </p:nvSpPr>
        <p:spPr>
          <a:xfrm>
            <a:off x="7896963" y="4544520"/>
            <a:ext cx="265946" cy="22013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736DC-2F8B-4280-9887-6F5B2421E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53" y="746625"/>
            <a:ext cx="7990631" cy="2865255"/>
          </a:xfrm>
        </p:spPr>
        <p:txBody>
          <a:bodyPr/>
          <a:lstStyle/>
          <a:p>
            <a:pPr algn="l"/>
            <a:r>
              <a:rPr lang="en-US" sz="2800" b="1" i="0" u="none" strike="noStrike" baseline="0" dirty="0">
                <a:latin typeface="Caveat" panose="020B0604020202020204" charset="0"/>
              </a:rPr>
              <a:t>man</a:t>
            </a:r>
            <a:r>
              <a:rPr lang="en-US" sz="2800" b="0" i="0" u="none" strike="noStrike" baseline="0" dirty="0">
                <a:latin typeface="Caveat" panose="020B0604020202020204" charset="0"/>
              </a:rPr>
              <a:t>: Short for “manual pages.” Allow us to get help about </a:t>
            </a:r>
            <a:r>
              <a:rPr lang="en-US" sz="2800" dirty="0">
                <a:latin typeface="Caveat" panose="020B0604020202020204" charset="0"/>
              </a:rPr>
              <a:t>commands, example:         </a:t>
            </a:r>
            <a:r>
              <a:rPr lang="en-US" sz="2800" b="1" dirty="0">
                <a:latin typeface="Caveat" panose="020B0604020202020204" charset="0"/>
              </a:rPr>
              <a:t>man </a:t>
            </a:r>
            <a:r>
              <a:rPr lang="en-US" sz="2800" b="1" dirty="0" err="1">
                <a:latin typeface="Caveat" panose="020B0604020202020204" charset="0"/>
              </a:rPr>
              <a:t>ps</a:t>
            </a:r>
            <a:endParaRPr lang="en-US" sz="2800" b="1" i="0" u="none" strike="noStrike" baseline="0" dirty="0">
              <a:latin typeface="Caveat" panose="020B0604020202020204" charset="0"/>
            </a:endParaRPr>
          </a:p>
          <a:p>
            <a:pPr algn="l"/>
            <a:r>
              <a:rPr lang="en-US" sz="2800" b="1" i="0" u="none" strike="noStrike" baseline="0" dirty="0" err="1">
                <a:latin typeface="Caveat" panose="020B0604020202020204" charset="0"/>
              </a:rPr>
              <a:t>pwd</a:t>
            </a:r>
            <a:r>
              <a:rPr lang="en-US" sz="2800" b="0" i="0" u="none" strike="noStrike" baseline="0" dirty="0">
                <a:latin typeface="Caveat" panose="020B0604020202020204" charset="0"/>
              </a:rPr>
              <a:t>: This stands for “print working directory” and </a:t>
            </a:r>
            <a:r>
              <a:rPr lang="en-US" sz="2800" dirty="0">
                <a:latin typeface="Caveat" panose="020B0604020202020204" charset="0"/>
              </a:rPr>
              <a:t>bring you</a:t>
            </a:r>
            <a:r>
              <a:rPr lang="en-US" sz="2800" b="0" i="0" u="none" strike="noStrike" baseline="0" dirty="0">
                <a:latin typeface="Caveat" panose="020B0604020202020204" charset="0"/>
              </a:rPr>
              <a:t> the current working directory.</a:t>
            </a:r>
          </a:p>
          <a:p>
            <a:pPr algn="l"/>
            <a:r>
              <a:rPr lang="en-US" sz="2800" b="1" i="0" u="none" strike="noStrike" baseline="0" dirty="0" err="1">
                <a:latin typeface="Caveat" panose="020B0604020202020204" charset="0"/>
              </a:rPr>
              <a:t>ps</a:t>
            </a:r>
            <a:r>
              <a:rPr lang="en-US" sz="2800" b="0" i="0" u="none" strike="noStrike" baseline="0" dirty="0">
                <a:latin typeface="Caveat" panose="020B0604020202020204" charset="0"/>
              </a:rPr>
              <a:t>: This stands for </a:t>
            </a:r>
            <a:r>
              <a:rPr lang="en-US" sz="2800" b="1" i="1" u="none" strike="noStrike" baseline="0" dirty="0">
                <a:latin typeface="Caveat" panose="020B0604020202020204" charset="0"/>
              </a:rPr>
              <a:t>process status </a:t>
            </a:r>
            <a:r>
              <a:rPr lang="en-US" sz="2800" b="0" i="0" u="none" strike="noStrike" baseline="0" dirty="0">
                <a:latin typeface="Caveat" panose="020B0604020202020204" charset="0"/>
              </a:rPr>
              <a:t>and it gets a list of processes running on the Linux server and details about them.</a:t>
            </a:r>
          </a:p>
          <a:p>
            <a:pPr algn="l"/>
            <a:endParaRPr lang="en-US" sz="2000" dirty="0">
              <a:latin typeface="Caveat" panose="020B0604020202020204" charset="0"/>
            </a:endParaRPr>
          </a:p>
          <a:p>
            <a:pPr algn="l"/>
            <a:endParaRPr lang="en-US" sz="2000" b="0" i="0" u="none" strike="noStrike" baseline="0" dirty="0">
              <a:latin typeface="Caveat" panose="020B0604020202020204" charset="0"/>
            </a:endParaRPr>
          </a:p>
          <a:p>
            <a:pPr marL="114300" indent="0" algn="l">
              <a:buNone/>
            </a:pPr>
            <a:r>
              <a:rPr lang="en-US" sz="1600" b="1" i="1" dirty="0">
                <a:hlinkClick r:id="rId2"/>
              </a:rPr>
              <a:t>https://geohernandez.net/linux-basic-commands-for-sql-server-developers/</a:t>
            </a:r>
          </a:p>
          <a:p>
            <a:pPr marL="114300" indent="0" algn="l">
              <a:buNone/>
            </a:pPr>
            <a:r>
              <a:rPr lang="en-US" sz="1600" b="1" i="1" dirty="0">
                <a:hlinkClick r:id="rId2"/>
              </a:rPr>
              <a:t>https://www.mssqltips.com/sqlservertip/4816/top-10-linux-commands-for-sql-server-dbas/</a:t>
            </a:r>
            <a:r>
              <a:rPr lang="en-US" sz="1600" b="1" i="1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Google Shape;91;p17">
            <a:extLst>
              <a:ext uri="{FF2B5EF4-FFF2-40B4-BE49-F238E27FC236}">
                <a16:creationId xmlns:a16="http://schemas.microsoft.com/office/drawing/2014/main" id="{6EBFA1EB-079B-4E79-ADD5-FB796C3FB4A1}"/>
              </a:ext>
            </a:extLst>
          </p:cNvPr>
          <p:cNvSpPr/>
          <p:nvPr/>
        </p:nvSpPr>
        <p:spPr>
          <a:xfrm rot="1762265">
            <a:off x="878277" y="702375"/>
            <a:ext cx="235652" cy="24423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" name="Google Shape;91;p17">
            <a:extLst>
              <a:ext uri="{FF2B5EF4-FFF2-40B4-BE49-F238E27FC236}">
                <a16:creationId xmlns:a16="http://schemas.microsoft.com/office/drawing/2014/main" id="{D8848A85-A020-40E0-A80D-5E6FA9F95C35}"/>
              </a:ext>
            </a:extLst>
          </p:cNvPr>
          <p:cNvSpPr/>
          <p:nvPr/>
        </p:nvSpPr>
        <p:spPr>
          <a:xfrm>
            <a:off x="540311" y="1112356"/>
            <a:ext cx="265946" cy="22013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" name="Google Shape;89;p17">
            <a:extLst>
              <a:ext uri="{FF2B5EF4-FFF2-40B4-BE49-F238E27FC236}">
                <a16:creationId xmlns:a16="http://schemas.microsoft.com/office/drawing/2014/main" id="{ABBEF270-B4E8-4CC9-A42B-A50A54F9B8C7}"/>
              </a:ext>
            </a:extLst>
          </p:cNvPr>
          <p:cNvSpPr/>
          <p:nvPr/>
        </p:nvSpPr>
        <p:spPr>
          <a:xfrm>
            <a:off x="806257" y="1038184"/>
            <a:ext cx="548700" cy="58861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7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ctrTitle" idx="4294967295"/>
          </p:nvPr>
        </p:nvSpPr>
        <p:spPr>
          <a:xfrm>
            <a:off x="1033351" y="615404"/>
            <a:ext cx="7468724" cy="7284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sz="4000" b="1" dirty="0">
                <a:latin typeface="Caveat" panose="020B0604020202020204" charset="0"/>
                <a:sym typeface="Amatic SC"/>
              </a:rPr>
              <a:t>Setting up – SQL SERVER ON LINUX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4294967295"/>
          </p:nvPr>
        </p:nvSpPr>
        <p:spPr>
          <a:xfrm>
            <a:off x="1379219" y="1955824"/>
            <a:ext cx="7896455" cy="29145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b="1" dirty="0">
                <a:latin typeface="Caveat" panose="020B0604020202020204" charset="0"/>
                <a:ea typeface="Amatic SC"/>
                <a:cs typeface="Amatic SC"/>
                <a:sym typeface="Amatic SC"/>
              </a:rPr>
              <a:t>Memory	                2 GB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b="1" dirty="0">
                <a:latin typeface="Caveat" panose="020B0604020202020204" charset="0"/>
                <a:ea typeface="Amatic SC"/>
                <a:cs typeface="Amatic SC"/>
                <a:sym typeface="Amatic SC"/>
              </a:rPr>
              <a:t>File System	 XFS or EXT4   (other file systems, such as BTRFS, are    		 unsupported)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b="1" dirty="0">
                <a:latin typeface="Caveat" panose="020B0604020202020204" charset="0"/>
                <a:ea typeface="Amatic SC"/>
                <a:cs typeface="Amatic SC"/>
                <a:sym typeface="Amatic SC"/>
              </a:rPr>
              <a:t>Disk space	   6 GB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b="1" dirty="0">
                <a:latin typeface="Caveat" panose="020B0604020202020204" charset="0"/>
                <a:ea typeface="Amatic SC"/>
                <a:cs typeface="Amatic SC"/>
                <a:sym typeface="Amatic SC"/>
              </a:rPr>
              <a:t>Processor speed	   2 GHz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b="1" dirty="0">
                <a:latin typeface="Caveat" panose="020B0604020202020204" charset="0"/>
                <a:ea typeface="Amatic SC"/>
                <a:cs typeface="Amatic SC"/>
                <a:sym typeface="Amatic SC"/>
              </a:rPr>
              <a:t>Processor cores	   2 cores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b="1" dirty="0">
                <a:latin typeface="Caveat" panose="020B0604020202020204" charset="0"/>
                <a:ea typeface="Amatic SC"/>
                <a:cs typeface="Amatic SC"/>
                <a:sym typeface="Amatic SC"/>
              </a:rPr>
              <a:t>Processor type	   x64-compatible only</a:t>
            </a:r>
            <a:endParaRPr dirty="0">
              <a:latin typeface="Caveat" panose="020B0604020202020204" charset="0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63084" y="4449169"/>
            <a:ext cx="433447" cy="42119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 rot="2487249">
            <a:off x="1093916" y="4163898"/>
            <a:ext cx="308371" cy="29965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" name="Google Shape;327;p36">
            <a:extLst>
              <a:ext uri="{FF2B5EF4-FFF2-40B4-BE49-F238E27FC236}">
                <a16:creationId xmlns:a16="http://schemas.microsoft.com/office/drawing/2014/main" id="{113FF4F4-EA8B-42F8-9309-6FD548B48885}"/>
              </a:ext>
            </a:extLst>
          </p:cNvPr>
          <p:cNvSpPr/>
          <p:nvPr/>
        </p:nvSpPr>
        <p:spPr>
          <a:xfrm>
            <a:off x="1870985" y="879790"/>
            <a:ext cx="342708" cy="345637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12" descr="Azure delete VM and child resources using PowerShell - vAutomation">
            <a:extLst>
              <a:ext uri="{FF2B5EF4-FFF2-40B4-BE49-F238E27FC236}">
                <a16:creationId xmlns:a16="http://schemas.microsoft.com/office/drawing/2014/main" id="{71E34232-E7BE-45AF-9D9C-57DD4AE8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45" y="3413095"/>
            <a:ext cx="1495772" cy="14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84AD59-0C96-431A-8CF6-64430D8F9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47" y="3479128"/>
            <a:ext cx="1173858" cy="12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1784850" y="450851"/>
            <a:ext cx="2787150" cy="35551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accent1">
                    <a:lumMod val="50000"/>
                  </a:schemeClr>
                </a:solidFill>
              </a:rPr>
              <a:t>Installing SQL server on Linux</a:t>
            </a:r>
            <a:endParaRPr sz="7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 descr="Introducción a SQL Server en Linux: artículo sobre SQLNetHub">
            <a:extLst>
              <a:ext uri="{FF2B5EF4-FFF2-40B4-BE49-F238E27FC236}">
                <a16:creationId xmlns:a16="http://schemas.microsoft.com/office/drawing/2014/main" id="{8D0BD84A-5F8E-4610-966C-7F6C75D39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795" y="550363"/>
            <a:ext cx="3166973" cy="38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theme/theme1.xml><?xml version="1.0" encoding="utf-8"?>
<a:theme xmlns:a="http://schemas.openxmlformats.org/drawingml/2006/main" name="K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424</Words>
  <Application>Microsoft Office PowerPoint</Application>
  <PresentationFormat>On-screen Show (16:9)</PresentationFormat>
  <Paragraphs>54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Quicksand</vt:lpstr>
      <vt:lpstr>Caveat</vt:lpstr>
      <vt:lpstr>Amatic SC</vt:lpstr>
      <vt:lpstr>Kate template</vt:lpstr>
      <vt:lpstr>First steps to go ahead with MS SQL Server on Linux</vt:lpstr>
      <vt:lpstr>Hello!</vt:lpstr>
      <vt:lpstr>AGENDA</vt:lpstr>
      <vt:lpstr>Why SQL Server on Linux? </vt:lpstr>
      <vt:lpstr>PowerPoint Presentation</vt:lpstr>
      <vt:lpstr>Basic Linux Commands</vt:lpstr>
      <vt:lpstr>PowerPoint Presentation</vt:lpstr>
      <vt:lpstr>Setting up – SQL SERVER ON LINUX</vt:lpstr>
      <vt:lpstr>Installing SQL server on Linux</vt:lpstr>
      <vt:lpstr>PowerPoint Presentation</vt:lpstr>
      <vt:lpstr>DEMO TIME Installing SQL Server on</vt:lpstr>
      <vt:lpstr>DEMO TIME Installing SQL Server on</vt:lpstr>
      <vt:lpstr>Connecting to sql server</vt:lpstr>
      <vt:lpstr>Deploying our first sql server database and cleaning the house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steps to go ahead with MS SQL Server on Linux</dc:title>
  <dc:creator>Lauren Fonseca Galarza</dc:creator>
  <cp:lastModifiedBy>Roger Geovanny Hernandez</cp:lastModifiedBy>
  <cp:revision>30</cp:revision>
  <cp:lastPrinted>2021-01-28T14:08:53Z</cp:lastPrinted>
  <dcterms:modified xsi:type="dcterms:W3CDTF">2021-01-29T12:07:14Z</dcterms:modified>
</cp:coreProperties>
</file>