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1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1E8C8-F262-952B-47D5-466C4C419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6B3E1F-EE73-4CFB-A121-BD4D4C2B0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A7511B-8C6A-EF63-9276-0BE7EEF02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35D2-9E27-4A61-AC5C-8825B3B7D486}" type="datetimeFigureOut">
              <a:rPr lang="de-CH" smtClean="0"/>
              <a:t>17.09.2022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F799E-E04E-8215-3E5C-2E6F5F7C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A03F24-7BAB-1F00-54D2-7B6A8DDB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9976-2347-4A93-8BF4-19C30040F9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100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D5F7A-76BF-2DCF-E4EF-1FD6DD82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CCF729-8B55-1865-A62C-0DF02C91D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804569-B4D8-8531-1205-0E6A4041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35D2-9E27-4A61-AC5C-8825B3B7D486}" type="datetimeFigureOut">
              <a:rPr lang="de-CH" smtClean="0"/>
              <a:t>17.09.2022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7CE600-98CF-FDA9-46F3-C901907F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2D44-E819-E445-7258-D491F0AB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9976-2347-4A93-8BF4-19C30040F9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47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1C2135A-086B-D45C-C48A-8F6AEF94A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C4ACA2-FD5E-6CA1-28FA-432DE251B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7D110D-BA5B-3291-0A70-CC67E850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35D2-9E27-4A61-AC5C-8825B3B7D486}" type="datetimeFigureOut">
              <a:rPr lang="de-CH" smtClean="0"/>
              <a:t>17.09.2022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C41C4E-9FB2-1BC2-DE93-2B9749F1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96031B-FB34-C0CA-61F6-1DE0E8FC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9976-2347-4A93-8BF4-19C30040F9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862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227FA-8551-7217-8469-5C24B850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298075-3216-B389-368C-C35AB15F0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D954C7-3C15-DECD-D921-D434D93A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35D2-9E27-4A61-AC5C-8825B3B7D486}" type="datetimeFigureOut">
              <a:rPr lang="de-CH" smtClean="0"/>
              <a:t>17.09.2022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FE47D0-C195-CA0A-0339-8B065A5C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75E856-F0EE-6678-2870-6EBF8DD8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9976-2347-4A93-8BF4-19C30040F9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552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23737-EDCB-B21B-C623-B55885C2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53B849-B8BC-A779-248C-5E53403A7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4638BE-1142-2E63-4578-DF6B70A7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35D2-9E27-4A61-AC5C-8825B3B7D486}" type="datetimeFigureOut">
              <a:rPr lang="de-CH" smtClean="0"/>
              <a:t>17.09.2022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0D9E13-3EE4-07D6-69B3-06D5D9BE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C16F9-BABF-EB78-CB66-C1933CCF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9976-2347-4A93-8BF4-19C30040F9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154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820C2-97D1-430A-F940-7D21534B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0FF7C2-3F75-05BE-A5A4-6736083F9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ECDCBA-9DFB-567D-1A60-5D4E017DC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B57554-E894-0708-43BD-36CC2D1C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35D2-9E27-4A61-AC5C-8825B3B7D486}" type="datetimeFigureOut">
              <a:rPr lang="de-CH" smtClean="0"/>
              <a:t>17.09.2022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1CC79B-4A50-1D83-543A-CAF9DAC7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B5B405-33FB-AF3F-8B79-60607E68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9976-2347-4A93-8BF4-19C30040F9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493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2F4AC-0F1C-96F5-92B0-E1236F96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8F1DBD-5EAE-5C60-96D6-14F595223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00E7D6-AE3D-F853-4491-F0BFEE604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2ADE84-8C7B-600F-CE8A-F3A5E72EB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9E9FBF-20A3-612E-BAA6-AD7A9905B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AB9184-A8B9-6837-2047-F81858E1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35D2-9E27-4A61-AC5C-8825B3B7D486}" type="datetimeFigureOut">
              <a:rPr lang="de-CH" smtClean="0"/>
              <a:t>17.09.2022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BEE548D-CB23-1D4E-0927-B0375100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0E6F76-C7C8-4E90-218A-CB536B8B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9976-2347-4A93-8BF4-19C30040F9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213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74914-0180-CE29-8E94-8F3E37E7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548BA8-8375-F7B0-DCE2-3CB0811F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35D2-9E27-4A61-AC5C-8825B3B7D486}" type="datetimeFigureOut">
              <a:rPr lang="de-CH" smtClean="0"/>
              <a:t>17.09.2022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AD005C-9BA8-578A-9C51-C16DF8D5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B29F4F-0CDB-967F-A97A-E10D15C8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9976-2347-4A93-8BF4-19C30040F9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184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FB2C16-8D67-8D98-CE23-41F991ED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35D2-9E27-4A61-AC5C-8825B3B7D486}" type="datetimeFigureOut">
              <a:rPr lang="de-CH" smtClean="0"/>
              <a:t>17.09.2022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A4EB0F-F52E-2595-7D9D-F386C361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8AE9BD-F5E4-7E04-C6EC-F96E19DF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9976-2347-4A93-8BF4-19C30040F9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670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98F761-9DA5-CF0B-5B11-54CD9CDD3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9D8928-1B15-C75E-A898-57AB2E03D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F4930E-91A5-E360-4EF9-F51ED1DEF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3156B9-F21D-28BF-AF79-DB0B19F5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35D2-9E27-4A61-AC5C-8825B3B7D486}" type="datetimeFigureOut">
              <a:rPr lang="de-CH" smtClean="0"/>
              <a:t>17.09.2022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0850D2-0454-CE34-55E4-5729109B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15D801-3BD6-1FF2-B565-F847D072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9976-2347-4A93-8BF4-19C30040F9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234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BA942-4D1C-F700-42F5-D6F3103B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E958540-5C3C-808B-F8F8-789F93440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A81462-4255-4F8E-63EF-71833914E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DEB162-63F7-B2F8-0E43-3B499D69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35D2-9E27-4A61-AC5C-8825B3B7D486}" type="datetimeFigureOut">
              <a:rPr lang="de-CH" smtClean="0"/>
              <a:t>17.09.2022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12B52A-9681-10D7-95C4-83956A3E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1B2D5C-C32A-EC8F-4EF7-21C05CED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9976-2347-4A93-8BF4-19C30040F9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03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17DDAA-23F6-B48B-9FFC-8D68269E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D1C221-AB1E-216F-45B8-EF3A5B89C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639BCF-06BA-0CA9-ACB5-8C929CCA6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B35D2-9E27-4A61-AC5C-8825B3B7D486}" type="datetimeFigureOut">
              <a:rPr lang="de-CH" smtClean="0"/>
              <a:t>17.09.2022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583165-8765-B71B-2362-C2558F3CA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555143-60E1-7204-174E-F8FDB163D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69976-2347-4A93-8BF4-19C30040F9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461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ap.geo.admin.ch/?bgLayer=ch.swisstopo.pixelkarte-farbe&amp;lang=en&amp;topic=ech&amp;layers=ch.bfe.energiestaedte,KML%7C%7Chttps:%2F%2Fgeodesy.geo.admin.ch%2Freframe%2Fdownload%2FKarte_Wind_Solar_Dichte_kW_pro_Kopf_1317694243704318200.kml,ch.bfe.energiestaedte-2000watt-areale,ch.bfe.thermische-netze&amp;E=2711304.03&amp;N=1261899.01&amp;zoom=5.751190104551835&amp;layers_opacity=0.6,1,1,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2919AE1-11FC-D26B-2E7A-1C85D5107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4280"/>
              </p:ext>
            </p:extLst>
          </p:nvPr>
        </p:nvGraphicFramePr>
        <p:xfrm>
          <a:off x="658027" y="484689"/>
          <a:ext cx="10779094" cy="512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842">
                  <a:extLst>
                    <a:ext uri="{9D8B030D-6E8A-4147-A177-3AD203B41FA5}">
                      <a16:colId xmlns:a16="http://schemas.microsoft.com/office/drawing/2014/main" val="584348242"/>
                    </a:ext>
                  </a:extLst>
                </a:gridCol>
                <a:gridCol w="850738">
                  <a:extLst>
                    <a:ext uri="{9D8B030D-6E8A-4147-A177-3AD203B41FA5}">
                      <a16:colId xmlns:a16="http://schemas.microsoft.com/office/drawing/2014/main" val="2968130085"/>
                    </a:ext>
                  </a:extLst>
                </a:gridCol>
                <a:gridCol w="526019">
                  <a:extLst>
                    <a:ext uri="{9D8B030D-6E8A-4147-A177-3AD203B41FA5}">
                      <a16:colId xmlns:a16="http://schemas.microsoft.com/office/drawing/2014/main" val="1155803218"/>
                    </a:ext>
                  </a:extLst>
                </a:gridCol>
                <a:gridCol w="491528">
                  <a:extLst>
                    <a:ext uri="{9D8B030D-6E8A-4147-A177-3AD203B41FA5}">
                      <a16:colId xmlns:a16="http://schemas.microsoft.com/office/drawing/2014/main" val="179711655"/>
                    </a:ext>
                  </a:extLst>
                </a:gridCol>
                <a:gridCol w="310437">
                  <a:extLst>
                    <a:ext uri="{9D8B030D-6E8A-4147-A177-3AD203B41FA5}">
                      <a16:colId xmlns:a16="http://schemas.microsoft.com/office/drawing/2014/main" val="1761447633"/>
                    </a:ext>
                  </a:extLst>
                </a:gridCol>
                <a:gridCol w="413917">
                  <a:extLst>
                    <a:ext uri="{9D8B030D-6E8A-4147-A177-3AD203B41FA5}">
                      <a16:colId xmlns:a16="http://schemas.microsoft.com/office/drawing/2014/main" val="3120783678"/>
                    </a:ext>
                  </a:extLst>
                </a:gridCol>
                <a:gridCol w="784719">
                  <a:extLst>
                    <a:ext uri="{9D8B030D-6E8A-4147-A177-3AD203B41FA5}">
                      <a16:colId xmlns:a16="http://schemas.microsoft.com/office/drawing/2014/main" val="1642883606"/>
                    </a:ext>
                  </a:extLst>
                </a:gridCol>
                <a:gridCol w="6777894">
                  <a:extLst>
                    <a:ext uri="{9D8B030D-6E8A-4147-A177-3AD203B41FA5}">
                      <a16:colId xmlns:a16="http://schemas.microsoft.com/office/drawing/2014/main" val="1964173929"/>
                    </a:ext>
                  </a:extLst>
                </a:gridCol>
              </a:tblGrid>
              <a:tr h="353276">
                <a:tc>
                  <a:txBody>
                    <a:bodyPr/>
                    <a:lstStyle/>
                    <a:p>
                      <a:pPr algn="l" fontAlgn="t"/>
                      <a:r>
                        <a:rPr lang="de-CH" sz="1100" b="1" u="none" strike="noStrike" dirty="0">
                          <a:effectLst/>
                        </a:rPr>
                        <a:t>gemeinde</a:t>
                      </a:r>
                      <a:endParaRPr lang="de-CH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100" b="1" u="none" strike="noStrike" dirty="0" err="1">
                          <a:effectLst/>
                        </a:rPr>
                        <a:t>kategorie</a:t>
                      </a:r>
                      <a:endParaRPr lang="de-CH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100" b="1" u="none" strike="noStrike" dirty="0" err="1">
                          <a:effectLst/>
                        </a:rPr>
                        <a:t>keyword</a:t>
                      </a:r>
                      <a:r>
                        <a:rPr lang="de-CH" sz="1100" b="1" u="none" strike="noStrike" dirty="0">
                          <a:effectLst/>
                        </a:rPr>
                        <a:t> </a:t>
                      </a:r>
                      <a:r>
                        <a:rPr lang="de-CH" sz="1100" b="1" u="none" strike="noStrike" dirty="0" err="1">
                          <a:effectLst/>
                        </a:rPr>
                        <a:t>count</a:t>
                      </a:r>
                      <a:endParaRPr lang="de-CH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100" b="1" u="none" strike="noStrike" dirty="0">
                          <a:effectLst/>
                        </a:rPr>
                        <a:t>positive</a:t>
                      </a:r>
                      <a:endParaRPr lang="de-CH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100" b="1" u="none" strike="noStrike" dirty="0">
                          <a:effectLst/>
                        </a:rPr>
                        <a:t>neutral</a:t>
                      </a:r>
                      <a:endParaRPr lang="de-CH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100" b="1" u="none" strike="noStrike" dirty="0">
                          <a:effectLst/>
                        </a:rPr>
                        <a:t>negative</a:t>
                      </a:r>
                      <a:endParaRPr lang="de-CH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100" b="1" u="none" strike="noStrike" dirty="0" err="1">
                          <a:effectLst/>
                        </a:rPr>
                        <a:t>keyword</a:t>
                      </a:r>
                      <a:r>
                        <a:rPr lang="de-CH" sz="1100" b="1" u="none" strike="noStrike" dirty="0">
                          <a:effectLst/>
                        </a:rPr>
                        <a:t> score (-1,1,2)</a:t>
                      </a:r>
                      <a:endParaRPr lang="de-CH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100" b="1" u="none" strike="noStrike" dirty="0" err="1">
                          <a:effectLst/>
                        </a:rPr>
                        <a:t>detected</a:t>
                      </a:r>
                      <a:r>
                        <a:rPr lang="de-CH" sz="1100" b="1" u="none" strike="noStrike" dirty="0">
                          <a:effectLst/>
                        </a:rPr>
                        <a:t> </a:t>
                      </a:r>
                      <a:r>
                        <a:rPr lang="de-CH" sz="1100" b="1" u="none" strike="noStrike" dirty="0" err="1">
                          <a:effectLst/>
                        </a:rPr>
                        <a:t>sentences</a:t>
                      </a:r>
                      <a:endParaRPr lang="de-CH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extLst>
                  <a:ext uri="{0D108BD9-81ED-4DB2-BD59-A6C34878D82A}">
                    <a16:rowId xmlns:a16="http://schemas.microsoft.com/office/drawing/2014/main" val="359638551"/>
                  </a:ext>
                </a:extLst>
              </a:tr>
              <a:tr h="1144247">
                <a:tc>
                  <a:txBody>
                    <a:bodyPr/>
                    <a:lstStyle/>
                    <a:p>
                      <a:pPr algn="l" fontAlgn="t"/>
                      <a:r>
                        <a:rPr lang="de-CH" sz="1100" u="none" strike="noStrike">
                          <a:effectLst/>
                        </a:rPr>
                        <a:t>Aadorf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100" u="none" strike="noStrike" dirty="0">
                          <a:effectLst/>
                        </a:rPr>
                        <a:t>Technologie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FF00FF"/>
                          </a:highlight>
                        </a:rPr>
                        <a:t>1</a:t>
                      </a:r>
                      <a:endParaRPr lang="de-CH" sz="11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FF00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900" u="none" strike="noStrike" dirty="0">
                          <a:effectLst/>
                        </a:rPr>
                        <a:t>'[ Finanzielle Unterstützung für </a:t>
                      </a:r>
                      <a:r>
                        <a:rPr lang="de-DE" sz="900" u="none" strike="noStrike" dirty="0" err="1">
                          <a:effectLst/>
                        </a:rPr>
                        <a:t>Massnahmen</a:t>
                      </a:r>
                      <a:r>
                        <a:rPr lang="de-DE" sz="900" u="none" strike="noStrike" dirty="0">
                          <a:effectLst/>
                        </a:rPr>
                        <a:t> zur rationellen und sparsamen Verwendung von elektrischem Strom.‘, </a:t>
                      </a:r>
                    </a:p>
                    <a:p>
                      <a:pPr algn="l" fontAlgn="t"/>
                      <a:r>
                        <a:rPr lang="de-DE" sz="900" u="none" strike="noStrike" dirty="0">
                          <a:effectLst/>
                        </a:rPr>
                        <a:t>' Bau von Anlagen zur Produktion von erneuerbaren Energien mit Finanzierung durch einen Stromzuschlag.‘, </a:t>
                      </a:r>
                    </a:p>
                    <a:p>
                      <a:pPr algn="l" fontAlgn="t"/>
                      <a:r>
                        <a:rPr lang="de-DE" sz="900" u="none" strike="noStrike" dirty="0">
                          <a:effectLst/>
                        </a:rPr>
                        <a:t>' Persönlicher Stromrechner im Internet.‘, </a:t>
                      </a:r>
                    </a:p>
                    <a:p>
                      <a:pPr algn="l" fontAlgn="t"/>
                      <a:r>
                        <a:rPr lang="de-DE" sz="900" u="none" strike="noStrike" dirty="0">
                          <a:effectLst/>
                        </a:rPr>
                        <a:t>' </a:t>
                      </a:r>
                      <a:r>
                        <a:rPr lang="de-DE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Zwei </a:t>
                      </a:r>
                      <a:r>
                        <a:rPr lang="de-DE" sz="9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grosse</a:t>
                      </a:r>
                      <a:r>
                        <a:rPr lang="de-DE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private Fernwärmenetze mit Holzschnitzelheizungen</a:t>
                      </a:r>
                      <a:r>
                        <a:rPr lang="de-DE" sz="900" u="none" strike="noStrike" dirty="0">
                          <a:effectLst/>
                        </a:rPr>
                        <a:t>.', ‚</a:t>
                      </a:r>
                    </a:p>
                    <a:p>
                      <a:pPr algn="l" fontAlgn="t"/>
                      <a:r>
                        <a:rPr lang="de-DE" sz="900" u="none" strike="noStrike" dirty="0">
                          <a:effectLst/>
                        </a:rPr>
                        <a:t> An Hand eines </a:t>
                      </a:r>
                      <a:r>
                        <a:rPr lang="de-DE" sz="900" u="none" strike="noStrike" dirty="0" err="1">
                          <a:effectLst/>
                        </a:rPr>
                        <a:t>Massnahmenkatalogs</a:t>
                      </a:r>
                      <a:r>
                        <a:rPr lang="de-DE" sz="900" u="none" strike="noStrike" dirty="0">
                          <a:effectLst/>
                        </a:rPr>
                        <a:t> wird die Situation in sechs wichtigen Gebieten untersucht: Bau und Planung, Energieversorgung, Wasser / Abwasser / Abwärme, Verkehr und Transport, Öffentlichkeitsarbeit, Interne Organisation.‘, </a:t>
                      </a:r>
                    </a:p>
                    <a:p>
                      <a:pPr algn="l" fontAlgn="t"/>
                      <a:r>
                        <a:rPr lang="de-DE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'</a:t>
                      </a:r>
                      <a:r>
                        <a:rPr lang="de-DE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de-DE" sz="9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FF00FF"/>
                          </a:highlight>
                        </a:rPr>
                        <a:t>Insbesondere bei der Fassade stellt sich oft die Frage, ob die bestehende Putzschicht bereits ersetzt werden muss\xa0 und eine neue </a:t>
                      </a:r>
                      <a:r>
                        <a:rPr lang="de-DE" sz="900" u="none" strike="noStrike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FF00FF"/>
                          </a:highlight>
                        </a:rPr>
                        <a:t>Aussenwärmedämmung</a:t>
                      </a:r>
                      <a:r>
                        <a:rPr lang="de-DE" sz="9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FF00FF"/>
                          </a:highlight>
                        </a:rPr>
                        <a:t> rentabel ist.</a:t>
                      </a:r>
                      <a:r>
                        <a:rPr lang="de-DE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']</a:t>
                      </a:r>
                      <a:endParaRPr lang="de-DE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extLst>
                  <a:ext uri="{0D108BD9-81ED-4DB2-BD59-A6C34878D82A}">
                    <a16:rowId xmlns:a16="http://schemas.microsoft.com/office/drawing/2014/main" val="740959329"/>
                  </a:ext>
                </a:extLst>
              </a:tr>
              <a:tr h="953303">
                <a:tc>
                  <a:txBody>
                    <a:bodyPr/>
                    <a:lstStyle/>
                    <a:p>
                      <a:pPr algn="l" fontAlgn="t"/>
                      <a:r>
                        <a:rPr lang="de-CH" sz="1100" u="none" strike="noStrike">
                          <a:effectLst/>
                        </a:rPr>
                        <a:t>Aadorf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100" u="none" strike="noStrike" dirty="0">
                          <a:effectLst/>
                        </a:rPr>
                        <a:t>Energieplanung / Plan </a:t>
                      </a:r>
                      <a:r>
                        <a:rPr lang="de-CH" sz="1100" u="none" strike="noStrike" dirty="0" err="1">
                          <a:effectLst/>
                        </a:rPr>
                        <a:t>climat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10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10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10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900" u="none" strike="noStrike" dirty="0">
                          <a:effectLst/>
                        </a:rPr>
                        <a:t>['\xa0  Arbeitsgruppe Energiestadt  Die Arbeitsgruppe Energiestadt ist verantwortlich für die Begleitung und den Erhalt des Labels Energiestadt sowie für die </a:t>
                      </a:r>
                      <a:r>
                        <a:rPr lang="de-DE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Umsetzung des Energierichtplans</a:t>
                      </a:r>
                      <a:r>
                        <a:rPr lang="de-DE" sz="900" u="none" strike="noStrike" dirty="0">
                          <a:effectLst/>
                        </a:rPr>
                        <a:t>.', '</a:t>
                      </a:r>
                      <a:r>
                        <a:rPr lang="de-DE" sz="900" u="none" strike="noStrike" dirty="0" err="1">
                          <a:effectLst/>
                        </a:rPr>
                        <a:t>ch</a:t>
                      </a:r>
                      <a:r>
                        <a:rPr lang="de-DE" sz="900" u="none" strike="noStrike" dirty="0">
                          <a:effectLst/>
                        </a:rPr>
                        <a:t>  Leistungen der Energiestadt Aadorf  Die folgenden Punkte zeichnen die Energiestadt Aadorf aus:  Kostenlose Energieberatung für alle EinwohnerInnen.', ' Finanzielle Unterstützung für </a:t>
                      </a:r>
                      <a:r>
                        <a:rPr lang="de-DE" sz="900" u="none" strike="noStrike" dirty="0" err="1">
                          <a:effectLst/>
                        </a:rPr>
                        <a:t>Massnahmen</a:t>
                      </a:r>
                      <a:r>
                        <a:rPr lang="de-DE" sz="900" u="none" strike="noStrike" dirty="0">
                          <a:effectLst/>
                        </a:rPr>
                        <a:t> zur rationellen und sparsamen Verwendung von elektrischem Strom.', ' Arbeitsgruppe Energiestadt mit dem Auftrag die Vorgaben aus dem Energierichtplan umzusetzen.', ' Was ist Energiestadt  Gemeinden jeder </a:t>
                      </a:r>
                      <a:r>
                        <a:rPr lang="de-DE" sz="900" u="none" strike="noStrike" dirty="0" err="1">
                          <a:effectLst/>
                        </a:rPr>
                        <a:t>Grösse</a:t>
                      </a:r>
                      <a:r>
                        <a:rPr lang="de-DE" sz="900" u="none" strike="noStrike" dirty="0">
                          <a:effectLst/>
                        </a:rPr>
                        <a:t> können das Label Energiestadt erhalten, wenn sie ausgesuchte, energiepolitische </a:t>
                      </a:r>
                      <a:r>
                        <a:rPr lang="de-DE" sz="900" u="none" strike="noStrike" dirty="0" err="1">
                          <a:effectLst/>
                        </a:rPr>
                        <a:t>Massnahmen</a:t>
                      </a:r>
                      <a:r>
                        <a:rPr lang="de-DE" sz="900" u="none" strike="noStrike" dirty="0">
                          <a:effectLst/>
                        </a:rPr>
                        <a:t> realisiert oder beschlossen haben.‘, …]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extLst>
                  <a:ext uri="{0D108BD9-81ED-4DB2-BD59-A6C34878D82A}">
                    <a16:rowId xmlns:a16="http://schemas.microsoft.com/office/drawing/2014/main" val="1871113889"/>
                  </a:ext>
                </a:extLst>
              </a:tr>
              <a:tr h="353276">
                <a:tc>
                  <a:txBody>
                    <a:bodyPr/>
                    <a:lstStyle/>
                    <a:p>
                      <a:pPr algn="l" fontAlgn="t"/>
                      <a:r>
                        <a:rPr lang="de-CH" sz="1100" u="none" strike="noStrike">
                          <a:effectLst/>
                        </a:rPr>
                        <a:t>Aadorf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100" u="none" strike="noStrike">
                          <a:effectLst/>
                        </a:rPr>
                        <a:t>Indicatoren / KPIs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900" u="none" strike="noStrike" dirty="0">
                          <a:effectLst/>
                        </a:rPr>
                        <a:t>[]</a:t>
                      </a:r>
                      <a:endParaRPr lang="de-CH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extLst>
                  <a:ext uri="{0D108BD9-81ED-4DB2-BD59-A6C34878D82A}">
                    <a16:rowId xmlns:a16="http://schemas.microsoft.com/office/drawing/2014/main" val="3258236378"/>
                  </a:ext>
                </a:extLst>
              </a:tr>
              <a:tr h="179263">
                <a:tc>
                  <a:txBody>
                    <a:bodyPr/>
                    <a:lstStyle/>
                    <a:p>
                      <a:pPr algn="l" fontAlgn="t"/>
                      <a:r>
                        <a:rPr lang="de-CH" sz="1100" u="none" strike="noStrike">
                          <a:effectLst/>
                        </a:rPr>
                        <a:t>Aadorf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100" u="none" strike="noStrike" dirty="0">
                          <a:effectLst/>
                        </a:rPr>
                        <a:t>Fonds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900" u="none" strike="noStrike">
                          <a:effectLst/>
                        </a:rPr>
                        <a:t>[]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extLst>
                  <a:ext uri="{0D108BD9-81ED-4DB2-BD59-A6C34878D82A}">
                    <a16:rowId xmlns:a16="http://schemas.microsoft.com/office/drawing/2014/main" val="317912839"/>
                  </a:ext>
                </a:extLst>
              </a:tr>
              <a:tr h="353276">
                <a:tc>
                  <a:txBody>
                    <a:bodyPr/>
                    <a:lstStyle/>
                    <a:p>
                      <a:pPr algn="l" fontAlgn="t"/>
                      <a:r>
                        <a:rPr lang="de-CH" sz="1100" u="none" strike="noStrike">
                          <a:effectLst/>
                        </a:rPr>
                        <a:t>Aadorf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100" u="none" strike="noStrike">
                          <a:effectLst/>
                        </a:rPr>
                        <a:t>Förderbeiträge/Subventions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900" u="none" strike="noStrike">
                          <a:effectLst/>
                        </a:rPr>
                        <a:t>[]</a:t>
                      </a:r>
                      <a:endParaRPr lang="de-CH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extLst>
                  <a:ext uri="{0D108BD9-81ED-4DB2-BD59-A6C34878D82A}">
                    <a16:rowId xmlns:a16="http://schemas.microsoft.com/office/drawing/2014/main" val="840504357"/>
                  </a:ext>
                </a:extLst>
              </a:tr>
              <a:tr h="353276">
                <a:tc>
                  <a:txBody>
                    <a:bodyPr/>
                    <a:lstStyle/>
                    <a:p>
                      <a:pPr algn="l" fontAlgn="t"/>
                      <a:r>
                        <a:rPr lang="de-CH" sz="1100" u="none" strike="noStrike">
                          <a:effectLst/>
                        </a:rPr>
                        <a:t>Aadorf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100" u="none" strike="noStrike">
                          <a:effectLst/>
                        </a:rPr>
                        <a:t>Energieberatung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900" u="none" strike="noStrike" dirty="0">
                          <a:effectLst/>
                        </a:rPr>
                        <a:t>['</a:t>
                      </a:r>
                      <a:r>
                        <a:rPr lang="de-DE" sz="900" u="none" strike="noStrike" dirty="0" err="1">
                          <a:effectLst/>
                        </a:rPr>
                        <a:t>ch</a:t>
                      </a:r>
                      <a:r>
                        <a:rPr lang="de-DE" sz="900" u="none" strike="noStrike" dirty="0">
                          <a:effectLst/>
                        </a:rPr>
                        <a:t>  Leistungen der Energiestadt Aadorf  Die folgenden Punkte zeichnen die Energiestadt Aadorf aus:  </a:t>
                      </a:r>
                      <a:r>
                        <a:rPr lang="de-DE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Kostenlose Energieberatung für alle EinwohnerInnen</a:t>
                      </a:r>
                      <a:r>
                        <a:rPr lang="de-DE" sz="900" u="none" strike="noStrike" dirty="0">
                          <a:effectLst/>
                        </a:rPr>
                        <a:t>.']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extLst>
                  <a:ext uri="{0D108BD9-81ED-4DB2-BD59-A6C34878D82A}">
                    <a16:rowId xmlns:a16="http://schemas.microsoft.com/office/drawing/2014/main" val="3320143836"/>
                  </a:ext>
                </a:extLst>
              </a:tr>
              <a:tr h="898894">
                <a:tc>
                  <a:txBody>
                    <a:bodyPr/>
                    <a:lstStyle/>
                    <a:p>
                      <a:pPr algn="l" fontAlgn="t"/>
                      <a:r>
                        <a:rPr lang="de-CH" sz="1100" u="none" strike="noStrike">
                          <a:effectLst/>
                        </a:rPr>
                        <a:t>Aadorf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100" u="none" strike="noStrike">
                          <a:effectLst/>
                        </a:rPr>
                        <a:t>Labels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900" u="none" strike="noStrike" dirty="0">
                          <a:effectLst/>
                        </a:rPr>
                        <a:t>['\xa0  </a:t>
                      </a:r>
                      <a:r>
                        <a:rPr lang="de-DE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Arbeitsgruppe Energiestadt  </a:t>
                      </a:r>
                      <a:r>
                        <a:rPr lang="de-DE" sz="900" u="none" strike="noStrike" dirty="0">
                          <a:effectLst/>
                        </a:rPr>
                        <a:t>Die Arbeitsgruppe Energiestadt ist verantwortlich für die Begleitung und den Erhalt des Labels Energiestadt sowie für die Umsetzung des Energierichtplans.', ' Aadorf Roland Büchi, </a:t>
                      </a:r>
                      <a:r>
                        <a:rPr lang="de-DE" sz="900" u="none" strike="noStrike" dirty="0" err="1">
                          <a:effectLst/>
                        </a:rPr>
                        <a:t>Häuslenen</a:t>
                      </a:r>
                      <a:r>
                        <a:rPr lang="de-DE" sz="900" u="none" strike="noStrike" dirty="0">
                          <a:effectLst/>
                        </a:rPr>
                        <a:t> Kurt </a:t>
                      </a:r>
                      <a:r>
                        <a:rPr lang="de-DE" sz="900" u="none" strike="noStrike" dirty="0" err="1">
                          <a:effectLst/>
                        </a:rPr>
                        <a:t>Gnehm</a:t>
                      </a:r>
                      <a:r>
                        <a:rPr lang="de-DE" sz="900" u="none" strike="noStrike" dirty="0">
                          <a:effectLst/>
                        </a:rPr>
                        <a:t>, </a:t>
                      </a:r>
                      <a:r>
                        <a:rPr lang="de-DE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Solargenossenschaft</a:t>
                      </a:r>
                      <a:r>
                        <a:rPr lang="de-DE" sz="900" u="none" strike="noStrike" dirty="0">
                          <a:effectLst/>
                        </a:rPr>
                        <a:t> Nino Heider, Aadorf Andreas Müller, Amt für Bau und Umwelt\xa0 Markus Roos, </a:t>
                      </a:r>
                      <a:r>
                        <a:rPr lang="de-DE" sz="900" u="none" strike="noStrike" dirty="0" err="1">
                          <a:effectLst/>
                        </a:rPr>
                        <a:t>Häuslenen</a:t>
                      </a:r>
                      <a:r>
                        <a:rPr lang="de-DE" sz="900" u="none" strike="noStrike" dirty="0">
                          <a:effectLst/>
                        </a:rPr>
                        <a:t> Patrik </a:t>
                      </a:r>
                      <a:r>
                        <a:rPr lang="de-DE" sz="900" u="none" strike="noStrike" dirty="0" err="1">
                          <a:effectLst/>
                        </a:rPr>
                        <a:t>Stacher</a:t>
                      </a:r>
                      <a:r>
                        <a:rPr lang="de-DE" sz="900" u="none" strike="noStrike" dirty="0">
                          <a:effectLst/>
                        </a:rPr>
                        <a:t>, Aadorf Beratend: Sebastian Frenzel, </a:t>
                      </a:r>
                      <a:r>
                        <a:rPr lang="de-DE" sz="9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Energiestadtberater</a:t>
                      </a:r>
                      <a:r>
                        <a:rPr lang="de-DE" sz="900" u="none" strike="noStrike" dirty="0">
                          <a:effectLst/>
                        </a:rPr>
                        <a:t> Protokoll: Natalie Aeby, Amt für Bau und Umwelt  Kontakt: Natalie Aeby, Gemeindeverwaltung Aadorf, Tel.', '</a:t>
                      </a:r>
                      <a:r>
                        <a:rPr lang="de-DE" sz="900" u="none" strike="noStrike" dirty="0" err="1">
                          <a:effectLst/>
                        </a:rPr>
                        <a:t>ch</a:t>
                      </a:r>
                      <a:r>
                        <a:rPr lang="de-DE" sz="900" u="none" strike="noStrike" dirty="0">
                          <a:effectLst/>
                        </a:rPr>
                        <a:t>  Leistungen der Energiestadt Aadorf  Die folgenden Punkte zeichnen die Energiestadt Aadorf aus:  Kostenlose Energieberatung für alle EinwohnerInnen.', ' Arbeitsgruppe Energiestadt mit dem Auftrag die Vorgaben aus dem Energierichtplan umzusetzen.‘, …]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extLst>
                  <a:ext uri="{0D108BD9-81ED-4DB2-BD59-A6C34878D82A}">
                    <a16:rowId xmlns:a16="http://schemas.microsoft.com/office/drawing/2014/main" val="140016425"/>
                  </a:ext>
                </a:extLst>
              </a:tr>
              <a:tr h="353276">
                <a:tc>
                  <a:txBody>
                    <a:bodyPr/>
                    <a:lstStyle/>
                    <a:p>
                      <a:pPr algn="l" fontAlgn="t"/>
                      <a:r>
                        <a:rPr lang="de-CH" sz="1100" u="none" strike="noStrike" dirty="0">
                          <a:effectLst/>
                        </a:rPr>
                        <a:t>Aadorf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100" u="none" strike="noStrike" dirty="0">
                          <a:effectLst/>
                        </a:rPr>
                        <a:t>Regulatorische Vorgaben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900" u="none" strike="noStrike" dirty="0">
                          <a:effectLst/>
                        </a:rPr>
                        <a:t>[]</a:t>
                      </a:r>
                      <a:endParaRPr lang="de-CH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7" marR="5057" marT="5057" marB="0"/>
                </a:tc>
                <a:extLst>
                  <a:ext uri="{0D108BD9-81ED-4DB2-BD59-A6C34878D82A}">
                    <a16:rowId xmlns:a16="http://schemas.microsoft.com/office/drawing/2014/main" val="2114695744"/>
                  </a:ext>
                </a:extLst>
              </a:tr>
              <a:tr h="179263">
                <a:tc>
                  <a:txBody>
                    <a:bodyPr/>
                    <a:lstStyle/>
                    <a:p>
                      <a:pPr algn="l" fontAlgn="t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5057" marR="5057" marT="50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C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5057" marR="5057" marT="5057" marB="0"/>
                </a:tc>
                <a:extLst>
                  <a:ext uri="{0D108BD9-81ED-4DB2-BD59-A6C34878D82A}">
                    <a16:rowId xmlns:a16="http://schemas.microsoft.com/office/drawing/2014/main" val="2705246543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30D196D2-4738-2B53-50A0-52C1E666C5B9}"/>
              </a:ext>
            </a:extLst>
          </p:cNvPr>
          <p:cNvSpPr txBox="1"/>
          <p:nvPr/>
        </p:nvSpPr>
        <p:spPr>
          <a:xfrm>
            <a:off x="658027" y="5845745"/>
            <a:ext cx="39591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Validation:</a:t>
            </a:r>
            <a:endParaRPr lang="de-CH" dirty="0">
              <a:hlinkClick r:id="rId2"/>
            </a:endParaRPr>
          </a:p>
          <a:p>
            <a:r>
              <a:rPr lang="de-CH" dirty="0">
                <a:hlinkClick r:id="rId2"/>
              </a:rPr>
              <a:t>https://map.geo.admin.ch/?bgLayer=ch.swisstopo.pixelkarte-farbe&amp;lang=en&amp;topic=ech&amp;layers=ch.bfe.energiestaedte,KML%7C%7Chttps:%2F%2Fgeodesy.geo.admin.ch%2Freframe%2Fdownload%2FKarte_Wind_Solar_Dichte_kW_pro_Kopf_1317694243704318200.kml,ch.bfe.energiestaedte-2000watt-areale,ch.bfe.thermische-netze&amp;E=2711304.03&amp;N=1261899.01&amp;zoom=5.751190104551835&amp;layers_opacity=0.6,1,1,1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33670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Microsoft Office PowerPoint</Application>
  <PresentationFormat>Breitbild</PresentationFormat>
  <Paragraphs>87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Thilo Weber</dc:creator>
  <cp:lastModifiedBy>Thilo Weber</cp:lastModifiedBy>
  <cp:revision>2</cp:revision>
  <dcterms:created xsi:type="dcterms:W3CDTF">2022-09-17T08:02:10Z</dcterms:created>
  <dcterms:modified xsi:type="dcterms:W3CDTF">2022-09-17T08:31:38Z</dcterms:modified>
</cp:coreProperties>
</file>