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DC9E9-B5CA-ED40-B6FB-068D93490215}" v="358" dt="2025-04-03T21:13:59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89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0F5CB-9351-400D-8891-694CF874CE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A9B11D-F5F6-4DA0-AEB1-AD73F656B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Adopt Random Forest Model to account for the most important features in pricing</a:t>
          </a:r>
        </a:p>
      </dgm:t>
    </dgm:pt>
    <dgm:pt modelId="{71DAB81D-C19D-499F-A2C1-087996E9C2B4}" type="parTrans" cxnId="{9E32CEA2-431A-43AC-BB80-ECF90755B9C7}">
      <dgm:prSet/>
      <dgm:spPr/>
      <dgm:t>
        <a:bodyPr/>
        <a:lstStyle/>
        <a:p>
          <a:endParaRPr lang="en-US"/>
        </a:p>
      </dgm:t>
    </dgm:pt>
    <dgm:pt modelId="{20EE259F-E7E7-4FBB-86F5-7DEFE81EFA29}" type="sibTrans" cxnId="{9E32CEA2-431A-43AC-BB80-ECF90755B9C7}">
      <dgm:prSet/>
      <dgm:spPr/>
      <dgm:t>
        <a:bodyPr/>
        <a:lstStyle/>
        <a:p>
          <a:endParaRPr lang="en-US"/>
        </a:p>
      </dgm:t>
    </dgm:pt>
    <dgm:pt modelId="{75C912F6-D59D-44D3-B807-40318D7293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Current price: $81</a:t>
          </a:r>
        </a:p>
      </dgm:t>
    </dgm:pt>
    <dgm:pt modelId="{2BCB67F7-8592-4318-9CEE-4D1C494AFEAD}" type="parTrans" cxnId="{7DAD4A11-415B-4E3C-A98A-28AD8CC8082C}">
      <dgm:prSet/>
      <dgm:spPr/>
      <dgm:t>
        <a:bodyPr/>
        <a:lstStyle/>
        <a:p>
          <a:endParaRPr lang="en-US"/>
        </a:p>
      </dgm:t>
    </dgm:pt>
    <dgm:pt modelId="{9700B5FD-EBBA-43C1-AE9E-E502516CED3A}" type="sibTrans" cxnId="{7DAD4A11-415B-4E3C-A98A-28AD8CC8082C}">
      <dgm:prSet/>
      <dgm:spPr/>
      <dgm:t>
        <a:bodyPr/>
        <a:lstStyle/>
        <a:p>
          <a:endParaRPr lang="en-US"/>
        </a:p>
      </dgm:t>
    </dgm:pt>
    <dgm:pt modelId="{7A5BA0DC-FB6B-4C85-B428-8F6D255B81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Modeled price: $95.87 [$85.49, $106.26]</a:t>
          </a:r>
        </a:p>
      </dgm:t>
    </dgm:pt>
    <dgm:pt modelId="{062CFB80-D342-4A1E-A4C9-416C9D9CD2B6}" type="parTrans" cxnId="{5128BF37-8C5D-4273-9C72-067977029484}">
      <dgm:prSet/>
      <dgm:spPr/>
      <dgm:t>
        <a:bodyPr/>
        <a:lstStyle/>
        <a:p>
          <a:endParaRPr lang="en-US"/>
        </a:p>
      </dgm:t>
    </dgm:pt>
    <dgm:pt modelId="{E34A0EB1-24FC-4D5A-B452-D44566FFF3B3}" type="sibTrans" cxnId="{5128BF37-8C5D-4273-9C72-067977029484}">
      <dgm:prSet/>
      <dgm:spPr/>
      <dgm:t>
        <a:bodyPr/>
        <a:lstStyle/>
        <a:p>
          <a:endParaRPr lang="en-US"/>
        </a:p>
      </dgm:t>
    </dgm:pt>
    <dgm:pt modelId="{0594C4CD-0B03-403E-95BD-80A850126C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Depl</a:t>
          </a:r>
          <a:r>
            <a:rPr lang="en-US" dirty="0"/>
            <a:t>oy proposed strategy #2</a:t>
          </a:r>
        </a:p>
      </dgm:t>
    </dgm:pt>
    <dgm:pt modelId="{CDBB4544-A2DE-482D-B2C2-BEB14F485D97}" type="parTrans" cxnId="{ACC68D8B-16ED-4331-8A32-D864E5D83E2B}">
      <dgm:prSet/>
      <dgm:spPr/>
      <dgm:t>
        <a:bodyPr/>
        <a:lstStyle/>
        <a:p>
          <a:endParaRPr lang="en-US"/>
        </a:p>
      </dgm:t>
    </dgm:pt>
    <dgm:pt modelId="{42145AE5-5665-4ADD-9449-4AFC17A09EB9}" type="sibTrans" cxnId="{ACC68D8B-16ED-4331-8A32-D864E5D83E2B}">
      <dgm:prSet/>
      <dgm:spPr/>
      <dgm:t>
        <a:bodyPr/>
        <a:lstStyle/>
        <a:p>
          <a:endParaRPr lang="en-US"/>
        </a:p>
      </dgm:t>
    </dgm:pt>
    <dgm:pt modelId="{27E23617-A6E3-4338-A85A-7D473842C6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</a:t>
          </a:r>
          <a:r>
            <a:rPr lang="en-US" sz="1800" b="0" i="0" dirty="0"/>
            <a:t>dd lower run to increase vertical drop</a:t>
          </a:r>
          <a:endParaRPr lang="en-US" sz="1800" dirty="0"/>
        </a:p>
      </dgm:t>
    </dgm:pt>
    <dgm:pt modelId="{1377933A-79A9-487F-89CB-45E3AD843DF7}" type="parTrans" cxnId="{D0B691D7-DC5B-4BB4-A3D2-F7F2C9328C62}">
      <dgm:prSet/>
      <dgm:spPr/>
      <dgm:t>
        <a:bodyPr/>
        <a:lstStyle/>
        <a:p>
          <a:endParaRPr lang="en-US"/>
        </a:p>
      </dgm:t>
    </dgm:pt>
    <dgm:pt modelId="{F368B0DF-E76A-4B4C-BEDD-D8421B66BD04}" type="sibTrans" cxnId="{D0B691D7-DC5B-4BB4-A3D2-F7F2C9328C62}">
      <dgm:prSet/>
      <dgm:spPr/>
      <dgm:t>
        <a:bodyPr/>
        <a:lstStyle/>
        <a:p>
          <a:endParaRPr lang="en-US"/>
        </a:p>
      </dgm:t>
    </dgm:pt>
    <dgm:pt modelId="{7A763BE5-ABEF-4393-81B5-F5F5F23CC0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/>
            <a:t>Install chair lift to bring skiers back up</a:t>
          </a:r>
          <a:endParaRPr lang="en-US" sz="1800"/>
        </a:p>
      </dgm:t>
    </dgm:pt>
    <dgm:pt modelId="{33871647-91B5-47E0-81F8-D0B030217A5D}" type="parTrans" cxnId="{F81DF266-8919-475E-BECD-BB209D2A20E5}">
      <dgm:prSet/>
      <dgm:spPr/>
      <dgm:t>
        <a:bodyPr/>
        <a:lstStyle/>
        <a:p>
          <a:endParaRPr lang="en-US"/>
        </a:p>
      </dgm:t>
    </dgm:pt>
    <dgm:pt modelId="{CCA860F9-3441-4CFA-BB3E-1D33194CA527}" type="sibTrans" cxnId="{F81DF266-8919-475E-BECD-BB209D2A20E5}">
      <dgm:prSet/>
      <dgm:spPr/>
      <dgm:t>
        <a:bodyPr/>
        <a:lstStyle/>
        <a:p>
          <a:endParaRPr lang="en-US"/>
        </a:p>
      </dgm:t>
    </dgm:pt>
    <dgm:pt modelId="{A721CF25-2216-410D-9EAD-67B8A23BFD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After</a:t>
          </a:r>
          <a:r>
            <a:rPr lang="en-US" baseline="0" dirty="0"/>
            <a:t> modelled adjustment, strategy #2 supports a $1.99 price increase </a:t>
          </a:r>
          <a:endParaRPr lang="en-US" dirty="0"/>
        </a:p>
      </dgm:t>
    </dgm:pt>
    <dgm:pt modelId="{B5D63B71-317D-45E6-96CF-B41BDB1B4596}" type="parTrans" cxnId="{6753E3D3-0F07-4255-91DF-36EEB0C93F7C}">
      <dgm:prSet/>
      <dgm:spPr/>
      <dgm:t>
        <a:bodyPr/>
        <a:lstStyle/>
        <a:p>
          <a:endParaRPr lang="en-US"/>
        </a:p>
      </dgm:t>
    </dgm:pt>
    <dgm:pt modelId="{BD238ADB-E672-4419-891C-29AB3C31C8C0}" type="sibTrans" cxnId="{6753E3D3-0F07-4255-91DF-36EEB0C93F7C}">
      <dgm:prSet/>
      <dgm:spPr/>
      <dgm:t>
        <a:bodyPr/>
        <a:lstStyle/>
        <a:p>
          <a:endParaRPr lang="en-US"/>
        </a:p>
      </dgm:t>
    </dgm:pt>
    <dgm:pt modelId="{C6204E79-1863-4B4C-AA17-DDF4A997E0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$1.99 increase = </a:t>
          </a:r>
          <a:r>
            <a:rPr lang="en-US" sz="1800" b="1" dirty="0"/>
            <a:t>additional </a:t>
          </a:r>
          <a:r>
            <a:rPr lang="en-US" sz="1800" b="1" i="0" dirty="0"/>
            <a:t>$3.47M</a:t>
          </a:r>
          <a:endParaRPr lang="en-US" sz="1800" dirty="0"/>
        </a:p>
      </dgm:t>
    </dgm:pt>
    <dgm:pt modelId="{3511A55B-E61E-4DBE-A2BA-46BFC3C34FAA}" type="parTrans" cxnId="{B11E0E45-AA8B-49DB-80FA-DD8DB683C0F3}">
      <dgm:prSet/>
      <dgm:spPr/>
      <dgm:t>
        <a:bodyPr/>
        <a:lstStyle/>
        <a:p>
          <a:endParaRPr lang="en-US"/>
        </a:p>
      </dgm:t>
    </dgm:pt>
    <dgm:pt modelId="{1975267A-0460-48DA-B756-9773602B1FF1}" type="sibTrans" cxnId="{B11E0E45-AA8B-49DB-80FA-DD8DB683C0F3}">
      <dgm:prSet/>
      <dgm:spPr/>
      <dgm:t>
        <a:bodyPr/>
        <a:lstStyle/>
        <a:p>
          <a:endParaRPr lang="en-US"/>
        </a:p>
      </dgm:t>
    </dgm:pt>
    <dgm:pt modelId="{46451BEF-62D7-49F8-AD9A-1FAAEC7079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Covers cost of new chair lift ($1.54M)</a:t>
          </a:r>
        </a:p>
      </dgm:t>
    </dgm:pt>
    <dgm:pt modelId="{2CEA7744-17D1-4205-A870-2AEFB9779BFD}" type="parTrans" cxnId="{3EF58EEC-D698-4F9F-867D-015205559745}">
      <dgm:prSet/>
      <dgm:spPr/>
      <dgm:t>
        <a:bodyPr/>
        <a:lstStyle/>
        <a:p>
          <a:endParaRPr lang="en-US"/>
        </a:p>
      </dgm:t>
    </dgm:pt>
    <dgm:pt modelId="{D84F7F83-3B32-443D-AAB7-EB4E4C775EF7}" type="sibTrans" cxnId="{3EF58EEC-D698-4F9F-867D-015205559745}">
      <dgm:prSet/>
      <dgm:spPr/>
      <dgm:t>
        <a:bodyPr/>
        <a:lstStyle/>
        <a:p>
          <a:endParaRPr lang="en-US"/>
        </a:p>
      </dgm:t>
    </dgm:pt>
    <dgm:pt modelId="{5E02A94F-B29E-4B32-992C-365FD44407E9}" type="pres">
      <dgm:prSet presAssocID="{EA30F5CB-9351-400D-8891-694CF874CE73}" presName="root" presStyleCnt="0">
        <dgm:presLayoutVars>
          <dgm:dir/>
          <dgm:resizeHandles val="exact"/>
        </dgm:presLayoutVars>
      </dgm:prSet>
      <dgm:spPr/>
    </dgm:pt>
    <dgm:pt modelId="{8527E984-C015-4BD9-9C07-CF158CFC0D80}" type="pres">
      <dgm:prSet presAssocID="{AEA9B11D-F5F6-4DA0-AEB1-AD73F656B7A1}" presName="compNode" presStyleCnt="0"/>
      <dgm:spPr/>
    </dgm:pt>
    <dgm:pt modelId="{E7F56D5F-46CA-452E-A440-BA5266DE8377}" type="pres">
      <dgm:prSet presAssocID="{AEA9B11D-F5F6-4DA0-AEB1-AD73F656B7A1}" presName="bgRect" presStyleLbl="bgShp" presStyleIdx="0" presStyleCnt="3"/>
      <dgm:spPr/>
    </dgm:pt>
    <dgm:pt modelId="{A676D520-C71D-4FB9-98E6-4D5DEE19D5CE}" type="pres">
      <dgm:prSet presAssocID="{AEA9B11D-F5F6-4DA0-AEB1-AD73F656B7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0C6BE81-E738-4AE1-AED4-2C1983013D0C}" type="pres">
      <dgm:prSet presAssocID="{AEA9B11D-F5F6-4DA0-AEB1-AD73F656B7A1}" presName="spaceRect" presStyleCnt="0"/>
      <dgm:spPr/>
    </dgm:pt>
    <dgm:pt modelId="{271BE082-EF17-4B91-A68F-19EC0BAD964A}" type="pres">
      <dgm:prSet presAssocID="{AEA9B11D-F5F6-4DA0-AEB1-AD73F656B7A1}" presName="parTx" presStyleLbl="revTx" presStyleIdx="0" presStyleCnt="6" custScaleX="90253" custLinFactNeighborX="-4619">
        <dgm:presLayoutVars>
          <dgm:chMax val="0"/>
          <dgm:chPref val="0"/>
        </dgm:presLayoutVars>
      </dgm:prSet>
      <dgm:spPr/>
    </dgm:pt>
    <dgm:pt modelId="{AFCAA9BE-A841-440E-B1E4-AC8E28E28D16}" type="pres">
      <dgm:prSet presAssocID="{AEA9B11D-F5F6-4DA0-AEB1-AD73F656B7A1}" presName="desTx" presStyleLbl="revTx" presStyleIdx="1" presStyleCnt="6" custScaleX="116047" custLinFactNeighborX="3186" custLinFactNeighborY="-557">
        <dgm:presLayoutVars/>
      </dgm:prSet>
      <dgm:spPr/>
    </dgm:pt>
    <dgm:pt modelId="{2110182C-9C86-4618-9218-DC784A64A56C}" type="pres">
      <dgm:prSet presAssocID="{20EE259F-E7E7-4FBB-86F5-7DEFE81EFA29}" presName="sibTrans" presStyleCnt="0"/>
      <dgm:spPr/>
    </dgm:pt>
    <dgm:pt modelId="{5EC7790D-114F-444A-8CED-83B4705ADCBD}" type="pres">
      <dgm:prSet presAssocID="{0594C4CD-0B03-403E-95BD-80A850126CA0}" presName="compNode" presStyleCnt="0"/>
      <dgm:spPr/>
    </dgm:pt>
    <dgm:pt modelId="{96104DAF-E077-4AF3-A036-1F0C4CA99866}" type="pres">
      <dgm:prSet presAssocID="{0594C4CD-0B03-403E-95BD-80A850126CA0}" presName="bgRect" presStyleLbl="bgShp" presStyleIdx="1" presStyleCnt="3"/>
      <dgm:spPr/>
    </dgm:pt>
    <dgm:pt modelId="{9510E1E3-8492-4CCA-B5B6-50DF0DD5CDF0}" type="pres">
      <dgm:prSet presAssocID="{0594C4CD-0B03-403E-95BD-80A850126C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hill skiing with solid fill"/>
        </a:ext>
      </dgm:extLst>
    </dgm:pt>
    <dgm:pt modelId="{E75F0AE2-2169-4706-AD15-C592E439FA5C}" type="pres">
      <dgm:prSet presAssocID="{0594C4CD-0B03-403E-95BD-80A850126CA0}" presName="spaceRect" presStyleCnt="0"/>
      <dgm:spPr/>
    </dgm:pt>
    <dgm:pt modelId="{35871606-553B-45EC-A0DC-2E6825ED47B6}" type="pres">
      <dgm:prSet presAssocID="{0594C4CD-0B03-403E-95BD-80A850126CA0}" presName="parTx" presStyleLbl="revTx" presStyleIdx="2" presStyleCnt="6" custScaleX="74659" custLinFactNeighborX="-12343" custLinFactNeighborY="1558">
        <dgm:presLayoutVars>
          <dgm:chMax val="0"/>
          <dgm:chPref val="0"/>
        </dgm:presLayoutVars>
      </dgm:prSet>
      <dgm:spPr/>
    </dgm:pt>
    <dgm:pt modelId="{7954EAF7-ED25-4F5A-A2F5-F3C1066C96D1}" type="pres">
      <dgm:prSet presAssocID="{0594C4CD-0B03-403E-95BD-80A850126CA0}" presName="desTx" presStyleLbl="revTx" presStyleIdx="3" presStyleCnt="6" custScaleX="120730" custLinFactNeighborX="17605" custLinFactNeighborY="2559">
        <dgm:presLayoutVars/>
      </dgm:prSet>
      <dgm:spPr/>
    </dgm:pt>
    <dgm:pt modelId="{202AF676-5512-4384-8803-995DC0E6E53A}" type="pres">
      <dgm:prSet presAssocID="{42145AE5-5665-4ADD-9449-4AFC17A09EB9}" presName="sibTrans" presStyleCnt="0"/>
      <dgm:spPr/>
    </dgm:pt>
    <dgm:pt modelId="{83350167-ECAC-4D7D-882E-071FE892E2A3}" type="pres">
      <dgm:prSet presAssocID="{A721CF25-2216-410D-9EAD-67B8A23BFD98}" presName="compNode" presStyleCnt="0"/>
      <dgm:spPr/>
    </dgm:pt>
    <dgm:pt modelId="{7F017ED2-2685-4EC8-B9A7-AB142D11F49F}" type="pres">
      <dgm:prSet presAssocID="{A721CF25-2216-410D-9EAD-67B8A23BFD98}" presName="bgRect" presStyleLbl="bgShp" presStyleIdx="2" presStyleCnt="3"/>
      <dgm:spPr/>
    </dgm:pt>
    <dgm:pt modelId="{E0D34E09-61F5-4815-8606-85445871FCF8}" type="pres">
      <dgm:prSet presAssocID="{A721CF25-2216-410D-9EAD-67B8A23BFD98}" presName="iconRect" presStyleLbl="node1" presStyleIdx="2" presStyleCnt="3" custLinFactNeighborX="-5403" custLinFactNeighborY="1407"/>
      <dgm:spPr>
        <a:solidFill>
          <a:srgbClr val="0E9ED5"/>
        </a:solidFill>
        <a:ln>
          <a:noFill/>
        </a:ln>
      </dgm:spPr>
    </dgm:pt>
    <dgm:pt modelId="{B6C65DC1-DB24-4626-8154-C0A7C99D0E4F}" type="pres">
      <dgm:prSet presAssocID="{A721CF25-2216-410D-9EAD-67B8A23BFD98}" presName="spaceRect" presStyleCnt="0"/>
      <dgm:spPr/>
    </dgm:pt>
    <dgm:pt modelId="{C0A6A16C-6051-42D5-BAF6-A0896706FC15}" type="pres">
      <dgm:prSet presAssocID="{A721CF25-2216-410D-9EAD-67B8A23BFD98}" presName="parTx" presStyleLbl="revTx" presStyleIdx="4" presStyleCnt="6" custScaleX="96691" custLinFactNeighborX="-2184" custLinFactNeighborY="-140">
        <dgm:presLayoutVars>
          <dgm:chMax val="0"/>
          <dgm:chPref val="0"/>
        </dgm:presLayoutVars>
      </dgm:prSet>
      <dgm:spPr/>
    </dgm:pt>
    <dgm:pt modelId="{443343DC-EF61-4ADD-A085-320EDA299CD2}" type="pres">
      <dgm:prSet presAssocID="{A721CF25-2216-410D-9EAD-67B8A23BFD98}" presName="desTx" presStyleLbl="revTx" presStyleIdx="5" presStyleCnt="6" custScaleX="123341" custLinFactNeighborX="-4068">
        <dgm:presLayoutVars/>
      </dgm:prSet>
      <dgm:spPr/>
    </dgm:pt>
  </dgm:ptLst>
  <dgm:cxnLst>
    <dgm:cxn modelId="{7DAD4A11-415B-4E3C-A98A-28AD8CC8082C}" srcId="{AEA9B11D-F5F6-4DA0-AEB1-AD73F656B7A1}" destId="{75C912F6-D59D-44D3-B807-40318D7293BC}" srcOrd="0" destOrd="0" parTransId="{2BCB67F7-8592-4318-9CEE-4D1C494AFEAD}" sibTransId="{9700B5FD-EBBA-43C1-AE9E-E502516CED3A}"/>
    <dgm:cxn modelId="{CC649716-88DE-4DE6-9363-0A51E8B15C06}" type="presOf" srcId="{EA30F5CB-9351-400D-8891-694CF874CE73}" destId="{5E02A94F-B29E-4B32-992C-365FD44407E9}" srcOrd="0" destOrd="0" presId="urn:microsoft.com/office/officeart/2018/2/layout/IconVerticalSolidList"/>
    <dgm:cxn modelId="{2EBFA62D-F13D-4094-8763-4F5B8A52FCD7}" type="presOf" srcId="{7A5BA0DC-FB6B-4C85-B428-8F6D255B81BD}" destId="{AFCAA9BE-A841-440E-B1E4-AC8E28E28D16}" srcOrd="0" destOrd="1" presId="urn:microsoft.com/office/officeart/2018/2/layout/IconVerticalSolidList"/>
    <dgm:cxn modelId="{5128BF37-8C5D-4273-9C72-067977029484}" srcId="{AEA9B11D-F5F6-4DA0-AEB1-AD73F656B7A1}" destId="{7A5BA0DC-FB6B-4C85-B428-8F6D255B81BD}" srcOrd="1" destOrd="0" parTransId="{062CFB80-D342-4A1E-A4C9-416C9D9CD2B6}" sibTransId="{E34A0EB1-24FC-4D5A-B452-D44566FFF3B3}"/>
    <dgm:cxn modelId="{B11E0E45-AA8B-49DB-80FA-DD8DB683C0F3}" srcId="{A721CF25-2216-410D-9EAD-67B8A23BFD98}" destId="{C6204E79-1863-4B4C-AA17-DDF4A997E0A7}" srcOrd="0" destOrd="0" parTransId="{3511A55B-E61E-4DBE-A2BA-46BFC3C34FAA}" sibTransId="{1975267A-0460-48DA-B756-9773602B1FF1}"/>
    <dgm:cxn modelId="{F81DF266-8919-475E-BECD-BB209D2A20E5}" srcId="{0594C4CD-0B03-403E-95BD-80A850126CA0}" destId="{7A763BE5-ABEF-4393-81B5-F5F5F23CC0ED}" srcOrd="1" destOrd="0" parTransId="{33871647-91B5-47E0-81F8-D0B030217A5D}" sibTransId="{CCA860F9-3441-4CFA-BB3E-1D33194CA527}"/>
    <dgm:cxn modelId="{B6B5B17B-F220-4B32-B78A-37995AFC681C}" type="presOf" srcId="{75C912F6-D59D-44D3-B807-40318D7293BC}" destId="{AFCAA9BE-A841-440E-B1E4-AC8E28E28D16}" srcOrd="0" destOrd="0" presId="urn:microsoft.com/office/officeart/2018/2/layout/IconVerticalSolidList"/>
    <dgm:cxn modelId="{7332B689-A5D0-493A-BD29-3724C86CB503}" type="presOf" srcId="{0594C4CD-0B03-403E-95BD-80A850126CA0}" destId="{35871606-553B-45EC-A0DC-2E6825ED47B6}" srcOrd="0" destOrd="0" presId="urn:microsoft.com/office/officeart/2018/2/layout/IconVerticalSolidList"/>
    <dgm:cxn modelId="{ACC68D8B-16ED-4331-8A32-D864E5D83E2B}" srcId="{EA30F5CB-9351-400D-8891-694CF874CE73}" destId="{0594C4CD-0B03-403E-95BD-80A850126CA0}" srcOrd="1" destOrd="0" parTransId="{CDBB4544-A2DE-482D-B2C2-BEB14F485D97}" sibTransId="{42145AE5-5665-4ADD-9449-4AFC17A09EB9}"/>
    <dgm:cxn modelId="{9E32CEA2-431A-43AC-BB80-ECF90755B9C7}" srcId="{EA30F5CB-9351-400D-8891-694CF874CE73}" destId="{AEA9B11D-F5F6-4DA0-AEB1-AD73F656B7A1}" srcOrd="0" destOrd="0" parTransId="{71DAB81D-C19D-499F-A2C1-087996E9C2B4}" sibTransId="{20EE259F-E7E7-4FBB-86F5-7DEFE81EFA29}"/>
    <dgm:cxn modelId="{C317ACB0-F1D4-4CD6-8903-CD1F1C79DF8D}" type="presOf" srcId="{46451BEF-62D7-49F8-AD9A-1FAAEC7079D5}" destId="{443343DC-EF61-4ADD-A085-320EDA299CD2}" srcOrd="0" destOrd="1" presId="urn:microsoft.com/office/officeart/2018/2/layout/IconVerticalSolidList"/>
    <dgm:cxn modelId="{6753E3D3-0F07-4255-91DF-36EEB0C93F7C}" srcId="{EA30F5CB-9351-400D-8891-694CF874CE73}" destId="{A721CF25-2216-410D-9EAD-67B8A23BFD98}" srcOrd="2" destOrd="0" parTransId="{B5D63B71-317D-45E6-96CF-B41BDB1B4596}" sibTransId="{BD238ADB-E672-4419-891C-29AB3C31C8C0}"/>
    <dgm:cxn modelId="{D0B691D7-DC5B-4BB4-A3D2-F7F2C9328C62}" srcId="{0594C4CD-0B03-403E-95BD-80A850126CA0}" destId="{27E23617-A6E3-4338-A85A-7D473842C6C0}" srcOrd="0" destOrd="0" parTransId="{1377933A-79A9-487F-89CB-45E3AD843DF7}" sibTransId="{F368B0DF-E76A-4B4C-BEDD-D8421B66BD04}"/>
    <dgm:cxn modelId="{0EE8ADD7-B843-4408-85EB-8F097018DC97}" type="presOf" srcId="{27E23617-A6E3-4338-A85A-7D473842C6C0}" destId="{7954EAF7-ED25-4F5A-A2F5-F3C1066C96D1}" srcOrd="0" destOrd="0" presId="urn:microsoft.com/office/officeart/2018/2/layout/IconVerticalSolidList"/>
    <dgm:cxn modelId="{881FACD8-7773-4475-BD16-998538705876}" type="presOf" srcId="{C6204E79-1863-4B4C-AA17-DDF4A997E0A7}" destId="{443343DC-EF61-4ADD-A085-320EDA299CD2}" srcOrd="0" destOrd="0" presId="urn:microsoft.com/office/officeart/2018/2/layout/IconVerticalSolidList"/>
    <dgm:cxn modelId="{19A908DA-1BF1-49AF-8B78-D07FB74CDA85}" type="presOf" srcId="{7A763BE5-ABEF-4393-81B5-F5F5F23CC0ED}" destId="{7954EAF7-ED25-4F5A-A2F5-F3C1066C96D1}" srcOrd="0" destOrd="1" presId="urn:microsoft.com/office/officeart/2018/2/layout/IconVerticalSolidList"/>
    <dgm:cxn modelId="{0952DDDE-05C3-4213-BBC5-D5BB56230D82}" type="presOf" srcId="{AEA9B11D-F5F6-4DA0-AEB1-AD73F656B7A1}" destId="{271BE082-EF17-4B91-A68F-19EC0BAD964A}" srcOrd="0" destOrd="0" presId="urn:microsoft.com/office/officeart/2018/2/layout/IconVerticalSolidList"/>
    <dgm:cxn modelId="{3EF58EEC-D698-4F9F-867D-015205559745}" srcId="{A721CF25-2216-410D-9EAD-67B8A23BFD98}" destId="{46451BEF-62D7-49F8-AD9A-1FAAEC7079D5}" srcOrd="1" destOrd="0" parTransId="{2CEA7744-17D1-4205-A870-2AEFB9779BFD}" sibTransId="{D84F7F83-3B32-443D-AAB7-EB4E4C775EF7}"/>
    <dgm:cxn modelId="{CABADEFF-68A1-4828-8501-5D82EDFACA76}" type="presOf" srcId="{A721CF25-2216-410D-9EAD-67B8A23BFD98}" destId="{C0A6A16C-6051-42D5-BAF6-A0896706FC15}" srcOrd="0" destOrd="0" presId="urn:microsoft.com/office/officeart/2018/2/layout/IconVerticalSolidList"/>
    <dgm:cxn modelId="{952055BC-5D2C-4CFC-879F-8BDB4144BA62}" type="presParOf" srcId="{5E02A94F-B29E-4B32-992C-365FD44407E9}" destId="{8527E984-C015-4BD9-9C07-CF158CFC0D80}" srcOrd="0" destOrd="0" presId="urn:microsoft.com/office/officeart/2018/2/layout/IconVerticalSolidList"/>
    <dgm:cxn modelId="{98514B49-4F6A-4934-8705-66E394C58F95}" type="presParOf" srcId="{8527E984-C015-4BD9-9C07-CF158CFC0D80}" destId="{E7F56D5F-46CA-452E-A440-BA5266DE8377}" srcOrd="0" destOrd="0" presId="urn:microsoft.com/office/officeart/2018/2/layout/IconVerticalSolidList"/>
    <dgm:cxn modelId="{B67C5DA3-6D79-4B16-9854-5CE667BAA491}" type="presParOf" srcId="{8527E984-C015-4BD9-9C07-CF158CFC0D80}" destId="{A676D520-C71D-4FB9-98E6-4D5DEE19D5CE}" srcOrd="1" destOrd="0" presId="urn:microsoft.com/office/officeart/2018/2/layout/IconVerticalSolidList"/>
    <dgm:cxn modelId="{946DEC37-294E-4AE8-97E3-E3510E5CC917}" type="presParOf" srcId="{8527E984-C015-4BD9-9C07-CF158CFC0D80}" destId="{B0C6BE81-E738-4AE1-AED4-2C1983013D0C}" srcOrd="2" destOrd="0" presId="urn:microsoft.com/office/officeart/2018/2/layout/IconVerticalSolidList"/>
    <dgm:cxn modelId="{D77A6F5F-857C-4CD5-A5BD-FE2D3DFE133D}" type="presParOf" srcId="{8527E984-C015-4BD9-9C07-CF158CFC0D80}" destId="{271BE082-EF17-4B91-A68F-19EC0BAD964A}" srcOrd="3" destOrd="0" presId="urn:microsoft.com/office/officeart/2018/2/layout/IconVerticalSolidList"/>
    <dgm:cxn modelId="{5B6E8328-2226-491E-9DF3-70DA8075FEED}" type="presParOf" srcId="{8527E984-C015-4BD9-9C07-CF158CFC0D80}" destId="{AFCAA9BE-A841-440E-B1E4-AC8E28E28D16}" srcOrd="4" destOrd="0" presId="urn:microsoft.com/office/officeart/2018/2/layout/IconVerticalSolidList"/>
    <dgm:cxn modelId="{4284A239-1E50-452D-BDF1-06F19D8D268A}" type="presParOf" srcId="{5E02A94F-B29E-4B32-992C-365FD44407E9}" destId="{2110182C-9C86-4618-9218-DC784A64A56C}" srcOrd="1" destOrd="0" presId="urn:microsoft.com/office/officeart/2018/2/layout/IconVerticalSolidList"/>
    <dgm:cxn modelId="{8C306CC2-032F-46C5-8E23-A0137CF06E58}" type="presParOf" srcId="{5E02A94F-B29E-4B32-992C-365FD44407E9}" destId="{5EC7790D-114F-444A-8CED-83B4705ADCBD}" srcOrd="2" destOrd="0" presId="urn:microsoft.com/office/officeart/2018/2/layout/IconVerticalSolidList"/>
    <dgm:cxn modelId="{28BEC228-4BB2-43B2-91CB-77CC6F8ADF24}" type="presParOf" srcId="{5EC7790D-114F-444A-8CED-83B4705ADCBD}" destId="{96104DAF-E077-4AF3-A036-1F0C4CA99866}" srcOrd="0" destOrd="0" presId="urn:microsoft.com/office/officeart/2018/2/layout/IconVerticalSolidList"/>
    <dgm:cxn modelId="{41133F53-7D31-4356-AAE6-D7193790ABE6}" type="presParOf" srcId="{5EC7790D-114F-444A-8CED-83B4705ADCBD}" destId="{9510E1E3-8492-4CCA-B5B6-50DF0DD5CDF0}" srcOrd="1" destOrd="0" presId="urn:microsoft.com/office/officeart/2018/2/layout/IconVerticalSolidList"/>
    <dgm:cxn modelId="{5E7EB2E8-F2F5-497D-AF34-6902DA19C657}" type="presParOf" srcId="{5EC7790D-114F-444A-8CED-83B4705ADCBD}" destId="{E75F0AE2-2169-4706-AD15-C592E439FA5C}" srcOrd="2" destOrd="0" presId="urn:microsoft.com/office/officeart/2018/2/layout/IconVerticalSolidList"/>
    <dgm:cxn modelId="{7A6BEE8C-BA1B-4968-92D6-0CDBD7F9779C}" type="presParOf" srcId="{5EC7790D-114F-444A-8CED-83B4705ADCBD}" destId="{35871606-553B-45EC-A0DC-2E6825ED47B6}" srcOrd="3" destOrd="0" presId="urn:microsoft.com/office/officeart/2018/2/layout/IconVerticalSolidList"/>
    <dgm:cxn modelId="{93A649D0-7DA2-48FB-BE24-BBD6EBD947B8}" type="presParOf" srcId="{5EC7790D-114F-444A-8CED-83B4705ADCBD}" destId="{7954EAF7-ED25-4F5A-A2F5-F3C1066C96D1}" srcOrd="4" destOrd="0" presId="urn:microsoft.com/office/officeart/2018/2/layout/IconVerticalSolidList"/>
    <dgm:cxn modelId="{1AA44B5A-5B0A-467E-8146-A17902BC8EAC}" type="presParOf" srcId="{5E02A94F-B29E-4B32-992C-365FD44407E9}" destId="{202AF676-5512-4384-8803-995DC0E6E53A}" srcOrd="3" destOrd="0" presId="urn:microsoft.com/office/officeart/2018/2/layout/IconVerticalSolidList"/>
    <dgm:cxn modelId="{3BFA60E7-AFB6-4AAD-BF3A-2D638CAE6F76}" type="presParOf" srcId="{5E02A94F-B29E-4B32-992C-365FD44407E9}" destId="{83350167-ECAC-4D7D-882E-071FE892E2A3}" srcOrd="4" destOrd="0" presId="urn:microsoft.com/office/officeart/2018/2/layout/IconVerticalSolidList"/>
    <dgm:cxn modelId="{FDF9B68A-A09D-413B-9204-FD5D691062AC}" type="presParOf" srcId="{83350167-ECAC-4D7D-882E-071FE892E2A3}" destId="{7F017ED2-2685-4EC8-B9A7-AB142D11F49F}" srcOrd="0" destOrd="0" presId="urn:microsoft.com/office/officeart/2018/2/layout/IconVerticalSolidList"/>
    <dgm:cxn modelId="{59D18D37-B667-4B2D-8525-D6755609DEFC}" type="presParOf" srcId="{83350167-ECAC-4D7D-882E-071FE892E2A3}" destId="{E0D34E09-61F5-4815-8606-85445871FCF8}" srcOrd="1" destOrd="0" presId="urn:microsoft.com/office/officeart/2018/2/layout/IconVerticalSolidList"/>
    <dgm:cxn modelId="{F3B7DD83-B350-45CB-946A-7C13CCC556EB}" type="presParOf" srcId="{83350167-ECAC-4D7D-882E-071FE892E2A3}" destId="{B6C65DC1-DB24-4626-8154-C0A7C99D0E4F}" srcOrd="2" destOrd="0" presId="urn:microsoft.com/office/officeart/2018/2/layout/IconVerticalSolidList"/>
    <dgm:cxn modelId="{A6BC2723-9828-4771-B35D-6CA72929748C}" type="presParOf" srcId="{83350167-ECAC-4D7D-882E-071FE892E2A3}" destId="{C0A6A16C-6051-42D5-BAF6-A0896706FC15}" srcOrd="3" destOrd="0" presId="urn:microsoft.com/office/officeart/2018/2/layout/IconVerticalSolidList"/>
    <dgm:cxn modelId="{9A1C64B3-B4A3-4B4C-83BA-3EF57AB70F15}" type="presParOf" srcId="{83350167-ECAC-4D7D-882E-071FE892E2A3}" destId="{443343DC-EF61-4ADD-A085-320EDA299CD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4A2C3-9A4E-4E09-9DAA-0A1B95BD1140}" type="doc">
      <dgm:prSet loTypeId="urn:microsoft.com/office/officeart/2005/8/layout/matrix3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B3F3D1A-E970-4668-B503-6F8187B956B0}">
      <dgm:prSet/>
      <dgm:spPr/>
      <dgm:t>
        <a:bodyPr/>
        <a:lstStyle/>
        <a:p>
          <a:r>
            <a:rPr lang="en-US" b="0" i="0" dirty="0"/>
            <a:t>Permanently close up to 10 of the least used runs</a:t>
          </a:r>
          <a:endParaRPr lang="en-US" dirty="0"/>
        </a:p>
      </dgm:t>
    </dgm:pt>
    <dgm:pt modelId="{ECC12901-5394-4E4F-A6DD-E03E4FA14961}" type="parTrans" cxnId="{C02AFFFA-54BA-4941-8632-CFA60C5E5ED1}">
      <dgm:prSet/>
      <dgm:spPr/>
      <dgm:t>
        <a:bodyPr/>
        <a:lstStyle/>
        <a:p>
          <a:endParaRPr lang="en-US"/>
        </a:p>
      </dgm:t>
    </dgm:pt>
    <dgm:pt modelId="{C5B6D31C-019B-450D-872C-A573349460DF}" type="sibTrans" cxnId="{C02AFFFA-54BA-4941-8632-CFA60C5E5ED1}">
      <dgm:prSet/>
      <dgm:spPr/>
      <dgm:t>
        <a:bodyPr/>
        <a:lstStyle/>
        <a:p>
          <a:endParaRPr lang="en-US"/>
        </a:p>
      </dgm:t>
    </dgm:pt>
    <dgm:pt modelId="{32368A16-AA30-410E-9A50-0AC8F1192C5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0" i="0" dirty="0"/>
            <a:t>Increase the vertical drop by adding a run to a point 150 feet lower down but requiring the installation of an additional chair lift to bring skiers back up</a:t>
          </a:r>
          <a:endParaRPr lang="en-US" dirty="0"/>
        </a:p>
      </dgm:t>
    </dgm:pt>
    <dgm:pt modelId="{A0FFA833-4F66-4E90-8382-1B5B95EE2571}" type="parTrans" cxnId="{09C67E68-9A25-4E9F-BDD3-57AB292D8E30}">
      <dgm:prSet/>
      <dgm:spPr/>
      <dgm:t>
        <a:bodyPr/>
        <a:lstStyle/>
        <a:p>
          <a:endParaRPr lang="en-US"/>
        </a:p>
      </dgm:t>
    </dgm:pt>
    <dgm:pt modelId="{0D9EE77A-1D74-430D-A01F-4382F5671CFF}" type="sibTrans" cxnId="{09C67E68-9A25-4E9F-BDD3-57AB292D8E30}">
      <dgm:prSet/>
      <dgm:spPr/>
      <dgm:t>
        <a:bodyPr/>
        <a:lstStyle/>
        <a:p>
          <a:endParaRPr lang="en-US"/>
        </a:p>
      </dgm:t>
    </dgm:pt>
    <dgm:pt modelId="{174BB5DA-CF12-4CBE-A142-B6CEF48B2066}">
      <dgm:prSet/>
      <dgm:spPr/>
      <dgm:t>
        <a:bodyPr/>
        <a:lstStyle/>
        <a:p>
          <a:r>
            <a:rPr lang="en-US" b="0" i="0" dirty="0"/>
            <a:t>Same as number 2, but adding 2 acres of snow making cover</a:t>
          </a:r>
          <a:endParaRPr lang="en-US" dirty="0"/>
        </a:p>
      </dgm:t>
    </dgm:pt>
    <dgm:pt modelId="{2D3A1BE3-0976-4FEE-93C0-151B35D0140D}" type="parTrans" cxnId="{B1051458-44E5-4608-90D4-64C8A98B6D64}">
      <dgm:prSet/>
      <dgm:spPr/>
      <dgm:t>
        <a:bodyPr/>
        <a:lstStyle/>
        <a:p>
          <a:endParaRPr lang="en-US"/>
        </a:p>
      </dgm:t>
    </dgm:pt>
    <dgm:pt modelId="{196B6B1C-FEE8-46B8-9998-2D7E8C2FBD9B}" type="sibTrans" cxnId="{B1051458-44E5-4608-90D4-64C8A98B6D64}">
      <dgm:prSet/>
      <dgm:spPr/>
      <dgm:t>
        <a:bodyPr/>
        <a:lstStyle/>
        <a:p>
          <a:endParaRPr lang="en-US"/>
        </a:p>
      </dgm:t>
    </dgm:pt>
    <dgm:pt modelId="{5409AFD9-DED3-4BED-8B5F-C469EDA0B5F3}">
      <dgm:prSet/>
      <dgm:spPr/>
      <dgm:t>
        <a:bodyPr/>
        <a:lstStyle/>
        <a:p>
          <a:r>
            <a:rPr lang="en-US" b="0" i="0" dirty="0"/>
            <a:t>Increase the longest run by 0.2 mile, requiring an additional snow making coverage of 4 acres</a:t>
          </a:r>
          <a:endParaRPr lang="en-US" dirty="0"/>
        </a:p>
      </dgm:t>
    </dgm:pt>
    <dgm:pt modelId="{A7622296-6BC8-4068-A799-D9275CC73070}" type="parTrans" cxnId="{58D8BC89-2221-4432-93CD-2A75BAFF16D1}">
      <dgm:prSet/>
      <dgm:spPr/>
      <dgm:t>
        <a:bodyPr/>
        <a:lstStyle/>
        <a:p>
          <a:endParaRPr lang="en-US"/>
        </a:p>
      </dgm:t>
    </dgm:pt>
    <dgm:pt modelId="{8A5F284F-A487-4ECA-899E-AAB8294A7DF7}" type="sibTrans" cxnId="{58D8BC89-2221-4432-93CD-2A75BAFF16D1}">
      <dgm:prSet/>
      <dgm:spPr/>
      <dgm:t>
        <a:bodyPr/>
        <a:lstStyle/>
        <a:p>
          <a:endParaRPr lang="en-US"/>
        </a:p>
      </dgm:t>
    </dgm:pt>
    <dgm:pt modelId="{B9D7A74A-7A47-504E-8B4D-293F7FBF5B2B}" type="pres">
      <dgm:prSet presAssocID="{AFA4A2C3-9A4E-4E09-9DAA-0A1B95BD1140}" presName="matrix" presStyleCnt="0">
        <dgm:presLayoutVars>
          <dgm:chMax val="1"/>
          <dgm:dir/>
          <dgm:resizeHandles val="exact"/>
        </dgm:presLayoutVars>
      </dgm:prSet>
      <dgm:spPr/>
    </dgm:pt>
    <dgm:pt modelId="{70A8F4D4-76A6-3241-A5E6-B8134B0C6D4D}" type="pres">
      <dgm:prSet presAssocID="{AFA4A2C3-9A4E-4E09-9DAA-0A1B95BD1140}" presName="diamond" presStyleLbl="bgShp" presStyleIdx="0" presStyleCnt="1"/>
      <dgm:spPr/>
    </dgm:pt>
    <dgm:pt modelId="{38EA7B0D-A108-814B-91A4-DB126CDF1D6F}" type="pres">
      <dgm:prSet presAssocID="{AFA4A2C3-9A4E-4E09-9DAA-0A1B95BD114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9C32E5-21C6-2E44-A80E-5EA4E26C7B2C}" type="pres">
      <dgm:prSet presAssocID="{AFA4A2C3-9A4E-4E09-9DAA-0A1B95BD114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59FE9EE-6962-5841-9BB9-4A234B25A878}" type="pres">
      <dgm:prSet presAssocID="{AFA4A2C3-9A4E-4E09-9DAA-0A1B95BD114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F123260-DBEE-9648-9D41-0638E46A69F2}" type="pres">
      <dgm:prSet presAssocID="{AFA4A2C3-9A4E-4E09-9DAA-0A1B95BD114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142524-2635-8445-86F2-5D3D4E66A4B8}" type="presOf" srcId="{32368A16-AA30-410E-9A50-0AC8F1192C5C}" destId="{909C32E5-21C6-2E44-A80E-5EA4E26C7B2C}" srcOrd="0" destOrd="0" presId="urn:microsoft.com/office/officeart/2005/8/layout/matrix3"/>
    <dgm:cxn modelId="{3FE28D41-D7E8-4742-8ACE-0E1B85FEF1D1}" type="presOf" srcId="{6B3F3D1A-E970-4668-B503-6F8187B956B0}" destId="{38EA7B0D-A108-814B-91A4-DB126CDF1D6F}" srcOrd="0" destOrd="0" presId="urn:microsoft.com/office/officeart/2005/8/layout/matrix3"/>
    <dgm:cxn modelId="{90C80943-C792-6045-AB9D-7A3A87F4A202}" type="presOf" srcId="{AFA4A2C3-9A4E-4E09-9DAA-0A1B95BD1140}" destId="{B9D7A74A-7A47-504E-8B4D-293F7FBF5B2B}" srcOrd="0" destOrd="0" presId="urn:microsoft.com/office/officeart/2005/8/layout/matrix3"/>
    <dgm:cxn modelId="{B1051458-44E5-4608-90D4-64C8A98B6D64}" srcId="{AFA4A2C3-9A4E-4E09-9DAA-0A1B95BD1140}" destId="{174BB5DA-CF12-4CBE-A142-B6CEF48B2066}" srcOrd="2" destOrd="0" parTransId="{2D3A1BE3-0976-4FEE-93C0-151B35D0140D}" sibTransId="{196B6B1C-FEE8-46B8-9998-2D7E8C2FBD9B}"/>
    <dgm:cxn modelId="{09C67E68-9A25-4E9F-BDD3-57AB292D8E30}" srcId="{AFA4A2C3-9A4E-4E09-9DAA-0A1B95BD1140}" destId="{32368A16-AA30-410E-9A50-0AC8F1192C5C}" srcOrd="1" destOrd="0" parTransId="{A0FFA833-4F66-4E90-8382-1B5B95EE2571}" sibTransId="{0D9EE77A-1D74-430D-A01F-4382F5671CFF}"/>
    <dgm:cxn modelId="{1C3B517E-6B59-2C47-8759-47D4EFEE62AE}" type="presOf" srcId="{174BB5DA-CF12-4CBE-A142-B6CEF48B2066}" destId="{359FE9EE-6962-5841-9BB9-4A234B25A878}" srcOrd="0" destOrd="0" presId="urn:microsoft.com/office/officeart/2005/8/layout/matrix3"/>
    <dgm:cxn modelId="{58D8BC89-2221-4432-93CD-2A75BAFF16D1}" srcId="{AFA4A2C3-9A4E-4E09-9DAA-0A1B95BD1140}" destId="{5409AFD9-DED3-4BED-8B5F-C469EDA0B5F3}" srcOrd="3" destOrd="0" parTransId="{A7622296-6BC8-4068-A799-D9275CC73070}" sibTransId="{8A5F284F-A487-4ECA-899E-AAB8294A7DF7}"/>
    <dgm:cxn modelId="{C70DDEEB-DF4F-C841-B81D-80B0DCCFA111}" type="presOf" srcId="{5409AFD9-DED3-4BED-8B5F-C469EDA0B5F3}" destId="{5F123260-DBEE-9648-9D41-0638E46A69F2}" srcOrd="0" destOrd="0" presId="urn:microsoft.com/office/officeart/2005/8/layout/matrix3"/>
    <dgm:cxn modelId="{C02AFFFA-54BA-4941-8632-CFA60C5E5ED1}" srcId="{AFA4A2C3-9A4E-4E09-9DAA-0A1B95BD1140}" destId="{6B3F3D1A-E970-4668-B503-6F8187B956B0}" srcOrd="0" destOrd="0" parTransId="{ECC12901-5394-4E4F-A6DD-E03E4FA14961}" sibTransId="{C5B6D31C-019B-450D-872C-A573349460DF}"/>
    <dgm:cxn modelId="{C1CEE976-02A5-0D43-AB46-E11F62FCCD4A}" type="presParOf" srcId="{B9D7A74A-7A47-504E-8B4D-293F7FBF5B2B}" destId="{70A8F4D4-76A6-3241-A5E6-B8134B0C6D4D}" srcOrd="0" destOrd="0" presId="urn:microsoft.com/office/officeart/2005/8/layout/matrix3"/>
    <dgm:cxn modelId="{25193748-869D-754A-B6ED-2495AA69BB4A}" type="presParOf" srcId="{B9D7A74A-7A47-504E-8B4D-293F7FBF5B2B}" destId="{38EA7B0D-A108-814B-91A4-DB126CDF1D6F}" srcOrd="1" destOrd="0" presId="urn:microsoft.com/office/officeart/2005/8/layout/matrix3"/>
    <dgm:cxn modelId="{1408703B-E451-0343-81F9-1A37F280BB44}" type="presParOf" srcId="{B9D7A74A-7A47-504E-8B4D-293F7FBF5B2B}" destId="{909C32E5-21C6-2E44-A80E-5EA4E26C7B2C}" srcOrd="2" destOrd="0" presId="urn:microsoft.com/office/officeart/2005/8/layout/matrix3"/>
    <dgm:cxn modelId="{A90AFCDE-92DB-C34C-BE69-CBD2DB525B2D}" type="presParOf" srcId="{B9D7A74A-7A47-504E-8B4D-293F7FBF5B2B}" destId="{359FE9EE-6962-5841-9BB9-4A234B25A878}" srcOrd="3" destOrd="0" presId="urn:microsoft.com/office/officeart/2005/8/layout/matrix3"/>
    <dgm:cxn modelId="{FDF4F275-623B-7345-A106-9B4E8E1E7020}" type="presParOf" srcId="{B9D7A74A-7A47-504E-8B4D-293F7FBF5B2B}" destId="{5F123260-DBEE-9648-9D41-0638E46A69F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9636A7-C316-440C-8C81-FDD6DEDAA5D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9822AE-7A6E-40AB-843A-72520CF662E8}">
      <dgm:prSet/>
      <dgm:spPr/>
      <dgm:t>
        <a:bodyPr/>
        <a:lstStyle/>
        <a:p>
          <a:pPr>
            <a:defRPr cap="all"/>
          </a:pPr>
          <a:r>
            <a:rPr lang="en-US" cap="none" dirty="0"/>
            <a:t>Analysis of 330 US resorts yielded a stronger pricing model based on feature importance</a:t>
          </a:r>
        </a:p>
      </dgm:t>
    </dgm:pt>
    <dgm:pt modelId="{93E677A6-63A0-4F74-AEE6-A012B0F76334}" type="parTrans" cxnId="{C9B4E296-299B-4B85-8420-8841299B1BB3}">
      <dgm:prSet/>
      <dgm:spPr/>
      <dgm:t>
        <a:bodyPr/>
        <a:lstStyle/>
        <a:p>
          <a:endParaRPr lang="en-US"/>
        </a:p>
      </dgm:t>
    </dgm:pt>
    <dgm:pt modelId="{5D409990-D33B-4FBB-BB60-5EB888AFEE03}" type="sibTrans" cxnId="{C9B4E296-299B-4B85-8420-8841299B1BB3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950ABBD3-46C8-4152-A08A-5EED2A0BC977}">
      <dgm:prSet/>
      <dgm:spPr/>
      <dgm:t>
        <a:bodyPr/>
        <a:lstStyle/>
        <a:p>
          <a:pPr>
            <a:defRPr cap="all"/>
          </a:pPr>
          <a:r>
            <a:rPr lang="en-US" cap="none" dirty="0"/>
            <a:t>The model suggests repricing tickets at $95.87 </a:t>
          </a:r>
          <a:r>
            <a:rPr lang="en-US" dirty="0"/>
            <a:t>[$85.49, $106.26]</a:t>
          </a:r>
          <a:endParaRPr lang="en-US" cap="none" dirty="0"/>
        </a:p>
      </dgm:t>
    </dgm:pt>
    <dgm:pt modelId="{9C60160A-FA5E-40B4-84A4-863BF74368A6}" type="parTrans" cxnId="{9D50B26B-9768-4532-8393-8391B0678104}">
      <dgm:prSet/>
      <dgm:spPr/>
      <dgm:t>
        <a:bodyPr/>
        <a:lstStyle/>
        <a:p>
          <a:endParaRPr lang="en-US"/>
        </a:p>
      </dgm:t>
    </dgm:pt>
    <dgm:pt modelId="{7B33790C-DC0A-484D-A322-33B468FD6429}" type="sibTrans" cxnId="{9D50B26B-9768-4532-8393-8391B067810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7E054CE-0548-44DE-B293-AD46E4321697}">
      <dgm:prSet/>
      <dgm:spPr/>
      <dgm:t>
        <a:bodyPr/>
        <a:lstStyle/>
        <a:p>
          <a:pPr>
            <a:defRPr cap="all"/>
          </a:pPr>
          <a:r>
            <a:rPr lang="en-US" cap="none" dirty="0"/>
            <a:t>Scenario #2 would support an additional increase of $1.99 per ticket</a:t>
          </a:r>
        </a:p>
      </dgm:t>
    </dgm:pt>
    <dgm:pt modelId="{603C13DB-DCF1-41A0-B6B3-F1B1C1795060}" type="parTrans" cxnId="{5D7C1732-A64A-46AC-A569-A4F144CC20AC}">
      <dgm:prSet/>
      <dgm:spPr/>
      <dgm:t>
        <a:bodyPr/>
        <a:lstStyle/>
        <a:p>
          <a:endParaRPr lang="en-US"/>
        </a:p>
      </dgm:t>
    </dgm:pt>
    <dgm:pt modelId="{879F7AFE-1474-4BBF-B79C-78FF92CFF293}" type="sibTrans" cxnId="{5D7C1732-A64A-46AC-A569-A4F144CC20A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39C7BB4-490F-481A-9B0A-974F6055D7FD}">
      <dgm:prSet/>
      <dgm:spPr/>
      <dgm:t>
        <a:bodyPr/>
        <a:lstStyle/>
        <a:p>
          <a:pPr>
            <a:defRPr cap="all"/>
          </a:pPr>
          <a:r>
            <a:rPr lang="en-US" cap="none" dirty="0"/>
            <a:t>Combined, the changes increase projected revenue by $3.47M</a:t>
          </a:r>
        </a:p>
      </dgm:t>
    </dgm:pt>
    <dgm:pt modelId="{ACF87D36-EFF8-49A6-9CFB-D51E3A2C0F0F}" type="parTrans" cxnId="{4ECCB4AD-5072-4A76-B2F0-3E80EEB16F38}">
      <dgm:prSet/>
      <dgm:spPr/>
      <dgm:t>
        <a:bodyPr/>
        <a:lstStyle/>
        <a:p>
          <a:endParaRPr lang="en-US"/>
        </a:p>
      </dgm:t>
    </dgm:pt>
    <dgm:pt modelId="{49F18BC3-E4C7-4F68-B94A-3C0C8DA71A03}" type="sibTrans" cxnId="{4ECCB4AD-5072-4A76-B2F0-3E80EEB16F38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687FC159-A4E2-FE47-836A-B3F564DB6C2C}" type="pres">
      <dgm:prSet presAssocID="{409636A7-C316-440C-8C81-FDD6DEDAA5D5}" presName="Name0" presStyleCnt="0">
        <dgm:presLayoutVars>
          <dgm:animLvl val="lvl"/>
          <dgm:resizeHandles val="exact"/>
        </dgm:presLayoutVars>
      </dgm:prSet>
      <dgm:spPr/>
    </dgm:pt>
    <dgm:pt modelId="{D1878A01-D006-D842-8B73-3A7A17FBD711}" type="pres">
      <dgm:prSet presAssocID="{2F9822AE-7A6E-40AB-843A-72520CF662E8}" presName="compositeNode" presStyleCnt="0">
        <dgm:presLayoutVars>
          <dgm:bulletEnabled val="1"/>
        </dgm:presLayoutVars>
      </dgm:prSet>
      <dgm:spPr/>
    </dgm:pt>
    <dgm:pt modelId="{89DAEF95-C3C5-AF4B-86F4-525BDC719C27}" type="pres">
      <dgm:prSet presAssocID="{2F9822AE-7A6E-40AB-843A-72520CF662E8}" presName="bgRect" presStyleLbl="alignNode1" presStyleIdx="0" presStyleCnt="4"/>
      <dgm:spPr/>
    </dgm:pt>
    <dgm:pt modelId="{4843FBF2-4B25-7C47-9A6C-7AAF3EA308F8}" type="pres">
      <dgm:prSet presAssocID="{5D409990-D33B-4FBB-BB60-5EB888AFEE0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BF8D342-2F1D-1B4D-81A4-56066F86C96E}" type="pres">
      <dgm:prSet presAssocID="{2F9822AE-7A6E-40AB-843A-72520CF662E8}" presName="nodeRect" presStyleLbl="alignNode1" presStyleIdx="0" presStyleCnt="4">
        <dgm:presLayoutVars>
          <dgm:bulletEnabled val="1"/>
        </dgm:presLayoutVars>
      </dgm:prSet>
      <dgm:spPr/>
    </dgm:pt>
    <dgm:pt modelId="{1D07C602-EC9D-D54C-B0BE-01C481074640}" type="pres">
      <dgm:prSet presAssocID="{5D409990-D33B-4FBB-BB60-5EB888AFEE03}" presName="sibTrans" presStyleCnt="0"/>
      <dgm:spPr/>
    </dgm:pt>
    <dgm:pt modelId="{FAC2138E-8C56-AB44-8DAF-91603EE5BD8D}" type="pres">
      <dgm:prSet presAssocID="{950ABBD3-46C8-4152-A08A-5EED2A0BC977}" presName="compositeNode" presStyleCnt="0">
        <dgm:presLayoutVars>
          <dgm:bulletEnabled val="1"/>
        </dgm:presLayoutVars>
      </dgm:prSet>
      <dgm:spPr/>
    </dgm:pt>
    <dgm:pt modelId="{D4EBE23F-8021-834D-9F3D-F1B30B23C39E}" type="pres">
      <dgm:prSet presAssocID="{950ABBD3-46C8-4152-A08A-5EED2A0BC977}" presName="bgRect" presStyleLbl="alignNode1" presStyleIdx="1" presStyleCnt="4"/>
      <dgm:spPr/>
    </dgm:pt>
    <dgm:pt modelId="{AD51279D-E8B6-D146-AEEF-528884639586}" type="pres">
      <dgm:prSet presAssocID="{7B33790C-DC0A-484D-A322-33B468FD642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F3EEFB7-2A81-DA46-AFB7-3D2D1BB74BF3}" type="pres">
      <dgm:prSet presAssocID="{950ABBD3-46C8-4152-A08A-5EED2A0BC977}" presName="nodeRect" presStyleLbl="alignNode1" presStyleIdx="1" presStyleCnt="4">
        <dgm:presLayoutVars>
          <dgm:bulletEnabled val="1"/>
        </dgm:presLayoutVars>
      </dgm:prSet>
      <dgm:spPr/>
    </dgm:pt>
    <dgm:pt modelId="{AA5780E5-D1B9-284D-9535-339F992CFB65}" type="pres">
      <dgm:prSet presAssocID="{7B33790C-DC0A-484D-A322-33B468FD6429}" presName="sibTrans" presStyleCnt="0"/>
      <dgm:spPr/>
    </dgm:pt>
    <dgm:pt modelId="{88C86422-54F8-844F-909B-1DD1FDED59CA}" type="pres">
      <dgm:prSet presAssocID="{E7E054CE-0548-44DE-B293-AD46E4321697}" presName="compositeNode" presStyleCnt="0">
        <dgm:presLayoutVars>
          <dgm:bulletEnabled val="1"/>
        </dgm:presLayoutVars>
      </dgm:prSet>
      <dgm:spPr/>
    </dgm:pt>
    <dgm:pt modelId="{63A35ACB-72B8-AF46-9465-D24010CC9C8D}" type="pres">
      <dgm:prSet presAssocID="{E7E054CE-0548-44DE-B293-AD46E4321697}" presName="bgRect" presStyleLbl="alignNode1" presStyleIdx="2" presStyleCnt="4"/>
      <dgm:spPr/>
    </dgm:pt>
    <dgm:pt modelId="{036A668C-92BE-FF4F-BE49-A5B521423085}" type="pres">
      <dgm:prSet presAssocID="{879F7AFE-1474-4BBF-B79C-78FF92CFF29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D6205E5-EBA7-BB49-9BD6-F779A6989142}" type="pres">
      <dgm:prSet presAssocID="{E7E054CE-0548-44DE-B293-AD46E4321697}" presName="nodeRect" presStyleLbl="alignNode1" presStyleIdx="2" presStyleCnt="4">
        <dgm:presLayoutVars>
          <dgm:bulletEnabled val="1"/>
        </dgm:presLayoutVars>
      </dgm:prSet>
      <dgm:spPr/>
    </dgm:pt>
    <dgm:pt modelId="{CDD267D9-DC28-014B-9A2F-FED58B576CB2}" type="pres">
      <dgm:prSet presAssocID="{879F7AFE-1474-4BBF-B79C-78FF92CFF293}" presName="sibTrans" presStyleCnt="0"/>
      <dgm:spPr/>
    </dgm:pt>
    <dgm:pt modelId="{27B11D6A-516E-4D4D-B307-B905BB9A087B}" type="pres">
      <dgm:prSet presAssocID="{C39C7BB4-490F-481A-9B0A-974F6055D7FD}" presName="compositeNode" presStyleCnt="0">
        <dgm:presLayoutVars>
          <dgm:bulletEnabled val="1"/>
        </dgm:presLayoutVars>
      </dgm:prSet>
      <dgm:spPr/>
    </dgm:pt>
    <dgm:pt modelId="{A1F03640-64EE-5D46-A840-CE2CD7F4A0E1}" type="pres">
      <dgm:prSet presAssocID="{C39C7BB4-490F-481A-9B0A-974F6055D7FD}" presName="bgRect" presStyleLbl="alignNode1" presStyleIdx="3" presStyleCnt="4"/>
      <dgm:spPr/>
    </dgm:pt>
    <dgm:pt modelId="{74F157B0-3A3A-7849-A652-E43613A19EB5}" type="pres">
      <dgm:prSet presAssocID="{49F18BC3-E4C7-4F68-B94A-3C0C8DA71A0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091BBE0-61F9-D74C-86D4-67AEB298F532}" type="pres">
      <dgm:prSet presAssocID="{C39C7BB4-490F-481A-9B0A-974F6055D7F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9019F03-932F-964B-954C-A40671460937}" type="presOf" srcId="{950ABBD3-46C8-4152-A08A-5EED2A0BC977}" destId="{AF3EEFB7-2A81-DA46-AFB7-3D2D1BB74BF3}" srcOrd="1" destOrd="0" presId="urn:microsoft.com/office/officeart/2016/7/layout/LinearBlockProcessNumbered"/>
    <dgm:cxn modelId="{ED4CD808-2F06-294A-903E-38D362814F8A}" type="presOf" srcId="{409636A7-C316-440C-8C81-FDD6DEDAA5D5}" destId="{687FC159-A4E2-FE47-836A-B3F564DB6C2C}" srcOrd="0" destOrd="0" presId="urn:microsoft.com/office/officeart/2016/7/layout/LinearBlockProcessNumbered"/>
    <dgm:cxn modelId="{45DE751A-6531-A748-9348-2C501644532D}" type="presOf" srcId="{2F9822AE-7A6E-40AB-843A-72520CF662E8}" destId="{4BF8D342-2F1D-1B4D-81A4-56066F86C96E}" srcOrd="1" destOrd="0" presId="urn:microsoft.com/office/officeart/2016/7/layout/LinearBlockProcessNumbered"/>
    <dgm:cxn modelId="{9E5D8931-659D-4B4F-BC1E-D69CA1DDFD5F}" type="presOf" srcId="{49F18BC3-E4C7-4F68-B94A-3C0C8DA71A03}" destId="{74F157B0-3A3A-7849-A652-E43613A19EB5}" srcOrd="0" destOrd="0" presId="urn:microsoft.com/office/officeart/2016/7/layout/LinearBlockProcessNumbered"/>
    <dgm:cxn modelId="{5D7C1732-A64A-46AC-A569-A4F144CC20AC}" srcId="{409636A7-C316-440C-8C81-FDD6DEDAA5D5}" destId="{E7E054CE-0548-44DE-B293-AD46E4321697}" srcOrd="2" destOrd="0" parTransId="{603C13DB-DCF1-41A0-B6B3-F1B1C1795060}" sibTransId="{879F7AFE-1474-4BBF-B79C-78FF92CFF293}"/>
    <dgm:cxn modelId="{7490354C-FD46-C248-99CD-F7A05EAB7339}" type="presOf" srcId="{950ABBD3-46C8-4152-A08A-5EED2A0BC977}" destId="{D4EBE23F-8021-834D-9F3D-F1B30B23C39E}" srcOrd="0" destOrd="0" presId="urn:microsoft.com/office/officeart/2016/7/layout/LinearBlockProcessNumbered"/>
    <dgm:cxn modelId="{9392F457-0A11-D940-AB06-A298B174FB3F}" type="presOf" srcId="{2F9822AE-7A6E-40AB-843A-72520CF662E8}" destId="{89DAEF95-C3C5-AF4B-86F4-525BDC719C27}" srcOrd="0" destOrd="0" presId="urn:microsoft.com/office/officeart/2016/7/layout/LinearBlockProcessNumbered"/>
    <dgm:cxn modelId="{AE16C969-C9DC-8847-8A57-B8224F90FD41}" type="presOf" srcId="{879F7AFE-1474-4BBF-B79C-78FF92CFF293}" destId="{036A668C-92BE-FF4F-BE49-A5B521423085}" srcOrd="0" destOrd="0" presId="urn:microsoft.com/office/officeart/2016/7/layout/LinearBlockProcessNumbered"/>
    <dgm:cxn modelId="{9D50B26B-9768-4532-8393-8391B0678104}" srcId="{409636A7-C316-440C-8C81-FDD6DEDAA5D5}" destId="{950ABBD3-46C8-4152-A08A-5EED2A0BC977}" srcOrd="1" destOrd="0" parTransId="{9C60160A-FA5E-40B4-84A4-863BF74368A6}" sibTransId="{7B33790C-DC0A-484D-A322-33B468FD6429}"/>
    <dgm:cxn modelId="{BA767187-D132-F243-80D1-13FB945599AD}" type="presOf" srcId="{C39C7BB4-490F-481A-9B0A-974F6055D7FD}" destId="{3091BBE0-61F9-D74C-86D4-67AEB298F532}" srcOrd="1" destOrd="0" presId="urn:microsoft.com/office/officeart/2016/7/layout/LinearBlockProcessNumbered"/>
    <dgm:cxn modelId="{C9B4E296-299B-4B85-8420-8841299B1BB3}" srcId="{409636A7-C316-440C-8C81-FDD6DEDAA5D5}" destId="{2F9822AE-7A6E-40AB-843A-72520CF662E8}" srcOrd="0" destOrd="0" parTransId="{93E677A6-63A0-4F74-AEE6-A012B0F76334}" sibTransId="{5D409990-D33B-4FBB-BB60-5EB888AFEE03}"/>
    <dgm:cxn modelId="{5553CF9E-E30C-4B49-83F1-B610A3AE4C3A}" type="presOf" srcId="{E7E054CE-0548-44DE-B293-AD46E4321697}" destId="{9D6205E5-EBA7-BB49-9BD6-F779A6989142}" srcOrd="1" destOrd="0" presId="urn:microsoft.com/office/officeart/2016/7/layout/LinearBlockProcessNumbered"/>
    <dgm:cxn modelId="{4ECCB4AD-5072-4A76-B2F0-3E80EEB16F38}" srcId="{409636A7-C316-440C-8C81-FDD6DEDAA5D5}" destId="{C39C7BB4-490F-481A-9B0A-974F6055D7FD}" srcOrd="3" destOrd="0" parTransId="{ACF87D36-EFF8-49A6-9CFB-D51E3A2C0F0F}" sibTransId="{49F18BC3-E4C7-4F68-B94A-3C0C8DA71A03}"/>
    <dgm:cxn modelId="{2B2D1DCD-C5D8-3445-AF05-E998E8594FD5}" type="presOf" srcId="{7B33790C-DC0A-484D-A322-33B468FD6429}" destId="{AD51279D-E8B6-D146-AEEF-528884639586}" srcOrd="0" destOrd="0" presId="urn:microsoft.com/office/officeart/2016/7/layout/LinearBlockProcessNumbered"/>
    <dgm:cxn modelId="{353D79DE-66FD-E842-BADA-71CC0C740896}" type="presOf" srcId="{C39C7BB4-490F-481A-9B0A-974F6055D7FD}" destId="{A1F03640-64EE-5D46-A840-CE2CD7F4A0E1}" srcOrd="0" destOrd="0" presId="urn:microsoft.com/office/officeart/2016/7/layout/LinearBlockProcessNumbered"/>
    <dgm:cxn modelId="{D3823BEF-BB23-7347-8722-1CB829607A95}" type="presOf" srcId="{E7E054CE-0548-44DE-B293-AD46E4321697}" destId="{63A35ACB-72B8-AF46-9465-D24010CC9C8D}" srcOrd="0" destOrd="0" presId="urn:microsoft.com/office/officeart/2016/7/layout/LinearBlockProcessNumbered"/>
    <dgm:cxn modelId="{7F301CF1-4B9B-614F-8B13-59D265FFE0E2}" type="presOf" srcId="{5D409990-D33B-4FBB-BB60-5EB888AFEE03}" destId="{4843FBF2-4B25-7C47-9A6C-7AAF3EA308F8}" srcOrd="0" destOrd="0" presId="urn:microsoft.com/office/officeart/2016/7/layout/LinearBlockProcessNumbered"/>
    <dgm:cxn modelId="{72A8C4F8-4745-ED44-B0AA-7ACAA7DA6498}" type="presParOf" srcId="{687FC159-A4E2-FE47-836A-B3F564DB6C2C}" destId="{D1878A01-D006-D842-8B73-3A7A17FBD711}" srcOrd="0" destOrd="0" presId="urn:microsoft.com/office/officeart/2016/7/layout/LinearBlockProcessNumbered"/>
    <dgm:cxn modelId="{34E59B4E-9192-7245-9F7B-A0CC5C1FB6A8}" type="presParOf" srcId="{D1878A01-D006-D842-8B73-3A7A17FBD711}" destId="{89DAEF95-C3C5-AF4B-86F4-525BDC719C27}" srcOrd="0" destOrd="0" presId="urn:microsoft.com/office/officeart/2016/7/layout/LinearBlockProcessNumbered"/>
    <dgm:cxn modelId="{4F509A39-0A3D-974A-860F-31115909C9A2}" type="presParOf" srcId="{D1878A01-D006-D842-8B73-3A7A17FBD711}" destId="{4843FBF2-4B25-7C47-9A6C-7AAF3EA308F8}" srcOrd="1" destOrd="0" presId="urn:microsoft.com/office/officeart/2016/7/layout/LinearBlockProcessNumbered"/>
    <dgm:cxn modelId="{C299A5A7-4057-494E-A053-6F1C3EAA73EF}" type="presParOf" srcId="{D1878A01-D006-D842-8B73-3A7A17FBD711}" destId="{4BF8D342-2F1D-1B4D-81A4-56066F86C96E}" srcOrd="2" destOrd="0" presId="urn:microsoft.com/office/officeart/2016/7/layout/LinearBlockProcessNumbered"/>
    <dgm:cxn modelId="{B9D08181-4050-4C4E-BFD8-9DB18F204A2D}" type="presParOf" srcId="{687FC159-A4E2-FE47-836A-B3F564DB6C2C}" destId="{1D07C602-EC9D-D54C-B0BE-01C481074640}" srcOrd="1" destOrd="0" presId="urn:microsoft.com/office/officeart/2016/7/layout/LinearBlockProcessNumbered"/>
    <dgm:cxn modelId="{03B2D550-32A4-AB49-A1EC-FD0D39AFB22C}" type="presParOf" srcId="{687FC159-A4E2-FE47-836A-B3F564DB6C2C}" destId="{FAC2138E-8C56-AB44-8DAF-91603EE5BD8D}" srcOrd="2" destOrd="0" presId="urn:microsoft.com/office/officeart/2016/7/layout/LinearBlockProcessNumbered"/>
    <dgm:cxn modelId="{E0597827-3815-3346-AF00-97E35D45E785}" type="presParOf" srcId="{FAC2138E-8C56-AB44-8DAF-91603EE5BD8D}" destId="{D4EBE23F-8021-834D-9F3D-F1B30B23C39E}" srcOrd="0" destOrd="0" presId="urn:microsoft.com/office/officeart/2016/7/layout/LinearBlockProcessNumbered"/>
    <dgm:cxn modelId="{317D8587-5AEE-2D45-A150-6269FDA896B3}" type="presParOf" srcId="{FAC2138E-8C56-AB44-8DAF-91603EE5BD8D}" destId="{AD51279D-E8B6-D146-AEEF-528884639586}" srcOrd="1" destOrd="0" presId="urn:microsoft.com/office/officeart/2016/7/layout/LinearBlockProcessNumbered"/>
    <dgm:cxn modelId="{AABE4637-414B-3B4D-92C2-4C11A1B69AE7}" type="presParOf" srcId="{FAC2138E-8C56-AB44-8DAF-91603EE5BD8D}" destId="{AF3EEFB7-2A81-DA46-AFB7-3D2D1BB74BF3}" srcOrd="2" destOrd="0" presId="urn:microsoft.com/office/officeart/2016/7/layout/LinearBlockProcessNumbered"/>
    <dgm:cxn modelId="{912718A4-7BFD-CF4F-BBD5-8147E902CF12}" type="presParOf" srcId="{687FC159-A4E2-FE47-836A-B3F564DB6C2C}" destId="{AA5780E5-D1B9-284D-9535-339F992CFB65}" srcOrd="3" destOrd="0" presId="urn:microsoft.com/office/officeart/2016/7/layout/LinearBlockProcessNumbered"/>
    <dgm:cxn modelId="{04B99B87-0EED-F044-9BDF-2409615050C6}" type="presParOf" srcId="{687FC159-A4E2-FE47-836A-B3F564DB6C2C}" destId="{88C86422-54F8-844F-909B-1DD1FDED59CA}" srcOrd="4" destOrd="0" presId="urn:microsoft.com/office/officeart/2016/7/layout/LinearBlockProcessNumbered"/>
    <dgm:cxn modelId="{3D44EFBD-676A-3E47-B85C-453B51654112}" type="presParOf" srcId="{88C86422-54F8-844F-909B-1DD1FDED59CA}" destId="{63A35ACB-72B8-AF46-9465-D24010CC9C8D}" srcOrd="0" destOrd="0" presId="urn:microsoft.com/office/officeart/2016/7/layout/LinearBlockProcessNumbered"/>
    <dgm:cxn modelId="{6F15ACEA-61F3-C44E-95B9-225B1BC3A9A3}" type="presParOf" srcId="{88C86422-54F8-844F-909B-1DD1FDED59CA}" destId="{036A668C-92BE-FF4F-BE49-A5B521423085}" srcOrd="1" destOrd="0" presId="urn:microsoft.com/office/officeart/2016/7/layout/LinearBlockProcessNumbered"/>
    <dgm:cxn modelId="{58DD990A-AD44-FA4F-8DF7-69665A9E8351}" type="presParOf" srcId="{88C86422-54F8-844F-909B-1DD1FDED59CA}" destId="{9D6205E5-EBA7-BB49-9BD6-F779A6989142}" srcOrd="2" destOrd="0" presId="urn:microsoft.com/office/officeart/2016/7/layout/LinearBlockProcessNumbered"/>
    <dgm:cxn modelId="{5D51386F-D8D0-A54A-BDCF-B70EFEDFC204}" type="presParOf" srcId="{687FC159-A4E2-FE47-836A-B3F564DB6C2C}" destId="{CDD267D9-DC28-014B-9A2F-FED58B576CB2}" srcOrd="5" destOrd="0" presId="urn:microsoft.com/office/officeart/2016/7/layout/LinearBlockProcessNumbered"/>
    <dgm:cxn modelId="{9CC96E3E-3835-D94C-9588-A03F3029FAE5}" type="presParOf" srcId="{687FC159-A4E2-FE47-836A-B3F564DB6C2C}" destId="{27B11D6A-516E-4D4D-B307-B905BB9A087B}" srcOrd="6" destOrd="0" presId="urn:microsoft.com/office/officeart/2016/7/layout/LinearBlockProcessNumbered"/>
    <dgm:cxn modelId="{9C3B8F3B-7A03-8846-A5E7-0F44FF5F1292}" type="presParOf" srcId="{27B11D6A-516E-4D4D-B307-B905BB9A087B}" destId="{A1F03640-64EE-5D46-A840-CE2CD7F4A0E1}" srcOrd="0" destOrd="0" presId="urn:microsoft.com/office/officeart/2016/7/layout/LinearBlockProcessNumbered"/>
    <dgm:cxn modelId="{1AC0EAB9-50B7-1646-A740-6317BC05D1BF}" type="presParOf" srcId="{27B11D6A-516E-4D4D-B307-B905BB9A087B}" destId="{74F157B0-3A3A-7849-A652-E43613A19EB5}" srcOrd="1" destOrd="0" presId="urn:microsoft.com/office/officeart/2016/7/layout/LinearBlockProcessNumbered"/>
    <dgm:cxn modelId="{A88CEC00-D03B-5A46-ADA4-A214E235140C}" type="presParOf" srcId="{27B11D6A-516E-4D4D-B307-B905BB9A087B}" destId="{3091BBE0-61F9-D74C-86D4-67AEB298F53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56D5F-46CA-452E-A440-BA5266DE8377}">
      <dsp:nvSpPr>
        <dsp:cNvPr id="0" name=""/>
        <dsp:cNvSpPr/>
      </dsp:nvSpPr>
      <dsp:spPr>
        <a:xfrm>
          <a:off x="-144688" y="6965"/>
          <a:ext cx="9356107" cy="1251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6D520-C71D-4FB9-98E6-4D5DEE19D5CE}">
      <dsp:nvSpPr>
        <dsp:cNvPr id="0" name=""/>
        <dsp:cNvSpPr/>
      </dsp:nvSpPr>
      <dsp:spPr>
        <a:xfrm>
          <a:off x="233891" y="288554"/>
          <a:ext cx="688328" cy="688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BE082-EF17-4B91-A68F-19EC0BAD964A}">
      <dsp:nvSpPr>
        <dsp:cNvPr id="0" name=""/>
        <dsp:cNvSpPr/>
      </dsp:nvSpPr>
      <dsp:spPr>
        <a:xfrm>
          <a:off x="1310470" y="6965"/>
          <a:ext cx="3429501" cy="125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51" tIns="132451" rIns="132451" bIns="1324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Adopt Random Forest Model to account for the most important features in pricing</a:t>
          </a:r>
        </a:p>
      </dsp:txBody>
      <dsp:txXfrm>
        <a:off x="1310470" y="6965"/>
        <a:ext cx="3429501" cy="1251505"/>
      </dsp:txXfrm>
    </dsp:sp>
    <dsp:sp modelId="{AFCAA9BE-A841-440E-B1E4-AC8E28E28D16}">
      <dsp:nvSpPr>
        <dsp:cNvPr id="0" name=""/>
        <dsp:cNvSpPr/>
      </dsp:nvSpPr>
      <dsp:spPr>
        <a:xfrm>
          <a:off x="4921806" y="0"/>
          <a:ext cx="4290887" cy="125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51" tIns="132451" rIns="132451" bIns="1324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Current price: $81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Modeled price: $95.87 [$85.49, $106.26]</a:t>
          </a:r>
        </a:p>
      </dsp:txBody>
      <dsp:txXfrm>
        <a:off x="4921806" y="0"/>
        <a:ext cx="4290887" cy="1251505"/>
      </dsp:txXfrm>
    </dsp:sp>
    <dsp:sp modelId="{96104DAF-E077-4AF3-A036-1F0C4CA99866}">
      <dsp:nvSpPr>
        <dsp:cNvPr id="0" name=""/>
        <dsp:cNvSpPr/>
      </dsp:nvSpPr>
      <dsp:spPr>
        <a:xfrm>
          <a:off x="-144688" y="1571347"/>
          <a:ext cx="9356107" cy="1251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0E1E3-8492-4CCA-B5B6-50DF0DD5CDF0}">
      <dsp:nvSpPr>
        <dsp:cNvPr id="0" name=""/>
        <dsp:cNvSpPr/>
      </dsp:nvSpPr>
      <dsp:spPr>
        <a:xfrm>
          <a:off x="233891" y="1852935"/>
          <a:ext cx="688328" cy="688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71606-553B-45EC-A0DC-2E6825ED47B6}">
      <dsp:nvSpPr>
        <dsp:cNvPr id="0" name=""/>
        <dsp:cNvSpPr/>
      </dsp:nvSpPr>
      <dsp:spPr>
        <a:xfrm>
          <a:off x="1311094" y="1590845"/>
          <a:ext cx="2346778" cy="125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51" tIns="132451" rIns="132451" bIns="1324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Depl</a:t>
          </a:r>
          <a:r>
            <a:rPr lang="en-US" sz="2000" kern="1200" dirty="0"/>
            <a:t>oy proposed strategy #2</a:t>
          </a:r>
        </a:p>
      </dsp:txBody>
      <dsp:txXfrm>
        <a:off x="1311094" y="1590845"/>
        <a:ext cx="2346778" cy="1251505"/>
      </dsp:txXfrm>
    </dsp:sp>
    <dsp:sp modelId="{7954EAF7-ED25-4F5A-A2F5-F3C1066C96D1}">
      <dsp:nvSpPr>
        <dsp:cNvPr id="0" name=""/>
        <dsp:cNvSpPr/>
      </dsp:nvSpPr>
      <dsp:spPr>
        <a:xfrm>
          <a:off x="4711831" y="1603373"/>
          <a:ext cx="4464043" cy="125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51" tIns="132451" rIns="132451" bIns="1324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</a:t>
          </a:r>
          <a:r>
            <a:rPr lang="en-US" sz="1800" b="0" i="0" kern="1200" dirty="0"/>
            <a:t>dd lower run to increase vertical drop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Install chair lift to bring skiers back up</a:t>
          </a:r>
          <a:endParaRPr lang="en-US" sz="1800" kern="1200"/>
        </a:p>
      </dsp:txBody>
      <dsp:txXfrm>
        <a:off x="4711831" y="1603373"/>
        <a:ext cx="4464043" cy="1251505"/>
      </dsp:txXfrm>
    </dsp:sp>
    <dsp:sp modelId="{7F017ED2-2685-4EC8-B9A7-AB142D11F49F}">
      <dsp:nvSpPr>
        <dsp:cNvPr id="0" name=""/>
        <dsp:cNvSpPr/>
      </dsp:nvSpPr>
      <dsp:spPr>
        <a:xfrm>
          <a:off x="-144688" y="3135729"/>
          <a:ext cx="9356107" cy="1251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34E09-61F5-4815-8606-85445871FCF8}">
      <dsp:nvSpPr>
        <dsp:cNvPr id="0" name=""/>
        <dsp:cNvSpPr/>
      </dsp:nvSpPr>
      <dsp:spPr>
        <a:xfrm>
          <a:off x="196701" y="3427002"/>
          <a:ext cx="688328" cy="688328"/>
        </a:xfrm>
        <a:prstGeom prst="rect">
          <a:avLst/>
        </a:prstGeom>
        <a:solidFill>
          <a:srgbClr val="0E9ED5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6A16C-6051-42D5-BAF6-A0896706FC15}">
      <dsp:nvSpPr>
        <dsp:cNvPr id="0" name=""/>
        <dsp:cNvSpPr/>
      </dsp:nvSpPr>
      <dsp:spPr>
        <a:xfrm>
          <a:off x="1279244" y="3133977"/>
          <a:ext cx="3936223" cy="125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51" tIns="132451" rIns="132451" bIns="1324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After</a:t>
          </a:r>
          <a:r>
            <a:rPr lang="en-US" sz="2000" kern="1200" baseline="0" dirty="0"/>
            <a:t> modelled adjustment, strategy #2 supports a $1.99 price increase </a:t>
          </a:r>
          <a:endParaRPr lang="en-US" sz="2000" kern="1200" dirty="0"/>
        </a:p>
      </dsp:txBody>
      <dsp:txXfrm>
        <a:off x="1279244" y="3133977"/>
        <a:ext cx="3936223" cy="1251505"/>
      </dsp:txXfrm>
    </dsp:sp>
    <dsp:sp modelId="{443343DC-EF61-4ADD-A085-320EDA299CD2}">
      <dsp:nvSpPr>
        <dsp:cNvPr id="0" name=""/>
        <dsp:cNvSpPr/>
      </dsp:nvSpPr>
      <dsp:spPr>
        <a:xfrm>
          <a:off x="4789793" y="3135729"/>
          <a:ext cx="4560586" cy="125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51" tIns="132451" rIns="132451" bIns="1324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$1.99 increase = </a:t>
          </a:r>
          <a:r>
            <a:rPr lang="en-US" sz="1800" b="1" kern="1200" dirty="0"/>
            <a:t>additional </a:t>
          </a:r>
          <a:r>
            <a:rPr lang="en-US" sz="1800" b="1" i="0" kern="1200" dirty="0"/>
            <a:t>$3.47M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Covers cost of new chair lift ($1.54M)</a:t>
          </a:r>
        </a:p>
      </dsp:txBody>
      <dsp:txXfrm>
        <a:off x="4789793" y="3135729"/>
        <a:ext cx="4560586" cy="1251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8F4D4-76A6-3241-A5E6-B8134B0C6D4D}">
      <dsp:nvSpPr>
        <dsp:cNvPr id="0" name=""/>
        <dsp:cNvSpPr/>
      </dsp:nvSpPr>
      <dsp:spPr>
        <a:xfrm>
          <a:off x="465756" y="0"/>
          <a:ext cx="4351338" cy="4351338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A7B0D-A108-814B-91A4-DB126CDF1D6F}">
      <dsp:nvSpPr>
        <dsp:cNvPr id="0" name=""/>
        <dsp:cNvSpPr/>
      </dsp:nvSpPr>
      <dsp:spPr>
        <a:xfrm>
          <a:off x="879134" y="413377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Permanently close up to 10 of the least used runs</a:t>
          </a:r>
          <a:endParaRPr lang="en-US" sz="1200" kern="1200" dirty="0"/>
        </a:p>
      </dsp:txBody>
      <dsp:txXfrm>
        <a:off x="961976" y="496219"/>
        <a:ext cx="1531337" cy="1531337"/>
      </dsp:txXfrm>
    </dsp:sp>
    <dsp:sp modelId="{909C32E5-21C6-2E44-A80E-5EA4E26C7B2C}">
      <dsp:nvSpPr>
        <dsp:cNvPr id="0" name=""/>
        <dsp:cNvSpPr/>
      </dsp:nvSpPr>
      <dsp:spPr>
        <a:xfrm>
          <a:off x="2706696" y="413377"/>
          <a:ext cx="1697021" cy="1697021"/>
        </a:xfrm>
        <a:prstGeom prst="roundRect">
          <a:avLst/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Increase the vertical drop by adding a run to a point 150 feet lower down but requiring the installation of an additional chair lift to bring skiers back up</a:t>
          </a:r>
          <a:endParaRPr lang="en-US" sz="1200" kern="1200" dirty="0"/>
        </a:p>
      </dsp:txBody>
      <dsp:txXfrm>
        <a:off x="2789538" y="496219"/>
        <a:ext cx="1531337" cy="1531337"/>
      </dsp:txXfrm>
    </dsp:sp>
    <dsp:sp modelId="{359FE9EE-6962-5841-9BB9-4A234B25A878}">
      <dsp:nvSpPr>
        <dsp:cNvPr id="0" name=""/>
        <dsp:cNvSpPr/>
      </dsp:nvSpPr>
      <dsp:spPr>
        <a:xfrm>
          <a:off x="879134" y="2240939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Same as number 2, but adding 2 acres of snow making cover</a:t>
          </a:r>
          <a:endParaRPr lang="en-US" sz="1200" kern="1200" dirty="0"/>
        </a:p>
      </dsp:txBody>
      <dsp:txXfrm>
        <a:off x="961976" y="2323781"/>
        <a:ext cx="1531337" cy="1531337"/>
      </dsp:txXfrm>
    </dsp:sp>
    <dsp:sp modelId="{5F123260-DBEE-9648-9D41-0638E46A69F2}">
      <dsp:nvSpPr>
        <dsp:cNvPr id="0" name=""/>
        <dsp:cNvSpPr/>
      </dsp:nvSpPr>
      <dsp:spPr>
        <a:xfrm>
          <a:off x="2706696" y="2240939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Increase the longest run by 0.2 mile, requiring an additional snow making coverage of 4 acres</a:t>
          </a:r>
          <a:endParaRPr lang="en-US" sz="1200" kern="1200" dirty="0"/>
        </a:p>
      </dsp:txBody>
      <dsp:txXfrm>
        <a:off x="2789538" y="2323781"/>
        <a:ext cx="1531337" cy="1531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AEF95-C3C5-AF4B-86F4-525BDC719C27}">
      <dsp:nvSpPr>
        <dsp:cNvPr id="0" name=""/>
        <dsp:cNvSpPr/>
      </dsp:nvSpPr>
      <dsp:spPr>
        <a:xfrm>
          <a:off x="205" y="486439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Analysis of 330 US resorts yielded a stronger pricing model based on feature importance</a:t>
          </a:r>
        </a:p>
      </dsp:txBody>
      <dsp:txXfrm>
        <a:off x="205" y="1676838"/>
        <a:ext cx="2479997" cy="1785598"/>
      </dsp:txXfrm>
    </dsp:sp>
    <dsp:sp modelId="{4843FBF2-4B25-7C47-9A6C-7AAF3EA308F8}">
      <dsp:nvSpPr>
        <dsp:cNvPr id="0" name=""/>
        <dsp:cNvSpPr/>
      </dsp:nvSpPr>
      <dsp:spPr>
        <a:xfrm>
          <a:off x="205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486439"/>
        <a:ext cx="2479997" cy="1190398"/>
      </dsp:txXfrm>
    </dsp:sp>
    <dsp:sp modelId="{D4EBE23F-8021-834D-9F3D-F1B30B23C39E}">
      <dsp:nvSpPr>
        <dsp:cNvPr id="0" name=""/>
        <dsp:cNvSpPr/>
      </dsp:nvSpPr>
      <dsp:spPr>
        <a:xfrm>
          <a:off x="2678602" y="486439"/>
          <a:ext cx="2479997" cy="29759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The model suggests repricing tickets at $95.87 </a:t>
          </a:r>
          <a:r>
            <a:rPr lang="en-US" sz="1800" kern="1200" dirty="0"/>
            <a:t>[$85.49, $106.26]</a:t>
          </a:r>
          <a:endParaRPr lang="en-US" sz="1800" kern="1200" cap="none" dirty="0"/>
        </a:p>
      </dsp:txBody>
      <dsp:txXfrm>
        <a:off x="2678602" y="1676838"/>
        <a:ext cx="2479997" cy="1785598"/>
      </dsp:txXfrm>
    </dsp:sp>
    <dsp:sp modelId="{AD51279D-E8B6-D146-AEEF-528884639586}">
      <dsp:nvSpPr>
        <dsp:cNvPr id="0" name=""/>
        <dsp:cNvSpPr/>
      </dsp:nvSpPr>
      <dsp:spPr>
        <a:xfrm>
          <a:off x="2678602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486439"/>
        <a:ext cx="2479997" cy="1190398"/>
      </dsp:txXfrm>
    </dsp:sp>
    <dsp:sp modelId="{63A35ACB-72B8-AF46-9465-D24010CC9C8D}">
      <dsp:nvSpPr>
        <dsp:cNvPr id="0" name=""/>
        <dsp:cNvSpPr/>
      </dsp:nvSpPr>
      <dsp:spPr>
        <a:xfrm>
          <a:off x="5356999" y="486439"/>
          <a:ext cx="2479997" cy="29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Scenario #2 would support an additional increase of $1.99 per ticket</a:t>
          </a:r>
        </a:p>
      </dsp:txBody>
      <dsp:txXfrm>
        <a:off x="5356999" y="1676838"/>
        <a:ext cx="2479997" cy="1785598"/>
      </dsp:txXfrm>
    </dsp:sp>
    <dsp:sp modelId="{036A668C-92BE-FF4F-BE49-A5B521423085}">
      <dsp:nvSpPr>
        <dsp:cNvPr id="0" name=""/>
        <dsp:cNvSpPr/>
      </dsp:nvSpPr>
      <dsp:spPr>
        <a:xfrm>
          <a:off x="5356999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486439"/>
        <a:ext cx="2479997" cy="1190398"/>
      </dsp:txXfrm>
    </dsp:sp>
    <dsp:sp modelId="{A1F03640-64EE-5D46-A840-CE2CD7F4A0E1}">
      <dsp:nvSpPr>
        <dsp:cNvPr id="0" name=""/>
        <dsp:cNvSpPr/>
      </dsp:nvSpPr>
      <dsp:spPr>
        <a:xfrm>
          <a:off x="8035397" y="486439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Combined, the changes increase projected revenue by $3.47M</a:t>
          </a:r>
        </a:p>
      </dsp:txBody>
      <dsp:txXfrm>
        <a:off x="8035397" y="1676838"/>
        <a:ext cx="2479997" cy="1785598"/>
      </dsp:txXfrm>
    </dsp:sp>
    <dsp:sp modelId="{74F157B0-3A3A-7849-A652-E43613A19EB5}">
      <dsp:nvSpPr>
        <dsp:cNvPr id="0" name=""/>
        <dsp:cNvSpPr/>
      </dsp:nvSpPr>
      <dsp:spPr>
        <a:xfrm>
          <a:off x="8035397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486439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A36A-9011-A7DC-6EBB-48715C36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EC838-7BE4-3ACF-0103-8216FB05C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7F4A-503C-2ACD-2C3E-A2103BD8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73C6-7394-D2ED-13C1-DE16D2E2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6BD55-20CC-381F-EF76-9E0C55F1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0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4775-664B-670C-2220-41B96D9B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F6FFE-73F1-680A-DB76-C0E10155D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2A3E-EC30-1AC5-658F-0B29EFDF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9B2A-5FDF-D9C0-0C1E-753CFB9E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0B3FC-B001-6B0D-2ADB-ACFB1FFC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8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23DDE-8E07-17B5-A26E-C9175F3D4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C9ADA-563D-E121-A7EB-AD3116808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D175-D339-AE57-C468-266643BA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11E0E-06E1-F3E2-DBC5-20EA6AE5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6C6C-43C6-5066-D8D9-9185F596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30BA-429E-2969-AE13-DBD5C2F3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4DBC-9ECB-41C5-E0F6-B590F40F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50FB2-B55C-FA4A-C315-EFCBBF9F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1CFA-C03D-96B2-BE2A-C836B0A4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5A55-16B4-8E13-83E3-B06CED4F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7CF4-B43E-4D2C-8DF4-2FA2E8AA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D9E5-DC4D-FDAD-DE26-F62328ED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43EB-AA6F-3507-5C0D-A588FC46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4545-6BA4-22CD-318E-70BB47EA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63D8-BA23-1FE7-9EAD-9D35CA2F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CE68-939F-B65A-14D6-716A2A86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E7BB-D736-376B-E863-2C0BD0853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679F2-8487-AEE1-0366-03EA81BF5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54229-3F1E-06C2-EBD6-F010B53E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208F2-1531-4A2D-B5DA-D752FD64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F60FD-312F-3F1E-B127-B2CEE3A4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F110-EDBA-9DDF-E452-E321CE1C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6BA3-B637-90E0-8C40-BC485A82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C70E0-7785-A3BE-1E10-32373F0F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FD2FD-7250-5C36-AEC6-081C75104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3B3FA-B3C8-860F-D2AD-0C249F268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89761-34CE-774C-85F5-8B2B79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E8183-AA9C-8773-A670-6CE77890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11983-ADD2-3F07-D03C-7F5ED962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64AC-6928-AAC4-337D-8E8740EC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B3B88-5373-8F6F-2A65-3BF7F0CA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F9959-5C0E-A877-CFFA-0F12BDFA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8C52-A288-9D62-B84B-DC3D095C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6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FA085-E7D9-E564-6859-95D26C7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2B3A6-5D70-FB88-BA11-8453655D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557D7-4F1C-4C5F-0E50-5F8CFE85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0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BF2F-84DB-CB23-907C-2B76154E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9B8B-6577-433A-EB19-951CA01A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45130-06D9-8BF0-FEC2-B99B9163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C0118-68B0-5101-771D-08E91B21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E208E-C63D-A8E9-52E2-13694AE7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39F26-CEC8-463F-3EAA-0BCFF574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9EE5-629D-5CA9-0ECF-DA9472BE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52560-CFD0-C761-F333-E1380ACA9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BE61-F37E-8FB8-BFC9-A033B48B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51E8F-03A6-AB42-28AA-19D2D532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B951-DED0-2CF4-5A3D-8D15798B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6F76-95FB-F9B0-B4FB-0692EB74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681EF-CDF1-2F50-3620-11301F3D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5BF2D-53D4-7456-CD68-6A8D05C4A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6959-C481-C1B8-2B00-0F7BAF153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23ABA-20FD-DE49-108D-AF355AEAA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F3BA-8004-B6EB-C077-624CE8CF1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able cars">
            <a:extLst>
              <a:ext uri="{FF2B5EF4-FFF2-40B4-BE49-F238E27FC236}">
                <a16:creationId xmlns:a16="http://schemas.microsoft.com/office/drawing/2014/main" id="{A1DC0DAF-819C-AD26-2E79-86EB7E7B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3391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AECEF-3714-26C9-1983-61CEACB4F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Big  Mountain Resort Pricing Strategy (2025)</a:t>
            </a:r>
          </a:p>
        </p:txBody>
      </p:sp>
      <p:sp>
        <p:nvSpPr>
          <p:cNvPr id="85" name="Rectangle: Rounded Corners 7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DE8FE-EF5B-42B4-5B67-190031EEE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Georgia Jenkins, Analyst</a:t>
            </a:r>
          </a:p>
        </p:txBody>
      </p:sp>
    </p:spTree>
    <p:extLst>
      <p:ext uri="{BB962C8B-B14F-4D97-AF65-F5344CB8AC3E}">
        <p14:creationId xmlns:p14="http://schemas.microsoft.com/office/powerpoint/2010/main" val="104437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5E8DB-4ED9-C4EB-396E-554D103E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D17D-7DA0-12EC-A770-6122EC7F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Big Mountain is a top US resort </a:t>
            </a:r>
          </a:p>
          <a:p>
            <a:pPr lvl="1"/>
            <a:r>
              <a:rPr lang="en-US" b="0" i="0" dirty="0">
                <a:effectLst/>
              </a:rPr>
              <a:t>350,000 customers/year</a:t>
            </a:r>
          </a:p>
          <a:p>
            <a:pPr lvl="1"/>
            <a:r>
              <a:rPr lang="en-US" b="0" i="0" dirty="0">
                <a:effectLst/>
              </a:rPr>
              <a:t>2,353 ft vertical drop, 3K acres skiable terrain</a:t>
            </a:r>
          </a:p>
          <a:p>
            <a:pPr lvl="1"/>
            <a:r>
              <a:rPr lang="en-US" b="0" i="0" dirty="0">
                <a:effectLst/>
              </a:rPr>
              <a:t>105 runs,14 total chairs, 3 fast quads </a:t>
            </a:r>
          </a:p>
          <a:p>
            <a:pPr lvl="1"/>
            <a:r>
              <a:rPr lang="en-US" b="0" i="0" dirty="0">
                <a:effectLst/>
              </a:rPr>
              <a:t>600 snow making acres</a:t>
            </a:r>
          </a:p>
          <a:p>
            <a:r>
              <a:rPr lang="en-US" dirty="0"/>
              <a:t>Current pricing strategy </a:t>
            </a:r>
            <a:r>
              <a:rPr lang="en-US" b="1" dirty="0"/>
              <a:t>fails to capitalize</a:t>
            </a:r>
          </a:p>
          <a:p>
            <a:pPr lvl="1"/>
            <a:r>
              <a:rPr lang="en-US" dirty="0"/>
              <a:t>Charges premium above avg. market price</a:t>
            </a:r>
          </a:p>
          <a:p>
            <a:pPr lvl="1"/>
            <a:r>
              <a:rPr lang="en-US" dirty="0"/>
              <a:t>Does not account for value of features offered</a:t>
            </a:r>
          </a:p>
          <a:p>
            <a:r>
              <a:rPr lang="en-US" dirty="0"/>
              <a:t>Four strategies were proposed to increase revenue, but need a </a:t>
            </a:r>
            <a:r>
              <a:rPr lang="en-US" b="1" dirty="0"/>
              <a:t>data-driven decision</a:t>
            </a:r>
          </a:p>
        </p:txBody>
      </p:sp>
    </p:spTree>
    <p:extLst>
      <p:ext uri="{BB962C8B-B14F-4D97-AF65-F5344CB8AC3E}">
        <p14:creationId xmlns:p14="http://schemas.microsoft.com/office/powerpoint/2010/main" val="349468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EFAC1-DD5F-26A5-BED0-467CD150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 dirty="0"/>
              <a:t>Recommendation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3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6B3C4D9-6BB6-88E4-1D53-7FB314030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904911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Dollar with solid fill">
            <a:extLst>
              <a:ext uri="{FF2B5EF4-FFF2-40B4-BE49-F238E27FC236}">
                <a16:creationId xmlns:a16="http://schemas.microsoft.com/office/drawing/2014/main" id="{B99892A9-A677-60EC-9166-74BA69C66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2231" y="5229758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365BC-9BD2-A352-F982-6C848CE5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E60A-48F9-09D5-EE07-0637B028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95591" cy="3320668"/>
          </a:xfrm>
        </p:spPr>
        <p:txBody>
          <a:bodyPr>
            <a:normAutofit/>
          </a:bodyPr>
          <a:lstStyle/>
          <a:p>
            <a:r>
              <a:rPr lang="en-US" sz="2400" dirty="0"/>
              <a:t>Explored data from 330 resorts</a:t>
            </a:r>
          </a:p>
          <a:p>
            <a:r>
              <a:rPr lang="en-US" sz="2400" dirty="0"/>
              <a:t>Most important features*</a:t>
            </a:r>
          </a:p>
          <a:p>
            <a:pPr lvl="1"/>
            <a:r>
              <a:rPr lang="en-US" sz="2000" b="0" i="0" dirty="0">
                <a:effectLst/>
              </a:rPr>
              <a:t>Vertical</a:t>
            </a:r>
            <a:r>
              <a:rPr lang="en-US" sz="2000" dirty="0"/>
              <a:t> </a:t>
            </a:r>
            <a:r>
              <a:rPr lang="en-US" sz="2000" b="0" i="0" dirty="0">
                <a:effectLst/>
              </a:rPr>
              <a:t>drop</a:t>
            </a:r>
          </a:p>
          <a:p>
            <a:pPr lvl="1"/>
            <a:r>
              <a:rPr lang="en-US" sz="2000" dirty="0"/>
              <a:t># of </a:t>
            </a:r>
            <a:r>
              <a:rPr lang="en-US" sz="2000" b="0" i="0" dirty="0" err="1">
                <a:effectLst/>
              </a:rPr>
              <a:t>fastQuads</a:t>
            </a:r>
            <a:endParaRPr lang="en-US" sz="2000" dirty="0"/>
          </a:p>
          <a:p>
            <a:pPr lvl="1"/>
            <a:r>
              <a:rPr lang="en-US" sz="2000" b="0" i="0" dirty="0">
                <a:effectLst/>
              </a:rPr>
              <a:t># of runs</a:t>
            </a:r>
            <a:endParaRPr lang="en-US" sz="2000" dirty="0"/>
          </a:p>
          <a:p>
            <a:pPr lvl="1"/>
            <a:r>
              <a:rPr lang="en-US" sz="2000" dirty="0"/>
              <a:t>T</a:t>
            </a:r>
            <a:r>
              <a:rPr lang="en-US" sz="2000" b="0" i="0" dirty="0">
                <a:effectLst/>
              </a:rPr>
              <a:t>otal # of chairs</a:t>
            </a:r>
            <a:endParaRPr lang="en-US" sz="2000" dirty="0"/>
          </a:p>
          <a:p>
            <a:pPr lvl="1"/>
            <a:r>
              <a:rPr lang="en-US" sz="2000" dirty="0"/>
              <a:t>S</a:t>
            </a:r>
            <a:r>
              <a:rPr lang="en-US" sz="2000" b="0" i="0" dirty="0">
                <a:effectLst/>
              </a:rPr>
              <a:t>now making acreage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C6BAFB-EC96-AA5E-F6E8-7A3354CC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89456"/>
            <a:ext cx="7239000" cy="6629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A9D0AD4-63B9-5688-926A-C80287A9897C}"/>
              </a:ext>
            </a:extLst>
          </p:cNvPr>
          <p:cNvSpPr/>
          <p:nvPr/>
        </p:nvSpPr>
        <p:spPr>
          <a:xfrm>
            <a:off x="5800271" y="3504156"/>
            <a:ext cx="5536024" cy="154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3F6D4-3FCC-EDFA-B449-DE746049CED3}"/>
              </a:ext>
            </a:extLst>
          </p:cNvPr>
          <p:cNvSpPr/>
          <p:nvPr/>
        </p:nvSpPr>
        <p:spPr>
          <a:xfrm rot="5400000">
            <a:off x="6938219" y="3041711"/>
            <a:ext cx="5646110" cy="134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3FC39-60E3-D6B2-4829-AFCD189120D7}"/>
              </a:ext>
            </a:extLst>
          </p:cNvPr>
          <p:cNvSpPr txBox="1"/>
          <p:nvPr/>
        </p:nvSpPr>
        <p:spPr>
          <a:xfrm>
            <a:off x="114551" y="6417536"/>
            <a:ext cx="554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*Aligned across two different models (linear &amp; random forest)</a:t>
            </a:r>
          </a:p>
        </p:txBody>
      </p:sp>
    </p:spTree>
    <p:extLst>
      <p:ext uri="{BB962C8B-B14F-4D97-AF65-F5344CB8AC3E}">
        <p14:creationId xmlns:p14="http://schemas.microsoft.com/office/powerpoint/2010/main" val="220297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0D82B-A573-8DC9-A261-1D89A03A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70A46-23E2-FB2D-DF00-A681AB89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652965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Random forest model </a:t>
            </a:r>
          </a:p>
          <a:p>
            <a:r>
              <a:rPr lang="en-US" sz="2000" dirty="0"/>
              <a:t>Stronger than linear model &amp; simply using the mean price as a baseline</a:t>
            </a:r>
          </a:p>
          <a:p>
            <a:r>
              <a:rPr lang="en-US" sz="2000" dirty="0"/>
              <a:t>Had the least variability &amp; lowest cross-validation mean absolute error</a:t>
            </a:r>
          </a:p>
          <a:p>
            <a:r>
              <a:rPr lang="en-US" sz="2000" dirty="0"/>
              <a:t>Unlike mean price,  accounts for the importance of the features offered</a:t>
            </a:r>
          </a:p>
        </p:txBody>
      </p:sp>
      <p:pic>
        <p:nvPicPr>
          <p:cNvPr id="1028" name="Picture 4" descr="A graph with blue and white text&#10;&#10;AI-generated content may be incorrect.">
            <a:extLst>
              <a:ext uri="{FF2B5EF4-FFF2-40B4-BE49-F238E27FC236}">
                <a16:creationId xmlns:a16="http://schemas.microsoft.com/office/drawing/2014/main" id="{E33FCFE0-D0F5-FE49-F260-951FAF1D7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4167" y="640080"/>
            <a:ext cx="684397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5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C25C5-A10B-BBB2-F5B7-A27F8530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Model Testing Results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1666-AAD7-63B1-3564-E0956DE6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Trained/tested model with a 70/30 data split</a:t>
            </a:r>
          </a:p>
          <a:p>
            <a:r>
              <a:rPr lang="en-US" sz="2200" dirty="0"/>
              <a:t>Modeled ticket price: $95.87 [$85.49, $106.26]</a:t>
            </a:r>
          </a:p>
          <a:p>
            <a:pPr lvl="1"/>
            <a:r>
              <a:rPr lang="en-US" sz="2200" dirty="0"/>
              <a:t>Current price ($81) is outside margin, suggests </a:t>
            </a:r>
            <a:r>
              <a:rPr lang="en-US" sz="2200" b="1" dirty="0"/>
              <a:t>undercharging</a:t>
            </a:r>
          </a:p>
          <a:p>
            <a:r>
              <a:rPr lang="en-US" sz="2200" dirty="0"/>
              <a:t>Recommendation: raise ticket price within these margins</a:t>
            </a:r>
          </a:p>
          <a:p>
            <a:r>
              <a:rPr lang="en-US" sz="2200" dirty="0"/>
              <a:t>Discussion: will raising the price too much deter customers?</a:t>
            </a:r>
          </a:p>
          <a:p>
            <a:pPr lvl="1"/>
            <a:r>
              <a:rPr lang="en-US" sz="2200" dirty="0"/>
              <a:t>Assuming 350K customers, raising ticket price to just $85.49 will lead to a </a:t>
            </a:r>
            <a:r>
              <a:rPr lang="en-US" sz="2200" b="1" dirty="0"/>
              <a:t>&gt;$1.5M revenue increase </a:t>
            </a:r>
            <a:r>
              <a:rPr lang="en-US" sz="2200" dirty="0"/>
              <a:t>which covers the recent chair lift addition</a:t>
            </a:r>
          </a:p>
          <a:p>
            <a:pPr lvl="1"/>
            <a:r>
              <a:rPr lang="en-US" sz="2200" dirty="0"/>
              <a:t>Drastic increases may deter Montana customers</a:t>
            </a:r>
          </a:p>
          <a:p>
            <a:pPr lvl="2"/>
            <a:r>
              <a:rPr lang="en-US" sz="1800" dirty="0"/>
              <a:t>Big Mountain is currently the most expensive in Montana</a:t>
            </a:r>
          </a:p>
          <a:p>
            <a:pPr lvl="1"/>
            <a:r>
              <a:rPr lang="en-US" sz="2200" dirty="0"/>
              <a:t>Less impact is expected for non-local customers</a:t>
            </a:r>
          </a:p>
          <a:p>
            <a:pPr lvl="1"/>
            <a:r>
              <a:rPr lang="en-US" sz="2200" b="1" dirty="0"/>
              <a:t>Consider local/non-local customer split</a:t>
            </a:r>
          </a:p>
        </p:txBody>
      </p:sp>
    </p:spTree>
    <p:extLst>
      <p:ext uri="{BB962C8B-B14F-4D97-AF65-F5344CB8AC3E}">
        <p14:creationId xmlns:p14="http://schemas.microsoft.com/office/powerpoint/2010/main" val="160027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C87C1-699A-99F3-4EFB-0BEEC894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Testing four scenarios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0D431FB-E0D3-7C86-E2A1-4261ECE3F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582014"/>
              </p:ext>
            </p:extLst>
          </p:nvPr>
        </p:nvGraphicFramePr>
        <p:xfrm>
          <a:off x="6096000" y="1825625"/>
          <a:ext cx="528285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85D7D3-0BD3-9F57-4EEB-A39F12679A10}"/>
              </a:ext>
            </a:extLst>
          </p:cNvPr>
          <p:cNvSpPr txBox="1">
            <a:spLocks/>
          </p:cNvSpPr>
          <p:nvPr/>
        </p:nvSpPr>
        <p:spPr>
          <a:xfrm>
            <a:off x="838200" y="2247683"/>
            <a:ext cx="4495591" cy="3320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Increasing the vertical drop by 150ft &amp; adding a lift increases the modeled price by $1.99</a:t>
            </a:r>
          </a:p>
          <a:p>
            <a:r>
              <a:rPr lang="en-US" sz="2200" dirty="0"/>
              <a:t>New modeled price + this scenario </a:t>
            </a:r>
            <a:r>
              <a:rPr lang="en-US" sz="2200" b="1" dirty="0"/>
              <a:t>increases projected revenue by $3.47M per season</a:t>
            </a:r>
            <a:endParaRPr lang="en-US" sz="2200" dirty="0"/>
          </a:p>
          <a:p>
            <a:r>
              <a:rPr lang="en-US" sz="2200" dirty="0"/>
              <a:t>The other scenarios had either no positive effect on revenue or even a potential negative effect in the case of closing runs</a:t>
            </a:r>
          </a:p>
        </p:txBody>
      </p:sp>
    </p:spTree>
    <p:extLst>
      <p:ext uri="{BB962C8B-B14F-4D97-AF65-F5344CB8AC3E}">
        <p14:creationId xmlns:p14="http://schemas.microsoft.com/office/powerpoint/2010/main" val="161128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329CF-97E1-AEE5-967F-F5B32B37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Summary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63C842-7B1C-4AD8-16E2-9EC7CC391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86226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61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525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Big  Mountain Resort Pricing Strategy (2025)</vt:lpstr>
      <vt:lpstr>Problem</vt:lpstr>
      <vt:lpstr>Recommendation</vt:lpstr>
      <vt:lpstr>Analysis</vt:lpstr>
      <vt:lpstr>Modeling</vt:lpstr>
      <vt:lpstr>Model Testing Results</vt:lpstr>
      <vt:lpstr>Testing four scenarios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Georgia Jenkins</dc:creator>
  <cp:lastModifiedBy>Georgia Jenkins</cp:lastModifiedBy>
  <cp:revision>6</cp:revision>
  <dcterms:created xsi:type="dcterms:W3CDTF">2025-03-28T17:22:04Z</dcterms:created>
  <dcterms:modified xsi:type="dcterms:W3CDTF">2025-04-03T21:16:35Z</dcterms:modified>
</cp:coreProperties>
</file>