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0" r:id="rId1"/>
  </p:sldMasterIdLst>
  <p:notesMasterIdLst>
    <p:notesMasterId r:id="rId42"/>
  </p:notesMasterIdLst>
  <p:sldIdLst>
    <p:sldId id="256" r:id="rId2"/>
    <p:sldId id="294" r:id="rId3"/>
    <p:sldId id="279" r:id="rId4"/>
    <p:sldId id="257" r:id="rId5"/>
    <p:sldId id="260" r:id="rId6"/>
    <p:sldId id="258" r:id="rId7"/>
    <p:sldId id="259" r:id="rId8"/>
    <p:sldId id="261" r:id="rId9"/>
    <p:sldId id="274" r:id="rId10"/>
    <p:sldId id="262" r:id="rId11"/>
    <p:sldId id="265" r:id="rId12"/>
    <p:sldId id="268" r:id="rId13"/>
    <p:sldId id="277" r:id="rId14"/>
    <p:sldId id="264" r:id="rId15"/>
    <p:sldId id="269" r:id="rId16"/>
    <p:sldId id="270" r:id="rId17"/>
    <p:sldId id="271" r:id="rId18"/>
    <p:sldId id="292" r:id="rId19"/>
    <p:sldId id="266" r:id="rId20"/>
    <p:sldId id="278" r:id="rId21"/>
    <p:sldId id="291" r:id="rId22"/>
    <p:sldId id="272" r:id="rId23"/>
    <p:sldId id="273" r:id="rId24"/>
    <p:sldId id="288" r:id="rId25"/>
    <p:sldId id="290" r:id="rId26"/>
    <p:sldId id="289" r:id="rId27"/>
    <p:sldId id="297" r:id="rId28"/>
    <p:sldId id="280" r:id="rId29"/>
    <p:sldId id="281" r:id="rId30"/>
    <p:sldId id="282" r:id="rId31"/>
    <p:sldId id="283" r:id="rId32"/>
    <p:sldId id="284" r:id="rId33"/>
    <p:sldId id="285" r:id="rId34"/>
    <p:sldId id="286" r:id="rId35"/>
    <p:sldId id="287" r:id="rId36"/>
    <p:sldId id="276" r:id="rId37"/>
    <p:sldId id="298" r:id="rId38"/>
    <p:sldId id="295" r:id="rId39"/>
    <p:sldId id="296" r:id="rId40"/>
    <p:sldId id="299" r:id="rId4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y St. Clair" initials="JSC" lastIdx="2" clrIdx="0">
    <p:extLst>
      <p:ext uri="{19B8F6BF-5375-455C-9EA6-DF929625EA0E}">
        <p15:presenceInfo xmlns:p15="http://schemas.microsoft.com/office/powerpoint/2012/main" userId="db7aa76ab3ad11dc" providerId="Windows Live"/>
      </p:ext>
    </p:extLst>
  </p:cmAuthor>
  <p:cmAuthor id="2" name="Jennifer St Clair" initials="JSC" lastIdx="1" clrIdx="1">
    <p:extLst>
      <p:ext uri="{19B8F6BF-5375-455C-9EA6-DF929625EA0E}">
        <p15:presenceInfo xmlns:p15="http://schemas.microsoft.com/office/powerpoint/2012/main" userId="Jennifer St Cla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4" autoAdjust="0"/>
    <p:restoredTop sz="83509" autoAdjust="0"/>
  </p:normalViewPr>
  <p:slideViewPr>
    <p:cSldViewPr snapToGrid="0">
      <p:cViewPr varScale="1">
        <p:scale>
          <a:sx n="91" d="100"/>
          <a:sy n="91" d="100"/>
        </p:scale>
        <p:origin x="10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y St. Clair" userId="db7aa76ab3ad11dc" providerId="LiveId" clId="{389C109D-011F-40D1-BAF3-A42A61C41034}"/>
    <pc:docChg chg="modSld">
      <pc:chgData name="Jenny St. Clair" userId="db7aa76ab3ad11dc" providerId="LiveId" clId="{389C109D-011F-40D1-BAF3-A42A61C41034}" dt="2020-03-26T13:21:27.277" v="0" actId="2085"/>
      <pc:docMkLst>
        <pc:docMk/>
      </pc:docMkLst>
      <pc:sldChg chg="modSp">
        <pc:chgData name="Jenny St. Clair" userId="db7aa76ab3ad11dc" providerId="LiveId" clId="{389C109D-011F-40D1-BAF3-A42A61C41034}" dt="2020-03-26T13:21:27.277" v="0" actId="2085"/>
        <pc:sldMkLst>
          <pc:docMk/>
          <pc:sldMk cId="1694595129" sldId="256"/>
        </pc:sldMkLst>
        <pc:picChg chg="mod">
          <ac:chgData name="Jenny St. Clair" userId="db7aa76ab3ad11dc" providerId="LiveId" clId="{389C109D-011F-40D1-BAF3-A42A61C41034}" dt="2020-03-26T13:21:27.277" v="0" actId="2085"/>
          <ac:picMkLst>
            <pc:docMk/>
            <pc:sldMk cId="1694595129" sldId="256"/>
            <ac:picMk id="11" creationId="{182FB0F9-AF36-4C92-ADAB-D9407F2D613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BF62D6B-B7D0-4F87-8B29-86F9791B3DD9}" type="datetimeFigureOut">
              <a:rPr lang="en-US" smtClean="0"/>
              <a:t>3/26/2020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E97A008-4791-4D6E-8182-291C3C2F8EB6}" type="slidenum">
              <a:rPr lang="en-US" smtClean="0"/>
              <a:t>‹#›</a:t>
            </a:fld>
            <a:endParaRPr lang="en-US"/>
          </a:p>
        </p:txBody>
      </p:sp>
    </p:spTree>
    <p:extLst>
      <p:ext uri="{BB962C8B-B14F-4D97-AF65-F5344CB8AC3E}">
        <p14:creationId xmlns:p14="http://schemas.microsoft.com/office/powerpoint/2010/main" val="4145443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
            </a:r>
            <a:r>
              <a:rPr lang="en-US" baseline="0" dirty="0"/>
              <a:t>participating in today’s webinar.  </a:t>
            </a:r>
            <a:r>
              <a:rPr lang="en-US" dirty="0"/>
              <a:t>After</a:t>
            </a:r>
            <a:r>
              <a:rPr lang="en-US" baseline="0" dirty="0"/>
              <a:t> the webinar you will receive an email directing you to a post-webinar evaluation survey and post-test which are required to receive a Certificate of Participation.  Please take a few moments to complete the evaluation. Your feedback is very important to us, as we continue to hold webinars in the future and want to make sure we continue to improve.  Whether the feedback is positive or negative, please include constructive specifics.  </a:t>
            </a:r>
            <a:endParaRPr lang="en-US" b="0" i="0" baseline="0" dirty="0"/>
          </a:p>
          <a:p>
            <a:endParaRPr lang="en-US" dirty="0"/>
          </a:p>
          <a:p>
            <a:r>
              <a:rPr lang="en-US" baseline="0" dirty="0"/>
              <a:t>Should you have any questions following the webinar, we have included our contact information for your convenience.</a:t>
            </a:r>
          </a:p>
          <a:p>
            <a:endParaRPr lang="en-US" dirty="0"/>
          </a:p>
        </p:txBody>
      </p:sp>
      <p:sp>
        <p:nvSpPr>
          <p:cNvPr id="4" name="Slide Number Placeholder 3"/>
          <p:cNvSpPr>
            <a:spLocks noGrp="1"/>
          </p:cNvSpPr>
          <p:nvPr>
            <p:ph type="sldNum" sz="quarter" idx="5"/>
          </p:nvPr>
        </p:nvSpPr>
        <p:spPr/>
        <p:txBody>
          <a:bodyPr/>
          <a:lstStyle/>
          <a:p>
            <a:fld id="{BE97A008-4791-4D6E-8182-291C3C2F8EB6}" type="slidenum">
              <a:rPr lang="en-US" smtClean="0"/>
              <a:t>1</a:t>
            </a:fld>
            <a:endParaRPr lang="en-US"/>
          </a:p>
        </p:txBody>
      </p:sp>
    </p:spTree>
    <p:extLst>
      <p:ext uri="{BB962C8B-B14F-4D97-AF65-F5344CB8AC3E}">
        <p14:creationId xmlns:p14="http://schemas.microsoft.com/office/powerpoint/2010/main" val="251050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10</a:t>
            </a:fld>
            <a:endParaRPr lang="en-US"/>
          </a:p>
        </p:txBody>
      </p:sp>
    </p:spTree>
    <p:extLst>
      <p:ext uri="{BB962C8B-B14F-4D97-AF65-F5344CB8AC3E}">
        <p14:creationId xmlns:p14="http://schemas.microsoft.com/office/powerpoint/2010/main" val="2135929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11</a:t>
            </a:fld>
            <a:endParaRPr lang="en-US"/>
          </a:p>
        </p:txBody>
      </p:sp>
    </p:spTree>
    <p:extLst>
      <p:ext uri="{BB962C8B-B14F-4D97-AF65-F5344CB8AC3E}">
        <p14:creationId xmlns:p14="http://schemas.microsoft.com/office/powerpoint/2010/main" val="2313199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12</a:t>
            </a:fld>
            <a:endParaRPr lang="en-US"/>
          </a:p>
        </p:txBody>
      </p:sp>
    </p:spTree>
    <p:extLst>
      <p:ext uri="{BB962C8B-B14F-4D97-AF65-F5344CB8AC3E}">
        <p14:creationId xmlns:p14="http://schemas.microsoft.com/office/powerpoint/2010/main" val="12146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13</a:t>
            </a:fld>
            <a:endParaRPr lang="en-US"/>
          </a:p>
        </p:txBody>
      </p:sp>
    </p:spTree>
    <p:extLst>
      <p:ext uri="{BB962C8B-B14F-4D97-AF65-F5344CB8AC3E}">
        <p14:creationId xmlns:p14="http://schemas.microsoft.com/office/powerpoint/2010/main" val="3586914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14</a:t>
            </a:fld>
            <a:endParaRPr lang="en-US"/>
          </a:p>
        </p:txBody>
      </p:sp>
    </p:spTree>
    <p:extLst>
      <p:ext uri="{BB962C8B-B14F-4D97-AF65-F5344CB8AC3E}">
        <p14:creationId xmlns:p14="http://schemas.microsoft.com/office/powerpoint/2010/main" val="2175327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15</a:t>
            </a:fld>
            <a:endParaRPr lang="en-US"/>
          </a:p>
        </p:txBody>
      </p:sp>
    </p:spTree>
    <p:extLst>
      <p:ext uri="{BB962C8B-B14F-4D97-AF65-F5344CB8AC3E}">
        <p14:creationId xmlns:p14="http://schemas.microsoft.com/office/powerpoint/2010/main" val="1278125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16</a:t>
            </a:fld>
            <a:endParaRPr lang="en-US"/>
          </a:p>
        </p:txBody>
      </p:sp>
    </p:spTree>
    <p:extLst>
      <p:ext uri="{BB962C8B-B14F-4D97-AF65-F5344CB8AC3E}">
        <p14:creationId xmlns:p14="http://schemas.microsoft.com/office/powerpoint/2010/main" val="1491341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17</a:t>
            </a:fld>
            <a:endParaRPr lang="en-US"/>
          </a:p>
        </p:txBody>
      </p:sp>
    </p:spTree>
    <p:extLst>
      <p:ext uri="{BB962C8B-B14F-4D97-AF65-F5344CB8AC3E}">
        <p14:creationId xmlns:p14="http://schemas.microsoft.com/office/powerpoint/2010/main" val="1784575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18</a:t>
            </a:fld>
            <a:endParaRPr lang="en-US"/>
          </a:p>
        </p:txBody>
      </p:sp>
    </p:spTree>
    <p:extLst>
      <p:ext uri="{BB962C8B-B14F-4D97-AF65-F5344CB8AC3E}">
        <p14:creationId xmlns:p14="http://schemas.microsoft.com/office/powerpoint/2010/main" val="2023795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19</a:t>
            </a:fld>
            <a:endParaRPr lang="en-US"/>
          </a:p>
        </p:txBody>
      </p:sp>
    </p:spTree>
    <p:extLst>
      <p:ext uri="{BB962C8B-B14F-4D97-AF65-F5344CB8AC3E}">
        <p14:creationId xmlns:p14="http://schemas.microsoft.com/office/powerpoint/2010/main" val="3058764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We welcome any questions you may have. There are a few ways in which you can communicate with us and ask questions during the presentation: </a:t>
            </a:r>
          </a:p>
          <a:p>
            <a:endParaRPr lang="en-US" sz="1100" dirty="0"/>
          </a:p>
          <a:p>
            <a:r>
              <a:rPr lang="en-US" sz="1100" dirty="0"/>
              <a:t>ADVANCE SLIDE&gt;&gt;</a:t>
            </a:r>
          </a:p>
          <a:p>
            <a:endParaRPr lang="en-US" sz="1100" dirty="0"/>
          </a:p>
          <a:p>
            <a:r>
              <a:rPr lang="en-US" sz="1100" dirty="0"/>
              <a:t>FIRST, please use the QUESTIONS  box on your control panel to type in your questions regarding content at any time during the presentation. There will be time for Q&amp;A in the middle and at the end of the presentation. If there is more than one person participating via your connection, please take a moment to provide us with their names and a head count using the QUESTIONS box. </a:t>
            </a:r>
          </a:p>
          <a:p>
            <a:endParaRPr lang="en-US" sz="1100" dirty="0"/>
          </a:p>
          <a:p>
            <a:r>
              <a:rPr lang="en-US" sz="1100" dirty="0"/>
              <a:t>ADVANCE SLIDE&gt;&gt;</a:t>
            </a:r>
          </a:p>
          <a:p>
            <a:endParaRPr lang="en-US" sz="1100" dirty="0"/>
          </a:p>
          <a:p>
            <a:r>
              <a:rPr lang="en-US" sz="1100" dirty="0"/>
              <a:t>SECONDLY, the CHAT box feature should be used for comments and/or technical issues only - NOT for questions</a:t>
            </a:r>
          </a:p>
          <a:p>
            <a:endParaRPr lang="en-US" sz="1100" dirty="0"/>
          </a:p>
          <a:p>
            <a:r>
              <a:rPr lang="en-US" sz="1100" dirty="0"/>
              <a:t>Following today’s presentation, there will be a link to an on-line survey that we encourage you to complete.</a:t>
            </a:r>
          </a:p>
          <a:p>
            <a:endParaRPr lang="en-US" sz="1100" dirty="0"/>
          </a:p>
          <a:p>
            <a:r>
              <a:rPr lang="en-US" sz="1100" dirty="0"/>
              <a:t>Phone lines will be muted for the presentation.  Susan, we will now share your screen</a:t>
            </a:r>
          </a:p>
          <a:p>
            <a:endParaRPr lang="en-US" sz="1100" dirty="0"/>
          </a:p>
          <a:p>
            <a:r>
              <a:rPr lang="en-US" sz="1100" dirty="0"/>
              <a:t>CLICK SHARE SCREEN AND MAKE Susan A PRESENTER&gt;&gt;</a:t>
            </a:r>
          </a:p>
        </p:txBody>
      </p:sp>
      <p:sp>
        <p:nvSpPr>
          <p:cNvPr id="4" name="Slide Number Placeholder 3"/>
          <p:cNvSpPr>
            <a:spLocks noGrp="1"/>
          </p:cNvSpPr>
          <p:nvPr>
            <p:ph type="sldNum" sz="quarter" idx="10"/>
          </p:nvPr>
        </p:nvSpPr>
        <p:spPr/>
        <p:txBody>
          <a:bodyPr/>
          <a:lstStyle/>
          <a:p>
            <a:fld id="{BC65A210-B7CD-4867-80E7-98C52B6D352C}" type="slidenum">
              <a:rPr lang="en-US" smtClean="0"/>
              <a:pPr/>
              <a:t>2</a:t>
            </a:fld>
            <a:endParaRPr lang="en-US"/>
          </a:p>
        </p:txBody>
      </p:sp>
    </p:spTree>
    <p:extLst>
      <p:ext uri="{BB962C8B-B14F-4D97-AF65-F5344CB8AC3E}">
        <p14:creationId xmlns:p14="http://schemas.microsoft.com/office/powerpoint/2010/main" val="3502092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20</a:t>
            </a:fld>
            <a:endParaRPr lang="en-US"/>
          </a:p>
        </p:txBody>
      </p:sp>
    </p:spTree>
    <p:extLst>
      <p:ext uri="{BB962C8B-B14F-4D97-AF65-F5344CB8AC3E}">
        <p14:creationId xmlns:p14="http://schemas.microsoft.com/office/powerpoint/2010/main" val="3090450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21</a:t>
            </a:fld>
            <a:endParaRPr lang="en-US"/>
          </a:p>
        </p:txBody>
      </p:sp>
    </p:spTree>
    <p:extLst>
      <p:ext uri="{BB962C8B-B14F-4D97-AF65-F5344CB8AC3E}">
        <p14:creationId xmlns:p14="http://schemas.microsoft.com/office/powerpoint/2010/main" val="1430235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22</a:t>
            </a:fld>
            <a:endParaRPr lang="en-US"/>
          </a:p>
        </p:txBody>
      </p:sp>
    </p:spTree>
    <p:extLst>
      <p:ext uri="{BB962C8B-B14F-4D97-AF65-F5344CB8AC3E}">
        <p14:creationId xmlns:p14="http://schemas.microsoft.com/office/powerpoint/2010/main" val="1545747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23</a:t>
            </a:fld>
            <a:endParaRPr lang="en-US"/>
          </a:p>
        </p:txBody>
      </p:sp>
    </p:spTree>
    <p:extLst>
      <p:ext uri="{BB962C8B-B14F-4D97-AF65-F5344CB8AC3E}">
        <p14:creationId xmlns:p14="http://schemas.microsoft.com/office/powerpoint/2010/main" val="126543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24</a:t>
            </a:fld>
            <a:endParaRPr lang="en-US"/>
          </a:p>
        </p:txBody>
      </p:sp>
    </p:spTree>
    <p:extLst>
      <p:ext uri="{BB962C8B-B14F-4D97-AF65-F5344CB8AC3E}">
        <p14:creationId xmlns:p14="http://schemas.microsoft.com/office/powerpoint/2010/main" val="118506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25</a:t>
            </a:fld>
            <a:endParaRPr lang="en-US"/>
          </a:p>
        </p:txBody>
      </p:sp>
    </p:spTree>
    <p:extLst>
      <p:ext uri="{BB962C8B-B14F-4D97-AF65-F5344CB8AC3E}">
        <p14:creationId xmlns:p14="http://schemas.microsoft.com/office/powerpoint/2010/main" val="1258079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26</a:t>
            </a:fld>
            <a:endParaRPr lang="en-US"/>
          </a:p>
        </p:txBody>
      </p:sp>
    </p:spTree>
    <p:extLst>
      <p:ext uri="{BB962C8B-B14F-4D97-AF65-F5344CB8AC3E}">
        <p14:creationId xmlns:p14="http://schemas.microsoft.com/office/powerpoint/2010/main" val="3380598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27</a:t>
            </a:fld>
            <a:endParaRPr lang="en-US"/>
          </a:p>
        </p:txBody>
      </p:sp>
    </p:spTree>
    <p:extLst>
      <p:ext uri="{BB962C8B-B14F-4D97-AF65-F5344CB8AC3E}">
        <p14:creationId xmlns:p14="http://schemas.microsoft.com/office/powerpoint/2010/main" val="2378461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28</a:t>
            </a:fld>
            <a:endParaRPr lang="en-US"/>
          </a:p>
        </p:txBody>
      </p:sp>
    </p:spTree>
    <p:extLst>
      <p:ext uri="{BB962C8B-B14F-4D97-AF65-F5344CB8AC3E}">
        <p14:creationId xmlns:p14="http://schemas.microsoft.com/office/powerpoint/2010/main" val="1137333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29</a:t>
            </a:fld>
            <a:endParaRPr lang="en-US"/>
          </a:p>
        </p:txBody>
      </p:sp>
    </p:spTree>
    <p:extLst>
      <p:ext uri="{BB962C8B-B14F-4D97-AF65-F5344CB8AC3E}">
        <p14:creationId xmlns:p14="http://schemas.microsoft.com/office/powerpoint/2010/main" val="197789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97A008-4791-4D6E-8182-291C3C2F8EB6}" type="slidenum">
              <a:rPr lang="en-US" smtClean="0"/>
              <a:t>3</a:t>
            </a:fld>
            <a:endParaRPr lang="en-US"/>
          </a:p>
        </p:txBody>
      </p:sp>
    </p:spTree>
    <p:extLst>
      <p:ext uri="{BB962C8B-B14F-4D97-AF65-F5344CB8AC3E}">
        <p14:creationId xmlns:p14="http://schemas.microsoft.com/office/powerpoint/2010/main" val="742852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30</a:t>
            </a:fld>
            <a:endParaRPr lang="en-US"/>
          </a:p>
        </p:txBody>
      </p:sp>
    </p:spTree>
    <p:extLst>
      <p:ext uri="{BB962C8B-B14F-4D97-AF65-F5344CB8AC3E}">
        <p14:creationId xmlns:p14="http://schemas.microsoft.com/office/powerpoint/2010/main" val="15942448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97A008-4791-4D6E-8182-291C3C2F8EB6}" type="slidenum">
              <a:rPr lang="en-US" smtClean="0"/>
              <a:t>31</a:t>
            </a:fld>
            <a:endParaRPr lang="en-US"/>
          </a:p>
        </p:txBody>
      </p:sp>
    </p:spTree>
    <p:extLst>
      <p:ext uri="{BB962C8B-B14F-4D97-AF65-F5344CB8AC3E}">
        <p14:creationId xmlns:p14="http://schemas.microsoft.com/office/powerpoint/2010/main" val="2158849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32</a:t>
            </a:fld>
            <a:endParaRPr lang="en-US"/>
          </a:p>
        </p:txBody>
      </p:sp>
    </p:spTree>
    <p:extLst>
      <p:ext uri="{BB962C8B-B14F-4D97-AF65-F5344CB8AC3E}">
        <p14:creationId xmlns:p14="http://schemas.microsoft.com/office/powerpoint/2010/main" val="13577264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33</a:t>
            </a:fld>
            <a:endParaRPr lang="en-US"/>
          </a:p>
        </p:txBody>
      </p:sp>
    </p:spTree>
    <p:extLst>
      <p:ext uri="{BB962C8B-B14F-4D97-AF65-F5344CB8AC3E}">
        <p14:creationId xmlns:p14="http://schemas.microsoft.com/office/powerpoint/2010/main" val="4448788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34</a:t>
            </a:fld>
            <a:endParaRPr lang="en-US"/>
          </a:p>
        </p:txBody>
      </p:sp>
    </p:spTree>
    <p:extLst>
      <p:ext uri="{BB962C8B-B14F-4D97-AF65-F5344CB8AC3E}">
        <p14:creationId xmlns:p14="http://schemas.microsoft.com/office/powerpoint/2010/main" val="9867472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35</a:t>
            </a:fld>
            <a:endParaRPr lang="en-US"/>
          </a:p>
        </p:txBody>
      </p:sp>
    </p:spTree>
    <p:extLst>
      <p:ext uri="{BB962C8B-B14F-4D97-AF65-F5344CB8AC3E}">
        <p14:creationId xmlns:p14="http://schemas.microsoft.com/office/powerpoint/2010/main" val="2119340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36</a:t>
            </a:fld>
            <a:endParaRPr lang="en-US"/>
          </a:p>
        </p:txBody>
      </p:sp>
    </p:spTree>
    <p:extLst>
      <p:ext uri="{BB962C8B-B14F-4D97-AF65-F5344CB8AC3E}">
        <p14:creationId xmlns:p14="http://schemas.microsoft.com/office/powerpoint/2010/main" val="11361055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upcoming</a:t>
            </a:r>
            <a:r>
              <a:rPr lang="en-US" baseline="0" dirty="0"/>
              <a:t> courses and workshops.</a:t>
            </a:r>
          </a:p>
          <a:p>
            <a:endParaRPr lang="en-US" baseline="0" dirty="0"/>
          </a:p>
          <a:p>
            <a:pPr defTabSz="931774">
              <a:defRPr/>
            </a:pPr>
            <a:r>
              <a:rPr lang="en-US" baseline="0" dirty="0"/>
              <a:t>ADVANCE SLIDE&gt;&gt;</a:t>
            </a:r>
          </a:p>
          <a:p>
            <a:endParaRPr lang="en-US" dirty="0"/>
          </a:p>
        </p:txBody>
      </p:sp>
      <p:sp>
        <p:nvSpPr>
          <p:cNvPr id="4" name="Slide Number Placeholder 3"/>
          <p:cNvSpPr>
            <a:spLocks noGrp="1"/>
          </p:cNvSpPr>
          <p:nvPr>
            <p:ph type="sldNum" sz="quarter" idx="10"/>
          </p:nvPr>
        </p:nvSpPr>
        <p:spPr/>
        <p:txBody>
          <a:bodyPr/>
          <a:lstStyle/>
          <a:p>
            <a:fld id="{BC65A210-B7CD-4867-80E7-98C52B6D352C}" type="slidenum">
              <a:rPr lang="en-US" smtClean="0"/>
              <a:pPr/>
              <a:t>38</a:t>
            </a:fld>
            <a:endParaRPr lang="en-US"/>
          </a:p>
        </p:txBody>
      </p:sp>
    </p:spTree>
    <p:extLst>
      <p:ext uri="{BB962C8B-B14F-4D97-AF65-F5344CB8AC3E}">
        <p14:creationId xmlns:p14="http://schemas.microsoft.com/office/powerpoint/2010/main" val="41070519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
            </a:r>
            <a:r>
              <a:rPr lang="en-US" baseline="0" dirty="0"/>
              <a:t>participating in today’s webinar.  </a:t>
            </a:r>
            <a:r>
              <a:rPr lang="en-US" dirty="0"/>
              <a:t>After</a:t>
            </a:r>
            <a:r>
              <a:rPr lang="en-US" baseline="0" dirty="0"/>
              <a:t> the webinar you will receive an email directing you to a post-webinar evaluation survey and post-test which are required to receive a Certificate of Participation.  Please take a few moments to complete the evaluation. Your feedback is very important to us, as we continue to hold webinars in the future and want to make sure we continue to improve.  Whether the feedback is positive or negative, please include specifics.  </a:t>
            </a:r>
            <a:endParaRPr lang="en-US" b="0" i="0" baseline="0" dirty="0"/>
          </a:p>
          <a:p>
            <a:endParaRPr lang="en-US" dirty="0"/>
          </a:p>
          <a:p>
            <a:r>
              <a:rPr lang="en-US" baseline="0" dirty="0"/>
              <a:t>Should you have any questions following the webinar, we have included our contact information for your convenience.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BC65A210-B7CD-4867-80E7-98C52B6D352C}" type="slidenum">
              <a:rPr lang="en-US" smtClean="0"/>
              <a:pPr/>
              <a:t>39</a:t>
            </a:fld>
            <a:endParaRPr lang="en-US"/>
          </a:p>
        </p:txBody>
      </p:sp>
    </p:spTree>
    <p:extLst>
      <p:ext uri="{BB962C8B-B14F-4D97-AF65-F5344CB8AC3E}">
        <p14:creationId xmlns:p14="http://schemas.microsoft.com/office/powerpoint/2010/main" val="16632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4</a:t>
            </a:fld>
            <a:endParaRPr lang="en-US"/>
          </a:p>
        </p:txBody>
      </p:sp>
    </p:spTree>
    <p:extLst>
      <p:ext uri="{BB962C8B-B14F-4D97-AF65-F5344CB8AC3E}">
        <p14:creationId xmlns:p14="http://schemas.microsoft.com/office/powerpoint/2010/main" val="3808892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5</a:t>
            </a:fld>
            <a:endParaRPr lang="en-US"/>
          </a:p>
        </p:txBody>
      </p:sp>
    </p:spTree>
    <p:extLst>
      <p:ext uri="{BB962C8B-B14F-4D97-AF65-F5344CB8AC3E}">
        <p14:creationId xmlns:p14="http://schemas.microsoft.com/office/powerpoint/2010/main" val="647131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6</a:t>
            </a:fld>
            <a:endParaRPr lang="en-US"/>
          </a:p>
        </p:txBody>
      </p:sp>
    </p:spTree>
    <p:extLst>
      <p:ext uri="{BB962C8B-B14F-4D97-AF65-F5344CB8AC3E}">
        <p14:creationId xmlns:p14="http://schemas.microsoft.com/office/powerpoint/2010/main" val="4129988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7</a:t>
            </a:fld>
            <a:endParaRPr lang="en-US"/>
          </a:p>
        </p:txBody>
      </p:sp>
    </p:spTree>
    <p:extLst>
      <p:ext uri="{BB962C8B-B14F-4D97-AF65-F5344CB8AC3E}">
        <p14:creationId xmlns:p14="http://schemas.microsoft.com/office/powerpoint/2010/main" val="3788171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8</a:t>
            </a:fld>
            <a:endParaRPr lang="en-US"/>
          </a:p>
        </p:txBody>
      </p:sp>
    </p:spTree>
    <p:extLst>
      <p:ext uri="{BB962C8B-B14F-4D97-AF65-F5344CB8AC3E}">
        <p14:creationId xmlns:p14="http://schemas.microsoft.com/office/powerpoint/2010/main" val="2468846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97A008-4791-4D6E-8182-291C3C2F8EB6}" type="slidenum">
              <a:rPr lang="en-US" smtClean="0"/>
              <a:t>9</a:t>
            </a:fld>
            <a:endParaRPr lang="en-US"/>
          </a:p>
        </p:txBody>
      </p:sp>
    </p:spTree>
    <p:extLst>
      <p:ext uri="{BB962C8B-B14F-4D97-AF65-F5344CB8AC3E}">
        <p14:creationId xmlns:p14="http://schemas.microsoft.com/office/powerpoint/2010/main" val="2434749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3611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730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2137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34317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4352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5320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7615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145476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3640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9712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23770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2955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3/26/2020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739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3/26/2020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461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3/26/2020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1155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5401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93403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3/26/2020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72461452"/>
      </p:ext>
    </p:extLst>
  </p:cSld>
  <p:clrMap bg1="dk1" tx1="lt1" bg2="dk2" tx2="lt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4ds.had.co.nz/exploratory-data-analysis.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4ds.had.co.nz/workflow-basic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9.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hyperlink" Target="https://www.rdocumentation.org/packages/base/versions/3.6.1/topics/matrix" TargetMode="External"/><Relationship Id="rId7"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s://www.rdocumentation.org/packages/base/versions/3.6.1/topics/data.frame" TargetMode="Externa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tat.ethz.ch/R-manual/R-devel/library/base/html/Logic.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hyperlink" Target="https://www.rmarkdown.rstudio.com/" TargetMode="External"/><Relationship Id="rId7"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hyperlink" Target="https://holtzy.github.io/Pimp-my-rmd/" TargetMode="External"/><Relationship Id="rId4" Type="http://schemas.openxmlformats.org/officeDocument/2006/relationships/hyperlink" Target="https://rstudio.com/wp-content/uploads/2016/03/rmarkdown-cheatsheet-2.0.pd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code.tutsplus.com/tutorials/top-15-best-practices-for-writing-super-readable-code--net-8118"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jennybc/here_here#readme"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rstats.wtf/"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readr.tidyverse.org/reference/read_delim.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rprogramming.net/read-csv-in-r/"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marama.org/training-center/event-schedul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4ds.had.co.nz/"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r4ds.had.co.nz/workflow-script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C64557-9084-4726-B692-DC8A64BCB90B}"/>
              </a:ext>
            </a:extLst>
          </p:cNvPr>
          <p:cNvSpPr>
            <a:spLocks noGrp="1"/>
          </p:cNvSpPr>
          <p:nvPr>
            <p:ph type="ctrTitle"/>
          </p:nvPr>
        </p:nvSpPr>
        <p:spPr>
          <a:xfrm>
            <a:off x="1370693" y="823725"/>
            <a:ext cx="9440034" cy="1828801"/>
          </a:xfrm>
        </p:spPr>
        <p:txBody>
          <a:bodyPr>
            <a:noAutofit/>
          </a:bodyPr>
          <a:lstStyle/>
          <a:p>
            <a:r>
              <a:rPr lang="en-US" sz="4400" dirty="0">
                <a:latin typeface="Consolas" panose="020B0609020204030204" pitchFamily="49" charset="0"/>
              </a:rPr>
              <a:t>Webinar 1: Introduction to R for Air Quality Applications</a:t>
            </a:r>
          </a:p>
        </p:txBody>
      </p:sp>
      <p:sp>
        <p:nvSpPr>
          <p:cNvPr id="10" name="Subtitle 2">
            <a:extLst>
              <a:ext uri="{FF2B5EF4-FFF2-40B4-BE49-F238E27FC236}">
                <a16:creationId xmlns:a16="http://schemas.microsoft.com/office/drawing/2014/main" id="{86C0361C-F52F-4883-9B15-9F447BF25F2C}"/>
              </a:ext>
            </a:extLst>
          </p:cNvPr>
          <p:cNvSpPr>
            <a:spLocks noGrp="1"/>
          </p:cNvSpPr>
          <p:nvPr>
            <p:ph type="subTitle" idx="1"/>
          </p:nvPr>
        </p:nvSpPr>
        <p:spPr>
          <a:xfrm>
            <a:off x="1381273" y="3936041"/>
            <a:ext cx="9440034" cy="2190512"/>
          </a:xfrm>
        </p:spPr>
        <p:txBody>
          <a:bodyPr>
            <a:normAutofit/>
          </a:bodyPr>
          <a:lstStyle/>
          <a:p>
            <a:r>
              <a:rPr lang="en-US" dirty="0">
                <a:latin typeface="Consolas" panose="020B0609020204030204" pitchFamily="49" charset="0"/>
              </a:rPr>
              <a:t>December 2019</a:t>
            </a:r>
          </a:p>
          <a:p>
            <a:pPr marL="109728">
              <a:spcBef>
                <a:spcPts val="1800"/>
              </a:spcBef>
            </a:pPr>
            <a:r>
              <a:rPr lang="en-US" b="1" i="1" dirty="0">
                <a:latin typeface="Calibri" panose="020F0502020204030204" pitchFamily="34" charset="0"/>
              </a:rPr>
              <a:t>Jenny St. Clair, GIS Analyst, MARAMA</a:t>
            </a:r>
          </a:p>
          <a:p>
            <a:pPr marL="109728">
              <a:spcBef>
                <a:spcPts val="1800"/>
              </a:spcBef>
            </a:pPr>
            <a:r>
              <a:rPr lang="en-US" b="1" i="1" dirty="0">
                <a:latin typeface="Calibri" panose="020F0502020204030204" pitchFamily="34" charset="0"/>
              </a:rPr>
              <a:t>Shane Cone, Environmental Scientist, DNREC</a:t>
            </a:r>
            <a:endParaRPr lang="en-US"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182FB0F9-AF36-4C92-ADAB-D9407F2D6134}"/>
              </a:ext>
            </a:extLst>
          </p:cNvPr>
          <p:cNvPicPr>
            <a:picLocks noChangeAspect="1"/>
          </p:cNvPicPr>
          <p:nvPr/>
        </p:nvPicPr>
        <p:blipFill>
          <a:blip r:embed="rId3"/>
          <a:stretch>
            <a:fillRect/>
          </a:stretch>
        </p:blipFill>
        <p:spPr>
          <a:xfrm>
            <a:off x="4356501" y="2874016"/>
            <a:ext cx="3468417" cy="840535"/>
          </a:xfrm>
          <a:prstGeom prst="rect">
            <a:avLst/>
          </a:prstGeom>
          <a:ln>
            <a:noFill/>
          </a:ln>
        </p:spPr>
        <p:style>
          <a:lnRef idx="1">
            <a:schemeClr val="accent3"/>
          </a:lnRef>
          <a:fillRef idx="3">
            <a:schemeClr val="accent3"/>
          </a:fillRef>
          <a:effectRef idx="2">
            <a:schemeClr val="accent3"/>
          </a:effectRef>
          <a:fontRef idx="minor">
            <a:schemeClr val="lt1"/>
          </a:fontRef>
        </p:style>
      </p:pic>
    </p:spTree>
    <p:extLst>
      <p:ext uri="{BB962C8B-B14F-4D97-AF65-F5344CB8AC3E}">
        <p14:creationId xmlns:p14="http://schemas.microsoft.com/office/powerpoint/2010/main" val="1694595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0062-2D4F-44A6-B7DC-633888DB4736}"/>
              </a:ext>
            </a:extLst>
          </p:cNvPr>
          <p:cNvSpPr>
            <a:spLocks noGrp="1"/>
          </p:cNvSpPr>
          <p:nvPr>
            <p:ph type="title"/>
          </p:nvPr>
        </p:nvSpPr>
        <p:spPr>
          <a:xfrm>
            <a:off x="913795" y="609599"/>
            <a:ext cx="10353762" cy="4575349"/>
          </a:xfrm>
        </p:spPr>
        <p:txBody>
          <a:bodyPr>
            <a:normAutofit/>
          </a:bodyPr>
          <a:lstStyle/>
          <a:p>
            <a:pPr algn="l"/>
            <a:r>
              <a:rPr lang="en-US" dirty="0"/>
              <a:t>1. Double click on the R Project file in the Webinar 1 materials folder.</a:t>
            </a:r>
            <a:br>
              <a:rPr lang="en-US" dirty="0"/>
            </a:br>
            <a:br>
              <a:rPr lang="en-US" dirty="0"/>
            </a:br>
            <a:r>
              <a:rPr lang="en-US" dirty="0"/>
              <a:t>2. Then, in the training materials folder, open the file “graphics.html”</a:t>
            </a:r>
          </a:p>
        </p:txBody>
      </p:sp>
      <p:pic>
        <p:nvPicPr>
          <p:cNvPr id="5" name="Picture 4">
            <a:extLst>
              <a:ext uri="{FF2B5EF4-FFF2-40B4-BE49-F238E27FC236}">
                <a16:creationId xmlns:a16="http://schemas.microsoft.com/office/drawing/2014/main" id="{CE250836-B65E-4D1A-9B34-F0752AD951CD}"/>
              </a:ext>
            </a:extLst>
          </p:cNvPr>
          <p:cNvPicPr>
            <a:picLocks noChangeAspect="1"/>
          </p:cNvPicPr>
          <p:nvPr/>
        </p:nvPicPr>
        <p:blipFill>
          <a:blip r:embed="rId3"/>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304895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C4FB4E-FAA0-4DC1-9529-B8AB468CBF9B}"/>
              </a:ext>
            </a:extLst>
          </p:cNvPr>
          <p:cNvSpPr>
            <a:spLocks noGrp="1"/>
          </p:cNvSpPr>
          <p:nvPr>
            <p:ph idx="1"/>
          </p:nvPr>
        </p:nvSpPr>
        <p:spPr>
          <a:xfrm>
            <a:off x="1155533" y="1426618"/>
            <a:ext cx="10353762" cy="719423"/>
          </a:xfrm>
          <a:effectLst/>
        </p:spPr>
        <p:txBody>
          <a:bodyPr anchor="ctr">
            <a:normAutofit/>
          </a:bodyPr>
          <a:lstStyle/>
          <a:p>
            <a:pPr marL="36900" indent="0">
              <a:buNone/>
            </a:pPr>
            <a:r>
              <a:rPr lang="en-US" dirty="0"/>
              <a:t>5 Minute Break</a:t>
            </a:r>
          </a:p>
        </p:txBody>
      </p:sp>
      <p:pic>
        <p:nvPicPr>
          <p:cNvPr id="6" name="Picture 5">
            <a:extLst>
              <a:ext uri="{FF2B5EF4-FFF2-40B4-BE49-F238E27FC236}">
                <a16:creationId xmlns:a16="http://schemas.microsoft.com/office/drawing/2014/main" id="{F46DD337-E030-4AE9-AE14-1565F7AB7B81}"/>
              </a:ext>
            </a:extLst>
          </p:cNvPr>
          <p:cNvPicPr>
            <a:picLocks noChangeAspect="1"/>
          </p:cNvPicPr>
          <p:nvPr/>
        </p:nvPicPr>
        <p:blipFill>
          <a:blip r:embed="rId3"/>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193227395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6D1F-9F67-467C-B8D0-67620EDCB190}"/>
              </a:ext>
            </a:extLst>
          </p:cNvPr>
          <p:cNvSpPr>
            <a:spLocks noGrp="1"/>
          </p:cNvSpPr>
          <p:nvPr>
            <p:ph type="title"/>
          </p:nvPr>
        </p:nvSpPr>
        <p:spPr/>
        <p:txBody>
          <a:bodyPr>
            <a:normAutofit/>
          </a:bodyPr>
          <a:lstStyle/>
          <a:p>
            <a:r>
              <a:rPr lang="en-US" dirty="0"/>
              <a:t>Why do we need Tidy Data? </a:t>
            </a:r>
          </a:p>
        </p:txBody>
      </p:sp>
      <p:sp>
        <p:nvSpPr>
          <p:cNvPr id="3" name="Content Placeholder 2">
            <a:extLst>
              <a:ext uri="{FF2B5EF4-FFF2-40B4-BE49-F238E27FC236}">
                <a16:creationId xmlns:a16="http://schemas.microsoft.com/office/drawing/2014/main" id="{A7D2ACC5-3BE5-4D63-A64D-378DE69B3442}"/>
              </a:ext>
            </a:extLst>
          </p:cNvPr>
          <p:cNvSpPr>
            <a:spLocks noGrp="1"/>
          </p:cNvSpPr>
          <p:nvPr>
            <p:ph idx="1"/>
          </p:nvPr>
        </p:nvSpPr>
        <p:spPr>
          <a:xfrm>
            <a:off x="913795" y="1732449"/>
            <a:ext cx="10353762" cy="4307624"/>
          </a:xfrm>
        </p:spPr>
        <p:txBody>
          <a:bodyPr>
            <a:normAutofit/>
          </a:bodyPr>
          <a:lstStyle/>
          <a:p>
            <a:r>
              <a:rPr lang="en-US" sz="2800" dirty="0"/>
              <a:t>Data explosion in the last ~30 years</a:t>
            </a:r>
          </a:p>
          <a:p>
            <a:r>
              <a:rPr lang="en-US" sz="2800" dirty="0"/>
              <a:t>Collect it and we’ll figure it out later…</a:t>
            </a:r>
          </a:p>
          <a:p>
            <a:r>
              <a:rPr lang="en-US" sz="2800" dirty="0"/>
              <a:t>As a result, we now have an abundance of data, but the majority of it is messy, and in a variety of different formats</a:t>
            </a:r>
          </a:p>
          <a:p>
            <a:r>
              <a:rPr lang="en-US" sz="2800" dirty="0"/>
              <a:t>We need a systematic, repeatable, and transparent way to tidy data</a:t>
            </a:r>
          </a:p>
          <a:p>
            <a:r>
              <a:rPr lang="en-US" sz="2800" dirty="0"/>
              <a:t>That is why the </a:t>
            </a:r>
            <a:r>
              <a:rPr lang="en-US" sz="2800" dirty="0" err="1"/>
              <a:t>tidyverse</a:t>
            </a:r>
            <a:r>
              <a:rPr lang="en-US" sz="2800" dirty="0"/>
              <a:t> was created!</a:t>
            </a:r>
          </a:p>
        </p:txBody>
      </p:sp>
      <p:pic>
        <p:nvPicPr>
          <p:cNvPr id="4" name="Picture 3">
            <a:extLst>
              <a:ext uri="{FF2B5EF4-FFF2-40B4-BE49-F238E27FC236}">
                <a16:creationId xmlns:a16="http://schemas.microsoft.com/office/drawing/2014/main" id="{F1DF2BB4-8DDB-4881-957F-5292A2E0213C}"/>
              </a:ext>
            </a:extLst>
          </p:cNvPr>
          <p:cNvPicPr>
            <a:picLocks noChangeAspect="1"/>
          </p:cNvPicPr>
          <p:nvPr/>
        </p:nvPicPr>
        <p:blipFill>
          <a:blip r:embed="rId3"/>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126467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AFEB0-7ACB-4FF6-925C-67E70B6F18BA}"/>
              </a:ext>
            </a:extLst>
          </p:cNvPr>
          <p:cNvSpPr>
            <a:spLocks noGrp="1"/>
          </p:cNvSpPr>
          <p:nvPr>
            <p:ph type="title"/>
          </p:nvPr>
        </p:nvSpPr>
        <p:spPr/>
        <p:txBody>
          <a:bodyPr/>
          <a:lstStyle/>
          <a:p>
            <a:r>
              <a:rPr lang="en-US" dirty="0">
                <a:hlinkClick r:id="rId3"/>
              </a:rPr>
              <a:t>Terminology</a:t>
            </a:r>
            <a:r>
              <a:rPr lang="en-US" dirty="0"/>
              <a:t>—just to be precise</a:t>
            </a:r>
          </a:p>
        </p:txBody>
      </p:sp>
      <p:sp>
        <p:nvSpPr>
          <p:cNvPr id="3" name="Content Placeholder 2">
            <a:extLst>
              <a:ext uri="{FF2B5EF4-FFF2-40B4-BE49-F238E27FC236}">
                <a16:creationId xmlns:a16="http://schemas.microsoft.com/office/drawing/2014/main" id="{53E1AA1E-4C1F-43B3-AB1F-47775CE829C1}"/>
              </a:ext>
            </a:extLst>
          </p:cNvPr>
          <p:cNvSpPr>
            <a:spLocks noGrp="1"/>
          </p:cNvSpPr>
          <p:nvPr>
            <p:ph idx="1"/>
          </p:nvPr>
        </p:nvSpPr>
        <p:spPr/>
        <p:txBody>
          <a:bodyPr/>
          <a:lstStyle/>
          <a:p>
            <a:pPr marL="36900" indent="0">
              <a:buNone/>
            </a:pPr>
            <a:r>
              <a:rPr lang="en-US" dirty="0"/>
              <a:t>We are all familiar with these terms, but just so we are precise with definitions (these definitions come from R for Data Science, linked above).</a:t>
            </a:r>
          </a:p>
          <a:p>
            <a:r>
              <a:rPr lang="en-US" dirty="0"/>
              <a:t>A </a:t>
            </a:r>
            <a:r>
              <a:rPr lang="en-US" b="1" dirty="0"/>
              <a:t>variable</a:t>
            </a:r>
            <a:r>
              <a:rPr lang="en-US" dirty="0"/>
              <a:t> is a quantity, quality, or property that you can measure.</a:t>
            </a:r>
          </a:p>
          <a:p>
            <a:r>
              <a:rPr lang="en-US" dirty="0"/>
              <a:t>A </a:t>
            </a:r>
            <a:r>
              <a:rPr lang="en-US" b="1" dirty="0"/>
              <a:t>value</a:t>
            </a:r>
            <a:r>
              <a:rPr lang="en-US" dirty="0"/>
              <a:t> is the state of a variable when you measure it. </a:t>
            </a:r>
          </a:p>
          <a:p>
            <a:r>
              <a:rPr lang="en-US" dirty="0"/>
              <a:t>An </a:t>
            </a:r>
            <a:r>
              <a:rPr lang="en-US" b="1" dirty="0"/>
              <a:t>observation</a:t>
            </a:r>
            <a:r>
              <a:rPr lang="en-US" dirty="0"/>
              <a:t> is a set of measurements made under similar conditions (you usually make all of the measurements in an observation at the same time and on the same object). </a:t>
            </a:r>
          </a:p>
        </p:txBody>
      </p:sp>
      <p:pic>
        <p:nvPicPr>
          <p:cNvPr id="5" name="Picture 4">
            <a:extLst>
              <a:ext uri="{FF2B5EF4-FFF2-40B4-BE49-F238E27FC236}">
                <a16:creationId xmlns:a16="http://schemas.microsoft.com/office/drawing/2014/main" id="{DE52EB31-B31E-43D7-9554-89C373825580}"/>
              </a:ext>
            </a:extLst>
          </p:cNvPr>
          <p:cNvPicPr>
            <a:picLocks noChangeAspect="1"/>
          </p:cNvPicPr>
          <p:nvPr/>
        </p:nvPicPr>
        <p:blipFill>
          <a:blip r:embed="rId4"/>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3367430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11C1-FC65-444D-8639-895A07FA668D}"/>
              </a:ext>
            </a:extLst>
          </p:cNvPr>
          <p:cNvSpPr>
            <a:spLocks noGrp="1"/>
          </p:cNvSpPr>
          <p:nvPr>
            <p:ph type="title"/>
          </p:nvPr>
        </p:nvSpPr>
        <p:spPr>
          <a:xfrm>
            <a:off x="2145213" y="803734"/>
            <a:ext cx="3287290" cy="970450"/>
          </a:xfrm>
        </p:spPr>
        <p:txBody>
          <a:bodyPr>
            <a:normAutofit fontScale="90000"/>
          </a:bodyPr>
          <a:lstStyle/>
          <a:p>
            <a:r>
              <a:rPr lang="en-US" dirty="0"/>
              <a:t>Principles of tidy data</a:t>
            </a:r>
          </a:p>
        </p:txBody>
      </p:sp>
      <p:sp>
        <p:nvSpPr>
          <p:cNvPr id="3" name="Content Placeholder 2">
            <a:extLst>
              <a:ext uri="{FF2B5EF4-FFF2-40B4-BE49-F238E27FC236}">
                <a16:creationId xmlns:a16="http://schemas.microsoft.com/office/drawing/2014/main" id="{160B948F-6C82-4601-8BCA-35E07CD92962}"/>
              </a:ext>
            </a:extLst>
          </p:cNvPr>
          <p:cNvSpPr>
            <a:spLocks noGrp="1"/>
          </p:cNvSpPr>
          <p:nvPr>
            <p:ph idx="1"/>
          </p:nvPr>
        </p:nvSpPr>
        <p:spPr>
          <a:xfrm>
            <a:off x="2156844" y="2048009"/>
            <a:ext cx="3772505" cy="1242536"/>
          </a:xfrm>
        </p:spPr>
        <p:txBody>
          <a:bodyPr>
            <a:normAutofit fontScale="92500" lnSpcReduction="10000"/>
          </a:bodyPr>
          <a:lstStyle/>
          <a:p>
            <a:pPr fontAlgn="base"/>
            <a:r>
              <a:rPr lang="en-US" dirty="0">
                <a:effectLst/>
              </a:rPr>
              <a:t>Every column is a variable</a:t>
            </a:r>
          </a:p>
          <a:p>
            <a:pPr fontAlgn="base"/>
            <a:r>
              <a:rPr lang="en-US" dirty="0">
                <a:effectLst/>
              </a:rPr>
              <a:t>Every row is an observation</a:t>
            </a:r>
          </a:p>
          <a:p>
            <a:pPr fontAlgn="base"/>
            <a:r>
              <a:rPr lang="en-US" dirty="0">
                <a:effectLst/>
              </a:rPr>
              <a:t>Every cell is a single value</a:t>
            </a:r>
          </a:p>
          <a:p>
            <a:endParaRPr lang="en-US" dirty="0"/>
          </a:p>
        </p:txBody>
      </p:sp>
      <p:sp>
        <p:nvSpPr>
          <p:cNvPr id="4" name="TextBox 3">
            <a:extLst>
              <a:ext uri="{FF2B5EF4-FFF2-40B4-BE49-F238E27FC236}">
                <a16:creationId xmlns:a16="http://schemas.microsoft.com/office/drawing/2014/main" id="{B0F3347A-5D2A-4EFB-B17C-62BD84372086}"/>
              </a:ext>
            </a:extLst>
          </p:cNvPr>
          <p:cNvSpPr txBox="1"/>
          <p:nvPr/>
        </p:nvSpPr>
        <p:spPr>
          <a:xfrm>
            <a:off x="318831" y="3534146"/>
            <a:ext cx="872355" cy="369332"/>
          </a:xfrm>
          <a:prstGeom prst="rect">
            <a:avLst/>
          </a:prstGeom>
          <a:noFill/>
        </p:spPr>
        <p:txBody>
          <a:bodyPr wrap="none" rtlCol="0">
            <a:spAutoFit/>
          </a:bodyPr>
          <a:lstStyle/>
          <a:p>
            <a:r>
              <a:rPr lang="en-US" dirty="0"/>
              <a:t>Messy:</a:t>
            </a:r>
          </a:p>
        </p:txBody>
      </p:sp>
      <p:sp>
        <p:nvSpPr>
          <p:cNvPr id="6" name="TextBox 5">
            <a:extLst>
              <a:ext uri="{FF2B5EF4-FFF2-40B4-BE49-F238E27FC236}">
                <a16:creationId xmlns:a16="http://schemas.microsoft.com/office/drawing/2014/main" id="{E328C68B-B4EB-4B20-BFD0-FED845266A4C}"/>
              </a:ext>
            </a:extLst>
          </p:cNvPr>
          <p:cNvSpPr txBox="1"/>
          <p:nvPr/>
        </p:nvSpPr>
        <p:spPr>
          <a:xfrm>
            <a:off x="5892730" y="434402"/>
            <a:ext cx="702372" cy="369332"/>
          </a:xfrm>
          <a:prstGeom prst="rect">
            <a:avLst/>
          </a:prstGeom>
          <a:noFill/>
        </p:spPr>
        <p:txBody>
          <a:bodyPr wrap="none" rtlCol="0">
            <a:spAutoFit/>
          </a:bodyPr>
          <a:lstStyle/>
          <a:p>
            <a:r>
              <a:rPr lang="en-US" dirty="0"/>
              <a:t>Tidy:</a:t>
            </a:r>
          </a:p>
        </p:txBody>
      </p:sp>
      <p:pic>
        <p:nvPicPr>
          <p:cNvPr id="8" name="Picture 7">
            <a:extLst>
              <a:ext uri="{FF2B5EF4-FFF2-40B4-BE49-F238E27FC236}">
                <a16:creationId xmlns:a16="http://schemas.microsoft.com/office/drawing/2014/main" id="{90F02331-6A98-4490-B811-B9DC5BB99FD3}"/>
              </a:ext>
            </a:extLst>
          </p:cNvPr>
          <p:cNvPicPr>
            <a:picLocks noChangeAspect="1"/>
          </p:cNvPicPr>
          <p:nvPr/>
        </p:nvPicPr>
        <p:blipFill rotWithShape="1">
          <a:blip r:embed="rId3"/>
          <a:srcRect l="1" r="-780" b="38030"/>
          <a:stretch/>
        </p:blipFill>
        <p:spPr>
          <a:xfrm>
            <a:off x="6883375" y="127271"/>
            <a:ext cx="4553616" cy="3861636"/>
          </a:xfrm>
          <a:prstGeom prst="rect">
            <a:avLst/>
          </a:prstGeom>
        </p:spPr>
      </p:pic>
      <p:pic>
        <p:nvPicPr>
          <p:cNvPr id="7" name="Picture 6">
            <a:extLst>
              <a:ext uri="{FF2B5EF4-FFF2-40B4-BE49-F238E27FC236}">
                <a16:creationId xmlns:a16="http://schemas.microsoft.com/office/drawing/2014/main" id="{F60340A9-19C1-423C-80A0-85EE00BA573B}"/>
              </a:ext>
            </a:extLst>
          </p:cNvPr>
          <p:cNvPicPr>
            <a:picLocks noChangeAspect="1"/>
          </p:cNvPicPr>
          <p:nvPr/>
        </p:nvPicPr>
        <p:blipFill>
          <a:blip r:embed="rId4"/>
          <a:stretch>
            <a:fillRect/>
          </a:stretch>
        </p:blipFill>
        <p:spPr>
          <a:xfrm>
            <a:off x="0" y="4046951"/>
            <a:ext cx="12192000" cy="2811049"/>
          </a:xfrm>
          <a:prstGeom prst="rect">
            <a:avLst/>
          </a:prstGeom>
        </p:spPr>
      </p:pic>
      <p:pic>
        <p:nvPicPr>
          <p:cNvPr id="9" name="Picture 8">
            <a:extLst>
              <a:ext uri="{FF2B5EF4-FFF2-40B4-BE49-F238E27FC236}">
                <a16:creationId xmlns:a16="http://schemas.microsoft.com/office/drawing/2014/main" id="{32B2F51B-2C1C-4769-B9DD-98FCE302FA80}"/>
              </a:ext>
            </a:extLst>
          </p:cNvPr>
          <p:cNvPicPr>
            <a:picLocks noChangeAspect="1"/>
          </p:cNvPicPr>
          <p:nvPr/>
        </p:nvPicPr>
        <p:blipFill>
          <a:blip r:embed="rId5"/>
          <a:stretch>
            <a:fillRect/>
          </a:stretch>
        </p:blipFill>
        <p:spPr>
          <a:xfrm>
            <a:off x="0" y="0"/>
            <a:ext cx="2324183" cy="563242"/>
          </a:xfrm>
          <a:prstGeom prst="rect">
            <a:avLst/>
          </a:prstGeom>
        </p:spPr>
      </p:pic>
    </p:spTree>
    <p:extLst>
      <p:ext uri="{BB962C8B-B14F-4D97-AF65-F5344CB8AC3E}">
        <p14:creationId xmlns:p14="http://schemas.microsoft.com/office/powerpoint/2010/main" val="3848232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E56DF-13A5-4B81-9224-4136F0A0F4C4}"/>
              </a:ext>
            </a:extLst>
          </p:cNvPr>
          <p:cNvSpPr>
            <a:spLocks noGrp="1"/>
          </p:cNvSpPr>
          <p:nvPr>
            <p:ph type="title"/>
          </p:nvPr>
        </p:nvSpPr>
        <p:spPr/>
        <p:txBody>
          <a:bodyPr/>
          <a:lstStyle/>
          <a:p>
            <a:r>
              <a:rPr lang="en-US" dirty="0"/>
              <a:t>Pros of using R instead of Excel</a:t>
            </a:r>
          </a:p>
        </p:txBody>
      </p:sp>
      <p:sp>
        <p:nvSpPr>
          <p:cNvPr id="3" name="Content Placeholder 2">
            <a:extLst>
              <a:ext uri="{FF2B5EF4-FFF2-40B4-BE49-F238E27FC236}">
                <a16:creationId xmlns:a16="http://schemas.microsoft.com/office/drawing/2014/main" id="{F3A3A0FB-4F3C-4666-B148-CFFE5EDF22A3}"/>
              </a:ext>
            </a:extLst>
          </p:cNvPr>
          <p:cNvSpPr>
            <a:spLocks noGrp="1"/>
          </p:cNvSpPr>
          <p:nvPr>
            <p:ph idx="1"/>
          </p:nvPr>
        </p:nvSpPr>
        <p:spPr/>
        <p:txBody>
          <a:bodyPr>
            <a:normAutofit lnSpcReduction="10000"/>
          </a:bodyPr>
          <a:lstStyle/>
          <a:p>
            <a:r>
              <a:rPr lang="en-US" sz="2800" dirty="0"/>
              <a:t>Many reasons:</a:t>
            </a:r>
          </a:p>
          <a:p>
            <a:pPr lvl="1"/>
            <a:r>
              <a:rPr lang="en-US" sz="2400" dirty="0"/>
              <a:t>Excel crashes when you open a large file, R is more capable of handling bigger data</a:t>
            </a:r>
          </a:p>
          <a:p>
            <a:pPr lvl="1"/>
            <a:r>
              <a:rPr lang="en-US" sz="2400" dirty="0"/>
              <a:t>Excel is a spreadsheet tool. It’s easy for human errors to hide in a spreadsheet, and harder for them to hide in a script.</a:t>
            </a:r>
          </a:p>
          <a:p>
            <a:pPr lvl="1"/>
            <a:r>
              <a:rPr lang="en-US" sz="2400" dirty="0"/>
              <a:t>R can be used for more advanced statistics.</a:t>
            </a:r>
          </a:p>
          <a:p>
            <a:pPr lvl="1"/>
            <a:r>
              <a:rPr lang="en-US" sz="2400" dirty="0"/>
              <a:t>R allows you to communicate your entire methodology.</a:t>
            </a:r>
          </a:p>
          <a:p>
            <a:pPr lvl="1"/>
            <a:r>
              <a:rPr lang="en-US" sz="2400" dirty="0"/>
              <a:t>R enables you to create highly customizable graphics to display your data.</a:t>
            </a:r>
          </a:p>
          <a:p>
            <a:pPr lvl="1"/>
            <a:endParaRPr lang="en-US" sz="2400" dirty="0"/>
          </a:p>
          <a:p>
            <a:endParaRPr lang="en-US" sz="2800" dirty="0"/>
          </a:p>
          <a:p>
            <a:endParaRPr lang="en-US" sz="2800" dirty="0"/>
          </a:p>
        </p:txBody>
      </p:sp>
      <p:pic>
        <p:nvPicPr>
          <p:cNvPr id="4" name="Picture 3">
            <a:extLst>
              <a:ext uri="{FF2B5EF4-FFF2-40B4-BE49-F238E27FC236}">
                <a16:creationId xmlns:a16="http://schemas.microsoft.com/office/drawing/2014/main" id="{365C67E3-514D-478D-915C-D6F9761AD126}"/>
              </a:ext>
            </a:extLst>
          </p:cNvPr>
          <p:cNvPicPr>
            <a:picLocks noChangeAspect="1"/>
          </p:cNvPicPr>
          <p:nvPr/>
        </p:nvPicPr>
        <p:blipFill>
          <a:blip r:embed="rId3"/>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701860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0F59-5FE0-4ED7-85D2-C325298BCEDC}"/>
              </a:ext>
            </a:extLst>
          </p:cNvPr>
          <p:cNvSpPr>
            <a:spLocks noGrp="1"/>
          </p:cNvSpPr>
          <p:nvPr>
            <p:ph type="title"/>
          </p:nvPr>
        </p:nvSpPr>
        <p:spPr/>
        <p:txBody>
          <a:bodyPr/>
          <a:lstStyle/>
          <a:p>
            <a:r>
              <a:rPr lang="en-US" dirty="0"/>
              <a:t>Cons of using R instead of Excel</a:t>
            </a:r>
          </a:p>
        </p:txBody>
      </p:sp>
      <p:sp>
        <p:nvSpPr>
          <p:cNvPr id="3" name="Content Placeholder 2">
            <a:extLst>
              <a:ext uri="{FF2B5EF4-FFF2-40B4-BE49-F238E27FC236}">
                <a16:creationId xmlns:a16="http://schemas.microsoft.com/office/drawing/2014/main" id="{FD832994-6545-4902-952A-DE32BE5389AE}"/>
              </a:ext>
            </a:extLst>
          </p:cNvPr>
          <p:cNvSpPr>
            <a:spLocks noGrp="1"/>
          </p:cNvSpPr>
          <p:nvPr>
            <p:ph idx="1"/>
          </p:nvPr>
        </p:nvSpPr>
        <p:spPr/>
        <p:txBody>
          <a:bodyPr>
            <a:normAutofit/>
          </a:bodyPr>
          <a:lstStyle/>
          <a:p>
            <a:r>
              <a:rPr lang="en-US" sz="2800" dirty="0"/>
              <a:t>Steep learning curve. Time is money.</a:t>
            </a:r>
          </a:p>
          <a:p>
            <a:r>
              <a:rPr lang="en-US" sz="2800" dirty="0"/>
              <a:t>Many colleagues do not know R, may hinder collaboration</a:t>
            </a:r>
          </a:p>
          <a:p>
            <a:endParaRPr lang="en-US" sz="2800" dirty="0"/>
          </a:p>
        </p:txBody>
      </p:sp>
      <p:pic>
        <p:nvPicPr>
          <p:cNvPr id="4" name="Picture 3">
            <a:extLst>
              <a:ext uri="{FF2B5EF4-FFF2-40B4-BE49-F238E27FC236}">
                <a16:creationId xmlns:a16="http://schemas.microsoft.com/office/drawing/2014/main" id="{84C96188-2E19-4345-996F-EA2A77C17169}"/>
              </a:ext>
            </a:extLst>
          </p:cNvPr>
          <p:cNvPicPr>
            <a:picLocks noChangeAspect="1"/>
          </p:cNvPicPr>
          <p:nvPr/>
        </p:nvPicPr>
        <p:blipFill>
          <a:blip r:embed="rId3"/>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2350183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FB45-15B4-4ED3-BF95-262D3D208783}"/>
              </a:ext>
            </a:extLst>
          </p:cNvPr>
          <p:cNvSpPr>
            <a:spLocks noGrp="1"/>
          </p:cNvSpPr>
          <p:nvPr>
            <p:ph type="title"/>
          </p:nvPr>
        </p:nvSpPr>
        <p:spPr/>
        <p:txBody>
          <a:bodyPr/>
          <a:lstStyle/>
          <a:p>
            <a:r>
              <a:rPr lang="en-US" dirty="0">
                <a:hlinkClick r:id="rId3"/>
              </a:rPr>
              <a:t>Coding basics</a:t>
            </a:r>
            <a:r>
              <a:rPr lang="en-US" dirty="0"/>
              <a:t> (R for Data Science)</a:t>
            </a:r>
          </a:p>
        </p:txBody>
      </p:sp>
      <p:sp>
        <p:nvSpPr>
          <p:cNvPr id="3" name="Content Placeholder 2">
            <a:extLst>
              <a:ext uri="{FF2B5EF4-FFF2-40B4-BE49-F238E27FC236}">
                <a16:creationId xmlns:a16="http://schemas.microsoft.com/office/drawing/2014/main" id="{5AEA3D77-FA83-40D0-B2D2-63CEBC10131C}"/>
              </a:ext>
            </a:extLst>
          </p:cNvPr>
          <p:cNvSpPr>
            <a:spLocks noGrp="1"/>
          </p:cNvSpPr>
          <p:nvPr>
            <p:ph idx="1"/>
          </p:nvPr>
        </p:nvSpPr>
        <p:spPr>
          <a:xfrm>
            <a:off x="913794" y="1501629"/>
            <a:ext cx="10592405" cy="4613945"/>
          </a:xfrm>
        </p:spPr>
        <p:txBody>
          <a:bodyPr>
            <a:normAutofit lnSpcReduction="10000"/>
          </a:bodyPr>
          <a:lstStyle/>
          <a:p>
            <a:r>
              <a:rPr lang="en-US" dirty="0"/>
              <a:t>You can use R as a calculator</a:t>
            </a:r>
          </a:p>
          <a:p>
            <a:pPr lvl="1"/>
            <a:r>
              <a:rPr lang="en-US" dirty="0">
                <a:solidFill>
                  <a:schemeClr val="accent1"/>
                </a:solidFill>
                <a:latin typeface="Consolas" panose="020B0609020204030204" pitchFamily="49" charset="0"/>
              </a:rPr>
              <a:t>400 * 3 + 55.889</a:t>
            </a:r>
          </a:p>
          <a:p>
            <a:pPr lvl="1"/>
            <a:r>
              <a:rPr lang="en-US" dirty="0">
                <a:solidFill>
                  <a:schemeClr val="accent1"/>
                </a:solidFill>
                <a:latin typeface="Consolas" panose="020B0609020204030204" pitchFamily="49" charset="0"/>
              </a:rPr>
              <a:t>2 ^ 8</a:t>
            </a:r>
          </a:p>
          <a:p>
            <a:r>
              <a:rPr lang="en-US" sz="1800" dirty="0"/>
              <a:t>You can create new objects with </a:t>
            </a:r>
            <a:r>
              <a:rPr lang="en-US" sz="1800" dirty="0">
                <a:solidFill>
                  <a:schemeClr val="accent1"/>
                </a:solidFill>
                <a:latin typeface="Consolas" panose="020B0609020204030204" pitchFamily="49" charset="0"/>
              </a:rPr>
              <a:t>&lt;-</a:t>
            </a:r>
            <a:r>
              <a:rPr lang="en-US" sz="1800" dirty="0"/>
              <a:t> (which reads “</a:t>
            </a:r>
            <a:r>
              <a:rPr lang="en-US" sz="1800" dirty="0">
                <a:solidFill>
                  <a:srgbClr val="00B0F0"/>
                </a:solidFill>
              </a:rPr>
              <a:t>gets</a:t>
            </a:r>
            <a:r>
              <a:rPr lang="en-US" sz="1800" dirty="0"/>
              <a:t>”)</a:t>
            </a:r>
          </a:p>
          <a:p>
            <a:pPr lvl="1"/>
            <a:r>
              <a:rPr lang="en-US" sz="1600" dirty="0" err="1">
                <a:solidFill>
                  <a:schemeClr val="accent1"/>
                </a:solidFill>
                <a:latin typeface="Consolas" panose="020B0609020204030204" pitchFamily="49" charset="0"/>
              </a:rPr>
              <a:t>objectName</a:t>
            </a:r>
            <a:r>
              <a:rPr lang="en-US" sz="1600" dirty="0">
                <a:solidFill>
                  <a:schemeClr val="accent1"/>
                </a:solidFill>
                <a:latin typeface="Consolas" panose="020B0609020204030204" pitchFamily="49" charset="0"/>
              </a:rPr>
              <a:t> &lt;- value</a:t>
            </a:r>
          </a:p>
          <a:p>
            <a:pPr lvl="1"/>
            <a:r>
              <a:rPr lang="en-US" sz="1600" dirty="0" err="1">
                <a:solidFill>
                  <a:schemeClr val="accent1"/>
                </a:solidFill>
                <a:latin typeface="Consolas" panose="020B0609020204030204" pitchFamily="49" charset="0"/>
              </a:rPr>
              <a:t>someText</a:t>
            </a:r>
            <a:r>
              <a:rPr lang="en-US" sz="1600" dirty="0">
                <a:solidFill>
                  <a:schemeClr val="accent1"/>
                </a:solidFill>
                <a:latin typeface="Consolas" panose="020B0609020204030204" pitchFamily="49" charset="0"/>
              </a:rPr>
              <a:t> &lt;- “Hello World”</a:t>
            </a:r>
          </a:p>
          <a:p>
            <a:pPr marL="450000" lvl="1" indent="0">
              <a:buNone/>
            </a:pPr>
            <a:r>
              <a:rPr lang="en-US" sz="1600" dirty="0">
                <a:solidFill>
                  <a:schemeClr val="accent1"/>
                </a:solidFill>
                <a:latin typeface="Consolas" panose="020B0609020204030204" pitchFamily="49" charset="0"/>
              </a:rPr>
              <a:t>	     print(</a:t>
            </a:r>
            <a:r>
              <a:rPr lang="en-US" sz="1600" dirty="0" err="1">
                <a:solidFill>
                  <a:schemeClr val="accent1"/>
                </a:solidFill>
                <a:latin typeface="Consolas" panose="020B0609020204030204" pitchFamily="49" charset="0"/>
              </a:rPr>
              <a:t>someText</a:t>
            </a:r>
            <a:r>
              <a:rPr lang="en-US" sz="1600" dirty="0">
                <a:solidFill>
                  <a:schemeClr val="accent1"/>
                </a:solidFill>
                <a:latin typeface="Consolas" panose="020B0609020204030204" pitchFamily="49" charset="0"/>
              </a:rPr>
              <a:t>)</a:t>
            </a:r>
          </a:p>
          <a:p>
            <a:pPr lvl="1"/>
            <a:r>
              <a:rPr lang="en-US" sz="1600" dirty="0"/>
              <a:t>Give your objects </a:t>
            </a:r>
            <a:r>
              <a:rPr lang="en-US" sz="1600" dirty="0">
                <a:solidFill>
                  <a:srgbClr val="00B0F0"/>
                </a:solidFill>
              </a:rPr>
              <a:t>short</a:t>
            </a:r>
            <a:r>
              <a:rPr lang="en-US" sz="1600" dirty="0"/>
              <a:t> and </a:t>
            </a:r>
            <a:r>
              <a:rPr lang="en-US" sz="1600" dirty="0">
                <a:solidFill>
                  <a:srgbClr val="00B0F0"/>
                </a:solidFill>
              </a:rPr>
              <a:t>meaningful</a:t>
            </a:r>
            <a:r>
              <a:rPr lang="en-US" sz="1600" dirty="0"/>
              <a:t> names.</a:t>
            </a:r>
          </a:p>
          <a:p>
            <a:r>
              <a:rPr lang="en-US" sz="1800" dirty="0"/>
              <a:t>You can see all the objects you’ve created in the upper righthand side of your RStudio window—or the </a:t>
            </a:r>
            <a:r>
              <a:rPr lang="en-US" sz="1800" dirty="0">
                <a:solidFill>
                  <a:srgbClr val="00B0F0"/>
                </a:solidFill>
              </a:rPr>
              <a:t>Environment</a:t>
            </a:r>
            <a:endParaRPr lang="en-US" sz="1800" dirty="0"/>
          </a:p>
          <a:p>
            <a:r>
              <a:rPr lang="en-US" sz="1800" dirty="0"/>
              <a:t>You can make a line into a </a:t>
            </a:r>
            <a:r>
              <a:rPr lang="en-US" sz="1800" dirty="0">
                <a:solidFill>
                  <a:srgbClr val="00B0F0"/>
                </a:solidFill>
              </a:rPr>
              <a:t>comment</a:t>
            </a:r>
            <a:r>
              <a:rPr lang="en-US" sz="1800" dirty="0"/>
              <a:t> by typing </a:t>
            </a:r>
            <a:r>
              <a:rPr lang="en-US" sz="1800" b="1" dirty="0">
                <a:solidFill>
                  <a:schemeClr val="accent1"/>
                </a:solidFill>
                <a:latin typeface="Consolas" panose="020B0609020204030204" pitchFamily="49" charset="0"/>
              </a:rPr>
              <a:t>#</a:t>
            </a:r>
            <a:r>
              <a:rPr lang="en-US" sz="1800" dirty="0"/>
              <a:t> in front. This is how you can add plain text or non-executable code.</a:t>
            </a:r>
          </a:p>
          <a:p>
            <a:r>
              <a:rPr lang="en-US" sz="1800" dirty="0"/>
              <a:t>Tip: press </a:t>
            </a:r>
            <a:r>
              <a:rPr lang="en-US" sz="1800" dirty="0">
                <a:solidFill>
                  <a:srgbClr val="00B0F0"/>
                </a:solidFill>
              </a:rPr>
              <a:t>alt + shift + k </a:t>
            </a:r>
            <a:r>
              <a:rPr lang="en-US" sz="1800" dirty="0"/>
              <a:t>and see what happens</a:t>
            </a:r>
          </a:p>
          <a:p>
            <a:endParaRPr lang="en-US" sz="1800" dirty="0"/>
          </a:p>
        </p:txBody>
      </p:sp>
      <p:pic>
        <p:nvPicPr>
          <p:cNvPr id="4" name="Picture 3">
            <a:extLst>
              <a:ext uri="{FF2B5EF4-FFF2-40B4-BE49-F238E27FC236}">
                <a16:creationId xmlns:a16="http://schemas.microsoft.com/office/drawing/2014/main" id="{F60B040E-DDA7-48D1-9622-5AA144E10103}"/>
              </a:ext>
            </a:extLst>
          </p:cNvPr>
          <p:cNvPicPr>
            <a:picLocks noChangeAspect="1"/>
          </p:cNvPicPr>
          <p:nvPr/>
        </p:nvPicPr>
        <p:blipFill rotWithShape="1">
          <a:blip r:embed="rId4"/>
          <a:srcRect b="41147"/>
          <a:stretch/>
        </p:blipFill>
        <p:spPr>
          <a:xfrm>
            <a:off x="7288371" y="2841770"/>
            <a:ext cx="4560285" cy="1174459"/>
          </a:xfrm>
          <a:prstGeom prst="rect">
            <a:avLst/>
          </a:prstGeom>
        </p:spPr>
      </p:pic>
      <p:pic>
        <p:nvPicPr>
          <p:cNvPr id="5" name="Picture 4">
            <a:extLst>
              <a:ext uri="{FF2B5EF4-FFF2-40B4-BE49-F238E27FC236}">
                <a16:creationId xmlns:a16="http://schemas.microsoft.com/office/drawing/2014/main" id="{BA09ECE5-0BAE-43ED-B6B5-9C6244558ACD}"/>
              </a:ext>
            </a:extLst>
          </p:cNvPr>
          <p:cNvPicPr>
            <a:picLocks noChangeAspect="1"/>
          </p:cNvPicPr>
          <p:nvPr/>
        </p:nvPicPr>
        <p:blipFill>
          <a:blip r:embed="rId5"/>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3760656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5F0F-7405-4944-92AA-490E5D53DE32}"/>
              </a:ext>
            </a:extLst>
          </p:cNvPr>
          <p:cNvSpPr>
            <a:spLocks noGrp="1"/>
          </p:cNvSpPr>
          <p:nvPr>
            <p:ph type="title"/>
          </p:nvPr>
        </p:nvSpPr>
        <p:spPr/>
        <p:txBody>
          <a:bodyPr>
            <a:normAutofit/>
          </a:bodyPr>
          <a:lstStyle/>
          <a:p>
            <a:r>
              <a:rPr lang="en-US" dirty="0"/>
              <a:t>Storing variables, temporary objects</a:t>
            </a:r>
          </a:p>
        </p:txBody>
      </p:sp>
      <p:sp>
        <p:nvSpPr>
          <p:cNvPr id="3" name="Content Placeholder 2">
            <a:extLst>
              <a:ext uri="{FF2B5EF4-FFF2-40B4-BE49-F238E27FC236}">
                <a16:creationId xmlns:a16="http://schemas.microsoft.com/office/drawing/2014/main" id="{0DFC6BFF-2F3F-479C-A329-A102A75E9F94}"/>
              </a:ext>
            </a:extLst>
          </p:cNvPr>
          <p:cNvSpPr>
            <a:spLocks noGrp="1"/>
          </p:cNvSpPr>
          <p:nvPr>
            <p:ph idx="1"/>
          </p:nvPr>
        </p:nvSpPr>
        <p:spPr>
          <a:xfrm>
            <a:off x="913795" y="1732450"/>
            <a:ext cx="10353762" cy="4618016"/>
          </a:xfrm>
        </p:spPr>
        <p:txBody>
          <a:bodyPr>
            <a:normAutofit/>
          </a:bodyPr>
          <a:lstStyle/>
          <a:p>
            <a:r>
              <a:rPr lang="en-US" dirty="0"/>
              <a:t>When you run functions in R, you have two options for handling the output:</a:t>
            </a:r>
          </a:p>
          <a:p>
            <a:pPr lvl="1"/>
            <a:r>
              <a:rPr lang="en-US" dirty="0"/>
              <a:t>Allow it to </a:t>
            </a:r>
            <a:r>
              <a:rPr lang="en-US" b="1" dirty="0">
                <a:solidFill>
                  <a:srgbClr val="00B0F0"/>
                </a:solidFill>
              </a:rPr>
              <a:t>print to the console </a:t>
            </a:r>
            <a:r>
              <a:rPr lang="en-US" dirty="0"/>
              <a:t>(it’s </a:t>
            </a:r>
            <a:r>
              <a:rPr lang="en-US" b="1" dirty="0">
                <a:solidFill>
                  <a:srgbClr val="00B0F0"/>
                </a:solidFill>
              </a:rPr>
              <a:t>not saved </a:t>
            </a:r>
            <a:r>
              <a:rPr lang="en-US" dirty="0"/>
              <a:t>and you can’t use it later)</a:t>
            </a:r>
          </a:p>
          <a:p>
            <a:pPr lvl="1"/>
            <a:endParaRPr lang="en-US" dirty="0">
              <a:solidFill>
                <a:srgbClr val="00B0F0"/>
              </a:solidFill>
            </a:endParaRPr>
          </a:p>
          <a:p>
            <a:pPr lvl="1"/>
            <a:endParaRPr lang="en-US" dirty="0">
              <a:solidFill>
                <a:srgbClr val="00B0F0"/>
              </a:solidFill>
            </a:endParaRPr>
          </a:p>
          <a:p>
            <a:pPr lvl="1"/>
            <a:endParaRPr lang="en-US" dirty="0">
              <a:solidFill>
                <a:srgbClr val="00B0F0"/>
              </a:solidFill>
            </a:endParaRPr>
          </a:p>
          <a:p>
            <a:pPr marL="450000" lvl="1" indent="0">
              <a:buNone/>
            </a:pPr>
            <a:endParaRPr lang="en-US" dirty="0">
              <a:solidFill>
                <a:srgbClr val="00B0F0"/>
              </a:solidFill>
            </a:endParaRPr>
          </a:p>
          <a:p>
            <a:pPr lvl="1"/>
            <a:r>
              <a:rPr lang="en-US" b="1" dirty="0">
                <a:solidFill>
                  <a:srgbClr val="00B0F0"/>
                </a:solidFill>
              </a:rPr>
              <a:t>Store it in an object</a:t>
            </a:r>
            <a:r>
              <a:rPr lang="en-US" b="1" dirty="0"/>
              <a:t> </a:t>
            </a:r>
            <a:r>
              <a:rPr lang="en-US" dirty="0"/>
              <a:t>using </a:t>
            </a:r>
            <a:r>
              <a:rPr lang="en-US" dirty="0">
                <a:solidFill>
                  <a:schemeClr val="accent1"/>
                </a:solidFill>
                <a:latin typeface="Consolas" panose="020B0609020204030204" pitchFamily="49" charset="0"/>
              </a:rPr>
              <a:t>&lt;-</a:t>
            </a:r>
            <a:r>
              <a:rPr lang="en-US" dirty="0"/>
              <a:t> “gets”</a:t>
            </a:r>
          </a:p>
          <a:p>
            <a:pPr marL="450000" lvl="1" indent="0">
              <a:buNone/>
            </a:pPr>
            <a:endParaRPr lang="en-US" dirty="0"/>
          </a:p>
        </p:txBody>
      </p:sp>
      <p:pic>
        <p:nvPicPr>
          <p:cNvPr id="5" name="Picture 4">
            <a:extLst>
              <a:ext uri="{FF2B5EF4-FFF2-40B4-BE49-F238E27FC236}">
                <a16:creationId xmlns:a16="http://schemas.microsoft.com/office/drawing/2014/main" id="{D12A9F87-A7D1-4C41-B7EA-83B8995F5F8D}"/>
              </a:ext>
            </a:extLst>
          </p:cNvPr>
          <p:cNvPicPr>
            <a:picLocks noChangeAspect="1"/>
          </p:cNvPicPr>
          <p:nvPr/>
        </p:nvPicPr>
        <p:blipFill rotWithShape="1">
          <a:blip r:embed="rId3"/>
          <a:srcRect r="53417" b="13369"/>
          <a:stretch/>
        </p:blipFill>
        <p:spPr>
          <a:xfrm>
            <a:off x="3251002" y="2553765"/>
            <a:ext cx="5679347" cy="1651667"/>
          </a:xfrm>
          <a:prstGeom prst="rect">
            <a:avLst/>
          </a:prstGeom>
        </p:spPr>
      </p:pic>
      <p:pic>
        <p:nvPicPr>
          <p:cNvPr id="6" name="Picture 5">
            <a:extLst>
              <a:ext uri="{FF2B5EF4-FFF2-40B4-BE49-F238E27FC236}">
                <a16:creationId xmlns:a16="http://schemas.microsoft.com/office/drawing/2014/main" id="{C4C24978-39DA-45F3-AFFB-5C676B047008}"/>
              </a:ext>
            </a:extLst>
          </p:cNvPr>
          <p:cNvPicPr>
            <a:picLocks noChangeAspect="1"/>
          </p:cNvPicPr>
          <p:nvPr/>
        </p:nvPicPr>
        <p:blipFill>
          <a:blip r:embed="rId4"/>
          <a:stretch>
            <a:fillRect/>
          </a:stretch>
        </p:blipFill>
        <p:spPr>
          <a:xfrm>
            <a:off x="1935279" y="4701374"/>
            <a:ext cx="3724275" cy="1085850"/>
          </a:xfrm>
          <a:prstGeom prst="rect">
            <a:avLst/>
          </a:prstGeom>
        </p:spPr>
      </p:pic>
      <p:pic>
        <p:nvPicPr>
          <p:cNvPr id="7" name="Picture 6">
            <a:extLst>
              <a:ext uri="{FF2B5EF4-FFF2-40B4-BE49-F238E27FC236}">
                <a16:creationId xmlns:a16="http://schemas.microsoft.com/office/drawing/2014/main" id="{31D1B153-9434-424E-AFC5-C6FF40A96898}"/>
              </a:ext>
            </a:extLst>
          </p:cNvPr>
          <p:cNvPicPr>
            <a:picLocks noChangeAspect="1"/>
          </p:cNvPicPr>
          <p:nvPr/>
        </p:nvPicPr>
        <p:blipFill>
          <a:blip r:embed="rId5"/>
          <a:stretch>
            <a:fillRect/>
          </a:stretch>
        </p:blipFill>
        <p:spPr>
          <a:xfrm>
            <a:off x="5928657" y="4678439"/>
            <a:ext cx="4336453" cy="1098351"/>
          </a:xfrm>
          <a:prstGeom prst="rect">
            <a:avLst/>
          </a:prstGeom>
        </p:spPr>
      </p:pic>
      <p:pic>
        <p:nvPicPr>
          <p:cNvPr id="8" name="Picture 7">
            <a:extLst>
              <a:ext uri="{FF2B5EF4-FFF2-40B4-BE49-F238E27FC236}">
                <a16:creationId xmlns:a16="http://schemas.microsoft.com/office/drawing/2014/main" id="{ED021F92-87A4-423F-A4D7-44EAC10F9E4C}"/>
              </a:ext>
            </a:extLst>
          </p:cNvPr>
          <p:cNvPicPr>
            <a:picLocks noChangeAspect="1"/>
          </p:cNvPicPr>
          <p:nvPr/>
        </p:nvPicPr>
        <p:blipFill>
          <a:blip r:embed="rId6"/>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3841995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DB638-EDA9-4FC1-A2A1-0F6CE5069A00}"/>
              </a:ext>
            </a:extLst>
          </p:cNvPr>
          <p:cNvSpPr>
            <a:spLocks noGrp="1"/>
          </p:cNvSpPr>
          <p:nvPr>
            <p:ph type="title"/>
          </p:nvPr>
        </p:nvSpPr>
        <p:spPr>
          <a:xfrm>
            <a:off x="4051307" y="495710"/>
            <a:ext cx="3725317" cy="970450"/>
          </a:xfrm>
        </p:spPr>
        <p:txBody>
          <a:bodyPr/>
          <a:lstStyle/>
          <a:p>
            <a:r>
              <a:rPr lang="en-US" dirty="0"/>
              <a:t>Data types</a:t>
            </a:r>
          </a:p>
        </p:txBody>
      </p:sp>
      <p:sp>
        <p:nvSpPr>
          <p:cNvPr id="3" name="Content Placeholder 2">
            <a:extLst>
              <a:ext uri="{FF2B5EF4-FFF2-40B4-BE49-F238E27FC236}">
                <a16:creationId xmlns:a16="http://schemas.microsoft.com/office/drawing/2014/main" id="{8A0DF2E8-11A2-4561-99A9-AA39C5D1C629}"/>
              </a:ext>
            </a:extLst>
          </p:cNvPr>
          <p:cNvSpPr>
            <a:spLocks noGrp="1"/>
          </p:cNvSpPr>
          <p:nvPr>
            <p:ph idx="1"/>
          </p:nvPr>
        </p:nvSpPr>
        <p:spPr>
          <a:xfrm>
            <a:off x="1299416" y="1943314"/>
            <a:ext cx="4614550" cy="1923054"/>
          </a:xfrm>
        </p:spPr>
        <p:txBody>
          <a:bodyPr/>
          <a:lstStyle/>
          <a:p>
            <a:r>
              <a:rPr lang="en-US" dirty="0"/>
              <a:t>Character </a:t>
            </a:r>
            <a:r>
              <a:rPr lang="en-US" dirty="0">
                <a:solidFill>
                  <a:schemeClr val="accent1"/>
                </a:solidFill>
                <a:latin typeface="Consolas" panose="020B0609020204030204" pitchFamily="49" charset="0"/>
              </a:rPr>
              <a:t>“Hello World”</a:t>
            </a:r>
          </a:p>
          <a:p>
            <a:r>
              <a:rPr lang="en-US" dirty="0"/>
              <a:t>Numeric (real or decimal) </a:t>
            </a:r>
            <a:r>
              <a:rPr lang="en-US" dirty="0">
                <a:solidFill>
                  <a:schemeClr val="accent1"/>
                </a:solidFill>
                <a:latin typeface="Consolas" panose="020B0609020204030204" pitchFamily="49" charset="0"/>
              </a:rPr>
              <a:t>3.14159</a:t>
            </a:r>
          </a:p>
          <a:p>
            <a:r>
              <a:rPr lang="en-US" dirty="0"/>
              <a:t>Integer </a:t>
            </a:r>
            <a:r>
              <a:rPr lang="en-US" dirty="0">
                <a:solidFill>
                  <a:schemeClr val="accent1"/>
                </a:solidFill>
                <a:latin typeface="Consolas" panose="020B0609020204030204" pitchFamily="49" charset="0"/>
              </a:rPr>
              <a:t>7</a:t>
            </a:r>
          </a:p>
          <a:p>
            <a:r>
              <a:rPr lang="en-US" dirty="0"/>
              <a:t>Logical </a:t>
            </a:r>
            <a:r>
              <a:rPr lang="en-US" dirty="0">
                <a:solidFill>
                  <a:schemeClr val="accent1"/>
                </a:solidFill>
                <a:latin typeface="Consolas" panose="020B0609020204030204" pitchFamily="49" charset="0"/>
              </a:rPr>
              <a:t>TRUE</a:t>
            </a:r>
          </a:p>
        </p:txBody>
      </p:sp>
      <p:pic>
        <p:nvPicPr>
          <p:cNvPr id="6" name="Picture 5">
            <a:extLst>
              <a:ext uri="{FF2B5EF4-FFF2-40B4-BE49-F238E27FC236}">
                <a16:creationId xmlns:a16="http://schemas.microsoft.com/office/drawing/2014/main" id="{410F8FCB-417F-48BE-B31A-6FAB09E05365}"/>
              </a:ext>
            </a:extLst>
          </p:cNvPr>
          <p:cNvPicPr>
            <a:picLocks noChangeAspect="1"/>
          </p:cNvPicPr>
          <p:nvPr/>
        </p:nvPicPr>
        <p:blipFill>
          <a:blip r:embed="rId3"/>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173277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752600" y="-45661"/>
            <a:ext cx="2962066" cy="2453520"/>
            <a:chOff x="613613" y="986943"/>
            <a:chExt cx="2684730" cy="2383954"/>
          </a:xfrm>
        </p:grpSpPr>
        <p:sp>
          <p:nvSpPr>
            <p:cNvPr id="6" name="TextBox 5"/>
            <p:cNvSpPr txBox="1"/>
            <p:nvPr/>
          </p:nvSpPr>
          <p:spPr>
            <a:xfrm>
              <a:off x="613613" y="986943"/>
              <a:ext cx="2053388" cy="1525154"/>
            </a:xfrm>
            <a:prstGeom prst="rect">
              <a:avLst/>
            </a:prstGeom>
            <a:noFill/>
          </p:spPr>
          <p:txBody>
            <a:bodyPr wrap="square" rtlCol="0">
              <a:spAutoFit/>
            </a:bodyPr>
            <a:lstStyle/>
            <a:p>
              <a:r>
                <a:rPr lang="en-US" sz="9600" dirty="0">
                  <a:latin typeface="Adobe Myungjo Std M" pitchFamily="18" charset="-128"/>
                  <a:ea typeface="Adobe Myungjo Std M" pitchFamily="18" charset="-128"/>
                </a:rPr>
                <a:t>Q</a:t>
              </a:r>
            </a:p>
          </p:txBody>
        </p:sp>
        <p:sp>
          <p:nvSpPr>
            <p:cNvPr id="8" name="TextBox 7"/>
            <p:cNvSpPr txBox="1"/>
            <p:nvPr/>
          </p:nvSpPr>
          <p:spPr>
            <a:xfrm>
              <a:off x="1511464" y="1697664"/>
              <a:ext cx="762000" cy="1166295"/>
            </a:xfrm>
            <a:prstGeom prst="rect">
              <a:avLst/>
            </a:prstGeom>
            <a:noFill/>
          </p:spPr>
          <p:txBody>
            <a:bodyPr wrap="square" rtlCol="0">
              <a:spAutoFit/>
            </a:bodyPr>
            <a:lstStyle/>
            <a:p>
              <a:r>
                <a:rPr lang="en-US" sz="7200" dirty="0">
                  <a:latin typeface="Adobe Myungjo Std M" pitchFamily="18" charset="-128"/>
                  <a:ea typeface="Adobe Myungjo Std M" pitchFamily="18" charset="-128"/>
                </a:rPr>
                <a:t>&amp;</a:t>
              </a:r>
            </a:p>
          </p:txBody>
        </p:sp>
        <p:sp>
          <p:nvSpPr>
            <p:cNvPr id="9" name="TextBox 8"/>
            <p:cNvSpPr txBox="1"/>
            <p:nvPr/>
          </p:nvSpPr>
          <p:spPr>
            <a:xfrm>
              <a:off x="1994922" y="1845743"/>
              <a:ext cx="1303421" cy="1525154"/>
            </a:xfrm>
            <a:prstGeom prst="rect">
              <a:avLst/>
            </a:prstGeom>
            <a:noFill/>
          </p:spPr>
          <p:txBody>
            <a:bodyPr wrap="square" rtlCol="0">
              <a:spAutoFit/>
            </a:bodyPr>
            <a:lstStyle/>
            <a:p>
              <a:r>
                <a:rPr lang="en-US" sz="9600" dirty="0">
                  <a:latin typeface="Adobe Myungjo Std M" pitchFamily="18" charset="-128"/>
                  <a:ea typeface="Adobe Myungjo Std M" pitchFamily="18" charset="-128"/>
                </a:rPr>
                <a:t>A</a:t>
              </a: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5136" y="2255460"/>
            <a:ext cx="3530571" cy="4249967"/>
          </a:xfrm>
          <a:prstGeom prst="rect">
            <a:avLst/>
          </a:prstGeom>
        </p:spPr>
      </p:pic>
      <p:sp>
        <p:nvSpPr>
          <p:cNvPr id="3" name="Rectangle 2"/>
          <p:cNvSpPr/>
          <p:nvPr/>
        </p:nvSpPr>
        <p:spPr>
          <a:xfrm>
            <a:off x="2136116" y="3795033"/>
            <a:ext cx="2895600" cy="2030867"/>
          </a:xfrm>
          <a:prstGeom prst="rect">
            <a:avLst/>
          </a:prstGeom>
          <a:solidFill>
            <a:srgbClr val="FF0000">
              <a:alpha val="10000"/>
            </a:srgbClr>
          </a:solidFill>
          <a:ln>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rotWithShape="1">
          <a:blip r:embed="rId4"/>
          <a:srcRect l="85946" t="27143" r="4324" b="26380"/>
          <a:stretch/>
        </p:blipFill>
        <p:spPr>
          <a:xfrm>
            <a:off x="5113515" y="372497"/>
            <a:ext cx="3733800" cy="4529137"/>
          </a:xfrm>
          <a:prstGeom prst="rect">
            <a:avLst/>
          </a:prstGeom>
        </p:spPr>
      </p:pic>
      <p:sp>
        <p:nvSpPr>
          <p:cNvPr id="11" name="Rectangle 10"/>
          <p:cNvSpPr/>
          <p:nvPr/>
        </p:nvSpPr>
        <p:spPr>
          <a:xfrm>
            <a:off x="5978694" y="4063433"/>
            <a:ext cx="2895600" cy="838200"/>
          </a:xfrm>
          <a:prstGeom prst="rect">
            <a:avLst/>
          </a:prstGeom>
          <a:solidFill>
            <a:srgbClr val="FF0000">
              <a:alpha val="10000"/>
            </a:srgbClr>
          </a:solidFill>
          <a:ln>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9786EBB-A747-4B46-A688-BE188B2E8670}"/>
              </a:ext>
            </a:extLst>
          </p:cNvPr>
          <p:cNvPicPr/>
          <p:nvPr/>
        </p:nvPicPr>
        <p:blipFill rotWithShape="1">
          <a:blip r:embed="rId5">
            <a:extLst>
              <a:ext uri="{28A0092B-C50C-407E-A947-70E740481C1C}">
                <a14:useLocalDpi xmlns:a14="http://schemas.microsoft.com/office/drawing/2010/main" val="0"/>
              </a:ext>
            </a:extLst>
          </a:blip>
          <a:srcRect b="58750"/>
          <a:stretch/>
        </p:blipFill>
        <p:spPr bwMode="auto">
          <a:xfrm>
            <a:off x="5707547" y="5029200"/>
            <a:ext cx="3139769" cy="457200"/>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D54A7421-FB5B-478C-B4C5-BBB544C0C0B0}"/>
              </a:ext>
            </a:extLst>
          </p:cNvPr>
          <p:cNvSpPr txBox="1"/>
          <p:nvPr/>
        </p:nvSpPr>
        <p:spPr>
          <a:xfrm>
            <a:off x="5707546" y="5825899"/>
            <a:ext cx="4122254" cy="369332"/>
          </a:xfrm>
          <a:prstGeom prst="rect">
            <a:avLst/>
          </a:prstGeom>
          <a:noFill/>
        </p:spPr>
        <p:txBody>
          <a:bodyPr wrap="square" rtlCol="0">
            <a:spAutoFit/>
          </a:bodyPr>
          <a:lstStyle/>
          <a:p>
            <a:r>
              <a:rPr lang="en-US" dirty="0"/>
              <a:t> </a:t>
            </a:r>
          </a:p>
        </p:txBody>
      </p:sp>
      <p:pic>
        <p:nvPicPr>
          <p:cNvPr id="13" name="Picture 12">
            <a:extLst>
              <a:ext uri="{FF2B5EF4-FFF2-40B4-BE49-F238E27FC236}">
                <a16:creationId xmlns:a16="http://schemas.microsoft.com/office/drawing/2014/main" id="{C32C7411-08C8-46A6-8671-07FDD4B7D688}"/>
              </a:ext>
            </a:extLst>
          </p:cNvPr>
          <p:cNvPicPr>
            <a:picLocks noChangeAspect="1"/>
          </p:cNvPicPr>
          <p:nvPr/>
        </p:nvPicPr>
        <p:blipFill>
          <a:blip r:embed="rId6"/>
          <a:stretch>
            <a:fillRect/>
          </a:stretch>
        </p:blipFill>
        <p:spPr>
          <a:xfrm>
            <a:off x="9540236" y="6010565"/>
            <a:ext cx="2324183" cy="563242"/>
          </a:xfrm>
          <a:prstGeom prst="rect">
            <a:avLst/>
          </a:prstGeom>
        </p:spPr>
      </p:pic>
    </p:spTree>
    <p:extLst>
      <p:ext uri="{BB962C8B-B14F-4D97-AF65-F5344CB8AC3E}">
        <p14:creationId xmlns:p14="http://schemas.microsoft.com/office/powerpoint/2010/main" val="117289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DCCA6B2-9065-4995-A76B-F7CA8873772D}"/>
              </a:ext>
            </a:extLst>
          </p:cNvPr>
          <p:cNvSpPr txBox="1">
            <a:spLocks/>
          </p:cNvSpPr>
          <p:nvPr/>
        </p:nvSpPr>
        <p:spPr>
          <a:xfrm>
            <a:off x="486561" y="1181583"/>
            <a:ext cx="11252433" cy="4858491"/>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Atomic vector </a:t>
            </a:r>
          </a:p>
          <a:p>
            <a:pPr lvl="1"/>
            <a:r>
              <a:rPr lang="en-US" dirty="0"/>
              <a:t>The most basic data structure</a:t>
            </a:r>
          </a:p>
          <a:p>
            <a:pPr lvl="1"/>
            <a:r>
              <a:rPr lang="en-US" dirty="0">
                <a:solidFill>
                  <a:schemeClr val="accent1"/>
                </a:solidFill>
                <a:latin typeface="Consolas" panose="020B0609020204030204" pitchFamily="49" charset="0"/>
              </a:rPr>
              <a:t>c(1, 4, 6, 2, 3)</a:t>
            </a:r>
          </a:p>
          <a:p>
            <a:pPr lvl="1"/>
            <a:r>
              <a:rPr lang="en-US" dirty="0">
                <a:solidFill>
                  <a:schemeClr val="accent1"/>
                </a:solidFill>
                <a:latin typeface="Consolas" panose="020B0609020204030204" pitchFamily="49" charset="0"/>
              </a:rPr>
              <a:t>c(“hello”, “world”, “its”, “me”, “jenny”)</a:t>
            </a:r>
          </a:p>
          <a:p>
            <a:r>
              <a:rPr lang="en-US" dirty="0"/>
              <a:t>List</a:t>
            </a:r>
          </a:p>
          <a:p>
            <a:pPr lvl="1"/>
            <a:r>
              <a:rPr lang="en-US" dirty="0"/>
              <a:t>Similar to a vector, but it can store different data types</a:t>
            </a:r>
          </a:p>
          <a:p>
            <a:pPr lvl="1"/>
            <a:r>
              <a:rPr lang="en-US" dirty="0">
                <a:solidFill>
                  <a:schemeClr val="accent1"/>
                </a:solidFill>
                <a:latin typeface="Consolas" panose="020B0609020204030204" pitchFamily="49" charset="0"/>
              </a:rPr>
              <a:t>list(1, “hello”, TRUE, 3.141)</a:t>
            </a:r>
          </a:p>
          <a:p>
            <a:r>
              <a:rPr lang="en-US" dirty="0"/>
              <a:t>Matrix</a:t>
            </a:r>
          </a:p>
          <a:p>
            <a:pPr lvl="1"/>
            <a:r>
              <a:rPr lang="en-US" dirty="0"/>
              <a:t>The simplest 2-dimensional data structure</a:t>
            </a:r>
          </a:p>
          <a:p>
            <a:r>
              <a:rPr lang="en-US" dirty="0"/>
              <a:t>Data frame</a:t>
            </a:r>
          </a:p>
          <a:p>
            <a:pPr lvl="1"/>
            <a:r>
              <a:rPr lang="en-US" dirty="0"/>
              <a:t>Similar to matrices, tightly couples collections of variables</a:t>
            </a:r>
          </a:p>
          <a:p>
            <a:r>
              <a:rPr lang="en-US" dirty="0"/>
              <a:t>Factors </a:t>
            </a:r>
          </a:p>
          <a:p>
            <a:pPr lvl="1"/>
            <a:r>
              <a:rPr lang="en-US" dirty="0"/>
              <a:t>A vector with ordered levels</a:t>
            </a:r>
          </a:p>
          <a:p>
            <a:pPr lvl="1"/>
            <a:r>
              <a:rPr lang="en-US" dirty="0">
                <a:solidFill>
                  <a:srgbClr val="00B0F0"/>
                </a:solidFill>
              </a:rPr>
              <a:t>Extremely helpful with categorical data</a:t>
            </a:r>
          </a:p>
        </p:txBody>
      </p:sp>
      <p:sp>
        <p:nvSpPr>
          <p:cNvPr id="5" name="Title 1">
            <a:extLst>
              <a:ext uri="{FF2B5EF4-FFF2-40B4-BE49-F238E27FC236}">
                <a16:creationId xmlns:a16="http://schemas.microsoft.com/office/drawing/2014/main" id="{B8344E46-25B2-4848-ADFC-0A146AD66D37}"/>
              </a:ext>
            </a:extLst>
          </p:cNvPr>
          <p:cNvSpPr txBox="1">
            <a:spLocks/>
          </p:cNvSpPr>
          <p:nvPr/>
        </p:nvSpPr>
        <p:spPr>
          <a:xfrm>
            <a:off x="3952041" y="100792"/>
            <a:ext cx="4287917"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 structures</a:t>
            </a:r>
          </a:p>
        </p:txBody>
      </p:sp>
      <p:pic>
        <p:nvPicPr>
          <p:cNvPr id="6" name="Picture 5">
            <a:hlinkClick r:id="rId3"/>
            <a:extLst>
              <a:ext uri="{FF2B5EF4-FFF2-40B4-BE49-F238E27FC236}">
                <a16:creationId xmlns:a16="http://schemas.microsoft.com/office/drawing/2014/main" id="{EAAAB722-012E-42CB-B2C1-FFEC3E017ACB}"/>
              </a:ext>
            </a:extLst>
          </p:cNvPr>
          <p:cNvPicPr>
            <a:picLocks noChangeAspect="1"/>
          </p:cNvPicPr>
          <p:nvPr/>
        </p:nvPicPr>
        <p:blipFill rotWithShape="1">
          <a:blip r:embed="rId4"/>
          <a:srcRect r="5181" b="23379"/>
          <a:stretch/>
        </p:blipFill>
        <p:spPr>
          <a:xfrm>
            <a:off x="9249347" y="3131628"/>
            <a:ext cx="2646243" cy="802808"/>
          </a:xfrm>
          <a:prstGeom prst="rect">
            <a:avLst/>
          </a:prstGeom>
        </p:spPr>
      </p:pic>
      <p:cxnSp>
        <p:nvCxnSpPr>
          <p:cNvPr id="8" name="Straight Arrow Connector 7">
            <a:extLst>
              <a:ext uri="{FF2B5EF4-FFF2-40B4-BE49-F238E27FC236}">
                <a16:creationId xmlns:a16="http://schemas.microsoft.com/office/drawing/2014/main" id="{9B44D650-8B25-481B-9409-D01B92BC30B8}"/>
              </a:ext>
            </a:extLst>
          </p:cNvPr>
          <p:cNvCxnSpPr>
            <a:cxnSpLocks/>
          </p:cNvCxnSpPr>
          <p:nvPr/>
        </p:nvCxnSpPr>
        <p:spPr>
          <a:xfrm flipV="1">
            <a:off x="5243119" y="3657602"/>
            <a:ext cx="3825380" cy="369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2ABF8D7-AAFF-4DA4-98BE-01758C8765CB}"/>
              </a:ext>
            </a:extLst>
          </p:cNvPr>
          <p:cNvCxnSpPr>
            <a:cxnSpLocks/>
          </p:cNvCxnSpPr>
          <p:nvPr/>
        </p:nvCxnSpPr>
        <p:spPr>
          <a:xfrm flipV="1">
            <a:off x="6694415" y="4672668"/>
            <a:ext cx="1870745" cy="117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hlinkClick r:id="rId5"/>
            <a:extLst>
              <a:ext uri="{FF2B5EF4-FFF2-40B4-BE49-F238E27FC236}">
                <a16:creationId xmlns:a16="http://schemas.microsoft.com/office/drawing/2014/main" id="{556F4595-0307-48C5-A758-BFB0B9EEE1C0}"/>
              </a:ext>
            </a:extLst>
          </p:cNvPr>
          <p:cNvPicPr>
            <a:picLocks noChangeAspect="1"/>
          </p:cNvPicPr>
          <p:nvPr/>
        </p:nvPicPr>
        <p:blipFill>
          <a:blip r:embed="rId6"/>
          <a:stretch>
            <a:fillRect/>
          </a:stretch>
        </p:blipFill>
        <p:spPr>
          <a:xfrm>
            <a:off x="8792533" y="4246113"/>
            <a:ext cx="3271271" cy="2095964"/>
          </a:xfrm>
          <a:prstGeom prst="rect">
            <a:avLst/>
          </a:prstGeom>
        </p:spPr>
      </p:pic>
      <p:pic>
        <p:nvPicPr>
          <p:cNvPr id="22" name="Picture 21">
            <a:extLst>
              <a:ext uri="{FF2B5EF4-FFF2-40B4-BE49-F238E27FC236}">
                <a16:creationId xmlns:a16="http://schemas.microsoft.com/office/drawing/2014/main" id="{8A122BC7-C8B9-4669-BF48-37CF2E25D63B}"/>
              </a:ext>
            </a:extLst>
          </p:cNvPr>
          <p:cNvPicPr>
            <a:picLocks noChangeAspect="1"/>
          </p:cNvPicPr>
          <p:nvPr/>
        </p:nvPicPr>
        <p:blipFill>
          <a:blip r:embed="rId7"/>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1449624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1F60-EF54-4C11-B2B0-F054EF3E5520}"/>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AD83D8F7-C8C9-42B8-8D3F-C05EEDE4EC95}"/>
              </a:ext>
            </a:extLst>
          </p:cNvPr>
          <p:cNvSpPr>
            <a:spLocks noGrp="1"/>
          </p:cNvSpPr>
          <p:nvPr>
            <p:ph idx="1"/>
          </p:nvPr>
        </p:nvSpPr>
        <p:spPr>
          <a:xfrm>
            <a:off x="9253059" y="989237"/>
            <a:ext cx="1451900" cy="970450"/>
          </a:xfrm>
        </p:spPr>
        <p:txBody>
          <a:bodyPr>
            <a:normAutofit lnSpcReduction="10000"/>
          </a:bodyPr>
          <a:lstStyle/>
          <a:p>
            <a:pPr marL="36900" indent="0" algn="ctr">
              <a:buNone/>
            </a:pPr>
            <a:r>
              <a:rPr lang="en-US" sz="6000" dirty="0">
                <a:solidFill>
                  <a:srgbClr val="00B0F0"/>
                </a:solidFill>
                <a:latin typeface="Consolas" panose="020B0609020204030204" pitchFamily="49" charset="0"/>
              </a:rPr>
              <a:t>NA</a:t>
            </a:r>
          </a:p>
        </p:txBody>
      </p:sp>
      <p:sp>
        <p:nvSpPr>
          <p:cNvPr id="4" name="TextBox 3">
            <a:extLst>
              <a:ext uri="{FF2B5EF4-FFF2-40B4-BE49-F238E27FC236}">
                <a16:creationId xmlns:a16="http://schemas.microsoft.com/office/drawing/2014/main" id="{FCC44286-37E8-41E8-A7DD-D9FF3067354C}"/>
              </a:ext>
            </a:extLst>
          </p:cNvPr>
          <p:cNvSpPr txBox="1"/>
          <p:nvPr/>
        </p:nvSpPr>
        <p:spPr>
          <a:xfrm>
            <a:off x="8846168" y="504012"/>
            <a:ext cx="2265685" cy="461665"/>
          </a:xfrm>
          <a:prstGeom prst="rect">
            <a:avLst/>
          </a:prstGeom>
          <a:noFill/>
        </p:spPr>
        <p:txBody>
          <a:bodyPr wrap="none" rtlCol="0">
            <a:spAutoFit/>
          </a:bodyPr>
          <a:lstStyle/>
          <a:p>
            <a:r>
              <a:rPr lang="en-US" sz="2400" dirty="0"/>
              <a:t>Represented by:</a:t>
            </a:r>
          </a:p>
        </p:txBody>
      </p:sp>
      <p:sp>
        <p:nvSpPr>
          <p:cNvPr id="5" name="TextBox 4">
            <a:extLst>
              <a:ext uri="{FF2B5EF4-FFF2-40B4-BE49-F238E27FC236}">
                <a16:creationId xmlns:a16="http://schemas.microsoft.com/office/drawing/2014/main" id="{7F64DC68-3ACE-4D5D-92B8-66831D86FA11}"/>
              </a:ext>
            </a:extLst>
          </p:cNvPr>
          <p:cNvSpPr txBox="1"/>
          <p:nvPr/>
        </p:nvSpPr>
        <p:spPr>
          <a:xfrm>
            <a:off x="1229130" y="1928155"/>
            <a:ext cx="973373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solidFill>
              </a:rPr>
              <a:t>Because R is a statistical language it </a:t>
            </a:r>
            <a:r>
              <a:rPr lang="en-US" sz="2400" i="1" dirty="0">
                <a:solidFill>
                  <a:schemeClr val="tx2"/>
                </a:solidFill>
              </a:rPr>
              <a:t>knows</a:t>
            </a:r>
            <a:r>
              <a:rPr lang="en-US" sz="2400" dirty="0">
                <a:solidFill>
                  <a:schemeClr val="tx2"/>
                </a:solidFill>
              </a:rPr>
              <a:t> what a missing value is (when it’s represented with </a:t>
            </a:r>
            <a:r>
              <a:rPr lang="en-US" sz="2400" dirty="0">
                <a:solidFill>
                  <a:schemeClr val="accent1"/>
                </a:solidFill>
                <a:latin typeface="Consolas" panose="020B0609020204030204" pitchFamily="49" charset="0"/>
              </a:rPr>
              <a:t>NA</a:t>
            </a:r>
            <a:r>
              <a:rPr lang="en-US" sz="2400" dirty="0">
                <a:solidFill>
                  <a:schemeClr val="tx2"/>
                </a:solidFill>
              </a:rPr>
              <a:t>)</a:t>
            </a:r>
          </a:p>
          <a:p>
            <a:pPr marL="285750" indent="-285750">
              <a:buFont typeface="Arial" panose="020B0604020202020204" pitchFamily="34" charset="0"/>
              <a:buChar char="•"/>
            </a:pPr>
            <a:r>
              <a:rPr lang="en-US" sz="2400" dirty="0">
                <a:solidFill>
                  <a:schemeClr val="tx2"/>
                </a:solidFill>
              </a:rPr>
              <a:t>If you want R to automatically recognize something as a missing value, set the value to </a:t>
            </a:r>
            <a:r>
              <a:rPr lang="en-US" sz="2400" dirty="0">
                <a:solidFill>
                  <a:schemeClr val="accent1"/>
                </a:solidFill>
                <a:latin typeface="Consolas" panose="020B0609020204030204" pitchFamily="49" charset="0"/>
              </a:rPr>
              <a:t>NA</a:t>
            </a:r>
            <a:endParaRPr lang="en-US" sz="2400" dirty="0">
              <a:solidFill>
                <a:schemeClr val="tx2"/>
              </a:solidFill>
            </a:endParaRPr>
          </a:p>
          <a:p>
            <a:pPr marL="285750" indent="-285750">
              <a:buFont typeface="Arial" panose="020B0604020202020204" pitchFamily="34" charset="0"/>
              <a:buChar char="•"/>
            </a:pPr>
            <a:r>
              <a:rPr lang="en-US" sz="2400" dirty="0">
                <a:solidFill>
                  <a:schemeClr val="tx2"/>
                </a:solidFill>
              </a:rPr>
              <a:t>Sometimes happen when an operation doesn’t make sense (often due to problems with data types)</a:t>
            </a:r>
          </a:p>
          <a:p>
            <a:pPr marL="285750" indent="-28575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4A66E745-4EC8-4E7D-BDFF-0297E18E9836}"/>
              </a:ext>
            </a:extLst>
          </p:cNvPr>
          <p:cNvPicPr>
            <a:picLocks noChangeAspect="1"/>
          </p:cNvPicPr>
          <p:nvPr/>
        </p:nvPicPr>
        <p:blipFill>
          <a:blip r:embed="rId3"/>
          <a:stretch>
            <a:fillRect/>
          </a:stretch>
        </p:blipFill>
        <p:spPr>
          <a:xfrm>
            <a:off x="275656" y="6040073"/>
            <a:ext cx="2324183" cy="563242"/>
          </a:xfrm>
          <a:prstGeom prst="rect">
            <a:avLst/>
          </a:prstGeom>
        </p:spPr>
      </p:pic>
      <p:sp>
        <p:nvSpPr>
          <p:cNvPr id="7" name="Rectangle 6">
            <a:extLst>
              <a:ext uri="{FF2B5EF4-FFF2-40B4-BE49-F238E27FC236}">
                <a16:creationId xmlns:a16="http://schemas.microsoft.com/office/drawing/2014/main" id="{02E94CDB-7316-4F27-BB9E-C606B6EF0753}"/>
              </a:ext>
            </a:extLst>
          </p:cNvPr>
          <p:cNvSpPr/>
          <p:nvPr/>
        </p:nvSpPr>
        <p:spPr>
          <a:xfrm>
            <a:off x="8846168" y="492232"/>
            <a:ext cx="2265685" cy="13185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8695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9E864-FABA-42B2-A97B-19D4C8901CC7}"/>
              </a:ext>
            </a:extLst>
          </p:cNvPr>
          <p:cNvSpPr>
            <a:spLocks noGrp="1"/>
          </p:cNvSpPr>
          <p:nvPr>
            <p:ph type="title"/>
          </p:nvPr>
        </p:nvSpPr>
        <p:spPr/>
        <p:txBody>
          <a:bodyPr/>
          <a:lstStyle/>
          <a:p>
            <a:r>
              <a:rPr lang="en-US" dirty="0"/>
              <a:t>Object names</a:t>
            </a:r>
          </a:p>
        </p:txBody>
      </p:sp>
      <p:sp>
        <p:nvSpPr>
          <p:cNvPr id="3" name="Content Placeholder 2">
            <a:extLst>
              <a:ext uri="{FF2B5EF4-FFF2-40B4-BE49-F238E27FC236}">
                <a16:creationId xmlns:a16="http://schemas.microsoft.com/office/drawing/2014/main" id="{734DC4FA-2825-461F-9B06-FD957984D94C}"/>
              </a:ext>
            </a:extLst>
          </p:cNvPr>
          <p:cNvSpPr>
            <a:spLocks noGrp="1"/>
          </p:cNvSpPr>
          <p:nvPr>
            <p:ph idx="1"/>
          </p:nvPr>
        </p:nvSpPr>
        <p:spPr/>
        <p:txBody>
          <a:bodyPr>
            <a:normAutofit/>
          </a:bodyPr>
          <a:lstStyle/>
          <a:p>
            <a:r>
              <a:rPr lang="en-US" sz="2400" dirty="0"/>
              <a:t>Must start with a letter</a:t>
            </a:r>
          </a:p>
          <a:p>
            <a:r>
              <a:rPr lang="en-US" sz="2400" dirty="0"/>
              <a:t>Can contain _ and .</a:t>
            </a:r>
          </a:p>
          <a:p>
            <a:r>
              <a:rPr lang="en-US" sz="2400" dirty="0"/>
              <a:t>Descriptive</a:t>
            </a:r>
          </a:p>
          <a:p>
            <a:r>
              <a:rPr lang="en-US" sz="2400" dirty="0"/>
              <a:t>Some people use </a:t>
            </a:r>
            <a:r>
              <a:rPr lang="en-US" sz="2400" dirty="0">
                <a:solidFill>
                  <a:schemeClr val="accent1"/>
                </a:solidFill>
                <a:latin typeface="Consolas" panose="020B0609020204030204" pitchFamily="49" charset="0"/>
              </a:rPr>
              <a:t>snake_case</a:t>
            </a:r>
            <a:r>
              <a:rPr lang="en-US" sz="2400" dirty="0"/>
              <a:t>, others prefer </a:t>
            </a:r>
            <a:r>
              <a:rPr lang="en-US" sz="2400" dirty="0">
                <a:solidFill>
                  <a:schemeClr val="accent1"/>
                </a:solidFill>
                <a:latin typeface="Consolas" panose="020B0609020204030204" pitchFamily="49" charset="0"/>
              </a:rPr>
              <a:t>camelCase</a:t>
            </a:r>
            <a:r>
              <a:rPr lang="en-US" sz="2400" dirty="0">
                <a:latin typeface="Consolas" panose="020B0609020204030204" pitchFamily="49" charset="0"/>
              </a:rPr>
              <a:t>.</a:t>
            </a:r>
          </a:p>
          <a:p>
            <a:r>
              <a:rPr lang="en-US" sz="2400" dirty="0"/>
              <a:t>Best practice: be consistent with your naming conventions.</a:t>
            </a:r>
          </a:p>
        </p:txBody>
      </p:sp>
      <p:pic>
        <p:nvPicPr>
          <p:cNvPr id="4" name="Picture 3">
            <a:extLst>
              <a:ext uri="{FF2B5EF4-FFF2-40B4-BE49-F238E27FC236}">
                <a16:creationId xmlns:a16="http://schemas.microsoft.com/office/drawing/2014/main" id="{2BD3DEA6-9681-4C6D-BCC1-4AB301D1E068}"/>
              </a:ext>
            </a:extLst>
          </p:cNvPr>
          <p:cNvPicPr>
            <a:picLocks noChangeAspect="1"/>
          </p:cNvPicPr>
          <p:nvPr/>
        </p:nvPicPr>
        <p:blipFill>
          <a:blip r:embed="rId3"/>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2608421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F664B-6EBD-4F31-A120-22FE1B3D6D4C}"/>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E0D09168-E0E8-4FE8-A44E-9FFFCCA65B34}"/>
              </a:ext>
            </a:extLst>
          </p:cNvPr>
          <p:cNvSpPr>
            <a:spLocks noGrp="1"/>
          </p:cNvSpPr>
          <p:nvPr>
            <p:ph idx="1"/>
          </p:nvPr>
        </p:nvSpPr>
        <p:spPr/>
        <p:txBody>
          <a:bodyPr>
            <a:normAutofit/>
          </a:bodyPr>
          <a:lstStyle/>
          <a:p>
            <a:r>
              <a:rPr lang="en-US" sz="2400" dirty="0"/>
              <a:t>R has many functions built in. These are referred to as Base R functions.</a:t>
            </a:r>
          </a:p>
          <a:p>
            <a:r>
              <a:rPr lang="en-US" sz="2400" dirty="0"/>
              <a:t>When you call a function, it looks like this:</a:t>
            </a:r>
          </a:p>
          <a:p>
            <a:pPr marL="450000" lvl="1" indent="0">
              <a:buNone/>
            </a:pPr>
            <a:r>
              <a:rPr lang="en-US" sz="2000" dirty="0" err="1">
                <a:solidFill>
                  <a:schemeClr val="accent1"/>
                </a:solidFill>
                <a:latin typeface="Consolas" panose="020B0609020204030204" pitchFamily="49" charset="0"/>
              </a:rPr>
              <a:t>function_name</a:t>
            </a:r>
            <a:r>
              <a:rPr lang="en-US" sz="2000" dirty="0">
                <a:solidFill>
                  <a:schemeClr val="accent1"/>
                </a:solidFill>
                <a:latin typeface="Consolas" panose="020B0609020204030204" pitchFamily="49" charset="0"/>
              </a:rPr>
              <a:t>( arg1 = val1, arg2 = val2)</a:t>
            </a:r>
          </a:p>
          <a:p>
            <a:r>
              <a:rPr lang="en-US" sz="2400" dirty="0"/>
              <a:t>You can create a function, but that’s beyond the scope of our training.</a:t>
            </a:r>
          </a:p>
          <a:p>
            <a:r>
              <a:rPr lang="en-US" sz="2400" dirty="0"/>
              <a:t>You will see many examples of functions as we move forward.</a:t>
            </a:r>
            <a:endParaRPr lang="en-US" dirty="0"/>
          </a:p>
          <a:p>
            <a:endParaRPr lang="en-US" sz="2800" dirty="0"/>
          </a:p>
        </p:txBody>
      </p:sp>
      <p:pic>
        <p:nvPicPr>
          <p:cNvPr id="4" name="Picture 3">
            <a:extLst>
              <a:ext uri="{FF2B5EF4-FFF2-40B4-BE49-F238E27FC236}">
                <a16:creationId xmlns:a16="http://schemas.microsoft.com/office/drawing/2014/main" id="{25402BA4-6BD7-4EFC-A755-B8D915E96BB0}"/>
              </a:ext>
            </a:extLst>
          </p:cNvPr>
          <p:cNvPicPr>
            <a:picLocks noChangeAspect="1"/>
          </p:cNvPicPr>
          <p:nvPr/>
        </p:nvPicPr>
        <p:blipFill>
          <a:blip r:embed="rId3"/>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309065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4966-DE7E-46AE-B864-52C7368A438D}"/>
              </a:ext>
            </a:extLst>
          </p:cNvPr>
          <p:cNvSpPr>
            <a:spLocks noGrp="1"/>
          </p:cNvSpPr>
          <p:nvPr>
            <p:ph type="title"/>
          </p:nvPr>
        </p:nvSpPr>
        <p:spPr/>
        <p:txBody>
          <a:bodyPr/>
          <a:lstStyle/>
          <a:p>
            <a:r>
              <a:rPr lang="en-US" dirty="0">
                <a:hlinkClick r:id="rId3"/>
              </a:rPr>
              <a:t>Logical operators</a:t>
            </a:r>
            <a:endParaRPr lang="en-US" dirty="0"/>
          </a:p>
        </p:txBody>
      </p:sp>
      <p:sp>
        <p:nvSpPr>
          <p:cNvPr id="3" name="Content Placeholder 2">
            <a:extLst>
              <a:ext uri="{FF2B5EF4-FFF2-40B4-BE49-F238E27FC236}">
                <a16:creationId xmlns:a16="http://schemas.microsoft.com/office/drawing/2014/main" id="{A5630139-F7F7-41CE-85D4-DED39D586891}"/>
              </a:ext>
            </a:extLst>
          </p:cNvPr>
          <p:cNvSpPr>
            <a:spLocks noGrp="1"/>
          </p:cNvSpPr>
          <p:nvPr>
            <p:ph idx="1"/>
          </p:nvPr>
        </p:nvSpPr>
        <p:spPr>
          <a:xfrm>
            <a:off x="913795" y="1580051"/>
            <a:ext cx="10353762" cy="4913028"/>
          </a:xfrm>
        </p:spPr>
        <p:txBody>
          <a:bodyPr>
            <a:normAutofit/>
          </a:bodyPr>
          <a:lstStyle/>
          <a:p>
            <a:pPr marL="36900" indent="0">
              <a:buNone/>
            </a:pPr>
            <a:r>
              <a:rPr lang="en-US" dirty="0"/>
              <a:t>You will need to use logical operators when sub-setting data and in if-statements when your scripts get more complex (we will not cover if-statements in this training)</a:t>
            </a:r>
          </a:p>
          <a:p>
            <a:r>
              <a:rPr lang="en-US" dirty="0"/>
              <a:t> “not” =</a:t>
            </a:r>
            <a:r>
              <a:rPr lang="en-US" dirty="0">
                <a:solidFill>
                  <a:schemeClr val="accent1"/>
                </a:solidFill>
                <a:latin typeface="Consolas" panose="020B0609020204030204" pitchFamily="49" charset="0"/>
              </a:rPr>
              <a:t> !</a:t>
            </a:r>
          </a:p>
          <a:p>
            <a:r>
              <a:rPr lang="en-US" dirty="0"/>
              <a:t>“and” for vectors &gt; length-1 = </a:t>
            </a:r>
            <a:r>
              <a:rPr lang="en-US" dirty="0">
                <a:solidFill>
                  <a:schemeClr val="accent1"/>
                </a:solidFill>
                <a:latin typeface="Consolas" panose="020B0609020204030204" pitchFamily="49" charset="0"/>
              </a:rPr>
              <a:t>&amp;</a:t>
            </a:r>
          </a:p>
          <a:p>
            <a:r>
              <a:rPr lang="en-US" dirty="0"/>
              <a:t>“and” for single, scalar objects = </a:t>
            </a:r>
            <a:r>
              <a:rPr lang="en-US" dirty="0">
                <a:solidFill>
                  <a:schemeClr val="accent1"/>
                </a:solidFill>
                <a:latin typeface="Consolas" panose="020B0609020204030204" pitchFamily="49" charset="0"/>
              </a:rPr>
              <a:t>&amp;&amp;</a:t>
            </a:r>
          </a:p>
          <a:p>
            <a:r>
              <a:rPr lang="en-US" dirty="0"/>
              <a:t>“or” for vectors &gt; length-1 = </a:t>
            </a:r>
            <a:r>
              <a:rPr lang="en-US" dirty="0">
                <a:solidFill>
                  <a:schemeClr val="accent1"/>
                </a:solidFill>
                <a:latin typeface="Consolas" panose="020B0609020204030204" pitchFamily="49" charset="0"/>
              </a:rPr>
              <a:t>|</a:t>
            </a:r>
          </a:p>
          <a:p>
            <a:r>
              <a:rPr lang="en-US" dirty="0"/>
              <a:t>“or” for single, scalar objects = </a:t>
            </a:r>
            <a:r>
              <a:rPr lang="en-US" dirty="0">
                <a:solidFill>
                  <a:schemeClr val="accent1"/>
                </a:solidFill>
                <a:latin typeface="Consolas" panose="020B0609020204030204" pitchFamily="49" charset="0"/>
              </a:rPr>
              <a:t>||</a:t>
            </a:r>
          </a:p>
          <a:p>
            <a:r>
              <a:rPr lang="en-US" dirty="0"/>
              <a:t>exclusive “or” = </a:t>
            </a:r>
            <a:r>
              <a:rPr lang="en-US" dirty="0" err="1">
                <a:solidFill>
                  <a:schemeClr val="accent1"/>
                </a:solidFill>
                <a:latin typeface="Consolas" panose="020B0609020204030204" pitchFamily="49" charset="0"/>
              </a:rPr>
              <a:t>xor</a:t>
            </a:r>
            <a:r>
              <a:rPr lang="en-US" dirty="0">
                <a:solidFill>
                  <a:schemeClr val="accent1"/>
                </a:solidFill>
                <a:latin typeface="Consolas" panose="020B0609020204030204" pitchFamily="49" charset="0"/>
              </a:rPr>
              <a:t>(x, y)</a:t>
            </a:r>
          </a:p>
          <a:p>
            <a:r>
              <a:rPr lang="en-US" dirty="0" err="1">
                <a:solidFill>
                  <a:schemeClr val="accent1"/>
                </a:solidFill>
                <a:latin typeface="Consolas" panose="020B0609020204030204" pitchFamily="49" charset="0"/>
              </a:rPr>
              <a:t>isNA</a:t>
            </a:r>
            <a:r>
              <a:rPr lang="en-US" dirty="0">
                <a:solidFill>
                  <a:schemeClr val="accent1"/>
                </a:solidFill>
                <a:latin typeface="Consolas" panose="020B0609020204030204" pitchFamily="49" charset="0"/>
              </a:rPr>
              <a:t>() </a:t>
            </a:r>
            <a:r>
              <a:rPr lang="en-US" dirty="0"/>
              <a:t>checks if an object is </a:t>
            </a:r>
            <a:r>
              <a:rPr lang="en-US" dirty="0">
                <a:solidFill>
                  <a:schemeClr val="accent1"/>
                </a:solidFill>
                <a:latin typeface="Consolas" panose="020B0609020204030204" pitchFamily="49" charset="0"/>
              </a:rPr>
              <a:t>NA</a:t>
            </a:r>
            <a:r>
              <a:rPr lang="en-US" dirty="0"/>
              <a:t> and returns </a:t>
            </a:r>
            <a:r>
              <a:rPr lang="en-US" dirty="0">
                <a:solidFill>
                  <a:schemeClr val="accent1"/>
                </a:solidFill>
                <a:latin typeface="Consolas" panose="020B0609020204030204" pitchFamily="49" charset="0"/>
              </a:rPr>
              <a:t>TRUE</a:t>
            </a:r>
            <a:r>
              <a:rPr lang="en-US" dirty="0"/>
              <a:t> or </a:t>
            </a:r>
            <a:r>
              <a:rPr lang="en-US" dirty="0">
                <a:solidFill>
                  <a:schemeClr val="accent1"/>
                </a:solidFill>
                <a:latin typeface="Consolas" panose="020B0609020204030204" pitchFamily="49" charset="0"/>
              </a:rPr>
              <a:t>FALSE</a:t>
            </a:r>
          </a:p>
          <a:p>
            <a:endParaRPr lang="en-US" dirty="0">
              <a:solidFill>
                <a:schemeClr val="accent1"/>
              </a:solidFill>
              <a:latin typeface="Consolas" panose="020B0609020204030204" pitchFamily="49" charset="0"/>
            </a:endParaRPr>
          </a:p>
          <a:p>
            <a:endParaRPr lang="en-US" dirty="0"/>
          </a:p>
          <a:p>
            <a:endParaRPr lang="en-US" dirty="0"/>
          </a:p>
        </p:txBody>
      </p:sp>
      <p:pic>
        <p:nvPicPr>
          <p:cNvPr id="4" name="Picture 3">
            <a:extLst>
              <a:ext uri="{FF2B5EF4-FFF2-40B4-BE49-F238E27FC236}">
                <a16:creationId xmlns:a16="http://schemas.microsoft.com/office/drawing/2014/main" id="{2C3199F1-5CD0-451C-BE47-06E46069A6D8}"/>
              </a:ext>
            </a:extLst>
          </p:cNvPr>
          <p:cNvPicPr>
            <a:picLocks noChangeAspect="1"/>
          </p:cNvPicPr>
          <p:nvPr/>
        </p:nvPicPr>
        <p:blipFill>
          <a:blip r:embed="rId4"/>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3177103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DFA1-0701-42C9-AA28-BF98E6401FDA}"/>
              </a:ext>
            </a:extLst>
          </p:cNvPr>
          <p:cNvSpPr>
            <a:spLocks noGrp="1"/>
          </p:cNvSpPr>
          <p:nvPr>
            <p:ph type="title"/>
          </p:nvPr>
        </p:nvSpPr>
        <p:spPr/>
        <p:txBody>
          <a:bodyPr/>
          <a:lstStyle/>
          <a:p>
            <a:r>
              <a:rPr lang="en-US" dirty="0"/>
              <a:t>Logical operators</a:t>
            </a:r>
          </a:p>
        </p:txBody>
      </p:sp>
      <p:pic>
        <p:nvPicPr>
          <p:cNvPr id="4" name="Picture 3">
            <a:extLst>
              <a:ext uri="{FF2B5EF4-FFF2-40B4-BE49-F238E27FC236}">
                <a16:creationId xmlns:a16="http://schemas.microsoft.com/office/drawing/2014/main" id="{067719F5-E8F4-44C6-892E-9FA68D619C7E}"/>
              </a:ext>
            </a:extLst>
          </p:cNvPr>
          <p:cNvPicPr>
            <a:picLocks noChangeAspect="1"/>
          </p:cNvPicPr>
          <p:nvPr/>
        </p:nvPicPr>
        <p:blipFill>
          <a:blip r:embed="rId3"/>
          <a:stretch>
            <a:fillRect/>
          </a:stretch>
        </p:blipFill>
        <p:spPr>
          <a:xfrm>
            <a:off x="2276310" y="2011740"/>
            <a:ext cx="7639380" cy="3705569"/>
          </a:xfrm>
          <a:prstGeom prst="rect">
            <a:avLst/>
          </a:prstGeom>
        </p:spPr>
      </p:pic>
      <p:pic>
        <p:nvPicPr>
          <p:cNvPr id="5" name="Picture 4">
            <a:extLst>
              <a:ext uri="{FF2B5EF4-FFF2-40B4-BE49-F238E27FC236}">
                <a16:creationId xmlns:a16="http://schemas.microsoft.com/office/drawing/2014/main" id="{3C2A3399-8593-421C-A7FA-27D67868B29D}"/>
              </a:ext>
            </a:extLst>
          </p:cNvPr>
          <p:cNvPicPr>
            <a:picLocks noChangeAspect="1"/>
          </p:cNvPicPr>
          <p:nvPr/>
        </p:nvPicPr>
        <p:blipFill>
          <a:blip r:embed="rId4"/>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3998836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734E-8A7B-49EF-B728-1C4AF2AC1B71}"/>
              </a:ext>
            </a:extLst>
          </p:cNvPr>
          <p:cNvSpPr>
            <a:spLocks noGrp="1"/>
          </p:cNvSpPr>
          <p:nvPr>
            <p:ph type="title"/>
          </p:nvPr>
        </p:nvSpPr>
        <p:spPr/>
        <p:txBody>
          <a:bodyPr/>
          <a:lstStyle/>
          <a:p>
            <a:r>
              <a:rPr lang="en-US" dirty="0"/>
              <a:t>Logical operators: examples</a:t>
            </a:r>
          </a:p>
        </p:txBody>
      </p:sp>
      <p:sp>
        <p:nvSpPr>
          <p:cNvPr id="7" name="TextBox 6">
            <a:extLst>
              <a:ext uri="{FF2B5EF4-FFF2-40B4-BE49-F238E27FC236}">
                <a16:creationId xmlns:a16="http://schemas.microsoft.com/office/drawing/2014/main" id="{F5987871-F8B4-4CF5-AC68-D76325FA1BB0}"/>
              </a:ext>
            </a:extLst>
          </p:cNvPr>
          <p:cNvSpPr txBox="1"/>
          <p:nvPr/>
        </p:nvSpPr>
        <p:spPr>
          <a:xfrm>
            <a:off x="1451170" y="2018701"/>
            <a:ext cx="9289659" cy="3108543"/>
          </a:xfrm>
          <a:prstGeom prst="rect">
            <a:avLst/>
          </a:prstGeom>
          <a:noFill/>
        </p:spPr>
        <p:txBody>
          <a:bodyPr wrap="none" rtlCol="0">
            <a:spAutoFit/>
          </a:bodyPr>
          <a:lstStyle/>
          <a:p>
            <a:r>
              <a:rPr lang="en-US" sz="4000" dirty="0">
                <a:solidFill>
                  <a:schemeClr val="accent1"/>
                </a:solidFill>
                <a:latin typeface="Consolas" panose="020B0609020204030204" pitchFamily="49" charset="0"/>
              </a:rPr>
              <a:t>month == 11 | month == 12</a:t>
            </a:r>
          </a:p>
          <a:p>
            <a:r>
              <a:rPr lang="en-US" dirty="0"/>
              <a:t>Returns observations where month is either November OR December (inclusive or)</a:t>
            </a:r>
          </a:p>
          <a:p>
            <a:endParaRPr lang="en-US" sz="4000" dirty="0">
              <a:solidFill>
                <a:schemeClr val="accent1"/>
              </a:solidFill>
              <a:latin typeface="Consolas" panose="020B0609020204030204" pitchFamily="49" charset="0"/>
            </a:endParaRPr>
          </a:p>
          <a:p>
            <a:r>
              <a:rPr lang="en-US" sz="4000" dirty="0">
                <a:solidFill>
                  <a:schemeClr val="accent1"/>
                </a:solidFill>
                <a:latin typeface="Consolas" panose="020B0609020204030204" pitchFamily="49" charset="0"/>
              </a:rPr>
              <a:t>month &gt;= 3 &amp; month &lt;= 6</a:t>
            </a:r>
          </a:p>
          <a:p>
            <a:pPr lvl="0"/>
            <a:r>
              <a:rPr lang="en-US" dirty="0">
                <a:solidFill>
                  <a:prstClr val="white"/>
                </a:solidFill>
              </a:rPr>
              <a:t>Returns observations where month is between March and June (inclusive of March and June)</a:t>
            </a:r>
          </a:p>
          <a:p>
            <a:endParaRPr lang="en-US" sz="4000" dirty="0">
              <a:solidFill>
                <a:schemeClr val="accent1"/>
              </a:solidFill>
              <a:latin typeface="Consolas" panose="020B0609020204030204" pitchFamily="49" charset="0"/>
            </a:endParaRPr>
          </a:p>
        </p:txBody>
      </p:sp>
      <p:pic>
        <p:nvPicPr>
          <p:cNvPr id="8" name="Picture 7">
            <a:extLst>
              <a:ext uri="{FF2B5EF4-FFF2-40B4-BE49-F238E27FC236}">
                <a16:creationId xmlns:a16="http://schemas.microsoft.com/office/drawing/2014/main" id="{3A53DA9C-3670-41DE-AD8A-4CC3CFF1F845}"/>
              </a:ext>
            </a:extLst>
          </p:cNvPr>
          <p:cNvPicPr>
            <a:picLocks noChangeAspect="1"/>
          </p:cNvPicPr>
          <p:nvPr/>
        </p:nvPicPr>
        <p:blipFill>
          <a:blip r:embed="rId3"/>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2304346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A9C2E-F1FB-43E3-91C8-0896DA48ACAB}"/>
              </a:ext>
            </a:extLst>
          </p:cNvPr>
          <p:cNvSpPr>
            <a:spLocks noGrp="1"/>
          </p:cNvSpPr>
          <p:nvPr>
            <p:ph type="title"/>
          </p:nvPr>
        </p:nvSpPr>
        <p:spPr/>
        <p:txBody>
          <a:bodyPr/>
          <a:lstStyle/>
          <a:p>
            <a:r>
              <a:rPr lang="en-US" dirty="0"/>
              <a:t>Calling columns in a data frame with $</a:t>
            </a:r>
          </a:p>
        </p:txBody>
      </p:sp>
      <p:sp>
        <p:nvSpPr>
          <p:cNvPr id="3" name="Content Placeholder 2">
            <a:extLst>
              <a:ext uri="{FF2B5EF4-FFF2-40B4-BE49-F238E27FC236}">
                <a16:creationId xmlns:a16="http://schemas.microsoft.com/office/drawing/2014/main" id="{C41D3B25-DF3A-4F90-AE72-B29FAB646D93}"/>
              </a:ext>
            </a:extLst>
          </p:cNvPr>
          <p:cNvSpPr>
            <a:spLocks noGrp="1"/>
          </p:cNvSpPr>
          <p:nvPr>
            <p:ph idx="1"/>
          </p:nvPr>
        </p:nvSpPr>
        <p:spPr/>
        <p:txBody>
          <a:bodyPr/>
          <a:lstStyle/>
          <a:p>
            <a:r>
              <a:rPr lang="en-US" dirty="0"/>
              <a:t>The most commonly used practice to identify a single column in a data frame looks like this:</a:t>
            </a:r>
          </a:p>
          <a:p>
            <a:pPr marL="450000" lvl="1" indent="0">
              <a:buNone/>
            </a:pPr>
            <a:r>
              <a:rPr lang="en-US" sz="2400" dirty="0">
                <a:solidFill>
                  <a:schemeClr val="accent1"/>
                </a:solidFill>
                <a:latin typeface="Consolas" panose="020B0609020204030204" pitchFamily="49" charset="0"/>
              </a:rPr>
              <a:t>myData$columnName</a:t>
            </a:r>
          </a:p>
          <a:p>
            <a:pPr lvl="1"/>
            <a:endParaRPr lang="en-US" dirty="0">
              <a:solidFill>
                <a:schemeClr val="accent1"/>
              </a:solidFill>
              <a:latin typeface="Consolas" panose="020B0609020204030204" pitchFamily="49" charset="0"/>
            </a:endParaRPr>
          </a:p>
        </p:txBody>
      </p:sp>
      <p:pic>
        <p:nvPicPr>
          <p:cNvPr id="4" name="Picture 3">
            <a:extLst>
              <a:ext uri="{FF2B5EF4-FFF2-40B4-BE49-F238E27FC236}">
                <a16:creationId xmlns:a16="http://schemas.microsoft.com/office/drawing/2014/main" id="{EFF11E51-FACB-435D-9131-6034CC61930E}"/>
              </a:ext>
            </a:extLst>
          </p:cNvPr>
          <p:cNvPicPr>
            <a:picLocks noChangeAspect="1"/>
          </p:cNvPicPr>
          <p:nvPr/>
        </p:nvPicPr>
        <p:blipFill>
          <a:blip r:embed="rId3"/>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3669340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B2A8-FF40-47A7-8807-31F3130A818A}"/>
              </a:ext>
            </a:extLst>
          </p:cNvPr>
          <p:cNvSpPr>
            <a:spLocks noGrp="1"/>
          </p:cNvSpPr>
          <p:nvPr>
            <p:ph type="title"/>
          </p:nvPr>
        </p:nvSpPr>
        <p:spPr>
          <a:xfrm>
            <a:off x="762292" y="503462"/>
            <a:ext cx="5419893" cy="970450"/>
          </a:xfrm>
        </p:spPr>
        <p:txBody>
          <a:bodyPr/>
          <a:lstStyle/>
          <a:p>
            <a:pPr algn="l"/>
            <a:r>
              <a:rPr lang="en-US" dirty="0">
                <a:hlinkClick r:id="rId3"/>
              </a:rPr>
              <a:t>RMarkdown</a:t>
            </a:r>
            <a:endParaRPr lang="en-US" dirty="0"/>
          </a:p>
        </p:txBody>
      </p:sp>
      <p:sp>
        <p:nvSpPr>
          <p:cNvPr id="3" name="Content Placeholder 2">
            <a:extLst>
              <a:ext uri="{FF2B5EF4-FFF2-40B4-BE49-F238E27FC236}">
                <a16:creationId xmlns:a16="http://schemas.microsoft.com/office/drawing/2014/main" id="{9C4207F0-1AF1-40F6-A77E-07706E38DBC0}"/>
              </a:ext>
            </a:extLst>
          </p:cNvPr>
          <p:cNvSpPr>
            <a:spLocks noGrp="1"/>
          </p:cNvSpPr>
          <p:nvPr>
            <p:ph idx="1"/>
          </p:nvPr>
        </p:nvSpPr>
        <p:spPr>
          <a:xfrm>
            <a:off x="428600" y="1788952"/>
            <a:ext cx="5285669" cy="3850548"/>
          </a:xfrm>
        </p:spPr>
        <p:txBody>
          <a:bodyPr/>
          <a:lstStyle/>
          <a:p>
            <a:pPr marL="36900" indent="0">
              <a:buNone/>
            </a:pPr>
            <a:r>
              <a:rPr lang="en-US" dirty="0"/>
              <a:t>1. Open a new .</a:t>
            </a:r>
            <a:r>
              <a:rPr lang="en-US" dirty="0" err="1"/>
              <a:t>Rmd</a:t>
            </a:r>
            <a:r>
              <a:rPr lang="en-US" dirty="0"/>
              <a:t> file	</a:t>
            </a:r>
          </a:p>
          <a:p>
            <a:pPr lvl="1"/>
            <a:r>
              <a:rPr lang="en-US" b="1" dirty="0">
                <a:solidFill>
                  <a:srgbClr val="00B0F0"/>
                </a:solidFill>
              </a:rPr>
              <a:t>File &gt; New File &gt; R Markdown</a:t>
            </a:r>
          </a:p>
          <a:p>
            <a:pPr marL="36900" indent="0">
              <a:buNone/>
            </a:pPr>
            <a:r>
              <a:rPr lang="en-US" dirty="0"/>
              <a:t>2. Write document by editing template</a:t>
            </a:r>
          </a:p>
          <a:p>
            <a:pPr marL="36900" indent="0">
              <a:buNone/>
            </a:pPr>
            <a:r>
              <a:rPr lang="en-US" dirty="0"/>
              <a:t>3. </a:t>
            </a:r>
            <a:r>
              <a:rPr lang="en-US" b="1" dirty="0">
                <a:solidFill>
                  <a:srgbClr val="00B0F0"/>
                </a:solidFill>
              </a:rPr>
              <a:t>Knit</a:t>
            </a:r>
            <a:r>
              <a:rPr lang="en-US" dirty="0"/>
              <a:t> document to create report</a:t>
            </a:r>
          </a:p>
          <a:p>
            <a:pPr lvl="1"/>
            <a:r>
              <a:rPr lang="en-US" dirty="0"/>
              <a:t>Use </a:t>
            </a:r>
            <a:r>
              <a:rPr lang="en-US" b="1" dirty="0">
                <a:solidFill>
                  <a:srgbClr val="00B0F0"/>
                </a:solidFill>
              </a:rPr>
              <a:t>knit</a:t>
            </a:r>
            <a:r>
              <a:rPr lang="en-US" dirty="0"/>
              <a:t> button or </a:t>
            </a:r>
            <a:r>
              <a:rPr lang="en-US" dirty="0">
                <a:solidFill>
                  <a:schemeClr val="accent1"/>
                </a:solidFill>
                <a:latin typeface="Consolas" panose="020B0609020204030204" pitchFamily="49" charset="0"/>
              </a:rPr>
              <a:t>render()</a:t>
            </a:r>
          </a:p>
          <a:p>
            <a:endParaRPr lang="en-US" dirty="0"/>
          </a:p>
          <a:p>
            <a:pPr marL="36900" indent="0">
              <a:buNone/>
            </a:pPr>
            <a:endParaRPr lang="en-US" sz="1400" dirty="0"/>
          </a:p>
          <a:p>
            <a:pPr marL="36900" indent="0">
              <a:buNone/>
            </a:pPr>
            <a:r>
              <a:rPr lang="en-US" sz="1600" dirty="0"/>
              <a:t>More instructions here: </a:t>
            </a:r>
            <a:r>
              <a:rPr lang="en-US" sz="1600" dirty="0">
                <a:hlinkClick r:id="rId4"/>
              </a:rPr>
              <a:t>https://rstudio.com/wp-content/uploads/2016/03/rmarkdown-cheatsheet-2.0.pdf</a:t>
            </a:r>
            <a:r>
              <a:rPr lang="en-US" sz="1600" dirty="0"/>
              <a:t> </a:t>
            </a:r>
          </a:p>
          <a:p>
            <a:pPr marL="36900" indent="0">
              <a:buNone/>
            </a:pPr>
            <a:r>
              <a:rPr lang="en-US" sz="1600" dirty="0"/>
              <a:t>and here: </a:t>
            </a:r>
            <a:r>
              <a:rPr lang="en-US" sz="1600" dirty="0">
                <a:hlinkClick r:id="rId5"/>
              </a:rPr>
              <a:t>https://holtzy.github.io/Pimp-my-rmd/</a:t>
            </a:r>
            <a:r>
              <a:rPr lang="en-US" sz="1600" dirty="0"/>
              <a:t> </a:t>
            </a:r>
          </a:p>
        </p:txBody>
      </p:sp>
      <p:pic>
        <p:nvPicPr>
          <p:cNvPr id="4" name="Picture 3">
            <a:extLst>
              <a:ext uri="{FF2B5EF4-FFF2-40B4-BE49-F238E27FC236}">
                <a16:creationId xmlns:a16="http://schemas.microsoft.com/office/drawing/2014/main" id="{F6ADD4A7-E620-4FFF-A35D-9A7B90CD3BD8}"/>
              </a:ext>
            </a:extLst>
          </p:cNvPr>
          <p:cNvPicPr>
            <a:picLocks noChangeAspect="1"/>
          </p:cNvPicPr>
          <p:nvPr/>
        </p:nvPicPr>
        <p:blipFill rotWithShape="1">
          <a:blip r:embed="rId6"/>
          <a:srcRect r="15699"/>
          <a:stretch/>
        </p:blipFill>
        <p:spPr>
          <a:xfrm>
            <a:off x="5849254" y="503462"/>
            <a:ext cx="5735942" cy="2100043"/>
          </a:xfrm>
          <a:prstGeom prst="rect">
            <a:avLst/>
          </a:prstGeom>
        </p:spPr>
      </p:pic>
      <p:pic>
        <p:nvPicPr>
          <p:cNvPr id="5" name="Picture 4">
            <a:extLst>
              <a:ext uri="{FF2B5EF4-FFF2-40B4-BE49-F238E27FC236}">
                <a16:creationId xmlns:a16="http://schemas.microsoft.com/office/drawing/2014/main" id="{63F8D87A-BD27-42EB-9564-7D68CF58BC75}"/>
              </a:ext>
            </a:extLst>
          </p:cNvPr>
          <p:cNvPicPr>
            <a:picLocks noChangeAspect="1"/>
          </p:cNvPicPr>
          <p:nvPr/>
        </p:nvPicPr>
        <p:blipFill>
          <a:blip r:embed="rId7"/>
          <a:stretch>
            <a:fillRect/>
          </a:stretch>
        </p:blipFill>
        <p:spPr>
          <a:xfrm>
            <a:off x="6530047" y="2826723"/>
            <a:ext cx="4519765" cy="3723978"/>
          </a:xfrm>
          <a:prstGeom prst="rect">
            <a:avLst/>
          </a:prstGeom>
        </p:spPr>
      </p:pic>
      <p:pic>
        <p:nvPicPr>
          <p:cNvPr id="6" name="Picture 5">
            <a:extLst>
              <a:ext uri="{FF2B5EF4-FFF2-40B4-BE49-F238E27FC236}">
                <a16:creationId xmlns:a16="http://schemas.microsoft.com/office/drawing/2014/main" id="{59D6E7D0-637B-4A37-AA34-0C033CAC9E28}"/>
              </a:ext>
            </a:extLst>
          </p:cNvPr>
          <p:cNvPicPr>
            <a:picLocks noChangeAspect="1"/>
          </p:cNvPicPr>
          <p:nvPr/>
        </p:nvPicPr>
        <p:blipFill>
          <a:blip r:embed="rId8"/>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3661511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9CCD-5E35-4F80-A0FB-97406AC86256}"/>
              </a:ext>
            </a:extLst>
          </p:cNvPr>
          <p:cNvSpPr>
            <a:spLocks noGrp="1"/>
          </p:cNvSpPr>
          <p:nvPr>
            <p:ph type="title"/>
          </p:nvPr>
        </p:nvSpPr>
        <p:spPr/>
        <p:txBody>
          <a:bodyPr/>
          <a:lstStyle/>
          <a:p>
            <a:r>
              <a:rPr lang="en-US" dirty="0"/>
              <a:t>Sharing code</a:t>
            </a:r>
          </a:p>
        </p:txBody>
      </p:sp>
      <p:sp>
        <p:nvSpPr>
          <p:cNvPr id="3" name="Content Placeholder 2">
            <a:extLst>
              <a:ext uri="{FF2B5EF4-FFF2-40B4-BE49-F238E27FC236}">
                <a16:creationId xmlns:a16="http://schemas.microsoft.com/office/drawing/2014/main" id="{CE2202D0-DF41-46E5-8097-52F57826BD11}"/>
              </a:ext>
            </a:extLst>
          </p:cNvPr>
          <p:cNvSpPr>
            <a:spLocks noGrp="1"/>
          </p:cNvSpPr>
          <p:nvPr>
            <p:ph idx="1"/>
          </p:nvPr>
        </p:nvSpPr>
        <p:spPr/>
        <p:txBody>
          <a:bodyPr>
            <a:normAutofit/>
          </a:bodyPr>
          <a:lstStyle/>
          <a:p>
            <a:pPr lvl="1" fontAlgn="base"/>
            <a:r>
              <a:rPr lang="en-US" sz="3400" dirty="0">
                <a:solidFill>
                  <a:schemeClr val="accent1">
                    <a:lumMod val="75000"/>
                  </a:schemeClr>
                </a:solidFill>
                <a:effectLst/>
              </a:rPr>
              <a:t>“Any fool can write code that a computer can understand. </a:t>
            </a:r>
            <a:r>
              <a:rPr lang="en-US" sz="3400" dirty="0">
                <a:solidFill>
                  <a:schemeClr val="accent3">
                    <a:lumMod val="60000"/>
                    <a:lumOff val="40000"/>
                  </a:schemeClr>
                </a:solidFill>
                <a:effectLst/>
              </a:rPr>
              <a:t>Good programmers write code that humans can understand.” </a:t>
            </a:r>
            <a:r>
              <a:rPr lang="en-US" sz="3400" dirty="0">
                <a:solidFill>
                  <a:schemeClr val="accent1">
                    <a:lumMod val="75000"/>
                  </a:schemeClr>
                </a:solidFill>
                <a:effectLst/>
              </a:rPr>
              <a:t>- Martin Fowler, </a:t>
            </a:r>
            <a:r>
              <a:rPr lang="en-US" sz="3400" i="1" dirty="0">
                <a:solidFill>
                  <a:schemeClr val="accent1">
                    <a:lumMod val="75000"/>
                  </a:schemeClr>
                </a:solidFill>
                <a:effectLst/>
              </a:rPr>
              <a:t>Refactoring: Improving the Design of Existing Code</a:t>
            </a:r>
            <a:r>
              <a:rPr lang="en-US" sz="3400" dirty="0">
                <a:solidFill>
                  <a:schemeClr val="accent1">
                    <a:lumMod val="75000"/>
                  </a:schemeClr>
                </a:solidFill>
                <a:effectLst/>
              </a:rPr>
              <a:t>, 1999</a:t>
            </a:r>
          </a:p>
          <a:p>
            <a:pPr lvl="1"/>
            <a:r>
              <a:rPr lang="en-US" sz="2400" dirty="0">
                <a:effectLst/>
                <a:hlinkClick r:id="rId3"/>
              </a:rPr>
              <a:t>Best practices—writing code for humans</a:t>
            </a:r>
            <a:endParaRPr lang="en-US" sz="2400" dirty="0"/>
          </a:p>
        </p:txBody>
      </p:sp>
      <p:pic>
        <p:nvPicPr>
          <p:cNvPr id="4" name="Picture 3">
            <a:extLst>
              <a:ext uri="{FF2B5EF4-FFF2-40B4-BE49-F238E27FC236}">
                <a16:creationId xmlns:a16="http://schemas.microsoft.com/office/drawing/2014/main" id="{0C394E22-61D0-4514-B5D2-57CA41260972}"/>
              </a:ext>
            </a:extLst>
          </p:cNvPr>
          <p:cNvPicPr>
            <a:picLocks noChangeAspect="1"/>
          </p:cNvPicPr>
          <p:nvPr/>
        </p:nvPicPr>
        <p:blipFill>
          <a:blip r:embed="rId4"/>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400007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1F1A-7339-479A-AE7C-3E6D7FE1FEB2}"/>
              </a:ext>
            </a:extLst>
          </p:cNvPr>
          <p:cNvSpPr>
            <a:spLocks noGrp="1"/>
          </p:cNvSpPr>
          <p:nvPr>
            <p:ph type="title"/>
          </p:nvPr>
        </p:nvSpPr>
        <p:spPr>
          <a:xfrm>
            <a:off x="478361" y="416652"/>
            <a:ext cx="4388047" cy="970450"/>
          </a:xfrm>
        </p:spPr>
        <p:txBody>
          <a:bodyPr/>
          <a:lstStyle/>
          <a:p>
            <a:pPr algn="l"/>
            <a:r>
              <a:rPr lang="en-US" dirty="0"/>
              <a:t>Overview</a:t>
            </a:r>
          </a:p>
        </p:txBody>
      </p:sp>
      <p:sp>
        <p:nvSpPr>
          <p:cNvPr id="3" name="Content Placeholder 2">
            <a:extLst>
              <a:ext uri="{FF2B5EF4-FFF2-40B4-BE49-F238E27FC236}">
                <a16:creationId xmlns:a16="http://schemas.microsoft.com/office/drawing/2014/main" id="{039061B5-F12C-4778-9A58-8DFCB5F35849}"/>
              </a:ext>
            </a:extLst>
          </p:cNvPr>
          <p:cNvSpPr>
            <a:spLocks noGrp="1"/>
          </p:cNvSpPr>
          <p:nvPr>
            <p:ph idx="1"/>
          </p:nvPr>
        </p:nvSpPr>
        <p:spPr>
          <a:xfrm>
            <a:off x="478361" y="1387102"/>
            <a:ext cx="3288296" cy="3797847"/>
          </a:xfrm>
        </p:spPr>
        <p:txBody>
          <a:bodyPr>
            <a:normAutofit/>
          </a:bodyPr>
          <a:lstStyle/>
          <a:p>
            <a:r>
              <a:rPr lang="en-US" dirty="0">
                <a:solidFill>
                  <a:srgbClr val="00B0F0"/>
                </a:solidFill>
              </a:rPr>
              <a:t>About R</a:t>
            </a:r>
          </a:p>
          <a:p>
            <a:r>
              <a:rPr lang="en-US" dirty="0">
                <a:solidFill>
                  <a:srgbClr val="00B0F0"/>
                </a:solidFill>
              </a:rPr>
              <a:t>R for Data Science</a:t>
            </a:r>
          </a:p>
          <a:p>
            <a:r>
              <a:rPr lang="en-US" dirty="0">
                <a:solidFill>
                  <a:srgbClr val="00B0F0"/>
                </a:solidFill>
              </a:rPr>
              <a:t>Packages</a:t>
            </a:r>
          </a:p>
          <a:p>
            <a:r>
              <a:rPr lang="en-US" dirty="0">
                <a:solidFill>
                  <a:srgbClr val="00B0F0"/>
                </a:solidFill>
              </a:rPr>
              <a:t>Graphics</a:t>
            </a:r>
          </a:p>
          <a:p>
            <a:pPr lvl="1"/>
            <a:r>
              <a:rPr lang="en-US" dirty="0"/>
              <a:t>ggplot2 </a:t>
            </a:r>
          </a:p>
          <a:p>
            <a:pPr lvl="1"/>
            <a:r>
              <a:rPr lang="en-US" dirty="0"/>
              <a:t>openair</a:t>
            </a:r>
          </a:p>
          <a:p>
            <a:pPr lvl="1"/>
            <a:r>
              <a:rPr lang="en-US" dirty="0"/>
              <a:t>console vs. editor</a:t>
            </a:r>
          </a:p>
          <a:p>
            <a:pPr lvl="1"/>
            <a:r>
              <a:rPr lang="en-US" dirty="0">
                <a:solidFill>
                  <a:schemeClr val="accent1"/>
                </a:solidFill>
              </a:rPr>
              <a:t>run some code </a:t>
            </a:r>
            <a:r>
              <a:rPr lang="en-US" dirty="0">
                <a:solidFill>
                  <a:schemeClr val="accent1"/>
                </a:solidFill>
                <a:sym typeface="Wingdings" panose="05000000000000000000" pitchFamily="2" charset="2"/>
              </a:rPr>
              <a:t></a:t>
            </a:r>
            <a:endParaRPr lang="en-US" dirty="0">
              <a:solidFill>
                <a:schemeClr val="accent1"/>
              </a:solidFill>
            </a:endParaRPr>
          </a:p>
          <a:p>
            <a:pPr lvl="1"/>
            <a:endParaRPr lang="en-US" dirty="0"/>
          </a:p>
          <a:p>
            <a:pPr lvl="1"/>
            <a:endParaRPr lang="en-US" dirty="0"/>
          </a:p>
          <a:p>
            <a:pPr lvl="1"/>
            <a:endParaRPr lang="en-US" dirty="0"/>
          </a:p>
          <a:p>
            <a:endParaRPr lang="en-US" dirty="0"/>
          </a:p>
        </p:txBody>
      </p:sp>
      <p:sp>
        <p:nvSpPr>
          <p:cNvPr id="5" name="Content Placeholder 2">
            <a:extLst>
              <a:ext uri="{FF2B5EF4-FFF2-40B4-BE49-F238E27FC236}">
                <a16:creationId xmlns:a16="http://schemas.microsoft.com/office/drawing/2014/main" id="{FD805853-570D-4146-B2EE-0B5FAB43C40A}"/>
              </a:ext>
            </a:extLst>
          </p:cNvPr>
          <p:cNvSpPr txBox="1">
            <a:spLocks/>
          </p:cNvSpPr>
          <p:nvPr/>
        </p:nvSpPr>
        <p:spPr>
          <a:xfrm>
            <a:off x="2962900" y="1340264"/>
            <a:ext cx="4520080" cy="4298535"/>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solidFill>
                  <a:srgbClr val="00B0F0"/>
                </a:solidFill>
              </a:rPr>
              <a:t>Basics</a:t>
            </a:r>
          </a:p>
          <a:p>
            <a:pPr lvl="1"/>
            <a:r>
              <a:rPr lang="en-US" dirty="0"/>
              <a:t>Why do we need Tidy Data? What is Tidy Data?</a:t>
            </a:r>
          </a:p>
          <a:p>
            <a:pPr lvl="1"/>
            <a:r>
              <a:rPr lang="en-US" dirty="0"/>
              <a:t>Pros and Cons—R vs. Excel</a:t>
            </a:r>
          </a:p>
          <a:p>
            <a:pPr lvl="1"/>
            <a:r>
              <a:rPr lang="en-US" dirty="0"/>
              <a:t>Coding basics</a:t>
            </a:r>
          </a:p>
          <a:p>
            <a:pPr lvl="1"/>
            <a:r>
              <a:rPr lang="en-US" dirty="0"/>
              <a:t>Storing variables, temporary objects</a:t>
            </a:r>
          </a:p>
          <a:p>
            <a:pPr lvl="1"/>
            <a:r>
              <a:rPr lang="en-US" dirty="0"/>
              <a:t>Data types</a:t>
            </a:r>
          </a:p>
          <a:p>
            <a:pPr lvl="1"/>
            <a:r>
              <a:rPr lang="en-US" dirty="0"/>
              <a:t>Data structures</a:t>
            </a:r>
          </a:p>
          <a:p>
            <a:pPr lvl="1"/>
            <a:r>
              <a:rPr lang="en-US" dirty="0"/>
              <a:t>Missing values</a:t>
            </a:r>
          </a:p>
          <a:p>
            <a:pPr lvl="1"/>
            <a:r>
              <a:rPr lang="en-US" dirty="0"/>
              <a:t>Object names</a:t>
            </a:r>
          </a:p>
          <a:p>
            <a:pPr lvl="1"/>
            <a:r>
              <a:rPr lang="en-US" dirty="0"/>
              <a:t>Functions</a:t>
            </a:r>
          </a:p>
          <a:p>
            <a:pPr lvl="1"/>
            <a:r>
              <a:rPr lang="en-US" dirty="0"/>
              <a:t>Logical operators</a:t>
            </a:r>
          </a:p>
          <a:p>
            <a:pPr lvl="1"/>
            <a:r>
              <a:rPr lang="en-US" dirty="0"/>
              <a:t>Calling columns in a data frame with $</a:t>
            </a:r>
          </a:p>
          <a:p>
            <a:pPr lvl="1"/>
            <a:endParaRPr lang="en-US" dirty="0"/>
          </a:p>
          <a:p>
            <a:pPr lvl="1"/>
            <a:endParaRPr lang="en-US" dirty="0"/>
          </a:p>
          <a:p>
            <a:pPr lvl="1"/>
            <a:endParaRPr lang="en-US" dirty="0"/>
          </a:p>
          <a:p>
            <a:pPr lvl="1"/>
            <a:endParaRPr lang="en-US" dirty="0"/>
          </a:p>
          <a:p>
            <a:endParaRPr lang="en-US" dirty="0"/>
          </a:p>
        </p:txBody>
      </p:sp>
      <p:pic>
        <p:nvPicPr>
          <p:cNvPr id="6" name="Picture 5">
            <a:extLst>
              <a:ext uri="{FF2B5EF4-FFF2-40B4-BE49-F238E27FC236}">
                <a16:creationId xmlns:a16="http://schemas.microsoft.com/office/drawing/2014/main" id="{4DDDD456-BB56-40A5-9D47-7AB954A85416}"/>
              </a:ext>
            </a:extLst>
          </p:cNvPr>
          <p:cNvPicPr>
            <a:picLocks noChangeAspect="1"/>
          </p:cNvPicPr>
          <p:nvPr/>
        </p:nvPicPr>
        <p:blipFill>
          <a:blip r:embed="rId3"/>
          <a:stretch>
            <a:fillRect/>
          </a:stretch>
        </p:blipFill>
        <p:spPr>
          <a:xfrm>
            <a:off x="8899538" y="5461233"/>
            <a:ext cx="2324183" cy="563242"/>
          </a:xfrm>
          <a:prstGeom prst="rect">
            <a:avLst/>
          </a:prstGeom>
        </p:spPr>
      </p:pic>
      <p:sp>
        <p:nvSpPr>
          <p:cNvPr id="7" name="Content Placeholder 2">
            <a:extLst>
              <a:ext uri="{FF2B5EF4-FFF2-40B4-BE49-F238E27FC236}">
                <a16:creationId xmlns:a16="http://schemas.microsoft.com/office/drawing/2014/main" id="{DCC3DF7E-2FC1-4AA0-9F61-A7B180B391E2}"/>
              </a:ext>
            </a:extLst>
          </p:cNvPr>
          <p:cNvSpPr txBox="1">
            <a:spLocks/>
          </p:cNvSpPr>
          <p:nvPr/>
        </p:nvSpPr>
        <p:spPr>
          <a:xfrm>
            <a:off x="7353745" y="1387102"/>
            <a:ext cx="4720811" cy="311511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solidFill>
                  <a:srgbClr val="00B0F0"/>
                </a:solidFill>
              </a:rPr>
              <a:t>RMarkdown</a:t>
            </a:r>
          </a:p>
          <a:p>
            <a:pPr>
              <a:buClr>
                <a:srgbClr val="DADADA"/>
              </a:buClr>
            </a:pPr>
            <a:r>
              <a:rPr lang="en-US"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rPr>
              <a:t>Collaboration best practices</a:t>
            </a:r>
          </a:p>
          <a:p>
            <a:pPr lvl="1">
              <a:buClr>
                <a:srgbClr val="DADADA"/>
              </a:buClr>
            </a:pPr>
            <a:r>
              <a:rPr lang="en-US"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rPr>
              <a:t>Working directories and project-oriented workflow</a:t>
            </a:r>
          </a:p>
          <a:p>
            <a:pPr lvl="1">
              <a:buClr>
                <a:srgbClr val="DADADA"/>
              </a:buClr>
            </a:pPr>
            <a:r>
              <a:rPr lang="en-US"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rPr>
              <a:t>R Projects instead of </a:t>
            </a:r>
            <a:r>
              <a:rPr lang="en-US" dirty="0" err="1">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rPr>
              <a:t>setwd</a:t>
            </a:r>
            <a:r>
              <a:rPr lang="en-US"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rPr>
              <a:t>()</a:t>
            </a:r>
          </a:p>
          <a:p>
            <a:r>
              <a:rPr lang="en-US" dirty="0">
                <a:solidFill>
                  <a:srgbClr val="00B0F0"/>
                </a:solidFill>
              </a:rPr>
              <a:t>Importing data</a:t>
            </a:r>
          </a:p>
          <a:p>
            <a:pPr lvl="1"/>
            <a:endParaRPr lang="en-US" dirty="0"/>
          </a:p>
          <a:p>
            <a:pPr lvl="1"/>
            <a:endParaRPr lang="en-US" dirty="0"/>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532682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F8-FE72-4538-9C5E-5DE8D750215F}"/>
              </a:ext>
            </a:extLst>
          </p:cNvPr>
          <p:cNvSpPr>
            <a:spLocks noGrp="1"/>
          </p:cNvSpPr>
          <p:nvPr>
            <p:ph type="title"/>
          </p:nvPr>
        </p:nvSpPr>
        <p:spPr/>
        <p:txBody>
          <a:bodyPr/>
          <a:lstStyle/>
          <a:p>
            <a:r>
              <a:rPr lang="en-US" dirty="0"/>
              <a:t>Sharing code</a:t>
            </a:r>
          </a:p>
        </p:txBody>
      </p:sp>
      <p:sp>
        <p:nvSpPr>
          <p:cNvPr id="3" name="Content Placeholder 2">
            <a:extLst>
              <a:ext uri="{FF2B5EF4-FFF2-40B4-BE49-F238E27FC236}">
                <a16:creationId xmlns:a16="http://schemas.microsoft.com/office/drawing/2014/main" id="{A4CC8858-C5D1-4391-8A2F-86AD01B51775}"/>
              </a:ext>
            </a:extLst>
          </p:cNvPr>
          <p:cNvSpPr>
            <a:spLocks noGrp="1"/>
          </p:cNvSpPr>
          <p:nvPr>
            <p:ph idx="1"/>
          </p:nvPr>
        </p:nvSpPr>
        <p:spPr/>
        <p:txBody>
          <a:bodyPr>
            <a:normAutofit/>
          </a:bodyPr>
          <a:lstStyle/>
          <a:p>
            <a:r>
              <a:rPr lang="en-US" sz="2800" dirty="0"/>
              <a:t>Be sure that your code </a:t>
            </a:r>
          </a:p>
          <a:p>
            <a:pPr lvl="1"/>
            <a:r>
              <a:rPr lang="en-US" sz="2400" dirty="0"/>
              <a:t>Is well-spaced</a:t>
            </a:r>
          </a:p>
          <a:p>
            <a:pPr lvl="1"/>
            <a:r>
              <a:rPr lang="en-US" sz="2400" dirty="0"/>
              <a:t> # Has comments that tell colleagues what the code does (when necessary)</a:t>
            </a:r>
          </a:p>
          <a:p>
            <a:pPr lvl="1"/>
            <a:r>
              <a:rPr lang="en-US" sz="2400" dirty="0"/>
              <a:t>Would run on someone else’s computer without clearing their environment (do </a:t>
            </a:r>
            <a:r>
              <a:rPr lang="en-US" sz="2400" b="1" dirty="0"/>
              <a:t>not</a:t>
            </a:r>
            <a:r>
              <a:rPr lang="en-US" sz="2400" dirty="0"/>
              <a:t> use </a:t>
            </a:r>
            <a:r>
              <a:rPr lang="en-US" sz="2400" dirty="0">
                <a:solidFill>
                  <a:srgbClr val="FF0000"/>
                </a:solidFill>
                <a:latin typeface="Consolas" panose="020B0609020204030204" pitchFamily="49" charset="0"/>
              </a:rPr>
              <a:t>rm(list = ls()) </a:t>
            </a:r>
            <a:r>
              <a:rPr lang="en-US" sz="2400" dirty="0"/>
              <a:t>in a shared script), or installing packages (if you include </a:t>
            </a:r>
            <a:r>
              <a:rPr lang="en-US" sz="2400" dirty="0" err="1">
                <a:solidFill>
                  <a:schemeClr val="accent1"/>
                </a:solidFill>
                <a:latin typeface="Consolas" panose="020B0609020204030204" pitchFamily="49" charset="0"/>
              </a:rPr>
              <a:t>install.packages</a:t>
            </a:r>
            <a:r>
              <a:rPr lang="en-US" sz="2400" dirty="0">
                <a:solidFill>
                  <a:schemeClr val="accent1"/>
                </a:solidFill>
                <a:latin typeface="Consolas" panose="020B0609020204030204" pitchFamily="49" charset="0"/>
              </a:rPr>
              <a:t>()</a:t>
            </a:r>
            <a:r>
              <a:rPr lang="en-US" sz="2400" dirty="0"/>
              <a:t>, comment it out using </a:t>
            </a:r>
            <a:r>
              <a:rPr lang="en-US" sz="2400" dirty="0">
                <a:solidFill>
                  <a:schemeClr val="accent1"/>
                </a:solidFill>
                <a:latin typeface="Consolas" panose="020B0609020204030204" pitchFamily="49" charset="0"/>
              </a:rPr>
              <a:t>#</a:t>
            </a:r>
            <a:r>
              <a:rPr lang="en-US" sz="2400" dirty="0"/>
              <a:t>)</a:t>
            </a:r>
          </a:p>
        </p:txBody>
      </p:sp>
      <p:pic>
        <p:nvPicPr>
          <p:cNvPr id="4" name="Picture 3">
            <a:extLst>
              <a:ext uri="{FF2B5EF4-FFF2-40B4-BE49-F238E27FC236}">
                <a16:creationId xmlns:a16="http://schemas.microsoft.com/office/drawing/2014/main" id="{92586170-6475-4876-9D1D-CBA8C33974F3}"/>
              </a:ext>
            </a:extLst>
          </p:cNvPr>
          <p:cNvPicPr>
            <a:picLocks noChangeAspect="1"/>
          </p:cNvPicPr>
          <p:nvPr/>
        </p:nvPicPr>
        <p:blipFill>
          <a:blip r:embed="rId3"/>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1719334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FC46-A0F1-4707-8E81-708A2AE81C9F}"/>
              </a:ext>
            </a:extLst>
          </p:cNvPr>
          <p:cNvSpPr>
            <a:spLocks noGrp="1"/>
          </p:cNvSpPr>
          <p:nvPr>
            <p:ph type="title"/>
          </p:nvPr>
        </p:nvSpPr>
        <p:spPr/>
        <p:txBody>
          <a:bodyPr/>
          <a:lstStyle/>
          <a:p>
            <a:r>
              <a:rPr lang="en-US" dirty="0"/>
              <a:t>What is a working directory?</a:t>
            </a:r>
          </a:p>
        </p:txBody>
      </p:sp>
      <p:sp>
        <p:nvSpPr>
          <p:cNvPr id="3" name="Content Placeholder 2">
            <a:extLst>
              <a:ext uri="{FF2B5EF4-FFF2-40B4-BE49-F238E27FC236}">
                <a16:creationId xmlns:a16="http://schemas.microsoft.com/office/drawing/2014/main" id="{1F16A95A-1A94-4F86-A304-E393135AEA35}"/>
              </a:ext>
            </a:extLst>
          </p:cNvPr>
          <p:cNvSpPr>
            <a:spLocks noGrp="1"/>
          </p:cNvSpPr>
          <p:nvPr>
            <p:ph idx="1"/>
          </p:nvPr>
        </p:nvSpPr>
        <p:spPr/>
        <p:txBody>
          <a:bodyPr>
            <a:normAutofit lnSpcReduction="10000"/>
          </a:bodyPr>
          <a:lstStyle/>
          <a:p>
            <a:r>
              <a:rPr lang="en-US" dirty="0"/>
              <a:t>When you import data from your computer, you have to tell R where to look for the file.</a:t>
            </a:r>
          </a:p>
          <a:p>
            <a:r>
              <a:rPr lang="en-US" dirty="0"/>
              <a:t>You can set a working directory so that R will know where to look.</a:t>
            </a:r>
          </a:p>
          <a:p>
            <a:r>
              <a:rPr lang="en-US" dirty="0"/>
              <a:t>Many people use the command </a:t>
            </a:r>
            <a:r>
              <a:rPr lang="en-US" dirty="0" err="1">
                <a:solidFill>
                  <a:schemeClr val="accent1"/>
                </a:solidFill>
                <a:latin typeface="Consolas" panose="020B0609020204030204" pitchFamily="49" charset="0"/>
              </a:rPr>
              <a:t>setwd</a:t>
            </a:r>
            <a:r>
              <a:rPr lang="en-US" dirty="0">
                <a:solidFill>
                  <a:schemeClr val="accent1"/>
                </a:solidFill>
                <a:latin typeface="Consolas" panose="020B0609020204030204" pitchFamily="49" charset="0"/>
              </a:rPr>
              <a:t>() </a:t>
            </a:r>
            <a:r>
              <a:rPr lang="en-US" dirty="0"/>
              <a:t>for this. works, but will cause you many headaches when collaborating with people, sharing your work online, or even later on in your workflow if you move things around on your computer.</a:t>
            </a:r>
          </a:p>
          <a:p>
            <a:r>
              <a:rPr lang="en-US" dirty="0"/>
              <a:t>Fortunately, there’s a better way… </a:t>
            </a:r>
            <a:r>
              <a:rPr lang="en-US" b="1" dirty="0">
                <a:solidFill>
                  <a:srgbClr val="00B0F0"/>
                </a:solidFill>
              </a:rPr>
              <a:t>R Projects!</a:t>
            </a:r>
          </a:p>
          <a:p>
            <a:r>
              <a:rPr lang="en-US" dirty="0"/>
              <a:t>This brings us to project-oriented workflow </a:t>
            </a:r>
          </a:p>
          <a:p>
            <a:endParaRPr lang="en-US" dirty="0"/>
          </a:p>
          <a:p>
            <a:endParaRPr lang="en-US" dirty="0"/>
          </a:p>
          <a:p>
            <a:pPr marL="36900" indent="0">
              <a:buNone/>
            </a:pPr>
            <a:r>
              <a:rPr lang="en-US" sz="1600" dirty="0"/>
              <a:t>Also helpful: the </a:t>
            </a:r>
            <a:r>
              <a:rPr lang="en-US" sz="1600" dirty="0">
                <a:solidFill>
                  <a:schemeClr val="accent1"/>
                </a:solidFill>
                <a:latin typeface="Consolas" panose="020B0609020204030204" pitchFamily="49" charset="0"/>
              </a:rPr>
              <a:t>here</a:t>
            </a:r>
            <a:r>
              <a:rPr lang="en-US" sz="1600" dirty="0"/>
              <a:t> package </a:t>
            </a:r>
            <a:r>
              <a:rPr lang="en-US" sz="1600" dirty="0">
                <a:hlinkClick r:id="rId3"/>
              </a:rPr>
              <a:t>https://github.com/jennybc/here_here#readme</a:t>
            </a:r>
            <a:endParaRPr lang="en-US" sz="1600" dirty="0"/>
          </a:p>
          <a:p>
            <a:pPr lvl="1"/>
            <a:endParaRPr lang="en-US" dirty="0">
              <a:effectLst/>
            </a:endParaRPr>
          </a:p>
        </p:txBody>
      </p:sp>
      <p:pic>
        <p:nvPicPr>
          <p:cNvPr id="4" name="Picture 3">
            <a:extLst>
              <a:ext uri="{FF2B5EF4-FFF2-40B4-BE49-F238E27FC236}">
                <a16:creationId xmlns:a16="http://schemas.microsoft.com/office/drawing/2014/main" id="{69B61A05-7533-4B94-819D-2EED7D599B4F}"/>
              </a:ext>
            </a:extLst>
          </p:cNvPr>
          <p:cNvPicPr>
            <a:picLocks noChangeAspect="1"/>
          </p:cNvPicPr>
          <p:nvPr/>
        </p:nvPicPr>
        <p:blipFill>
          <a:blip r:embed="rId4"/>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3142800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36DE-6B9E-494C-8D59-8A81B76D2BDD}"/>
              </a:ext>
            </a:extLst>
          </p:cNvPr>
          <p:cNvSpPr>
            <a:spLocks noGrp="1"/>
          </p:cNvSpPr>
          <p:nvPr>
            <p:ph type="title"/>
          </p:nvPr>
        </p:nvSpPr>
        <p:spPr/>
        <p:txBody>
          <a:bodyPr/>
          <a:lstStyle/>
          <a:p>
            <a:r>
              <a:rPr lang="en-US" dirty="0"/>
              <a:t>Project-oriented workflow: three main rules</a:t>
            </a:r>
          </a:p>
        </p:txBody>
      </p:sp>
      <p:sp>
        <p:nvSpPr>
          <p:cNvPr id="3" name="Content Placeholder 2">
            <a:extLst>
              <a:ext uri="{FF2B5EF4-FFF2-40B4-BE49-F238E27FC236}">
                <a16:creationId xmlns:a16="http://schemas.microsoft.com/office/drawing/2014/main" id="{148A42DC-EBA7-4B7A-9152-D1711B580EF6}"/>
              </a:ext>
            </a:extLst>
          </p:cNvPr>
          <p:cNvSpPr>
            <a:spLocks noGrp="1"/>
          </p:cNvSpPr>
          <p:nvPr>
            <p:ph idx="1"/>
          </p:nvPr>
        </p:nvSpPr>
        <p:spPr>
          <a:xfrm>
            <a:off x="913795" y="1732450"/>
            <a:ext cx="10353762" cy="4038036"/>
          </a:xfrm>
        </p:spPr>
        <p:txBody>
          <a:bodyPr>
            <a:normAutofit fontScale="92500" lnSpcReduction="10000"/>
          </a:bodyPr>
          <a:lstStyle/>
          <a:p>
            <a:pPr marL="494100" indent="-457200">
              <a:buAutoNum type="arabicPeriod"/>
            </a:pPr>
            <a:r>
              <a:rPr lang="en-US" sz="2400" b="1" dirty="0">
                <a:solidFill>
                  <a:srgbClr val="00B0F0"/>
                </a:solidFill>
              </a:rPr>
              <a:t>Keep ALL relevant data and scripts in one main project folder (sub-folders okay).</a:t>
            </a:r>
          </a:p>
          <a:p>
            <a:pPr marL="871200" lvl="1" indent="-457200"/>
            <a:r>
              <a:rPr lang="en-US" sz="2000" dirty="0"/>
              <a:t>This folder cannot be Documents, Desktop, Downloads, or any main folder on your computer. It is just for the project.</a:t>
            </a:r>
          </a:p>
          <a:p>
            <a:pPr marL="494100" indent="-457200">
              <a:buFont typeface="+mj-lt"/>
              <a:buAutoNum type="arabicPeriod"/>
            </a:pPr>
            <a:r>
              <a:rPr lang="en-US" sz="2400" b="1" dirty="0">
                <a:solidFill>
                  <a:srgbClr val="00B0F0"/>
                </a:solidFill>
              </a:rPr>
              <a:t>Create an R Project in this folder.</a:t>
            </a:r>
          </a:p>
          <a:p>
            <a:pPr marL="494100" indent="-457200">
              <a:buFont typeface="+mj-lt"/>
              <a:buAutoNum type="arabicPeriod"/>
            </a:pPr>
            <a:r>
              <a:rPr lang="en-US" sz="2400" b="1" dirty="0">
                <a:solidFill>
                  <a:srgbClr val="00B0F0"/>
                </a:solidFill>
              </a:rPr>
              <a:t>Do not start your script with </a:t>
            </a:r>
            <a:r>
              <a:rPr lang="en-US" sz="2400" dirty="0" err="1">
                <a:solidFill>
                  <a:schemeClr val="accent1"/>
                </a:solidFill>
                <a:latin typeface="Consolas" panose="020B0609020204030204" pitchFamily="49" charset="0"/>
              </a:rPr>
              <a:t>setwd</a:t>
            </a:r>
            <a:r>
              <a:rPr lang="en-US" sz="2400" dirty="0">
                <a:solidFill>
                  <a:schemeClr val="accent1"/>
                </a:solidFill>
                <a:latin typeface="Consolas" panose="020B0609020204030204" pitchFamily="49" charset="0"/>
              </a:rPr>
              <a:t>()</a:t>
            </a:r>
            <a:r>
              <a:rPr lang="en-US" sz="2400" dirty="0"/>
              <a:t>. Instead, start with </a:t>
            </a:r>
            <a:r>
              <a:rPr lang="en-US" sz="2400" dirty="0">
                <a:solidFill>
                  <a:schemeClr val="accent1"/>
                </a:solidFill>
                <a:latin typeface="Consolas" panose="020B0609020204030204" pitchFamily="49" charset="0"/>
              </a:rPr>
              <a:t>here::here() </a:t>
            </a:r>
            <a:r>
              <a:rPr lang="en-US" sz="2400" dirty="0"/>
              <a:t>which will print the location which you’re working from to verify that you’re in the right place. </a:t>
            </a:r>
          </a:p>
          <a:p>
            <a:pPr marL="36900" indent="0">
              <a:buNone/>
            </a:pPr>
            <a:endParaRPr lang="en-US" dirty="0"/>
          </a:p>
          <a:p>
            <a:pPr marL="36900" indent="0">
              <a:buNone/>
            </a:pPr>
            <a:r>
              <a:rPr lang="en-US" sz="1400" b="1" dirty="0">
                <a:solidFill>
                  <a:srgbClr val="00B0F0"/>
                </a:solidFill>
              </a:rPr>
              <a:t>Side note: </a:t>
            </a:r>
            <a:r>
              <a:rPr lang="en-US" sz="1400" dirty="0"/>
              <a:t>the double colon </a:t>
            </a:r>
            <a:r>
              <a:rPr lang="en-US" sz="1400" b="1" dirty="0">
                <a:solidFill>
                  <a:schemeClr val="accent1"/>
                </a:solidFill>
                <a:latin typeface="Consolas" panose="020B0609020204030204" pitchFamily="49" charset="0"/>
              </a:rPr>
              <a:t>::</a:t>
            </a:r>
            <a:r>
              <a:rPr lang="en-US" sz="1400" dirty="0"/>
              <a:t> tells you that you are calling the function (on the right) from the package (on the left). As long as you have the package installed (remember, </a:t>
            </a:r>
            <a:r>
              <a:rPr lang="en-US" sz="1400" dirty="0" err="1">
                <a:solidFill>
                  <a:schemeClr val="accent1"/>
                </a:solidFill>
                <a:latin typeface="Consolas" panose="020B0609020204030204" pitchFamily="49" charset="0"/>
              </a:rPr>
              <a:t>install.packages</a:t>
            </a:r>
            <a:r>
              <a:rPr lang="en-US" sz="1400" dirty="0">
                <a:solidFill>
                  <a:schemeClr val="accent1"/>
                </a:solidFill>
                <a:latin typeface="Consolas" panose="020B0609020204030204" pitchFamily="49" charset="0"/>
              </a:rPr>
              <a:t>()</a:t>
            </a:r>
            <a:r>
              <a:rPr lang="en-US" sz="1400" dirty="0"/>
              <a:t>), you can use this to employ a function from a package without loading (</a:t>
            </a:r>
            <a:r>
              <a:rPr lang="en-US" sz="1400" dirty="0">
                <a:solidFill>
                  <a:schemeClr val="accent1"/>
                </a:solidFill>
                <a:latin typeface="Consolas" panose="020B0609020204030204" pitchFamily="49" charset="0"/>
              </a:rPr>
              <a:t>library()</a:t>
            </a:r>
            <a:r>
              <a:rPr lang="en-US" sz="1400" dirty="0"/>
              <a:t>) the entire package.</a:t>
            </a:r>
          </a:p>
        </p:txBody>
      </p:sp>
      <p:pic>
        <p:nvPicPr>
          <p:cNvPr id="4" name="Picture 3">
            <a:extLst>
              <a:ext uri="{FF2B5EF4-FFF2-40B4-BE49-F238E27FC236}">
                <a16:creationId xmlns:a16="http://schemas.microsoft.com/office/drawing/2014/main" id="{D6632D9C-4B55-4C0A-B853-F80189EBDC02}"/>
              </a:ext>
            </a:extLst>
          </p:cNvPr>
          <p:cNvPicPr>
            <a:picLocks noChangeAspect="1"/>
          </p:cNvPicPr>
          <p:nvPr/>
        </p:nvPicPr>
        <p:blipFill>
          <a:blip r:embed="rId3"/>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1655727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EA1C-D079-4874-BD42-BB75F46B6883}"/>
              </a:ext>
            </a:extLst>
          </p:cNvPr>
          <p:cNvSpPr>
            <a:spLocks noGrp="1"/>
          </p:cNvSpPr>
          <p:nvPr>
            <p:ph type="title"/>
          </p:nvPr>
        </p:nvSpPr>
        <p:spPr>
          <a:xfrm>
            <a:off x="913795" y="581575"/>
            <a:ext cx="10353762" cy="970450"/>
          </a:xfrm>
        </p:spPr>
        <p:txBody>
          <a:bodyPr>
            <a:normAutofit fontScale="90000"/>
          </a:bodyPr>
          <a:lstStyle/>
          <a:p>
            <a:r>
              <a:rPr lang="en-US" dirty="0"/>
              <a:t>Sharing code—Use </a:t>
            </a:r>
            <a:r>
              <a:rPr lang="en-US" dirty="0">
                <a:solidFill>
                  <a:srgbClr val="00B0F0"/>
                </a:solidFill>
              </a:rPr>
              <a:t>R Projects </a:t>
            </a:r>
            <a:r>
              <a:rPr lang="en-US" dirty="0"/>
              <a:t>instead of </a:t>
            </a:r>
            <a:r>
              <a:rPr lang="en-US" dirty="0" err="1">
                <a:solidFill>
                  <a:schemeClr val="accent1"/>
                </a:solidFill>
                <a:latin typeface="Consolas" panose="020B0609020204030204" pitchFamily="49" charset="0"/>
              </a:rPr>
              <a:t>setwd</a:t>
            </a:r>
            <a:r>
              <a:rPr lang="en-US" dirty="0">
                <a:solidFill>
                  <a:schemeClr val="accent1"/>
                </a:solidFill>
                <a:latin typeface="Consolas" panose="020B0609020204030204" pitchFamily="49" charset="0"/>
              </a:rPr>
              <a:t>()</a:t>
            </a:r>
            <a:endParaRPr lang="en-US" dirty="0"/>
          </a:p>
        </p:txBody>
      </p:sp>
      <p:sp>
        <p:nvSpPr>
          <p:cNvPr id="3" name="Content Placeholder 2">
            <a:extLst>
              <a:ext uri="{FF2B5EF4-FFF2-40B4-BE49-F238E27FC236}">
                <a16:creationId xmlns:a16="http://schemas.microsoft.com/office/drawing/2014/main" id="{B8745346-7E2D-4949-A552-3D3DF6DE048D}"/>
              </a:ext>
            </a:extLst>
          </p:cNvPr>
          <p:cNvSpPr>
            <a:spLocks noGrp="1"/>
          </p:cNvSpPr>
          <p:nvPr>
            <p:ph idx="1"/>
          </p:nvPr>
        </p:nvSpPr>
        <p:spPr/>
        <p:txBody>
          <a:bodyPr>
            <a:normAutofit fontScale="92500" lnSpcReduction="10000"/>
          </a:bodyPr>
          <a:lstStyle/>
          <a:p>
            <a:r>
              <a:rPr lang="en-US" sz="2800" dirty="0"/>
              <a:t>In the RStudio window, click “File” </a:t>
            </a:r>
          </a:p>
          <a:p>
            <a:r>
              <a:rPr lang="en-US" sz="2800" dirty="0"/>
              <a:t>On the drop down menu, click “New Project”</a:t>
            </a:r>
          </a:p>
          <a:p>
            <a:r>
              <a:rPr lang="en-US" sz="2800" dirty="0"/>
              <a:t>A new window will pop up. If you are beginning a new project, click “New Directory.” </a:t>
            </a:r>
          </a:p>
          <a:p>
            <a:r>
              <a:rPr lang="en-US" sz="2800" dirty="0"/>
              <a:t>Save your project to a folder on your computer that you will ONLY use for this project. Save all data and code associated with this project in this folder. </a:t>
            </a:r>
          </a:p>
          <a:p>
            <a:r>
              <a:rPr lang="en-US" sz="2800" dirty="0"/>
              <a:t>Using an RMarkdown file accomplishes the same task—Shane will talk more about this</a:t>
            </a:r>
          </a:p>
        </p:txBody>
      </p:sp>
      <p:pic>
        <p:nvPicPr>
          <p:cNvPr id="4" name="Picture 3">
            <a:extLst>
              <a:ext uri="{FF2B5EF4-FFF2-40B4-BE49-F238E27FC236}">
                <a16:creationId xmlns:a16="http://schemas.microsoft.com/office/drawing/2014/main" id="{E928657E-219C-427C-8592-E1B609670F26}"/>
              </a:ext>
            </a:extLst>
          </p:cNvPr>
          <p:cNvPicPr>
            <a:picLocks noChangeAspect="1"/>
          </p:cNvPicPr>
          <p:nvPr/>
        </p:nvPicPr>
        <p:blipFill>
          <a:blip r:embed="rId3"/>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931171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E9991-F425-44BC-AF8F-50580CAF5DAA}"/>
              </a:ext>
            </a:extLst>
          </p:cNvPr>
          <p:cNvSpPr>
            <a:spLocks noGrp="1"/>
          </p:cNvSpPr>
          <p:nvPr>
            <p:ph idx="1"/>
          </p:nvPr>
        </p:nvSpPr>
        <p:spPr/>
        <p:txBody>
          <a:bodyPr>
            <a:normAutofit lnSpcReduction="10000"/>
          </a:bodyPr>
          <a:lstStyle/>
          <a:p>
            <a:r>
              <a:rPr lang="en-US" sz="2800" dirty="0"/>
              <a:t>Now, you don’t need to call a working directory to run the code. </a:t>
            </a:r>
          </a:p>
          <a:p>
            <a:r>
              <a:rPr lang="en-US" sz="2800" dirty="0"/>
              <a:t>To return to your project, open RStudio by double clicking on the project in your chosen folder. Now open your script by clicking “File” and then “Open file.”</a:t>
            </a:r>
          </a:p>
          <a:p>
            <a:r>
              <a:rPr lang="en-US" sz="2800" dirty="0"/>
              <a:t>You are automatically using your project folder as a working directory. </a:t>
            </a:r>
          </a:p>
          <a:p>
            <a:r>
              <a:rPr lang="en-US" sz="2800" dirty="0"/>
              <a:t>If you share your project folder, it can easily be run on anyone’s computer without changing working directories.</a:t>
            </a:r>
          </a:p>
          <a:p>
            <a:endParaRPr lang="en-US" dirty="0"/>
          </a:p>
        </p:txBody>
      </p:sp>
      <p:pic>
        <p:nvPicPr>
          <p:cNvPr id="4" name="Picture 3">
            <a:extLst>
              <a:ext uri="{FF2B5EF4-FFF2-40B4-BE49-F238E27FC236}">
                <a16:creationId xmlns:a16="http://schemas.microsoft.com/office/drawing/2014/main" id="{FF954B20-436D-4F6E-939E-9916656B77E0}"/>
              </a:ext>
            </a:extLst>
          </p:cNvPr>
          <p:cNvPicPr>
            <a:picLocks noChangeAspect="1"/>
          </p:cNvPicPr>
          <p:nvPr/>
        </p:nvPicPr>
        <p:blipFill>
          <a:blip r:embed="rId3"/>
          <a:stretch>
            <a:fillRect/>
          </a:stretch>
        </p:blipFill>
        <p:spPr>
          <a:xfrm>
            <a:off x="275656" y="6040073"/>
            <a:ext cx="2324183" cy="563242"/>
          </a:xfrm>
          <a:prstGeom prst="rect">
            <a:avLst/>
          </a:prstGeom>
        </p:spPr>
      </p:pic>
      <p:sp>
        <p:nvSpPr>
          <p:cNvPr id="11" name="Title 1">
            <a:extLst>
              <a:ext uri="{FF2B5EF4-FFF2-40B4-BE49-F238E27FC236}">
                <a16:creationId xmlns:a16="http://schemas.microsoft.com/office/drawing/2014/main" id="{FC4E8A05-9960-48DF-AD5A-ABD0AED593D6}"/>
              </a:ext>
            </a:extLst>
          </p:cNvPr>
          <p:cNvSpPr txBox="1">
            <a:spLocks/>
          </p:cNvSpPr>
          <p:nvPr/>
        </p:nvSpPr>
        <p:spPr>
          <a:xfrm>
            <a:off x="913795" y="58157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fontScale="9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j-ea"/>
              </a:rPr>
              <a:t>Sharing code—Use </a:t>
            </a:r>
            <a:r>
              <a:rPr kumimoji="0" lang="en-US" sz="4000" b="0" i="0" u="none" strike="noStrike" kern="1200" cap="none" spc="0" normalizeH="0" baseline="0" noProof="0" dirty="0">
                <a:ln>
                  <a:solidFill>
                    <a:prstClr val="black">
                      <a:lumMod val="75000"/>
                      <a:lumOff val="25000"/>
                      <a:alpha val="10000"/>
                    </a:prstClr>
                  </a:solidFill>
                </a:ln>
                <a:solidFill>
                  <a:srgbClr val="00B0F0"/>
                </a:solidFill>
                <a:effectLst>
                  <a:outerShdw blurRad="9525" dist="25400" dir="14640000" algn="tl" rotWithShape="0">
                    <a:prstClr val="black">
                      <a:alpha val="30000"/>
                    </a:prstClr>
                  </a:outerShdw>
                </a:effectLst>
                <a:uLnTx/>
                <a:uFillTx/>
                <a:latin typeface="Calisto MT" panose="02040603050505030304"/>
                <a:ea typeface="+mj-ea"/>
              </a:rPr>
              <a:t>R Projects </a:t>
            </a:r>
            <a:r>
              <a:rPr kumimoji="0" lang="en-US" sz="40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j-ea"/>
              </a:rPr>
              <a:t>instead of </a:t>
            </a:r>
            <a:r>
              <a:rPr kumimoji="0" lang="en-US" sz="4000" b="0" i="0" u="none" strike="noStrike" kern="1200" cap="none" spc="0" normalizeH="0" baseline="0" noProof="0" dirty="0" err="1">
                <a:ln>
                  <a:solidFill>
                    <a:prstClr val="black">
                      <a:lumMod val="75000"/>
                      <a:lumOff val="25000"/>
                      <a:alpha val="10000"/>
                    </a:prstClr>
                  </a:solidFill>
                </a:ln>
                <a:solidFill>
                  <a:srgbClr val="3EC26C"/>
                </a:solidFill>
                <a:effectLst>
                  <a:outerShdw blurRad="9525" dist="25400" dir="14640000" algn="tl" rotWithShape="0">
                    <a:prstClr val="black">
                      <a:alpha val="30000"/>
                    </a:prstClr>
                  </a:outerShdw>
                </a:effectLst>
                <a:uLnTx/>
                <a:uFillTx/>
                <a:latin typeface="Consolas" panose="020B0609020204030204" pitchFamily="49" charset="0"/>
                <a:ea typeface="+mj-ea"/>
              </a:rPr>
              <a:t>setwd</a:t>
            </a:r>
            <a:r>
              <a:rPr kumimoji="0" lang="en-US" sz="4000" b="0" i="0" u="none" strike="noStrike" kern="1200" cap="none" spc="0" normalizeH="0" baseline="0" noProof="0" dirty="0">
                <a:ln>
                  <a:solidFill>
                    <a:prstClr val="black">
                      <a:lumMod val="75000"/>
                      <a:lumOff val="25000"/>
                      <a:alpha val="10000"/>
                    </a:prstClr>
                  </a:solidFill>
                </a:ln>
                <a:solidFill>
                  <a:srgbClr val="3EC26C"/>
                </a:solidFill>
                <a:effectLst>
                  <a:outerShdw blurRad="9525" dist="25400" dir="14640000" algn="tl" rotWithShape="0">
                    <a:prstClr val="black">
                      <a:alpha val="30000"/>
                    </a:prstClr>
                  </a:outerShdw>
                </a:effectLst>
                <a:uLnTx/>
                <a:uFillTx/>
                <a:latin typeface="Consolas" panose="020B0609020204030204" pitchFamily="49" charset="0"/>
                <a:ea typeface="+mj-ea"/>
              </a:rPr>
              <a:t>()</a:t>
            </a:r>
            <a:endParaRPr kumimoji="0" lang="en-US" sz="40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j-ea"/>
            </a:endParaRPr>
          </a:p>
        </p:txBody>
      </p:sp>
    </p:spTree>
    <p:extLst>
      <p:ext uri="{BB962C8B-B14F-4D97-AF65-F5344CB8AC3E}">
        <p14:creationId xmlns:p14="http://schemas.microsoft.com/office/powerpoint/2010/main" val="728781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AF11-E707-44E1-A5FB-F6E3BD1961CC}"/>
              </a:ext>
            </a:extLst>
          </p:cNvPr>
          <p:cNvSpPr>
            <a:spLocks noGrp="1"/>
          </p:cNvSpPr>
          <p:nvPr>
            <p:ph type="title"/>
          </p:nvPr>
        </p:nvSpPr>
        <p:spPr/>
        <p:txBody>
          <a:bodyPr/>
          <a:lstStyle/>
          <a:p>
            <a:r>
              <a:rPr lang="en-US" dirty="0"/>
              <a:t>Other best practices</a:t>
            </a:r>
          </a:p>
        </p:txBody>
      </p:sp>
      <p:sp>
        <p:nvSpPr>
          <p:cNvPr id="3" name="Content Placeholder 2">
            <a:extLst>
              <a:ext uri="{FF2B5EF4-FFF2-40B4-BE49-F238E27FC236}">
                <a16:creationId xmlns:a16="http://schemas.microsoft.com/office/drawing/2014/main" id="{3BC7BFE0-A55F-4B43-AB85-7BDCFF984D13}"/>
              </a:ext>
            </a:extLst>
          </p:cNvPr>
          <p:cNvSpPr>
            <a:spLocks noGrp="1"/>
          </p:cNvSpPr>
          <p:nvPr>
            <p:ph idx="1"/>
          </p:nvPr>
        </p:nvSpPr>
        <p:spPr/>
        <p:txBody>
          <a:bodyPr/>
          <a:lstStyle/>
          <a:p>
            <a:r>
              <a:rPr lang="en-US" dirty="0"/>
              <a:t>Restart R in between projects.</a:t>
            </a:r>
          </a:p>
          <a:p>
            <a:r>
              <a:rPr lang="en-US" b="1" dirty="0">
                <a:solidFill>
                  <a:srgbClr val="00B0F0"/>
                </a:solidFill>
              </a:rPr>
              <a:t>Do not save your workspace. </a:t>
            </a:r>
            <a:r>
              <a:rPr lang="en-US" dirty="0"/>
              <a:t>Start fresh every time. Change Global Options so that RStudio will stop prompting you to save your workspace.</a:t>
            </a:r>
          </a:p>
          <a:p>
            <a:r>
              <a:rPr lang="en-US" dirty="0"/>
              <a:t>Save important files and graphics explicitly in your code (not just by clicking in the IDE).</a:t>
            </a:r>
          </a:p>
          <a:p>
            <a:r>
              <a:rPr lang="en-US" b="1" strike="sngStrike" dirty="0">
                <a:solidFill>
                  <a:srgbClr val="FF0000"/>
                </a:solidFill>
              </a:rPr>
              <a:t>rm(list = ls())</a:t>
            </a:r>
            <a:r>
              <a:rPr lang="en-US" dirty="0"/>
              <a:t> don’t put this unfriendly line of code in your script! Start fresh by restarting RStudio.</a:t>
            </a:r>
          </a:p>
          <a:p>
            <a:r>
              <a:rPr lang="en-US" dirty="0"/>
              <a:t>See </a:t>
            </a:r>
            <a:r>
              <a:rPr lang="en-US" dirty="0">
                <a:hlinkClick r:id="rId3"/>
              </a:rPr>
              <a:t>this book </a:t>
            </a:r>
            <a:r>
              <a:rPr lang="en-US" dirty="0"/>
              <a:t>for more.</a:t>
            </a:r>
          </a:p>
          <a:p>
            <a:endParaRPr lang="en-US" b="1" dirty="0">
              <a:solidFill>
                <a:srgbClr val="FF0000"/>
              </a:solidFill>
            </a:endParaRPr>
          </a:p>
        </p:txBody>
      </p:sp>
    </p:spTree>
    <p:extLst>
      <p:ext uri="{BB962C8B-B14F-4D97-AF65-F5344CB8AC3E}">
        <p14:creationId xmlns:p14="http://schemas.microsoft.com/office/powerpoint/2010/main" val="2441991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187C-5B57-4633-A1A4-8A7DA12912A3}"/>
              </a:ext>
            </a:extLst>
          </p:cNvPr>
          <p:cNvSpPr>
            <a:spLocks noGrp="1"/>
          </p:cNvSpPr>
          <p:nvPr>
            <p:ph type="title"/>
          </p:nvPr>
        </p:nvSpPr>
        <p:spPr/>
        <p:txBody>
          <a:bodyPr/>
          <a:lstStyle/>
          <a:p>
            <a:r>
              <a:rPr lang="en-US" dirty="0"/>
              <a:t>Importing data</a:t>
            </a:r>
          </a:p>
        </p:txBody>
      </p:sp>
      <p:sp>
        <p:nvSpPr>
          <p:cNvPr id="3" name="Content Placeholder 2">
            <a:extLst>
              <a:ext uri="{FF2B5EF4-FFF2-40B4-BE49-F238E27FC236}">
                <a16:creationId xmlns:a16="http://schemas.microsoft.com/office/drawing/2014/main" id="{C71DA115-57D9-468D-93A4-93A5E032C813}"/>
              </a:ext>
            </a:extLst>
          </p:cNvPr>
          <p:cNvSpPr>
            <a:spLocks noGrp="1"/>
          </p:cNvSpPr>
          <p:nvPr>
            <p:ph idx="1"/>
          </p:nvPr>
        </p:nvSpPr>
        <p:spPr/>
        <p:txBody>
          <a:bodyPr>
            <a:normAutofit fontScale="70000" lnSpcReduction="20000"/>
          </a:bodyPr>
          <a:lstStyle/>
          <a:p>
            <a:r>
              <a:rPr lang="en-US" dirty="0"/>
              <a:t>CSV’s are the best file format</a:t>
            </a:r>
          </a:p>
          <a:p>
            <a:r>
              <a:rPr lang="en-US" dirty="0"/>
              <a:t>Other delimited files are fine too </a:t>
            </a:r>
          </a:p>
          <a:p>
            <a:r>
              <a:rPr lang="en-US" dirty="0"/>
              <a:t>excel workbook files can import but will complicate things</a:t>
            </a:r>
          </a:p>
          <a:p>
            <a:r>
              <a:rPr lang="en-US" dirty="0"/>
              <a:t>Two most commonly used functions:</a:t>
            </a:r>
          </a:p>
          <a:p>
            <a:pPr lvl="1"/>
            <a:r>
              <a:rPr lang="en-US" dirty="0" err="1">
                <a:solidFill>
                  <a:schemeClr val="accent1"/>
                </a:solidFill>
                <a:latin typeface="Consolas" panose="020B0609020204030204" pitchFamily="49" charset="0"/>
              </a:rPr>
              <a:t>read_csv</a:t>
            </a:r>
            <a:r>
              <a:rPr lang="en-US" dirty="0">
                <a:solidFill>
                  <a:schemeClr val="accent1"/>
                </a:solidFill>
                <a:latin typeface="Consolas" panose="020B0609020204030204" pitchFamily="49" charset="0"/>
              </a:rPr>
              <a:t>() </a:t>
            </a:r>
            <a:r>
              <a:rPr lang="en-US" dirty="0" err="1"/>
              <a:t>tidyverse</a:t>
            </a:r>
            <a:r>
              <a:rPr lang="en-US" dirty="0"/>
              <a:t> (</a:t>
            </a:r>
            <a:r>
              <a:rPr lang="en-US" dirty="0" err="1"/>
              <a:t>readr</a:t>
            </a:r>
            <a:r>
              <a:rPr lang="en-US" dirty="0"/>
              <a:t>)</a:t>
            </a:r>
          </a:p>
          <a:p>
            <a:pPr lvl="1"/>
            <a:r>
              <a:rPr lang="en-US" dirty="0">
                <a:solidFill>
                  <a:schemeClr val="accent1"/>
                </a:solidFill>
                <a:latin typeface="Consolas" panose="020B0609020204030204" pitchFamily="49" charset="0"/>
              </a:rPr>
              <a:t>read.csv()</a:t>
            </a:r>
            <a:r>
              <a:rPr lang="en-US" dirty="0"/>
              <a:t> base R</a:t>
            </a:r>
            <a:endParaRPr lang="en-US" dirty="0">
              <a:solidFill>
                <a:schemeClr val="accent1"/>
              </a:solidFill>
              <a:latin typeface="Consolas" panose="020B0609020204030204" pitchFamily="49" charset="0"/>
            </a:endParaRPr>
          </a:p>
          <a:p>
            <a:pPr lvl="1"/>
            <a:r>
              <a:rPr lang="en-US" dirty="0"/>
              <a:t>Very similar. I use read.csv(), Shane uses </a:t>
            </a:r>
            <a:r>
              <a:rPr lang="en-US" dirty="0" err="1"/>
              <a:t>read_csv</a:t>
            </a:r>
            <a:r>
              <a:rPr lang="en-US" dirty="0"/>
              <a:t>()</a:t>
            </a:r>
          </a:p>
          <a:p>
            <a:r>
              <a:rPr lang="en-US" dirty="0"/>
              <a:t>Syntax:</a:t>
            </a:r>
          </a:p>
          <a:p>
            <a:pPr lvl="1"/>
            <a:r>
              <a:rPr lang="en-US" dirty="0">
                <a:solidFill>
                  <a:schemeClr val="accent1"/>
                </a:solidFill>
                <a:latin typeface="Consolas" panose="020B0609020204030204" pitchFamily="49" charset="0"/>
              </a:rPr>
              <a:t>data &lt;- read.csv(“fileName.csv”)</a:t>
            </a:r>
          </a:p>
          <a:p>
            <a:pPr lvl="1"/>
            <a:r>
              <a:rPr lang="en-US" dirty="0">
                <a:solidFill>
                  <a:schemeClr val="accent1"/>
                </a:solidFill>
                <a:latin typeface="Consolas" panose="020B0609020204030204" pitchFamily="49" charset="0"/>
              </a:rPr>
              <a:t>data &lt;- </a:t>
            </a:r>
            <a:r>
              <a:rPr lang="en-US" dirty="0" err="1">
                <a:solidFill>
                  <a:schemeClr val="accent1"/>
                </a:solidFill>
                <a:latin typeface="Consolas" panose="020B0609020204030204" pitchFamily="49" charset="0"/>
              </a:rPr>
              <a:t>read_csv</a:t>
            </a:r>
            <a:r>
              <a:rPr lang="en-US" dirty="0">
                <a:solidFill>
                  <a:schemeClr val="accent1"/>
                </a:solidFill>
                <a:latin typeface="Consolas" panose="020B0609020204030204" pitchFamily="49" charset="0"/>
              </a:rPr>
              <a:t>(“fileName.csv”)</a:t>
            </a:r>
          </a:p>
          <a:p>
            <a:pPr lvl="1"/>
            <a:r>
              <a:rPr lang="en-US" dirty="0"/>
              <a:t>Paths to these files is necessary if you are not already pointed to your </a:t>
            </a:r>
            <a:r>
              <a:rPr lang="en-US" dirty="0">
                <a:solidFill>
                  <a:srgbClr val="00B0F0"/>
                </a:solidFill>
              </a:rPr>
              <a:t>working directory </a:t>
            </a:r>
            <a:r>
              <a:rPr lang="en-US" dirty="0"/>
              <a:t>(more on this later!) </a:t>
            </a:r>
          </a:p>
          <a:p>
            <a:pPr lvl="1"/>
            <a:r>
              <a:rPr lang="en-US" dirty="0"/>
              <a:t>Many other arguments are available to specify things like whether there is a header, or if the delimiter is something other than a comma</a:t>
            </a:r>
          </a:p>
          <a:p>
            <a:pPr lvl="2"/>
            <a:r>
              <a:rPr lang="en-US" dirty="0">
                <a:solidFill>
                  <a:schemeClr val="accent1"/>
                </a:solidFill>
                <a:latin typeface="Consolas" panose="020B0609020204030204" pitchFamily="49" charset="0"/>
                <a:hlinkClick r:id="rId3"/>
              </a:rPr>
              <a:t>https://readr.tidyverse.org/reference/read_delim.html</a:t>
            </a:r>
            <a:r>
              <a:rPr lang="en-US" dirty="0">
                <a:solidFill>
                  <a:schemeClr val="accent1"/>
                </a:solidFill>
                <a:latin typeface="Consolas" panose="020B0609020204030204" pitchFamily="49" charset="0"/>
              </a:rPr>
              <a:t> </a:t>
            </a:r>
          </a:p>
          <a:p>
            <a:pPr lvl="2"/>
            <a:r>
              <a:rPr lang="en-US" dirty="0">
                <a:solidFill>
                  <a:schemeClr val="accent1"/>
                </a:solidFill>
                <a:latin typeface="Consolas" panose="020B0609020204030204" pitchFamily="49" charset="0"/>
                <a:hlinkClick r:id="rId4"/>
              </a:rPr>
              <a:t>http://rprogramming.net/read-csv-in-r/</a:t>
            </a:r>
            <a:r>
              <a:rPr lang="en-US" dirty="0">
                <a:solidFill>
                  <a:schemeClr val="accent1"/>
                </a:solidFill>
                <a:latin typeface="Consolas" panose="020B0609020204030204" pitchFamily="49" charset="0"/>
              </a:rPr>
              <a:t>	</a:t>
            </a:r>
          </a:p>
        </p:txBody>
      </p:sp>
      <p:pic>
        <p:nvPicPr>
          <p:cNvPr id="4" name="Picture 3">
            <a:extLst>
              <a:ext uri="{FF2B5EF4-FFF2-40B4-BE49-F238E27FC236}">
                <a16:creationId xmlns:a16="http://schemas.microsoft.com/office/drawing/2014/main" id="{C0C505DB-3093-4659-B4BB-34B3CCA50851}"/>
              </a:ext>
            </a:extLst>
          </p:cNvPr>
          <p:cNvPicPr>
            <a:picLocks noChangeAspect="1"/>
          </p:cNvPicPr>
          <p:nvPr/>
        </p:nvPicPr>
        <p:blipFill>
          <a:blip r:embed="rId5"/>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404357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F46C2-9B23-402A-9148-80181C16145A}"/>
              </a:ext>
            </a:extLst>
          </p:cNvPr>
          <p:cNvSpPr>
            <a:spLocks noGrp="1"/>
          </p:cNvSpPr>
          <p:nvPr>
            <p:ph type="title"/>
          </p:nvPr>
        </p:nvSpPr>
        <p:spPr>
          <a:xfrm>
            <a:off x="919119" y="1966127"/>
            <a:ext cx="10353762" cy="970450"/>
          </a:xfrm>
        </p:spPr>
        <p:txBody>
          <a:bodyPr/>
          <a:lstStyle/>
          <a:p>
            <a:r>
              <a:rPr lang="en-US" dirty="0"/>
              <a:t>Questions?</a:t>
            </a:r>
          </a:p>
        </p:txBody>
      </p:sp>
      <p:pic>
        <p:nvPicPr>
          <p:cNvPr id="4" name="Picture 3">
            <a:extLst>
              <a:ext uri="{FF2B5EF4-FFF2-40B4-BE49-F238E27FC236}">
                <a16:creationId xmlns:a16="http://schemas.microsoft.com/office/drawing/2014/main" id="{A5C2ED80-0C33-4D93-9302-8CACB16696B2}"/>
              </a:ext>
            </a:extLst>
          </p:cNvPr>
          <p:cNvPicPr>
            <a:picLocks noChangeAspect="1"/>
          </p:cNvPicPr>
          <p:nvPr/>
        </p:nvPicPr>
        <p:blipFill>
          <a:blip r:embed="rId2"/>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3578889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8458200" cy="1143000"/>
          </a:xfrm>
        </p:spPr>
        <p:txBody>
          <a:bodyPr>
            <a:noAutofit/>
          </a:bodyPr>
          <a:lstStyle/>
          <a:p>
            <a:br>
              <a:rPr lang="en-US" sz="2800" b="1" dirty="0">
                <a:solidFill>
                  <a:schemeClr val="tx1"/>
                </a:solidFill>
                <a:effectLst/>
                <a:latin typeface="Calibri" panose="020F0502020204030204" pitchFamily="34" charset="0"/>
              </a:rPr>
            </a:br>
            <a:r>
              <a:rPr lang="en-US" sz="2800" b="1" dirty="0">
                <a:solidFill>
                  <a:schemeClr val="tx1"/>
                </a:solidFill>
                <a:effectLst/>
                <a:latin typeface="Calibri" panose="020F0502020204030204" pitchFamily="34" charset="0"/>
              </a:rPr>
              <a:t>MARAMA Training Events</a:t>
            </a:r>
            <a:br>
              <a:rPr lang="en-US" sz="2800" b="1" dirty="0">
                <a:solidFill>
                  <a:schemeClr val="tx1"/>
                </a:solidFill>
                <a:effectLst/>
                <a:latin typeface="Calibri" panose="020F0502020204030204" pitchFamily="34" charset="0"/>
              </a:rPr>
            </a:br>
            <a:br>
              <a:rPr lang="en-US" sz="2800" dirty="0">
                <a:solidFill>
                  <a:schemeClr val="tx1"/>
                </a:solidFill>
                <a:effectLst/>
                <a:latin typeface="Calibri" panose="020F0502020204030204" pitchFamily="34" charset="0"/>
              </a:rPr>
            </a:br>
            <a:endParaRPr lang="en-US" sz="1800" dirty="0">
              <a:solidFill>
                <a:schemeClr val="tx1"/>
              </a:solidFill>
              <a:effectLst/>
              <a:latin typeface="Calibri" panose="020F0502020204030204" pitchFamily="34" charset="0"/>
            </a:endParaRPr>
          </a:p>
        </p:txBody>
      </p:sp>
      <p:sp>
        <p:nvSpPr>
          <p:cNvPr id="3" name="Content Placeholder 2"/>
          <p:cNvSpPr>
            <a:spLocks noGrp="1"/>
          </p:cNvSpPr>
          <p:nvPr>
            <p:ph idx="1"/>
          </p:nvPr>
        </p:nvSpPr>
        <p:spPr>
          <a:xfrm>
            <a:off x="1676400" y="838200"/>
            <a:ext cx="8534400" cy="5562600"/>
          </a:xfrm>
        </p:spPr>
        <p:txBody>
          <a:bodyPr>
            <a:normAutofit fontScale="92500" lnSpcReduction="10000"/>
          </a:bodyPr>
          <a:lstStyle/>
          <a:p>
            <a:pPr marL="114300" indent="0">
              <a:buNone/>
            </a:pPr>
            <a:endParaRPr lang="en-US" sz="2200" b="1" i="1" dirty="0">
              <a:solidFill>
                <a:srgbClr val="0070C0"/>
              </a:solidFill>
              <a:latin typeface="Calibri" panose="020F0502020204030204" pitchFamily="34" charset="0"/>
              <a:cs typeface="Calibri" panose="020F0502020204030204" pitchFamily="34" charset="0"/>
            </a:endParaRPr>
          </a:p>
          <a:p>
            <a:pPr marL="114300" indent="0">
              <a:buNone/>
            </a:pPr>
            <a:r>
              <a:rPr lang="en-US" sz="2200" b="1" i="1" dirty="0">
                <a:solidFill>
                  <a:srgbClr val="0070C0"/>
                </a:solidFill>
                <a:latin typeface="Calibri" panose="020F0502020204030204" pitchFamily="34" charset="0"/>
                <a:cs typeface="Calibri" panose="020F0502020204030204" pitchFamily="34" charset="0"/>
              </a:rPr>
              <a:t>UPCOMING TRAINING COURSES</a:t>
            </a:r>
          </a:p>
          <a:p>
            <a:pPr marL="114300" indent="0">
              <a:buNone/>
            </a:pPr>
            <a:endParaRPr lang="en-US" sz="1100" b="1" i="1" dirty="0">
              <a:solidFill>
                <a:srgbClr val="0070C0"/>
              </a:solidFill>
              <a:latin typeface="Calibri" panose="020F0502020204030204" pitchFamily="34" charset="0"/>
              <a:cs typeface="Calibri" panose="020F0502020204030204" pitchFamily="34" charset="0"/>
            </a:endParaRPr>
          </a:p>
          <a:p>
            <a:pPr marL="465159">
              <a:spcBef>
                <a:spcPts val="446"/>
              </a:spcBef>
              <a:buClr>
                <a:schemeClr val="accent1">
                  <a:lumMod val="75000"/>
                </a:schemeClr>
              </a:buClr>
              <a:buSzPct val="85000"/>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WEBINAR: Air Pollution Meteorology &amp; Modeling for Beginners </a:t>
            </a:r>
            <a:r>
              <a:rPr lang="en-US" dirty="0">
                <a:latin typeface="Calibri" panose="020F0502020204030204" pitchFamily="34" charset="0"/>
                <a:ea typeface="Calibri" panose="020F0502020204030204" pitchFamily="34" charset="0"/>
                <a:cs typeface="Calibri" panose="020F0502020204030204" pitchFamily="34" charset="0"/>
              </a:rPr>
              <a:t>presented</a:t>
            </a:r>
            <a:r>
              <a:rPr lang="en-US" b="1"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by Tony Sadar, ACHD, </a:t>
            </a:r>
            <a:r>
              <a:rPr lang="en-US" b="1" dirty="0">
                <a:solidFill>
                  <a:srgbClr val="FF0000"/>
                </a:solidFill>
                <a:latin typeface="Calibri" panose="020F0502020204030204" pitchFamily="34" charset="0"/>
                <a:cs typeface="Calibri" panose="020F0502020204030204" pitchFamily="34" charset="0"/>
              </a:rPr>
              <a:t>February 5 and 12, 2020 </a:t>
            </a:r>
            <a:r>
              <a:rPr lang="en-US" dirty="0">
                <a:solidFill>
                  <a:prstClr val="black"/>
                </a:solidFill>
                <a:latin typeface="Calibri" panose="020F0502020204030204" pitchFamily="34" charset="0"/>
                <a:cs typeface="Calibri" panose="020F0502020204030204" pitchFamily="34" charset="0"/>
              </a:rPr>
              <a:t> </a:t>
            </a:r>
          </a:p>
          <a:p>
            <a:pPr marL="408009">
              <a:spcBef>
                <a:spcPts val="446"/>
              </a:spcBef>
              <a:buClr>
                <a:schemeClr val="accent1">
                  <a:lumMod val="75000"/>
                </a:schemeClr>
              </a:buClr>
              <a:buSzPct val="85000"/>
              <a:buFont typeface="Wingdings" panose="05000000000000000000" pitchFamily="2" charset="2"/>
              <a:buChar char="Ø"/>
            </a:pPr>
            <a:r>
              <a:rPr lang="en-US" sz="1900" b="1" dirty="0">
                <a:solidFill>
                  <a:prstClr val="black"/>
                </a:solidFill>
                <a:latin typeface="Calibri" panose="020F0502020204030204" pitchFamily="34" charset="0"/>
                <a:cs typeface="Calibri" panose="020F0502020204030204" pitchFamily="34" charset="0"/>
              </a:rPr>
              <a:t> </a:t>
            </a:r>
            <a:r>
              <a:rPr lang="en-US" b="1" dirty="0">
                <a:solidFill>
                  <a:schemeClr val="tx1"/>
                </a:solidFill>
                <a:latin typeface="Calibri" panose="020F0502020204030204" pitchFamily="34" charset="0"/>
                <a:cs typeface="Calibri" panose="020F0502020204030204" pitchFamily="34" charset="0"/>
              </a:rPr>
              <a:t>APTI 418 Control of Nitrogen Oxide Emissions: </a:t>
            </a:r>
            <a:r>
              <a:rPr lang="en-US" b="1" dirty="0">
                <a:solidFill>
                  <a:srgbClr val="FF0000"/>
                </a:solidFill>
                <a:latin typeface="Calibri" panose="020F0502020204030204" pitchFamily="34" charset="0"/>
                <a:cs typeface="Calibri" panose="020F0502020204030204" pitchFamily="34" charset="0"/>
              </a:rPr>
              <a:t>March 3-5, 2020</a:t>
            </a:r>
            <a:r>
              <a:rPr lang="en-US" dirty="0">
                <a:solidFill>
                  <a:schemeClr val="tx1"/>
                </a:solidFill>
                <a:latin typeface="Calibri" panose="020F0502020204030204" pitchFamily="34" charset="0"/>
                <a:cs typeface="Calibri" panose="020F0502020204030204" pitchFamily="34" charset="0"/>
              </a:rPr>
              <a:t>, Richmond, VA (Registration opening soon)</a:t>
            </a:r>
          </a:p>
          <a:p>
            <a:pPr marL="408009">
              <a:spcBef>
                <a:spcPts val="446"/>
              </a:spcBef>
              <a:buClr>
                <a:schemeClr val="accent1">
                  <a:lumMod val="75000"/>
                </a:schemeClr>
              </a:buClr>
              <a:buSzPct val="85000"/>
              <a:buFont typeface="Wingdings" panose="05000000000000000000" pitchFamily="2" charset="2"/>
              <a:buChar char="Ø"/>
            </a:pPr>
            <a:r>
              <a:rPr lang="en-US" b="1" dirty="0">
                <a:solidFill>
                  <a:schemeClr val="tx1"/>
                </a:solidFill>
                <a:latin typeface="Calibri" panose="020F0502020204030204" pitchFamily="34" charset="0"/>
                <a:cs typeface="Calibri" panose="020F0502020204030204" pitchFamily="34" charset="0"/>
              </a:rPr>
              <a:t>MARAMA Air Permits Training Workshop: </a:t>
            </a:r>
            <a:r>
              <a:rPr lang="en-US" b="1" dirty="0">
                <a:solidFill>
                  <a:srgbClr val="FF0000"/>
                </a:solidFill>
                <a:latin typeface="Calibri" panose="020F0502020204030204" pitchFamily="34" charset="0"/>
                <a:cs typeface="Calibri" panose="020F0502020204030204" pitchFamily="34" charset="0"/>
              </a:rPr>
              <a:t>March 17-19, 2020</a:t>
            </a:r>
            <a:r>
              <a:rPr lang="en-US" dirty="0">
                <a:solidFill>
                  <a:schemeClr val="tx1"/>
                </a:solidFill>
                <a:latin typeface="Calibri" panose="020F0502020204030204" pitchFamily="34" charset="0"/>
                <a:cs typeface="Calibri" panose="020F0502020204030204" pitchFamily="34" charset="0"/>
              </a:rPr>
              <a:t>,</a:t>
            </a:r>
            <a:r>
              <a:rPr lang="en-US" dirty="0">
                <a:solidFill>
                  <a:srgbClr val="0070C0"/>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Richmond, VA (Registration opening soon)</a:t>
            </a:r>
          </a:p>
          <a:p>
            <a:pPr marL="408009">
              <a:spcBef>
                <a:spcPts val="446"/>
              </a:spcBef>
              <a:buClr>
                <a:schemeClr val="accent1">
                  <a:lumMod val="75000"/>
                </a:schemeClr>
              </a:buClr>
              <a:buSzPct val="85000"/>
              <a:buFont typeface="Wingdings" panose="05000000000000000000" pitchFamily="2" charset="2"/>
              <a:buChar char="Ø"/>
            </a:pPr>
            <a:r>
              <a:rPr lang="en-US" b="1" dirty="0">
                <a:solidFill>
                  <a:schemeClr val="tx1"/>
                </a:solidFill>
                <a:latin typeface="Calibri" panose="020F0502020204030204" pitchFamily="34" charset="0"/>
                <a:cs typeface="Calibri" panose="020F0502020204030204" pitchFamily="34" charset="0"/>
              </a:rPr>
              <a:t>APTI 452 Principles and Practices of Air Pollution: </a:t>
            </a:r>
            <a:r>
              <a:rPr lang="en-US" b="1" dirty="0">
                <a:solidFill>
                  <a:srgbClr val="FF0000"/>
                </a:solidFill>
                <a:latin typeface="Calibri" panose="020F0502020204030204" pitchFamily="34" charset="0"/>
                <a:cs typeface="Calibri" panose="020F0502020204030204" pitchFamily="34" charset="0"/>
              </a:rPr>
              <a:t>March 24-26, 2020</a:t>
            </a:r>
            <a:r>
              <a:rPr lang="en-US" b="1"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Harrisburg, PA (Registration opening soon)</a:t>
            </a:r>
          </a:p>
          <a:p>
            <a:pPr marL="408009">
              <a:spcBef>
                <a:spcPts val="446"/>
              </a:spcBef>
              <a:buClr>
                <a:schemeClr val="accent1">
                  <a:lumMod val="75000"/>
                </a:schemeClr>
              </a:buClr>
              <a:buSzPct val="85000"/>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R for Air Quality Applications: </a:t>
            </a:r>
            <a:r>
              <a:rPr lang="en-US" b="1" dirty="0">
                <a:solidFill>
                  <a:srgbClr val="FF0000"/>
                </a:solidFill>
                <a:latin typeface="Calibri" panose="020F0502020204030204" pitchFamily="34" charset="0"/>
                <a:cs typeface="Calibri" panose="020F0502020204030204" pitchFamily="34" charset="0"/>
              </a:rPr>
              <a:t>April, 2020</a:t>
            </a:r>
            <a:endParaRPr lang="en-US" dirty="0">
              <a:solidFill>
                <a:schemeClr val="tx1"/>
              </a:solidFill>
              <a:latin typeface="Calibri" panose="020F0502020204030204" pitchFamily="34" charset="0"/>
              <a:cs typeface="Calibri" panose="020F0502020204030204" pitchFamily="34" charset="0"/>
            </a:endParaRPr>
          </a:p>
          <a:p>
            <a:pPr marL="522309" lvl="1" indent="0">
              <a:spcBef>
                <a:spcPts val="446"/>
              </a:spcBef>
              <a:buClr>
                <a:schemeClr val="accent1">
                  <a:lumMod val="75000"/>
                </a:schemeClr>
              </a:buClr>
              <a:buSzPct val="85000"/>
              <a:buNone/>
            </a:pPr>
            <a:endParaRPr lang="en-US" sz="1900" dirty="0">
              <a:solidFill>
                <a:prstClr val="black"/>
              </a:solidFill>
              <a:latin typeface="Calibri" panose="020F0502020204030204" pitchFamily="34" charset="0"/>
              <a:cs typeface="Calibri" panose="020F0502020204030204" pitchFamily="34" charset="0"/>
            </a:endParaRPr>
          </a:p>
          <a:p>
            <a:pPr marL="109728" indent="0">
              <a:buNone/>
            </a:pPr>
            <a:endParaRPr lang="en-US" sz="900" dirty="0">
              <a:solidFill>
                <a:schemeClr val="tx1"/>
              </a:solidFill>
              <a:latin typeface="Calibri" panose="020F0502020204030204" pitchFamily="34" charset="0"/>
              <a:cs typeface="Calibri" panose="020F0502020204030204" pitchFamily="34" charset="0"/>
            </a:endParaRPr>
          </a:p>
          <a:p>
            <a:pPr marL="514350" lvl="1" indent="0">
              <a:spcBef>
                <a:spcPts val="600"/>
              </a:spcBef>
              <a:buNone/>
            </a:pPr>
            <a:r>
              <a:rPr lang="en-US" sz="1500" dirty="0">
                <a:solidFill>
                  <a:schemeClr val="tx1"/>
                </a:solidFill>
                <a:latin typeface="Calibri" panose="020F0502020204030204" pitchFamily="34" charset="0"/>
                <a:cs typeface="Calibri" panose="020F0502020204030204" pitchFamily="34" charset="0"/>
              </a:rPr>
              <a:t>Visit MARAMA’s website for more information: </a:t>
            </a:r>
          </a:p>
          <a:p>
            <a:pPr marL="514350" lvl="1" indent="0">
              <a:spcBef>
                <a:spcPts val="600"/>
              </a:spcBef>
              <a:buNone/>
            </a:pPr>
            <a:r>
              <a:rPr lang="en-US" sz="1500" b="1" dirty="0">
                <a:hlinkClick r:id="rId3"/>
              </a:rPr>
              <a:t>http://www.marama.org/training-center/event-schedule</a:t>
            </a:r>
            <a:r>
              <a:rPr lang="en-US" sz="1500" b="1" dirty="0"/>
              <a:t> </a:t>
            </a:r>
          </a:p>
          <a:p>
            <a:pPr marL="114300" indent="0">
              <a:buNone/>
            </a:pPr>
            <a:endParaRPr lang="en-US" sz="4300" dirty="0"/>
          </a:p>
        </p:txBody>
      </p:sp>
      <p:pic>
        <p:nvPicPr>
          <p:cNvPr id="4" name="Picture 3">
            <a:extLst>
              <a:ext uri="{FF2B5EF4-FFF2-40B4-BE49-F238E27FC236}">
                <a16:creationId xmlns:a16="http://schemas.microsoft.com/office/drawing/2014/main" id="{05C9C6D7-1498-4C81-9D2A-24387A58A35E}"/>
              </a:ext>
            </a:extLst>
          </p:cNvPr>
          <p:cNvPicPr>
            <a:picLocks noChangeAspect="1"/>
          </p:cNvPicPr>
          <p:nvPr/>
        </p:nvPicPr>
        <p:blipFill>
          <a:blip r:embed="rId4"/>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3473522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460817"/>
            <a:ext cx="8229600" cy="911506"/>
          </a:xfrm>
        </p:spPr>
        <p:txBody>
          <a:bodyPr/>
          <a:lstStyle/>
          <a:p>
            <a:r>
              <a:rPr lang="en-US" dirty="0">
                <a:solidFill>
                  <a:schemeClr val="tx1"/>
                </a:solidFill>
              </a:rPr>
              <a:t>Last Words</a:t>
            </a:r>
          </a:p>
        </p:txBody>
      </p:sp>
      <p:sp>
        <p:nvSpPr>
          <p:cNvPr id="3" name="Content Placeholder 2"/>
          <p:cNvSpPr>
            <a:spLocks noGrp="1"/>
          </p:cNvSpPr>
          <p:nvPr>
            <p:ph idx="1"/>
          </p:nvPr>
        </p:nvSpPr>
        <p:spPr>
          <a:xfrm>
            <a:off x="1905000" y="1143001"/>
            <a:ext cx="8534400" cy="4876800"/>
          </a:xfrm>
        </p:spPr>
        <p:txBody>
          <a:bodyPr>
            <a:normAutofit/>
          </a:bodyPr>
          <a:lstStyle/>
          <a:p>
            <a:pPr marL="400050" lvl="1" indent="0">
              <a:lnSpc>
                <a:spcPct val="150000"/>
              </a:lnSpc>
              <a:buNone/>
            </a:pPr>
            <a:r>
              <a:rPr lang="en-US" sz="2800" dirty="0">
                <a:solidFill>
                  <a:schemeClr val="tx1"/>
                </a:solidFill>
                <a:latin typeface="Calibri" panose="020F0502020204030204" pitchFamily="34" charset="0"/>
                <a:cs typeface="Calibri" panose="020F0502020204030204" pitchFamily="34" charset="0"/>
              </a:rPr>
              <a:t>Webinar On-Line Evaluation and Post Test</a:t>
            </a:r>
          </a:p>
          <a:p>
            <a:pPr marL="393192" lvl="1" indent="0">
              <a:buNone/>
            </a:pPr>
            <a:r>
              <a:rPr lang="en-US" sz="2000" dirty="0">
                <a:solidFill>
                  <a:schemeClr val="tx1"/>
                </a:solidFill>
                <a:latin typeface="Calibri" panose="020F0502020204030204" pitchFamily="34" charset="0"/>
                <a:cs typeface="Calibri" panose="020F0502020204030204" pitchFamily="34" charset="0"/>
              </a:rPr>
              <a:t>Please complete a brief, on-line </a:t>
            </a:r>
            <a:r>
              <a:rPr lang="en-US" sz="2000" b="1" dirty="0">
                <a:solidFill>
                  <a:srgbClr val="FF0000"/>
                </a:solidFill>
                <a:latin typeface="Calibri" panose="020F0502020204030204" pitchFamily="34" charset="0"/>
                <a:cs typeface="Calibri" panose="020F0502020204030204" pitchFamily="34" charset="0"/>
              </a:rPr>
              <a:t>Evaluation Survey, </a:t>
            </a:r>
            <a:r>
              <a:rPr lang="en-US" sz="2000" dirty="0">
                <a:solidFill>
                  <a:schemeClr val="tx1"/>
                </a:solidFill>
                <a:latin typeface="Calibri" panose="020F0502020204030204" pitchFamily="34" charset="0"/>
                <a:cs typeface="Calibri" panose="020F0502020204030204" pitchFamily="34" charset="0"/>
              </a:rPr>
              <a:t>which</a:t>
            </a:r>
            <a:r>
              <a:rPr lang="en-US" sz="2000" b="1" dirty="0">
                <a:solidFill>
                  <a:srgbClr val="FF0000"/>
                </a:solidFill>
                <a:latin typeface="Calibri" panose="020F0502020204030204" pitchFamily="34" charset="0"/>
                <a:cs typeface="Calibri" panose="020F0502020204030204" pitchFamily="34" charset="0"/>
              </a:rPr>
              <a:t> </a:t>
            </a:r>
            <a:r>
              <a:rPr lang="en-US" sz="2000" dirty="0">
                <a:solidFill>
                  <a:schemeClr val="tx1"/>
                </a:solidFill>
                <a:latin typeface="Calibri" panose="020F0502020204030204" pitchFamily="34" charset="0"/>
                <a:cs typeface="Calibri" panose="020F0502020204030204" pitchFamily="34" charset="0"/>
              </a:rPr>
              <a:t>will be                         forwarded to you via email following this webinar along with your                 </a:t>
            </a:r>
            <a:r>
              <a:rPr lang="en-US" sz="2000" i="1" dirty="0">
                <a:solidFill>
                  <a:schemeClr val="tx1"/>
                </a:solidFill>
                <a:latin typeface="Calibri" panose="020F0502020204030204" pitchFamily="34" charset="0"/>
                <a:cs typeface="Calibri" panose="020F0502020204030204" pitchFamily="34" charset="0"/>
              </a:rPr>
              <a:t>Certificate of Participation. </a:t>
            </a:r>
          </a:p>
          <a:p>
            <a:pPr marL="365760" lvl="1" indent="0">
              <a:buNone/>
            </a:pPr>
            <a:r>
              <a:rPr lang="en-US" sz="2000" b="1" dirty="0">
                <a:solidFill>
                  <a:schemeClr val="tx1"/>
                </a:solidFill>
                <a:latin typeface="Calibri" panose="020F0502020204030204" pitchFamily="34" charset="0"/>
                <a:cs typeface="Calibri" panose="020F0502020204030204" pitchFamily="34" charset="0"/>
              </a:rPr>
              <a:t>Questions?</a:t>
            </a:r>
          </a:p>
          <a:p>
            <a:pPr marL="365760" lvl="1" indent="0">
              <a:buNone/>
            </a:pPr>
            <a:r>
              <a:rPr lang="en-US" sz="2000" dirty="0">
                <a:solidFill>
                  <a:schemeClr val="tx1"/>
                </a:solidFill>
                <a:latin typeface="Calibri" panose="020F0502020204030204" pitchFamily="34" charset="0"/>
                <a:cs typeface="Calibri" panose="020F0502020204030204" pitchFamily="34" charset="0"/>
              </a:rPr>
              <a:t>Please contact Jenny St. Clair</a:t>
            </a:r>
          </a:p>
        </p:txBody>
      </p:sp>
      <p:pic>
        <p:nvPicPr>
          <p:cNvPr id="4" name="Picture 3">
            <a:extLst>
              <a:ext uri="{FF2B5EF4-FFF2-40B4-BE49-F238E27FC236}">
                <a16:creationId xmlns:a16="http://schemas.microsoft.com/office/drawing/2014/main" id="{BB2F00DB-B5E7-4B57-AF9E-C4024644776A}"/>
              </a:ext>
            </a:extLst>
          </p:cNvPr>
          <p:cNvPicPr>
            <a:picLocks noChangeAspect="1"/>
          </p:cNvPicPr>
          <p:nvPr/>
        </p:nvPicPr>
        <p:blipFill>
          <a:blip r:embed="rId3"/>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217988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3C86-A537-4065-B33C-B3F79522F14A}"/>
              </a:ext>
            </a:extLst>
          </p:cNvPr>
          <p:cNvSpPr>
            <a:spLocks noGrp="1"/>
          </p:cNvSpPr>
          <p:nvPr>
            <p:ph type="title"/>
          </p:nvPr>
        </p:nvSpPr>
        <p:spPr>
          <a:xfrm>
            <a:off x="633743" y="609599"/>
            <a:ext cx="3413156" cy="5273675"/>
          </a:xfrm>
        </p:spPr>
        <p:txBody>
          <a:bodyPr>
            <a:normAutofit/>
          </a:bodyPr>
          <a:lstStyle/>
          <a:p>
            <a:r>
              <a:rPr lang="en-US" dirty="0"/>
              <a:t>About R</a:t>
            </a:r>
          </a:p>
        </p:txBody>
      </p:sp>
      <p:sp>
        <p:nvSpPr>
          <p:cNvPr id="1030" name="Content Placeholder 1029">
            <a:extLst>
              <a:ext uri="{FF2B5EF4-FFF2-40B4-BE49-F238E27FC236}">
                <a16:creationId xmlns:a16="http://schemas.microsoft.com/office/drawing/2014/main" id="{7A02760A-70E5-4CA3-98B0-0F52FF41C6F2}"/>
              </a:ext>
            </a:extLst>
          </p:cNvPr>
          <p:cNvSpPr>
            <a:spLocks noGrp="1"/>
          </p:cNvSpPr>
          <p:nvPr>
            <p:ph idx="1"/>
          </p:nvPr>
        </p:nvSpPr>
        <p:spPr>
          <a:xfrm>
            <a:off x="4668570" y="645465"/>
            <a:ext cx="6889687" cy="3650288"/>
          </a:xfrm>
        </p:spPr>
        <p:txBody>
          <a:bodyPr anchor="ctr">
            <a:normAutofit/>
          </a:bodyPr>
          <a:lstStyle/>
          <a:p>
            <a:r>
              <a:rPr lang="en-US" dirty="0"/>
              <a:t>Statistical programming language</a:t>
            </a:r>
          </a:p>
          <a:p>
            <a:r>
              <a:rPr lang="en-US" dirty="0"/>
              <a:t>High-level</a:t>
            </a:r>
          </a:p>
          <a:p>
            <a:r>
              <a:rPr lang="en-US" dirty="0"/>
              <a:t>Versatile, robust</a:t>
            </a:r>
          </a:p>
          <a:p>
            <a:r>
              <a:rPr lang="en-US" dirty="0"/>
              <a:t>Packages</a:t>
            </a:r>
          </a:p>
          <a:p>
            <a:r>
              <a:rPr lang="en-US" dirty="0"/>
              <a:t>Useful for both </a:t>
            </a:r>
            <a:r>
              <a:rPr lang="en-US" dirty="0">
                <a:solidFill>
                  <a:schemeClr val="accent1"/>
                </a:solidFill>
              </a:rPr>
              <a:t>data preparation </a:t>
            </a:r>
            <a:r>
              <a:rPr lang="en-US" dirty="0"/>
              <a:t>and </a:t>
            </a:r>
            <a:r>
              <a:rPr lang="en-US" dirty="0">
                <a:solidFill>
                  <a:srgbClr val="00B0F0"/>
                </a:solidFill>
              </a:rPr>
              <a:t>data analysis</a:t>
            </a:r>
          </a:p>
        </p:txBody>
      </p:sp>
      <p:pic>
        <p:nvPicPr>
          <p:cNvPr id="1026" name="Picture 2" descr="https://lh4.googleusercontent.com/I--Duy2sKdM33E8iCpVOTgkSuSeGc3NnogH5TJ1WngZvzE9HGOnXoKvYY48I-r_uD5xwdgruGtzNwlqPD7ZzUCJDw3oBGYlJ0uqrOOM7LEKt-Dyy2ve24vHwNgCz0V6i8wKylL8g">
            <a:extLst>
              <a:ext uri="{FF2B5EF4-FFF2-40B4-BE49-F238E27FC236}">
                <a16:creationId xmlns:a16="http://schemas.microsoft.com/office/drawing/2014/main" id="{EA112AFA-06E3-4B23-9BB9-1BEFD8B4AEC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80641" y="3763257"/>
            <a:ext cx="4942445" cy="1359172"/>
          </a:xfrm>
          <a:prstGeom prst="rect">
            <a:avLst/>
          </a:prstGeom>
          <a:extLst>
            <a:ext uri="{909E8E84-426E-40DD-AFC4-6F175D3DCCD1}">
              <a14:hiddenFill xmlns:a14="http://schemas.microsoft.com/office/drawing/2010/main">
                <a:solidFill>
                  <a:srgbClr val="FFFFFF"/>
                </a:solidFill>
              </a14:hiddenFill>
            </a:ext>
          </a:extLst>
        </p:spPr>
        <p:style>
          <a:lnRef idx="1">
            <a:schemeClr val="accent3"/>
          </a:lnRef>
          <a:fillRef idx="3">
            <a:schemeClr val="accent3"/>
          </a:fillRef>
          <a:effectRef idx="2">
            <a:schemeClr val="accent3"/>
          </a:effectRef>
          <a:fontRef idx="minor">
            <a:schemeClr val="lt1"/>
          </a:fontRef>
        </p:style>
      </p:pic>
      <p:sp>
        <p:nvSpPr>
          <p:cNvPr id="4" name="TextBox 3">
            <a:extLst>
              <a:ext uri="{FF2B5EF4-FFF2-40B4-BE49-F238E27FC236}">
                <a16:creationId xmlns:a16="http://schemas.microsoft.com/office/drawing/2014/main" id="{9F61B7FF-5025-400E-A9CF-E24C6E00A072}"/>
              </a:ext>
            </a:extLst>
          </p:cNvPr>
          <p:cNvSpPr txBox="1"/>
          <p:nvPr/>
        </p:nvSpPr>
        <p:spPr>
          <a:xfrm>
            <a:off x="8125484" y="5100255"/>
            <a:ext cx="1730829" cy="261610"/>
          </a:xfrm>
          <a:prstGeom prst="rect">
            <a:avLst/>
          </a:prstGeom>
          <a:noFill/>
        </p:spPr>
        <p:txBody>
          <a:bodyPr wrap="square" rtlCol="0">
            <a:spAutoFit/>
          </a:bodyPr>
          <a:lstStyle/>
          <a:p>
            <a:r>
              <a:rPr lang="en-US" sz="1100" dirty="0"/>
              <a:t>Merriam Webster</a:t>
            </a:r>
          </a:p>
        </p:txBody>
      </p:sp>
      <p:pic>
        <p:nvPicPr>
          <p:cNvPr id="8" name="Picture 7">
            <a:extLst>
              <a:ext uri="{FF2B5EF4-FFF2-40B4-BE49-F238E27FC236}">
                <a16:creationId xmlns:a16="http://schemas.microsoft.com/office/drawing/2014/main" id="{B707A916-B9DB-4A42-9D16-2D160F4FA4EF}"/>
              </a:ext>
            </a:extLst>
          </p:cNvPr>
          <p:cNvPicPr>
            <a:picLocks noChangeAspect="1"/>
          </p:cNvPicPr>
          <p:nvPr/>
        </p:nvPicPr>
        <p:blipFill>
          <a:blip r:embed="rId5"/>
          <a:stretch>
            <a:fillRect/>
          </a:stretch>
        </p:blipFill>
        <p:spPr>
          <a:xfrm>
            <a:off x="275656" y="6048462"/>
            <a:ext cx="2324183" cy="563242"/>
          </a:xfrm>
          <a:prstGeom prst="rect">
            <a:avLst/>
          </a:prstGeom>
        </p:spPr>
      </p:pic>
    </p:spTree>
    <p:extLst>
      <p:ext uri="{BB962C8B-B14F-4D97-AF65-F5344CB8AC3E}">
        <p14:creationId xmlns:p14="http://schemas.microsoft.com/office/powerpoint/2010/main" val="2013738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03A-D8F0-436D-8772-044C6EA4F414}"/>
              </a:ext>
            </a:extLst>
          </p:cNvPr>
          <p:cNvSpPr>
            <a:spLocks noGrp="1"/>
          </p:cNvSpPr>
          <p:nvPr>
            <p:ph type="title"/>
          </p:nvPr>
        </p:nvSpPr>
        <p:spPr>
          <a:xfrm>
            <a:off x="994182" y="1915886"/>
            <a:ext cx="10353762" cy="970450"/>
          </a:xfrm>
        </p:spPr>
        <p:txBody>
          <a:bodyPr/>
          <a:lstStyle/>
          <a:p>
            <a:r>
              <a:rPr lang="en-US" dirty="0"/>
              <a:t>Thank you!!</a:t>
            </a:r>
          </a:p>
        </p:txBody>
      </p:sp>
      <p:pic>
        <p:nvPicPr>
          <p:cNvPr id="4" name="Picture 3">
            <a:extLst>
              <a:ext uri="{FF2B5EF4-FFF2-40B4-BE49-F238E27FC236}">
                <a16:creationId xmlns:a16="http://schemas.microsoft.com/office/drawing/2014/main" id="{51167CAE-CB0C-4071-88BE-7AA8296C4EF8}"/>
              </a:ext>
            </a:extLst>
          </p:cNvPr>
          <p:cNvPicPr>
            <a:picLocks noChangeAspect="1"/>
          </p:cNvPicPr>
          <p:nvPr/>
        </p:nvPicPr>
        <p:blipFill>
          <a:blip r:embed="rId2"/>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416838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B9B6E-EDDE-4732-B3C2-3EAEBB8E00C3}"/>
              </a:ext>
            </a:extLst>
          </p:cNvPr>
          <p:cNvSpPr>
            <a:spLocks noGrp="1"/>
          </p:cNvSpPr>
          <p:nvPr>
            <p:ph type="title"/>
          </p:nvPr>
        </p:nvSpPr>
        <p:spPr/>
        <p:txBody>
          <a:bodyPr>
            <a:normAutofit fontScale="90000"/>
          </a:bodyPr>
          <a:lstStyle/>
          <a:p>
            <a:r>
              <a:rPr lang="en-US" dirty="0">
                <a:hlinkClick r:id="rId3"/>
              </a:rPr>
              <a:t>R for Data Science</a:t>
            </a:r>
            <a:r>
              <a:rPr lang="en-US" dirty="0"/>
              <a:t> by Garrett </a:t>
            </a:r>
            <a:r>
              <a:rPr lang="en-US" dirty="0" err="1"/>
              <a:t>Grolemund</a:t>
            </a:r>
            <a:r>
              <a:rPr lang="en-US" dirty="0"/>
              <a:t> and Hadley Wickham</a:t>
            </a:r>
          </a:p>
        </p:txBody>
      </p:sp>
      <p:sp>
        <p:nvSpPr>
          <p:cNvPr id="3" name="Content Placeholder 2">
            <a:extLst>
              <a:ext uri="{FF2B5EF4-FFF2-40B4-BE49-F238E27FC236}">
                <a16:creationId xmlns:a16="http://schemas.microsoft.com/office/drawing/2014/main" id="{FB7564D6-CF2F-4689-98D0-48ED62F9E548}"/>
              </a:ext>
            </a:extLst>
          </p:cNvPr>
          <p:cNvSpPr>
            <a:spLocks noGrp="1"/>
          </p:cNvSpPr>
          <p:nvPr>
            <p:ph idx="1"/>
          </p:nvPr>
        </p:nvSpPr>
        <p:spPr>
          <a:xfrm>
            <a:off x="913795" y="1957301"/>
            <a:ext cx="10353762" cy="4058751"/>
          </a:xfrm>
        </p:spPr>
        <p:txBody>
          <a:bodyPr/>
          <a:lstStyle/>
          <a:p>
            <a:r>
              <a:rPr lang="en-US" dirty="0"/>
              <a:t>Free, online book (also available in print)</a:t>
            </a:r>
          </a:p>
          <a:p>
            <a:r>
              <a:rPr lang="en-US" dirty="0"/>
              <a:t>Much of this training is based on this book. Relevant chapters are linked in slide titles where appropriate.</a:t>
            </a:r>
          </a:p>
          <a:p>
            <a:r>
              <a:rPr lang="en-US" dirty="0" err="1"/>
              <a:t>Grolemund</a:t>
            </a:r>
            <a:r>
              <a:rPr lang="en-US" dirty="0"/>
              <a:t> and Wickham outline steps involved in a data science project using this graphic:</a:t>
            </a:r>
          </a:p>
        </p:txBody>
      </p:sp>
      <p:pic>
        <p:nvPicPr>
          <p:cNvPr id="4" name="Picture 3">
            <a:extLst>
              <a:ext uri="{FF2B5EF4-FFF2-40B4-BE49-F238E27FC236}">
                <a16:creationId xmlns:a16="http://schemas.microsoft.com/office/drawing/2014/main" id="{350A7F20-321D-4D69-898C-A4B05AE5087F}"/>
              </a:ext>
            </a:extLst>
          </p:cNvPr>
          <p:cNvPicPr>
            <a:picLocks noChangeAspect="1"/>
          </p:cNvPicPr>
          <p:nvPr/>
        </p:nvPicPr>
        <p:blipFill>
          <a:blip r:embed="rId4"/>
          <a:stretch>
            <a:fillRect/>
          </a:stretch>
        </p:blipFill>
        <p:spPr>
          <a:xfrm>
            <a:off x="3419937" y="3843507"/>
            <a:ext cx="6885051" cy="2486576"/>
          </a:xfrm>
          <a:prstGeom prst="rect">
            <a:avLst/>
          </a:prstGeom>
        </p:spPr>
        <p:style>
          <a:lnRef idx="1">
            <a:schemeClr val="accent3"/>
          </a:lnRef>
          <a:fillRef idx="3">
            <a:schemeClr val="accent3"/>
          </a:fillRef>
          <a:effectRef idx="2">
            <a:schemeClr val="accent3"/>
          </a:effectRef>
          <a:fontRef idx="minor">
            <a:schemeClr val="lt1"/>
          </a:fontRef>
        </p:style>
      </p:pic>
      <p:pic>
        <p:nvPicPr>
          <p:cNvPr id="6" name="Picture 5">
            <a:extLst>
              <a:ext uri="{FF2B5EF4-FFF2-40B4-BE49-F238E27FC236}">
                <a16:creationId xmlns:a16="http://schemas.microsoft.com/office/drawing/2014/main" id="{84D99783-919D-486A-B3FF-47BE3746FC4A}"/>
              </a:ext>
            </a:extLst>
          </p:cNvPr>
          <p:cNvPicPr>
            <a:picLocks noChangeAspect="1"/>
          </p:cNvPicPr>
          <p:nvPr/>
        </p:nvPicPr>
        <p:blipFill>
          <a:blip r:embed="rId5"/>
          <a:stretch>
            <a:fillRect/>
          </a:stretch>
        </p:blipFill>
        <p:spPr>
          <a:xfrm>
            <a:off x="275656" y="6048462"/>
            <a:ext cx="2324183" cy="563242"/>
          </a:xfrm>
          <a:prstGeom prst="rect">
            <a:avLst/>
          </a:prstGeom>
        </p:spPr>
      </p:pic>
      <p:sp>
        <p:nvSpPr>
          <p:cNvPr id="5" name="TextBox 4">
            <a:extLst>
              <a:ext uri="{FF2B5EF4-FFF2-40B4-BE49-F238E27FC236}">
                <a16:creationId xmlns:a16="http://schemas.microsoft.com/office/drawing/2014/main" id="{4B9D718B-7E1E-459B-816B-6F02E71EF47F}"/>
              </a:ext>
            </a:extLst>
          </p:cNvPr>
          <p:cNvSpPr txBox="1"/>
          <p:nvPr/>
        </p:nvSpPr>
        <p:spPr>
          <a:xfrm>
            <a:off x="8539761" y="6350094"/>
            <a:ext cx="1765227" cy="261610"/>
          </a:xfrm>
          <a:prstGeom prst="rect">
            <a:avLst/>
          </a:prstGeom>
          <a:noFill/>
        </p:spPr>
        <p:txBody>
          <a:bodyPr wrap="none" rtlCol="0">
            <a:spAutoFit/>
          </a:bodyPr>
          <a:lstStyle/>
          <a:p>
            <a:r>
              <a:rPr lang="en-US" sz="1100" dirty="0" err="1">
                <a:hlinkClick r:id="rId3"/>
              </a:rPr>
              <a:t>Grolemund</a:t>
            </a:r>
            <a:r>
              <a:rPr lang="en-US" sz="1100" dirty="0">
                <a:hlinkClick r:id="rId3"/>
              </a:rPr>
              <a:t> and Wickham</a:t>
            </a:r>
            <a:endParaRPr lang="en-US" sz="1100" dirty="0"/>
          </a:p>
        </p:txBody>
      </p:sp>
    </p:spTree>
    <p:extLst>
      <p:ext uri="{BB962C8B-B14F-4D97-AF65-F5344CB8AC3E}">
        <p14:creationId xmlns:p14="http://schemas.microsoft.com/office/powerpoint/2010/main" val="265573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09EE7-D73F-4037-8B93-ACCA6C329A6D}"/>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48A33185-F9E6-469C-8E6D-3602A4F75DE9}"/>
              </a:ext>
            </a:extLst>
          </p:cNvPr>
          <p:cNvSpPr>
            <a:spLocks noGrp="1"/>
          </p:cNvSpPr>
          <p:nvPr>
            <p:ph idx="1"/>
          </p:nvPr>
        </p:nvSpPr>
        <p:spPr/>
        <p:txBody>
          <a:bodyPr/>
          <a:lstStyle/>
          <a:p>
            <a:r>
              <a:rPr lang="en-US" dirty="0"/>
              <a:t>Contain numerous functions that help you complete specialized tasks</a:t>
            </a:r>
          </a:p>
          <a:p>
            <a:r>
              <a:rPr lang="en-US" dirty="0"/>
              <a:t>Anyone can make one</a:t>
            </a:r>
          </a:p>
          <a:p>
            <a:r>
              <a:rPr lang="en-US" dirty="0"/>
              <a:t>The reason R is so versatile and robust</a:t>
            </a:r>
          </a:p>
          <a:p>
            <a:r>
              <a:rPr lang="en-US" dirty="0"/>
              <a:t>Tidyverse</a:t>
            </a:r>
          </a:p>
          <a:p>
            <a:r>
              <a:rPr lang="en-US" dirty="0"/>
              <a:t>Openair</a:t>
            </a:r>
          </a:p>
          <a:p>
            <a:r>
              <a:rPr lang="en-US" dirty="0"/>
              <a:t>Many, many more</a:t>
            </a:r>
          </a:p>
          <a:p>
            <a:endParaRPr lang="en-US" dirty="0"/>
          </a:p>
        </p:txBody>
      </p:sp>
      <p:pic>
        <p:nvPicPr>
          <p:cNvPr id="5" name="Picture 4">
            <a:extLst>
              <a:ext uri="{FF2B5EF4-FFF2-40B4-BE49-F238E27FC236}">
                <a16:creationId xmlns:a16="http://schemas.microsoft.com/office/drawing/2014/main" id="{BA0E5699-E330-4167-B512-99931EFE7BB1}"/>
              </a:ext>
            </a:extLst>
          </p:cNvPr>
          <p:cNvPicPr>
            <a:picLocks noChangeAspect="1"/>
          </p:cNvPicPr>
          <p:nvPr/>
        </p:nvPicPr>
        <p:blipFill>
          <a:blip r:embed="rId3"/>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291775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F83A-31BB-4144-9E53-FC0ED6E7BA92}"/>
              </a:ext>
            </a:extLst>
          </p:cNvPr>
          <p:cNvSpPr>
            <a:spLocks noGrp="1"/>
          </p:cNvSpPr>
          <p:nvPr>
            <p:ph type="title"/>
          </p:nvPr>
        </p:nvSpPr>
        <p:spPr>
          <a:xfrm>
            <a:off x="913795" y="609600"/>
            <a:ext cx="10353762" cy="970450"/>
          </a:xfrm>
        </p:spPr>
        <p:txBody>
          <a:bodyPr/>
          <a:lstStyle/>
          <a:p>
            <a:r>
              <a:rPr lang="en-US" dirty="0"/>
              <a:t>Graphics—ggplot2</a:t>
            </a:r>
          </a:p>
        </p:txBody>
      </p:sp>
      <p:sp>
        <p:nvSpPr>
          <p:cNvPr id="4" name="TextBox 3">
            <a:extLst>
              <a:ext uri="{FF2B5EF4-FFF2-40B4-BE49-F238E27FC236}">
                <a16:creationId xmlns:a16="http://schemas.microsoft.com/office/drawing/2014/main" id="{B627F96C-912B-4759-B499-47A5CC4752DE}"/>
              </a:ext>
            </a:extLst>
          </p:cNvPr>
          <p:cNvSpPr txBox="1"/>
          <p:nvPr/>
        </p:nvSpPr>
        <p:spPr>
          <a:xfrm>
            <a:off x="161444" y="1261071"/>
            <a:ext cx="2109808" cy="369332"/>
          </a:xfrm>
          <a:prstGeom prst="rect">
            <a:avLst/>
          </a:prstGeom>
          <a:noFill/>
        </p:spPr>
        <p:txBody>
          <a:bodyPr wrap="none" rtlCol="0">
            <a:spAutoFit/>
          </a:bodyPr>
          <a:lstStyle/>
          <a:p>
            <a:r>
              <a:rPr lang="en-US" dirty="0"/>
              <a:t>Simple/exploratory</a:t>
            </a:r>
          </a:p>
        </p:txBody>
      </p:sp>
      <p:sp>
        <p:nvSpPr>
          <p:cNvPr id="5" name="TextBox 4">
            <a:extLst>
              <a:ext uri="{FF2B5EF4-FFF2-40B4-BE49-F238E27FC236}">
                <a16:creationId xmlns:a16="http://schemas.microsoft.com/office/drawing/2014/main" id="{BD90A37C-5350-4AA2-9A73-6A485D155249}"/>
              </a:ext>
            </a:extLst>
          </p:cNvPr>
          <p:cNvSpPr txBox="1"/>
          <p:nvPr/>
        </p:nvSpPr>
        <p:spPr>
          <a:xfrm>
            <a:off x="8822612" y="1261071"/>
            <a:ext cx="3093732" cy="369332"/>
          </a:xfrm>
          <a:prstGeom prst="rect">
            <a:avLst/>
          </a:prstGeom>
          <a:noFill/>
        </p:spPr>
        <p:txBody>
          <a:bodyPr wrap="none" rtlCol="0">
            <a:spAutoFit/>
          </a:bodyPr>
          <a:lstStyle/>
          <a:p>
            <a:r>
              <a:rPr lang="en-US" dirty="0"/>
              <a:t>Advanced/presentation-ready</a:t>
            </a:r>
          </a:p>
        </p:txBody>
      </p:sp>
      <p:pic>
        <p:nvPicPr>
          <p:cNvPr id="7" name="Picture 6">
            <a:extLst>
              <a:ext uri="{FF2B5EF4-FFF2-40B4-BE49-F238E27FC236}">
                <a16:creationId xmlns:a16="http://schemas.microsoft.com/office/drawing/2014/main" id="{75BF4141-61C1-48E1-99A4-F26D7DD96646}"/>
              </a:ext>
            </a:extLst>
          </p:cNvPr>
          <p:cNvPicPr>
            <a:picLocks noChangeAspect="1"/>
          </p:cNvPicPr>
          <p:nvPr/>
        </p:nvPicPr>
        <p:blipFill>
          <a:blip r:embed="rId3"/>
          <a:stretch>
            <a:fillRect/>
          </a:stretch>
        </p:blipFill>
        <p:spPr>
          <a:xfrm>
            <a:off x="275656" y="6040073"/>
            <a:ext cx="2324183" cy="563242"/>
          </a:xfrm>
          <a:prstGeom prst="rect">
            <a:avLst/>
          </a:prstGeom>
        </p:spPr>
      </p:pic>
      <p:pic>
        <p:nvPicPr>
          <p:cNvPr id="3" name="Picture 2">
            <a:extLst>
              <a:ext uri="{FF2B5EF4-FFF2-40B4-BE49-F238E27FC236}">
                <a16:creationId xmlns:a16="http://schemas.microsoft.com/office/drawing/2014/main" id="{056F0977-7BC3-43C4-B2B8-B14F194DC588}"/>
              </a:ext>
            </a:extLst>
          </p:cNvPr>
          <p:cNvPicPr>
            <a:picLocks noChangeAspect="1"/>
          </p:cNvPicPr>
          <p:nvPr/>
        </p:nvPicPr>
        <p:blipFill>
          <a:blip r:embed="rId4"/>
          <a:stretch>
            <a:fillRect/>
          </a:stretch>
        </p:blipFill>
        <p:spPr>
          <a:xfrm>
            <a:off x="161444" y="1605363"/>
            <a:ext cx="4496014" cy="3204950"/>
          </a:xfrm>
          <a:prstGeom prst="rect">
            <a:avLst/>
          </a:prstGeom>
        </p:spPr>
        <p:style>
          <a:lnRef idx="1">
            <a:schemeClr val="accent3"/>
          </a:lnRef>
          <a:fillRef idx="3">
            <a:schemeClr val="accent3"/>
          </a:fillRef>
          <a:effectRef idx="2">
            <a:schemeClr val="accent3"/>
          </a:effectRef>
          <a:fontRef idx="minor">
            <a:schemeClr val="lt1"/>
          </a:fontRef>
        </p:style>
      </p:pic>
      <p:pic>
        <p:nvPicPr>
          <p:cNvPr id="10" name="Picture 9">
            <a:extLst>
              <a:ext uri="{FF2B5EF4-FFF2-40B4-BE49-F238E27FC236}">
                <a16:creationId xmlns:a16="http://schemas.microsoft.com/office/drawing/2014/main" id="{E0464B7A-723A-4F91-87E8-FC95FDB12D0D}"/>
              </a:ext>
            </a:extLst>
          </p:cNvPr>
          <p:cNvPicPr>
            <a:picLocks noChangeAspect="1"/>
          </p:cNvPicPr>
          <p:nvPr/>
        </p:nvPicPr>
        <p:blipFill>
          <a:blip r:embed="rId5"/>
          <a:stretch>
            <a:fillRect/>
          </a:stretch>
        </p:blipFill>
        <p:spPr>
          <a:xfrm>
            <a:off x="5296469" y="1605363"/>
            <a:ext cx="6619875" cy="4648200"/>
          </a:xfrm>
          <a:prstGeom prst="rect">
            <a:avLst/>
          </a:prstGeom>
        </p:spPr>
        <p:style>
          <a:lnRef idx="1">
            <a:schemeClr val="accent3"/>
          </a:lnRef>
          <a:fillRef idx="3">
            <a:schemeClr val="accent3"/>
          </a:fillRef>
          <a:effectRef idx="2">
            <a:schemeClr val="accent3"/>
          </a:effectRef>
          <a:fontRef idx="minor">
            <a:schemeClr val="lt1"/>
          </a:fontRef>
        </p:style>
      </p:pic>
    </p:spTree>
    <p:extLst>
      <p:ext uri="{BB962C8B-B14F-4D97-AF65-F5344CB8AC3E}">
        <p14:creationId xmlns:p14="http://schemas.microsoft.com/office/powerpoint/2010/main" val="2790371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F83A-31BB-4144-9E53-FC0ED6E7BA92}"/>
              </a:ext>
            </a:extLst>
          </p:cNvPr>
          <p:cNvSpPr>
            <a:spLocks noGrp="1"/>
          </p:cNvSpPr>
          <p:nvPr>
            <p:ph type="title"/>
          </p:nvPr>
        </p:nvSpPr>
        <p:spPr/>
        <p:txBody>
          <a:bodyPr/>
          <a:lstStyle/>
          <a:p>
            <a:r>
              <a:rPr lang="en-US" dirty="0"/>
              <a:t>Graphics—openair</a:t>
            </a:r>
          </a:p>
        </p:txBody>
      </p:sp>
      <p:pic>
        <p:nvPicPr>
          <p:cNvPr id="6" name="Picture 5">
            <a:extLst>
              <a:ext uri="{FF2B5EF4-FFF2-40B4-BE49-F238E27FC236}">
                <a16:creationId xmlns:a16="http://schemas.microsoft.com/office/drawing/2014/main" id="{C9B22482-B4A7-4780-89D9-F77E6466EC51}"/>
              </a:ext>
            </a:extLst>
          </p:cNvPr>
          <p:cNvPicPr>
            <a:picLocks noChangeAspect="1"/>
          </p:cNvPicPr>
          <p:nvPr/>
        </p:nvPicPr>
        <p:blipFill>
          <a:blip r:embed="rId3"/>
          <a:stretch>
            <a:fillRect/>
          </a:stretch>
        </p:blipFill>
        <p:spPr>
          <a:xfrm>
            <a:off x="275656" y="6040073"/>
            <a:ext cx="2324183" cy="563242"/>
          </a:xfrm>
          <a:prstGeom prst="rect">
            <a:avLst/>
          </a:prstGeom>
        </p:spPr>
      </p:pic>
      <p:pic>
        <p:nvPicPr>
          <p:cNvPr id="5" name="Picture 4">
            <a:extLst>
              <a:ext uri="{FF2B5EF4-FFF2-40B4-BE49-F238E27FC236}">
                <a16:creationId xmlns:a16="http://schemas.microsoft.com/office/drawing/2014/main" id="{71EA96F2-37C4-4DA6-BD0D-EFD2C3091BEA}"/>
              </a:ext>
            </a:extLst>
          </p:cNvPr>
          <p:cNvPicPr>
            <a:picLocks noChangeAspect="1"/>
          </p:cNvPicPr>
          <p:nvPr/>
        </p:nvPicPr>
        <p:blipFill>
          <a:blip r:embed="rId4"/>
          <a:stretch>
            <a:fillRect/>
          </a:stretch>
        </p:blipFill>
        <p:spPr>
          <a:xfrm>
            <a:off x="401934" y="1701436"/>
            <a:ext cx="6300316" cy="2108625"/>
          </a:xfrm>
          <a:prstGeom prst="rect">
            <a:avLst/>
          </a:prstGeom>
        </p:spPr>
        <p:style>
          <a:lnRef idx="1">
            <a:schemeClr val="accent3"/>
          </a:lnRef>
          <a:fillRef idx="3">
            <a:schemeClr val="accent3"/>
          </a:fillRef>
          <a:effectRef idx="2">
            <a:schemeClr val="accent3"/>
          </a:effectRef>
          <a:fontRef idx="minor">
            <a:schemeClr val="lt1"/>
          </a:fontRef>
        </p:style>
      </p:pic>
      <p:pic>
        <p:nvPicPr>
          <p:cNvPr id="7" name="Picture 6">
            <a:extLst>
              <a:ext uri="{FF2B5EF4-FFF2-40B4-BE49-F238E27FC236}">
                <a16:creationId xmlns:a16="http://schemas.microsoft.com/office/drawing/2014/main" id="{2079792E-455D-4B2C-B451-0F17E2FF8505}"/>
              </a:ext>
            </a:extLst>
          </p:cNvPr>
          <p:cNvPicPr>
            <a:picLocks noChangeAspect="1"/>
          </p:cNvPicPr>
          <p:nvPr/>
        </p:nvPicPr>
        <p:blipFill>
          <a:blip r:embed="rId5"/>
          <a:stretch>
            <a:fillRect/>
          </a:stretch>
        </p:blipFill>
        <p:spPr>
          <a:xfrm>
            <a:off x="4924493" y="2503588"/>
            <a:ext cx="6737348" cy="3825199"/>
          </a:xfrm>
          <a:prstGeom prst="rect">
            <a:avLst/>
          </a:prstGeom>
        </p:spPr>
        <p:style>
          <a:lnRef idx="1">
            <a:schemeClr val="accent3"/>
          </a:lnRef>
          <a:fillRef idx="3">
            <a:schemeClr val="accent3"/>
          </a:fillRef>
          <a:effectRef idx="2">
            <a:schemeClr val="accent3"/>
          </a:effectRef>
          <a:fontRef idx="minor">
            <a:schemeClr val="lt1"/>
          </a:fontRef>
        </p:style>
      </p:pic>
      <p:sp>
        <p:nvSpPr>
          <p:cNvPr id="8" name="TextBox 7">
            <a:extLst>
              <a:ext uri="{FF2B5EF4-FFF2-40B4-BE49-F238E27FC236}">
                <a16:creationId xmlns:a16="http://schemas.microsoft.com/office/drawing/2014/main" id="{70576E10-3E1B-43B7-964B-BB82669EBD90}"/>
              </a:ext>
            </a:extLst>
          </p:cNvPr>
          <p:cNvSpPr txBox="1"/>
          <p:nvPr/>
        </p:nvSpPr>
        <p:spPr>
          <a:xfrm>
            <a:off x="1205802" y="4416187"/>
            <a:ext cx="2793842" cy="369332"/>
          </a:xfrm>
          <a:prstGeom prst="rect">
            <a:avLst/>
          </a:prstGeom>
          <a:noFill/>
        </p:spPr>
        <p:txBody>
          <a:bodyPr wrap="none" rtlCol="0">
            <a:spAutoFit/>
          </a:bodyPr>
          <a:lstStyle/>
          <a:p>
            <a:r>
              <a:rPr lang="en-US" sz="1600" dirty="0"/>
              <a:t>Thank you to Keith Hoffman</a:t>
            </a:r>
            <a:r>
              <a:rPr lang="en-US" dirty="0"/>
              <a:t>!</a:t>
            </a:r>
            <a:endParaRPr lang="en-US" sz="1600" dirty="0"/>
          </a:p>
        </p:txBody>
      </p:sp>
    </p:spTree>
    <p:extLst>
      <p:ext uri="{BB962C8B-B14F-4D97-AF65-F5344CB8AC3E}">
        <p14:creationId xmlns:p14="http://schemas.microsoft.com/office/powerpoint/2010/main" val="267856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EF81-0F9C-4535-8F74-0A92C0DA9934}"/>
              </a:ext>
            </a:extLst>
          </p:cNvPr>
          <p:cNvSpPr>
            <a:spLocks noGrp="1"/>
          </p:cNvSpPr>
          <p:nvPr>
            <p:ph type="title"/>
          </p:nvPr>
        </p:nvSpPr>
        <p:spPr/>
        <p:txBody>
          <a:bodyPr/>
          <a:lstStyle/>
          <a:p>
            <a:r>
              <a:rPr lang="en-US" dirty="0">
                <a:hlinkClick r:id="rId3"/>
              </a:rPr>
              <a:t>Workflow: </a:t>
            </a:r>
            <a:r>
              <a:rPr lang="en-US" dirty="0"/>
              <a:t>console vs. editor</a:t>
            </a:r>
          </a:p>
        </p:txBody>
      </p:sp>
      <p:sp>
        <p:nvSpPr>
          <p:cNvPr id="3" name="Content Placeholder 2">
            <a:extLst>
              <a:ext uri="{FF2B5EF4-FFF2-40B4-BE49-F238E27FC236}">
                <a16:creationId xmlns:a16="http://schemas.microsoft.com/office/drawing/2014/main" id="{E8318070-E188-4DBA-9426-1DFB54854BAD}"/>
              </a:ext>
            </a:extLst>
          </p:cNvPr>
          <p:cNvSpPr>
            <a:spLocks noGrp="1"/>
          </p:cNvSpPr>
          <p:nvPr>
            <p:ph idx="1"/>
          </p:nvPr>
        </p:nvSpPr>
        <p:spPr>
          <a:xfrm>
            <a:off x="913795" y="1732449"/>
            <a:ext cx="4597772" cy="4058751"/>
          </a:xfrm>
        </p:spPr>
        <p:txBody>
          <a:bodyPr>
            <a:normAutofit fontScale="92500" lnSpcReduction="10000"/>
          </a:bodyPr>
          <a:lstStyle/>
          <a:p>
            <a:r>
              <a:rPr lang="en-US" dirty="0"/>
              <a:t>You can run code in the </a:t>
            </a:r>
            <a:r>
              <a:rPr lang="en-US" b="1" dirty="0"/>
              <a:t>console</a:t>
            </a:r>
            <a:r>
              <a:rPr lang="en-US" dirty="0"/>
              <a:t> or the editor. It’s a great place to experiment with unfamiliar functions.</a:t>
            </a:r>
          </a:p>
          <a:p>
            <a:pPr lvl="1"/>
            <a:r>
              <a:rPr lang="en-US" dirty="0"/>
              <a:t>To run in the console, type your code and press enter</a:t>
            </a:r>
          </a:p>
          <a:p>
            <a:r>
              <a:rPr lang="en-US" dirty="0"/>
              <a:t>If you want to save your code, use the </a:t>
            </a:r>
            <a:r>
              <a:rPr lang="en-US" b="1" dirty="0"/>
              <a:t>editor</a:t>
            </a:r>
            <a:r>
              <a:rPr lang="en-US" dirty="0"/>
              <a:t>. When you save code in the editor, it’s called a script.</a:t>
            </a:r>
          </a:p>
          <a:p>
            <a:pPr lvl="1"/>
            <a:r>
              <a:rPr lang="en-US" dirty="0"/>
              <a:t>The editor in R will run one line at a time, so place your cursor on the line you want to run. Press ctrl +enter (</a:t>
            </a:r>
            <a:r>
              <a:rPr lang="en-US" dirty="0" err="1"/>
              <a:t>cmd</a:t>
            </a:r>
            <a:r>
              <a:rPr lang="en-US" dirty="0"/>
              <a:t> + enter on a mac).</a:t>
            </a:r>
          </a:p>
          <a:p>
            <a:pPr lvl="1"/>
            <a:r>
              <a:rPr lang="en-US" dirty="0"/>
              <a:t>Or, highlight a few lines of code and press ctrl + enter</a:t>
            </a:r>
          </a:p>
        </p:txBody>
      </p:sp>
      <p:pic>
        <p:nvPicPr>
          <p:cNvPr id="4" name="Picture 3">
            <a:extLst>
              <a:ext uri="{FF2B5EF4-FFF2-40B4-BE49-F238E27FC236}">
                <a16:creationId xmlns:a16="http://schemas.microsoft.com/office/drawing/2014/main" id="{DD584E77-52DB-4B52-A915-4C4444E6B0C9}"/>
              </a:ext>
            </a:extLst>
          </p:cNvPr>
          <p:cNvPicPr>
            <a:picLocks noChangeAspect="1"/>
          </p:cNvPicPr>
          <p:nvPr/>
        </p:nvPicPr>
        <p:blipFill>
          <a:blip r:embed="rId4"/>
          <a:stretch>
            <a:fillRect/>
          </a:stretch>
        </p:blipFill>
        <p:spPr>
          <a:xfrm>
            <a:off x="5796705" y="1732449"/>
            <a:ext cx="5581650" cy="4591050"/>
          </a:xfrm>
          <a:prstGeom prst="rect">
            <a:avLst/>
          </a:prstGeom>
        </p:spPr>
      </p:pic>
      <p:sp>
        <p:nvSpPr>
          <p:cNvPr id="5" name="TextBox 4">
            <a:extLst>
              <a:ext uri="{FF2B5EF4-FFF2-40B4-BE49-F238E27FC236}">
                <a16:creationId xmlns:a16="http://schemas.microsoft.com/office/drawing/2014/main" id="{5CC09BDF-CDBB-457E-AB27-90D21712169A}"/>
              </a:ext>
            </a:extLst>
          </p:cNvPr>
          <p:cNvSpPr txBox="1"/>
          <p:nvPr/>
        </p:nvSpPr>
        <p:spPr>
          <a:xfrm>
            <a:off x="9613128" y="6345093"/>
            <a:ext cx="1765227" cy="261610"/>
          </a:xfrm>
          <a:prstGeom prst="rect">
            <a:avLst/>
          </a:prstGeom>
          <a:noFill/>
        </p:spPr>
        <p:txBody>
          <a:bodyPr wrap="none" rtlCol="0">
            <a:spAutoFit/>
          </a:bodyPr>
          <a:lstStyle/>
          <a:p>
            <a:r>
              <a:rPr lang="en-US" sz="1100" dirty="0" err="1"/>
              <a:t>Grolemund</a:t>
            </a:r>
            <a:r>
              <a:rPr lang="en-US" sz="1100" dirty="0"/>
              <a:t> and Wickham</a:t>
            </a:r>
          </a:p>
        </p:txBody>
      </p:sp>
      <p:pic>
        <p:nvPicPr>
          <p:cNvPr id="6" name="Picture 5">
            <a:extLst>
              <a:ext uri="{FF2B5EF4-FFF2-40B4-BE49-F238E27FC236}">
                <a16:creationId xmlns:a16="http://schemas.microsoft.com/office/drawing/2014/main" id="{81143BC1-47EF-422E-8E69-2203DFF27012}"/>
              </a:ext>
            </a:extLst>
          </p:cNvPr>
          <p:cNvPicPr>
            <a:picLocks noChangeAspect="1"/>
          </p:cNvPicPr>
          <p:nvPr/>
        </p:nvPicPr>
        <p:blipFill>
          <a:blip r:embed="rId5"/>
          <a:stretch>
            <a:fillRect/>
          </a:stretch>
        </p:blipFill>
        <p:spPr>
          <a:xfrm>
            <a:off x="275656" y="6040073"/>
            <a:ext cx="2324183" cy="563242"/>
          </a:xfrm>
          <a:prstGeom prst="rect">
            <a:avLst/>
          </a:prstGeom>
        </p:spPr>
      </p:pic>
    </p:spTree>
    <p:extLst>
      <p:ext uri="{BB962C8B-B14F-4D97-AF65-F5344CB8AC3E}">
        <p14:creationId xmlns:p14="http://schemas.microsoft.com/office/powerpoint/2010/main" val="3681039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1887</TotalTime>
  <Words>2615</Words>
  <Application>Microsoft Office PowerPoint</Application>
  <PresentationFormat>Widescreen</PresentationFormat>
  <Paragraphs>330</Paragraphs>
  <Slides>40</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Adobe Myungjo Std M</vt:lpstr>
      <vt:lpstr>Arial</vt:lpstr>
      <vt:lpstr>Calibri</vt:lpstr>
      <vt:lpstr>Calisto MT</vt:lpstr>
      <vt:lpstr>Consolas</vt:lpstr>
      <vt:lpstr>Wingdings</vt:lpstr>
      <vt:lpstr>Wingdings 2</vt:lpstr>
      <vt:lpstr>Slate</vt:lpstr>
      <vt:lpstr>Webinar 1: Introduction to R for Air Quality Applications</vt:lpstr>
      <vt:lpstr>PowerPoint Presentation</vt:lpstr>
      <vt:lpstr>Overview</vt:lpstr>
      <vt:lpstr>About R</vt:lpstr>
      <vt:lpstr>R for Data Science by Garrett Grolemund and Hadley Wickham</vt:lpstr>
      <vt:lpstr>Packages</vt:lpstr>
      <vt:lpstr>Graphics—ggplot2</vt:lpstr>
      <vt:lpstr>Graphics—openair</vt:lpstr>
      <vt:lpstr>Workflow: console vs. editor</vt:lpstr>
      <vt:lpstr>1. Double click on the R Project file in the Webinar 1 materials folder.  2. Then, in the training materials folder, open the file “graphics.html”</vt:lpstr>
      <vt:lpstr>PowerPoint Presentation</vt:lpstr>
      <vt:lpstr>Why do we need Tidy Data? </vt:lpstr>
      <vt:lpstr>Terminology—just to be precise</vt:lpstr>
      <vt:lpstr>Principles of tidy data</vt:lpstr>
      <vt:lpstr>Pros of using R instead of Excel</vt:lpstr>
      <vt:lpstr>Cons of using R instead of Excel</vt:lpstr>
      <vt:lpstr>Coding basics (R for Data Science)</vt:lpstr>
      <vt:lpstr>Storing variables, temporary objects</vt:lpstr>
      <vt:lpstr>Data types</vt:lpstr>
      <vt:lpstr>PowerPoint Presentation</vt:lpstr>
      <vt:lpstr>Missing values</vt:lpstr>
      <vt:lpstr>Object names</vt:lpstr>
      <vt:lpstr>Functions</vt:lpstr>
      <vt:lpstr>Logical operators</vt:lpstr>
      <vt:lpstr>Logical operators</vt:lpstr>
      <vt:lpstr>Logical operators: examples</vt:lpstr>
      <vt:lpstr>Calling columns in a data frame with $</vt:lpstr>
      <vt:lpstr>RMarkdown</vt:lpstr>
      <vt:lpstr>Sharing code</vt:lpstr>
      <vt:lpstr>Sharing code</vt:lpstr>
      <vt:lpstr>What is a working directory?</vt:lpstr>
      <vt:lpstr>Project-oriented workflow: three main rules</vt:lpstr>
      <vt:lpstr>Sharing code—Use R Projects instead of setwd()</vt:lpstr>
      <vt:lpstr>PowerPoint Presentation</vt:lpstr>
      <vt:lpstr>Other best practices</vt:lpstr>
      <vt:lpstr>Importing data</vt:lpstr>
      <vt:lpstr>Questions?</vt:lpstr>
      <vt:lpstr> MARAMA Training Events  </vt:lpstr>
      <vt:lpstr>Last Words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1: Introduction to R for Air Quality Applications</dc:title>
  <dc:creator>Jenny St. Clair</dc:creator>
  <cp:lastModifiedBy>Jenny St. Clair</cp:lastModifiedBy>
  <cp:revision>89</cp:revision>
  <cp:lastPrinted>2019-12-05T16:32:49Z</cp:lastPrinted>
  <dcterms:created xsi:type="dcterms:W3CDTF">2019-10-17T13:54:11Z</dcterms:created>
  <dcterms:modified xsi:type="dcterms:W3CDTF">2020-03-26T13:21:36Z</dcterms:modified>
</cp:coreProperties>
</file>