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11"/>
  </p:notesMasterIdLst>
  <p:sldIdLst>
    <p:sldId id="256" r:id="rId2"/>
    <p:sldId id="257" r:id="rId3"/>
    <p:sldId id="259" r:id="rId4"/>
    <p:sldId id="263" r:id="rId5"/>
    <p:sldId id="265" r:id="rId6"/>
    <p:sldId id="260" r:id="rId7"/>
    <p:sldId id="258" r:id="rId8"/>
    <p:sldId id="264"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91C022-8F5F-4500-9E2F-1A0FC8F35E71}" type="datetimeFigureOut">
              <a:rPr lang="en-US" smtClean="0"/>
              <a:t>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69CC43-81AB-412A-B488-605D27FEDBE5}" type="slidenum">
              <a:rPr lang="en-US" smtClean="0"/>
              <a:t>‹#›</a:t>
            </a:fld>
            <a:endParaRPr lang="en-US"/>
          </a:p>
        </p:txBody>
      </p:sp>
    </p:spTree>
    <p:extLst>
      <p:ext uri="{BB962C8B-B14F-4D97-AF65-F5344CB8AC3E}">
        <p14:creationId xmlns:p14="http://schemas.microsoft.com/office/powerpoint/2010/main" val="2601235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69CC43-81AB-412A-B488-605D27FEDBE5}" type="slidenum">
              <a:rPr lang="en-US" smtClean="0"/>
              <a:t>1</a:t>
            </a:fld>
            <a:endParaRPr lang="en-US"/>
          </a:p>
        </p:txBody>
      </p:sp>
    </p:spTree>
    <p:extLst>
      <p:ext uri="{BB962C8B-B14F-4D97-AF65-F5344CB8AC3E}">
        <p14:creationId xmlns:p14="http://schemas.microsoft.com/office/powerpoint/2010/main" val="3970480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Digitization</a:t>
            </a:r>
            <a:r>
              <a:rPr lang="en-US" baseline="0" dirty="0" smtClean="0"/>
              <a:t> is not always equivalent to </a:t>
            </a:r>
            <a:r>
              <a:rPr lang="en-US" dirty="0" smtClean="0"/>
              <a:t>access. Many obstacles exist when</a:t>
            </a:r>
            <a:r>
              <a:rPr lang="en-US" baseline="0" dirty="0" smtClean="0"/>
              <a:t> trying to make digitized materials accessible. Digital file formats are susceptible to </a:t>
            </a:r>
            <a:r>
              <a:rPr lang="en-US" baseline="0" smtClean="0"/>
              <a:t>bit rot</a:t>
            </a:r>
            <a:endParaRPr lang="en-US" dirty="0"/>
          </a:p>
        </p:txBody>
      </p:sp>
      <p:sp>
        <p:nvSpPr>
          <p:cNvPr id="4" name="Slide Number Placeholder 3"/>
          <p:cNvSpPr>
            <a:spLocks noGrp="1"/>
          </p:cNvSpPr>
          <p:nvPr>
            <p:ph type="sldNum" sz="quarter" idx="10"/>
          </p:nvPr>
        </p:nvSpPr>
        <p:spPr/>
        <p:txBody>
          <a:bodyPr/>
          <a:lstStyle/>
          <a:p>
            <a:fld id="{0E69CC43-81AB-412A-B488-605D27FEDBE5}" type="slidenum">
              <a:rPr lang="en-US" smtClean="0"/>
              <a:t>2</a:t>
            </a:fld>
            <a:endParaRPr lang="en-US"/>
          </a:p>
        </p:txBody>
      </p:sp>
    </p:spTree>
    <p:extLst>
      <p:ext uri="{BB962C8B-B14F-4D97-AF65-F5344CB8AC3E}">
        <p14:creationId xmlns:p14="http://schemas.microsoft.com/office/powerpoint/2010/main" val="1629063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93E335F-1317-4F3C-BCBE-F17FBB225438}"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D2EAA-D1F0-4405-9482-48CA56E3895A}" type="slidenum">
              <a:rPr lang="en-US" smtClean="0"/>
              <a:t>‹#›</a:t>
            </a:fld>
            <a:endParaRPr lang="en-US"/>
          </a:p>
        </p:txBody>
      </p:sp>
    </p:spTree>
    <p:extLst>
      <p:ext uri="{BB962C8B-B14F-4D97-AF65-F5344CB8AC3E}">
        <p14:creationId xmlns:p14="http://schemas.microsoft.com/office/powerpoint/2010/main" val="2941563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3E335F-1317-4F3C-BCBE-F17FBB225438}" type="datetimeFigureOut">
              <a:rPr lang="en-US" smtClean="0"/>
              <a:t>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D2EAA-D1F0-4405-9482-48CA56E3895A}" type="slidenum">
              <a:rPr lang="en-US" smtClean="0"/>
              <a:t>‹#›</a:t>
            </a:fld>
            <a:endParaRPr lang="en-US"/>
          </a:p>
        </p:txBody>
      </p:sp>
    </p:spTree>
    <p:extLst>
      <p:ext uri="{BB962C8B-B14F-4D97-AF65-F5344CB8AC3E}">
        <p14:creationId xmlns:p14="http://schemas.microsoft.com/office/powerpoint/2010/main" val="1859520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3E335F-1317-4F3C-BCBE-F17FBB225438}" type="datetimeFigureOut">
              <a:rPr lang="en-US" smtClean="0"/>
              <a:t>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D2EAA-D1F0-4405-9482-48CA56E3895A}" type="slidenum">
              <a:rPr lang="en-US" smtClean="0"/>
              <a:t>‹#›</a:t>
            </a:fld>
            <a:endParaRPr lang="en-US"/>
          </a:p>
        </p:txBody>
      </p:sp>
    </p:spTree>
    <p:extLst>
      <p:ext uri="{BB962C8B-B14F-4D97-AF65-F5344CB8AC3E}">
        <p14:creationId xmlns:p14="http://schemas.microsoft.com/office/powerpoint/2010/main" val="3651792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3E335F-1317-4F3C-BCBE-F17FBB225438}" type="datetimeFigureOut">
              <a:rPr lang="en-US" smtClean="0"/>
              <a:t>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D2EAA-D1F0-4405-9482-48CA56E3895A}"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02012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3E335F-1317-4F3C-BCBE-F17FBB225438}" type="datetimeFigureOut">
              <a:rPr lang="en-US" smtClean="0"/>
              <a:t>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D2EAA-D1F0-4405-9482-48CA56E3895A}" type="slidenum">
              <a:rPr lang="en-US" smtClean="0"/>
              <a:t>‹#›</a:t>
            </a:fld>
            <a:endParaRPr lang="en-US"/>
          </a:p>
        </p:txBody>
      </p:sp>
    </p:spTree>
    <p:extLst>
      <p:ext uri="{BB962C8B-B14F-4D97-AF65-F5344CB8AC3E}">
        <p14:creationId xmlns:p14="http://schemas.microsoft.com/office/powerpoint/2010/main" val="11978729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93E335F-1317-4F3C-BCBE-F17FBB225438}" type="datetimeFigureOut">
              <a:rPr lang="en-US" smtClean="0"/>
              <a:t>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0D2EAA-D1F0-4405-9482-48CA56E3895A}" type="slidenum">
              <a:rPr lang="en-US" smtClean="0"/>
              <a:t>‹#›</a:t>
            </a:fld>
            <a:endParaRPr lang="en-US"/>
          </a:p>
        </p:txBody>
      </p:sp>
    </p:spTree>
    <p:extLst>
      <p:ext uri="{BB962C8B-B14F-4D97-AF65-F5344CB8AC3E}">
        <p14:creationId xmlns:p14="http://schemas.microsoft.com/office/powerpoint/2010/main" val="37203137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93E335F-1317-4F3C-BCBE-F17FBB225438}" type="datetimeFigureOut">
              <a:rPr lang="en-US" smtClean="0"/>
              <a:t>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0D2EAA-D1F0-4405-9482-48CA56E3895A}" type="slidenum">
              <a:rPr lang="en-US" smtClean="0"/>
              <a:t>‹#›</a:t>
            </a:fld>
            <a:endParaRPr lang="en-US"/>
          </a:p>
        </p:txBody>
      </p:sp>
    </p:spTree>
    <p:extLst>
      <p:ext uri="{BB962C8B-B14F-4D97-AF65-F5344CB8AC3E}">
        <p14:creationId xmlns:p14="http://schemas.microsoft.com/office/powerpoint/2010/main" val="3212149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3E335F-1317-4F3C-BCBE-F17FBB225438}"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D2EAA-D1F0-4405-9482-48CA56E3895A}" type="slidenum">
              <a:rPr lang="en-US" smtClean="0"/>
              <a:t>‹#›</a:t>
            </a:fld>
            <a:endParaRPr lang="en-US"/>
          </a:p>
        </p:txBody>
      </p:sp>
    </p:spTree>
    <p:extLst>
      <p:ext uri="{BB962C8B-B14F-4D97-AF65-F5344CB8AC3E}">
        <p14:creationId xmlns:p14="http://schemas.microsoft.com/office/powerpoint/2010/main" val="2895317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3E335F-1317-4F3C-BCBE-F17FBB225438}"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D2EAA-D1F0-4405-9482-48CA56E3895A}" type="slidenum">
              <a:rPr lang="en-US" smtClean="0"/>
              <a:t>‹#›</a:t>
            </a:fld>
            <a:endParaRPr lang="en-US"/>
          </a:p>
        </p:txBody>
      </p:sp>
    </p:spTree>
    <p:extLst>
      <p:ext uri="{BB962C8B-B14F-4D97-AF65-F5344CB8AC3E}">
        <p14:creationId xmlns:p14="http://schemas.microsoft.com/office/powerpoint/2010/main" val="99211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3E335F-1317-4F3C-BCBE-F17FBB225438}"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D2EAA-D1F0-4405-9482-48CA56E3895A}" type="slidenum">
              <a:rPr lang="en-US" smtClean="0"/>
              <a:t>‹#›</a:t>
            </a:fld>
            <a:endParaRPr lang="en-US"/>
          </a:p>
        </p:txBody>
      </p:sp>
    </p:spTree>
    <p:extLst>
      <p:ext uri="{BB962C8B-B14F-4D97-AF65-F5344CB8AC3E}">
        <p14:creationId xmlns:p14="http://schemas.microsoft.com/office/powerpoint/2010/main" val="4052980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3E335F-1317-4F3C-BCBE-F17FBB225438}"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D2EAA-D1F0-4405-9482-48CA56E3895A}" type="slidenum">
              <a:rPr lang="en-US" smtClean="0"/>
              <a:t>‹#›</a:t>
            </a:fld>
            <a:endParaRPr lang="en-US"/>
          </a:p>
        </p:txBody>
      </p:sp>
    </p:spTree>
    <p:extLst>
      <p:ext uri="{BB962C8B-B14F-4D97-AF65-F5344CB8AC3E}">
        <p14:creationId xmlns:p14="http://schemas.microsoft.com/office/powerpoint/2010/main" val="943234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93E335F-1317-4F3C-BCBE-F17FBB225438}" type="datetimeFigureOut">
              <a:rPr lang="en-US" smtClean="0"/>
              <a:t>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D2EAA-D1F0-4405-9482-48CA56E3895A}" type="slidenum">
              <a:rPr lang="en-US" smtClean="0"/>
              <a:t>‹#›</a:t>
            </a:fld>
            <a:endParaRPr lang="en-US"/>
          </a:p>
        </p:txBody>
      </p:sp>
    </p:spTree>
    <p:extLst>
      <p:ext uri="{BB962C8B-B14F-4D97-AF65-F5344CB8AC3E}">
        <p14:creationId xmlns:p14="http://schemas.microsoft.com/office/powerpoint/2010/main" val="2894551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93E335F-1317-4F3C-BCBE-F17FBB225438}" type="datetimeFigureOut">
              <a:rPr lang="en-US" smtClean="0"/>
              <a:t>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0D2EAA-D1F0-4405-9482-48CA56E3895A}" type="slidenum">
              <a:rPr lang="en-US" smtClean="0"/>
              <a:t>‹#›</a:t>
            </a:fld>
            <a:endParaRPr lang="en-US"/>
          </a:p>
        </p:txBody>
      </p:sp>
    </p:spTree>
    <p:extLst>
      <p:ext uri="{BB962C8B-B14F-4D97-AF65-F5344CB8AC3E}">
        <p14:creationId xmlns:p14="http://schemas.microsoft.com/office/powerpoint/2010/main" val="1053139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93E335F-1317-4F3C-BCBE-F17FBB225438}" type="datetimeFigureOut">
              <a:rPr lang="en-US" smtClean="0"/>
              <a:t>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0D2EAA-D1F0-4405-9482-48CA56E3895A}" type="slidenum">
              <a:rPr lang="en-US" smtClean="0"/>
              <a:t>‹#›</a:t>
            </a:fld>
            <a:endParaRPr lang="en-US"/>
          </a:p>
        </p:txBody>
      </p:sp>
    </p:spTree>
    <p:extLst>
      <p:ext uri="{BB962C8B-B14F-4D97-AF65-F5344CB8AC3E}">
        <p14:creationId xmlns:p14="http://schemas.microsoft.com/office/powerpoint/2010/main" val="1647595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3E335F-1317-4F3C-BCBE-F17FBB225438}" type="datetimeFigureOut">
              <a:rPr lang="en-US" smtClean="0"/>
              <a:t>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0D2EAA-D1F0-4405-9482-48CA56E3895A}" type="slidenum">
              <a:rPr lang="en-US" smtClean="0"/>
              <a:t>‹#›</a:t>
            </a:fld>
            <a:endParaRPr lang="en-US"/>
          </a:p>
        </p:txBody>
      </p:sp>
    </p:spTree>
    <p:extLst>
      <p:ext uri="{BB962C8B-B14F-4D97-AF65-F5344CB8AC3E}">
        <p14:creationId xmlns:p14="http://schemas.microsoft.com/office/powerpoint/2010/main" val="930545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3E335F-1317-4F3C-BCBE-F17FBB225438}" type="datetimeFigureOut">
              <a:rPr lang="en-US" smtClean="0"/>
              <a:t>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D2EAA-D1F0-4405-9482-48CA56E3895A}" type="slidenum">
              <a:rPr lang="en-US" smtClean="0"/>
              <a:t>‹#›</a:t>
            </a:fld>
            <a:endParaRPr lang="en-US"/>
          </a:p>
        </p:txBody>
      </p:sp>
    </p:spTree>
    <p:extLst>
      <p:ext uri="{BB962C8B-B14F-4D97-AF65-F5344CB8AC3E}">
        <p14:creationId xmlns:p14="http://schemas.microsoft.com/office/powerpoint/2010/main" val="893879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3E335F-1317-4F3C-BCBE-F17FBB225438}" type="datetimeFigureOut">
              <a:rPr lang="en-US" smtClean="0"/>
              <a:t>1/2/2018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00D2EAA-D1F0-4405-9482-48CA56E3895A}" type="slidenum">
              <a:rPr lang="en-US" smtClean="0"/>
              <a:t>‹#›</a:t>
            </a:fld>
            <a:endParaRPr lang="en-US"/>
          </a:p>
        </p:txBody>
      </p:sp>
    </p:spTree>
    <p:extLst>
      <p:ext uri="{BB962C8B-B14F-4D97-AF65-F5344CB8AC3E}">
        <p14:creationId xmlns:p14="http://schemas.microsoft.com/office/powerpoint/2010/main" val="856383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93E335F-1317-4F3C-BCBE-F17FBB225438}" type="datetimeFigureOut">
              <a:rPr lang="en-US" smtClean="0"/>
              <a:t>1/2/2018</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00D2EAA-D1F0-4405-9482-48CA56E3895A}" type="slidenum">
              <a:rPr lang="en-US" smtClean="0"/>
              <a:t>‹#›</a:t>
            </a:fld>
            <a:endParaRPr lang="en-US"/>
          </a:p>
        </p:txBody>
      </p:sp>
    </p:spTree>
    <p:extLst>
      <p:ext uri="{BB962C8B-B14F-4D97-AF65-F5344CB8AC3E}">
        <p14:creationId xmlns:p14="http://schemas.microsoft.com/office/powerpoint/2010/main" val="2196864384"/>
      </p:ext>
    </p:extLst>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geokel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geokels/dig-preservation" TargetMode="External"/><Relationship Id="rId2" Type="http://schemas.openxmlformats.org/officeDocument/2006/relationships/hyperlink" Target="http://geokels.github.io/dig-preserva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6091" y="298677"/>
            <a:ext cx="9001462" cy="2457450"/>
          </a:xfrm>
        </p:spPr>
        <p:txBody>
          <a:bodyPr>
            <a:normAutofit fontScale="90000"/>
          </a:bodyPr>
          <a:lstStyle/>
          <a:p>
            <a:r>
              <a:rPr lang="en-US" sz="4900" dirty="0"/>
              <a:t>Cultivating a Culture </a:t>
            </a:r>
            <a:r>
              <a:rPr lang="en-US" sz="4900" dirty="0" smtClean="0"/>
              <a:t>of Digital </a:t>
            </a:r>
            <a:r>
              <a:rPr lang="en-US" sz="4900" dirty="0"/>
              <a:t>Preservation </a:t>
            </a:r>
            <a:r>
              <a:rPr lang="en-US" sz="4900" dirty="0" smtClean="0"/>
              <a:t/>
            </a:r>
            <a:br>
              <a:rPr lang="en-US" sz="4900" dirty="0" smtClean="0"/>
            </a:br>
            <a:r>
              <a:rPr lang="en-US" sz="3600" dirty="0" smtClean="0"/>
              <a:t>Inside </a:t>
            </a:r>
            <a:r>
              <a:rPr lang="en-US" sz="3600" dirty="0"/>
              <a:t>Academic Libraries and Out</a:t>
            </a:r>
            <a:r>
              <a:rPr lang="en-US" dirty="0"/>
              <a:t/>
            </a:r>
            <a:br>
              <a:rPr lang="en-US" dirty="0"/>
            </a:br>
            <a:endParaRPr lang="en-US" dirty="0"/>
          </a:p>
        </p:txBody>
      </p:sp>
      <p:sp>
        <p:nvSpPr>
          <p:cNvPr id="3" name="Subtitle 2"/>
          <p:cNvSpPr>
            <a:spLocks noGrp="1"/>
          </p:cNvSpPr>
          <p:nvPr>
            <p:ph type="subTitle" idx="1"/>
          </p:nvPr>
        </p:nvSpPr>
        <p:spPr>
          <a:xfrm>
            <a:off x="6136822" y="2637064"/>
            <a:ext cx="5807528" cy="4041321"/>
          </a:xfrm>
        </p:spPr>
        <p:txBody>
          <a:bodyPr>
            <a:normAutofit/>
          </a:bodyPr>
          <a:lstStyle/>
          <a:p>
            <a:r>
              <a:rPr lang="en-US" i="1" dirty="0" smtClean="0"/>
              <a:t>Kelsey George,</a:t>
            </a:r>
          </a:p>
          <a:p>
            <a:r>
              <a:rPr lang="en-US" i="1" dirty="0" smtClean="0"/>
              <a:t>Cataloging and Metadata Strategies Librarian</a:t>
            </a:r>
          </a:p>
          <a:p>
            <a:r>
              <a:rPr lang="en-US" i="1" dirty="0" smtClean="0">
                <a:hlinkClick r:id="rId3"/>
              </a:rPr>
              <a:t>https://github.com/geokels</a:t>
            </a:r>
            <a:endParaRPr lang="en-US" i="1" dirty="0" smtClean="0"/>
          </a:p>
          <a:p>
            <a:endParaRPr lang="en-US" i="1" dirty="0" smtClean="0"/>
          </a:p>
          <a:p>
            <a:pPr algn="r"/>
            <a:endParaRPr lang="en-US" sz="1400" dirty="0" smtClean="0">
              <a:effectLst>
                <a:outerShdw blurRad="38100" dist="38100" dir="2700000" algn="tl">
                  <a:srgbClr val="000000">
                    <a:alpha val="43137"/>
                  </a:srgbClr>
                </a:outerShdw>
              </a:effectLst>
            </a:endParaRPr>
          </a:p>
          <a:p>
            <a:pPr algn="r"/>
            <a:r>
              <a:rPr lang="en-US" sz="1400" dirty="0" smtClean="0">
                <a:effectLst>
                  <a:outerShdw blurRad="38100" dist="38100" dir="2700000" algn="tl">
                    <a:srgbClr val="000000">
                      <a:alpha val="43137"/>
                    </a:srgbClr>
                  </a:outerShdw>
                </a:effectLst>
              </a:rPr>
              <a:t>Image </a:t>
            </a:r>
            <a:r>
              <a:rPr lang="en-US" sz="1400" dirty="0">
                <a:effectLst>
                  <a:outerShdw blurRad="38100" dist="38100" dir="2700000" algn="tl">
                    <a:srgbClr val="000000">
                      <a:alpha val="43137"/>
                    </a:srgbClr>
                  </a:outerShdw>
                </a:effectLst>
              </a:rPr>
              <a:t>source: https://www.andertoons.com/data/cartoon/6826/liked-better-before-big-data-metadata-we-had-regular-data</a:t>
            </a:r>
          </a:p>
        </p:txBody>
      </p:sp>
      <p:pic>
        <p:nvPicPr>
          <p:cNvPr id="4" name="Picture 3"/>
          <p:cNvPicPr>
            <a:picLocks noChangeAspect="1"/>
          </p:cNvPicPr>
          <p:nvPr/>
        </p:nvPicPr>
        <p:blipFill>
          <a:blip r:embed="rId4"/>
          <a:stretch>
            <a:fillRect/>
          </a:stretch>
        </p:blipFill>
        <p:spPr>
          <a:xfrm>
            <a:off x="770132" y="2380570"/>
            <a:ext cx="5366690" cy="4101873"/>
          </a:xfrm>
          <a:prstGeom prst="rect">
            <a:avLst/>
          </a:prstGeom>
        </p:spPr>
      </p:pic>
    </p:spTree>
    <p:extLst>
      <p:ext uri="{BB962C8B-B14F-4D97-AF65-F5344CB8AC3E}">
        <p14:creationId xmlns:p14="http://schemas.microsoft.com/office/powerpoint/2010/main" val="758486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55821" y="186404"/>
            <a:ext cx="6114125" cy="5695950"/>
          </a:xfrm>
        </p:spPr>
        <p:txBody>
          <a:bodyPr>
            <a:normAutofit/>
          </a:bodyPr>
          <a:lstStyle/>
          <a:p>
            <a:pPr marL="0" indent="0" algn="ctr">
              <a:buNone/>
            </a:pPr>
            <a:endParaRPr lang="en-US" sz="2800" dirty="0" smtClean="0"/>
          </a:p>
          <a:p>
            <a:pPr marL="0" indent="0" algn="ctr">
              <a:buNone/>
            </a:pPr>
            <a:endParaRPr lang="en-US" sz="2400" dirty="0" smtClean="0"/>
          </a:p>
          <a:p>
            <a:pPr marL="0" indent="0" algn="ctr">
              <a:buNone/>
            </a:pPr>
            <a:r>
              <a:rPr lang="en-US" sz="3200" dirty="0" smtClean="0"/>
              <a:t>Digitization </a:t>
            </a:r>
            <a:r>
              <a:rPr lang="en-US" sz="3200" dirty="0" smtClean="0">
                <a:effectLst>
                  <a:outerShdw blurRad="38100" dist="38100" dir="2700000" algn="tl">
                    <a:srgbClr val="000000">
                      <a:alpha val="43137"/>
                    </a:srgbClr>
                  </a:outerShdw>
                </a:effectLst>
              </a:rPr>
              <a:t>≠</a:t>
            </a:r>
            <a:r>
              <a:rPr lang="en-US" sz="3200" dirty="0" smtClean="0"/>
              <a:t> access.</a:t>
            </a:r>
            <a:endParaRPr lang="en-US" sz="3200" dirty="0"/>
          </a:p>
          <a:p>
            <a:pPr marL="0" indent="0" algn="ctr">
              <a:buNone/>
            </a:pPr>
            <a:r>
              <a:rPr lang="en-US" sz="3200" dirty="0" smtClean="0"/>
              <a:t>Digitization </a:t>
            </a:r>
            <a:r>
              <a:rPr lang="en-US" sz="3200" dirty="0" smtClean="0">
                <a:effectLst>
                  <a:outerShdw blurRad="38100" dist="38100" dir="2700000" algn="tl">
                    <a:srgbClr val="000000">
                      <a:alpha val="43137"/>
                    </a:srgbClr>
                  </a:outerShdw>
                </a:effectLst>
              </a:rPr>
              <a:t>≠ preservation.</a:t>
            </a:r>
          </a:p>
          <a:p>
            <a:pPr marL="0" indent="0" algn="ctr">
              <a:buNone/>
            </a:pPr>
            <a:endParaRPr lang="en-US" sz="3200" dirty="0" smtClean="0"/>
          </a:p>
          <a:p>
            <a:pPr marL="0" indent="0" algn="ctr">
              <a:buNone/>
            </a:pPr>
            <a:r>
              <a:rPr lang="en-US" sz="3200" dirty="0" smtClean="0"/>
              <a:t>Digitization </a:t>
            </a:r>
            <a:r>
              <a:rPr lang="en-US" sz="3200" i="1" u="sng" dirty="0" smtClean="0"/>
              <a:t>without a long term storage and preservation plan </a:t>
            </a:r>
            <a:r>
              <a:rPr lang="en-US" sz="3200" dirty="0" smtClean="0"/>
              <a:t>is a waste of time and resources.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pic>
        <p:nvPicPr>
          <p:cNvPr id="4" name="Picture 4" descr="Hark! the herald angels sing, No, we can't digitize everyth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3822" y="186404"/>
            <a:ext cx="4286250" cy="56959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183822" y="5882354"/>
            <a:ext cx="4037013" cy="600164"/>
          </a:xfrm>
          <a:prstGeom prst="rect">
            <a:avLst/>
          </a:prstGeom>
          <a:noFill/>
        </p:spPr>
        <p:txBody>
          <a:bodyPr wrap="square" rtlCol="0">
            <a:spAutoFit/>
          </a:bodyPr>
          <a:lstStyle/>
          <a:p>
            <a:r>
              <a:rPr lang="en-US" sz="1100" dirty="0" smtClean="0"/>
              <a:t>Image credit: https://derangementanddescription.wordpress.com/2013/12/24/holiday-cards-for-archivists/</a:t>
            </a:r>
            <a:endParaRPr lang="en-US" sz="1100" dirty="0"/>
          </a:p>
        </p:txBody>
      </p:sp>
    </p:spTree>
    <p:extLst>
      <p:ext uri="{BB962C8B-B14F-4D97-AF65-F5344CB8AC3E}">
        <p14:creationId xmlns:p14="http://schemas.microsoft.com/office/powerpoint/2010/main" val="4017781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unders DISTRACTED from digital preservation BY digitiz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752" y="873579"/>
            <a:ext cx="7043721" cy="472712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351752" y="5747656"/>
            <a:ext cx="6521645" cy="738664"/>
          </a:xfrm>
          <a:prstGeom prst="rect">
            <a:avLst/>
          </a:prstGeom>
          <a:noFill/>
        </p:spPr>
        <p:txBody>
          <a:bodyPr wrap="square" rtlCol="0">
            <a:spAutoFit/>
          </a:bodyPr>
          <a:lstStyle/>
          <a:p>
            <a:r>
              <a:rPr lang="en-US" sz="1400" dirty="0" smtClean="0"/>
              <a:t>Image  source: https://derangementanddescription.files.wordpress.com/2017/08/distracted_boyfriend_digitization.jpg?w=450&amp;h=302</a:t>
            </a:r>
            <a:endParaRPr lang="en-US" sz="1400" dirty="0"/>
          </a:p>
        </p:txBody>
      </p:sp>
    </p:spTree>
    <p:extLst>
      <p:ext uri="{BB962C8B-B14F-4D97-AF65-F5344CB8AC3E}">
        <p14:creationId xmlns:p14="http://schemas.microsoft.com/office/powerpoint/2010/main" val="3648960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upload.wikimedia.org/wikipedia/commons/thumb/8/8a/Grande_Ludovisi_Altemps_Inv8574.jpg/1920px-Grande_Ludovisi_Altemps_Inv857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5231" y="1261291"/>
            <a:ext cx="8440379" cy="476969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945231" y="6084662"/>
            <a:ext cx="9168493" cy="523220"/>
          </a:xfrm>
          <a:prstGeom prst="rect">
            <a:avLst/>
          </a:prstGeom>
          <a:noFill/>
        </p:spPr>
        <p:txBody>
          <a:bodyPr wrap="square" rtlCol="0">
            <a:spAutoFit/>
          </a:bodyPr>
          <a:lstStyle/>
          <a:p>
            <a:r>
              <a:rPr lang="en-US" sz="1400" dirty="0" smtClean="0"/>
              <a:t>Image title: </a:t>
            </a:r>
            <a:r>
              <a:rPr lang="en-US" sz="1400" dirty="0"/>
              <a:t>Relief panel of the Great </a:t>
            </a:r>
            <a:r>
              <a:rPr lang="en-US" sz="1400" dirty="0" err="1"/>
              <a:t>Ludovisi</a:t>
            </a:r>
            <a:r>
              <a:rPr lang="en-US" sz="1400" dirty="0"/>
              <a:t> sarcophagus</a:t>
            </a:r>
            <a:endParaRPr lang="en-US" sz="1400" dirty="0" smtClean="0"/>
          </a:p>
          <a:p>
            <a:r>
              <a:rPr lang="en-US" sz="1400" dirty="0" smtClean="0"/>
              <a:t>Image source: https://en.wikipedia.org/wiki/Ludovisi_Battle_sarcophagus</a:t>
            </a:r>
            <a:endParaRPr lang="en-US" sz="1400" dirty="0"/>
          </a:p>
        </p:txBody>
      </p:sp>
      <p:sp>
        <p:nvSpPr>
          <p:cNvPr id="4" name="Title 1"/>
          <p:cNvSpPr txBox="1">
            <a:spLocks/>
          </p:cNvSpPr>
          <p:nvPr/>
        </p:nvSpPr>
        <p:spPr>
          <a:xfrm>
            <a:off x="336430" y="684394"/>
            <a:ext cx="11657983" cy="1326321"/>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smtClean="0"/>
              <a:t>Battle over the Institutional Repository</a:t>
            </a:r>
            <a:endParaRPr lang="en-US" dirty="0"/>
          </a:p>
        </p:txBody>
      </p:sp>
    </p:spTree>
    <p:extLst>
      <p:ext uri="{BB962C8B-B14F-4D97-AF65-F5344CB8AC3E}">
        <p14:creationId xmlns:p14="http://schemas.microsoft.com/office/powerpoint/2010/main" val="3633335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9455" y="5386207"/>
            <a:ext cx="10353761" cy="1326321"/>
          </a:xfrm>
        </p:spPr>
        <p:txBody>
          <a:bodyPr>
            <a:normAutofit fontScale="90000"/>
          </a:bodyPr>
          <a:lstStyle/>
          <a:p>
            <a:r>
              <a:rPr lang="en-US" dirty="0" smtClean="0"/>
              <a:t>(Some) Organizations Addressing Digital Preservation Standards and Tools</a:t>
            </a:r>
            <a:endParaRPr lang="en-US" dirty="0"/>
          </a:p>
        </p:txBody>
      </p:sp>
      <p:pic>
        <p:nvPicPr>
          <p:cNvPr id="5" name="Picture 4"/>
          <p:cNvPicPr>
            <a:picLocks noChangeAspect="1"/>
          </p:cNvPicPr>
          <p:nvPr/>
        </p:nvPicPr>
        <p:blipFill>
          <a:blip r:embed="rId2"/>
          <a:stretch>
            <a:fillRect/>
          </a:stretch>
        </p:blipFill>
        <p:spPr>
          <a:xfrm>
            <a:off x="210270" y="195082"/>
            <a:ext cx="11791950" cy="5191125"/>
          </a:xfrm>
          <a:prstGeom prst="rect">
            <a:avLst/>
          </a:prstGeom>
        </p:spPr>
      </p:pic>
    </p:spTree>
    <p:extLst>
      <p:ext uri="{BB962C8B-B14F-4D97-AF65-F5344CB8AC3E}">
        <p14:creationId xmlns:p14="http://schemas.microsoft.com/office/powerpoint/2010/main" val="1030166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What is your library’s digital preservation policy?</a:t>
            </a:r>
          </a:p>
          <a:p>
            <a:r>
              <a:rPr lang="en-US" dirty="0" smtClean="0"/>
              <a:t>Focus on Born digital materials, digitized materials with no corresponding physical version, and </a:t>
            </a:r>
          </a:p>
          <a:p>
            <a:endParaRPr lang="en-US" dirty="0"/>
          </a:p>
          <a:p>
            <a:r>
              <a:rPr lang="en-US" dirty="0" smtClean="0"/>
              <a:t>Create preservation metadata: What has been done to the material up until this point? How does it fit into your preservation policy? How will we convey preservation plans for the material in the record?</a:t>
            </a:r>
          </a:p>
          <a:p>
            <a:r>
              <a:rPr lang="en-US" dirty="0" smtClean="0"/>
              <a:t>Access ,</a:t>
            </a:r>
            <a:r>
              <a:rPr lang="en-US" dirty="0" err="1" smtClean="0"/>
              <a:t>etadata</a:t>
            </a:r>
            <a:r>
              <a:rPr lang="en-US" dirty="0" smtClean="0"/>
              <a:t>” What restrictions and copyright issues are applicable to the material</a:t>
            </a:r>
            <a:endParaRPr lang="en-US" dirty="0"/>
          </a:p>
        </p:txBody>
      </p:sp>
    </p:spTree>
    <p:extLst>
      <p:ext uri="{BB962C8B-B14F-4D97-AF65-F5344CB8AC3E}">
        <p14:creationId xmlns:p14="http://schemas.microsoft.com/office/powerpoint/2010/main" val="305900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evels version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3375" y="397329"/>
            <a:ext cx="6191250" cy="61245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51115" y="1200150"/>
            <a:ext cx="4433207" cy="830997"/>
          </a:xfrm>
          <a:prstGeom prst="rect">
            <a:avLst/>
          </a:prstGeom>
          <a:noFill/>
        </p:spPr>
        <p:txBody>
          <a:bodyPr wrap="square" rtlCol="0">
            <a:spAutoFit/>
          </a:bodyPr>
          <a:lstStyle/>
          <a:p>
            <a:pPr algn="ctr"/>
            <a:r>
              <a:rPr lang="en-US" sz="2400" dirty="0" smtClean="0"/>
              <a:t>National Digital Stewardship Alliance</a:t>
            </a:r>
            <a:endParaRPr lang="en-US" sz="2400" dirty="0"/>
          </a:p>
        </p:txBody>
      </p:sp>
    </p:spTree>
    <p:extLst>
      <p:ext uri="{BB962C8B-B14F-4D97-AF65-F5344CB8AC3E}">
        <p14:creationId xmlns:p14="http://schemas.microsoft.com/office/powerpoint/2010/main" val="75138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 to GitHub Sites</a:t>
            </a:r>
            <a:endParaRPr lang="en-US" dirty="0"/>
          </a:p>
        </p:txBody>
      </p:sp>
      <p:sp>
        <p:nvSpPr>
          <p:cNvPr id="3" name="Content Placeholder 2"/>
          <p:cNvSpPr>
            <a:spLocks noGrp="1"/>
          </p:cNvSpPr>
          <p:nvPr>
            <p:ph idx="1"/>
          </p:nvPr>
        </p:nvSpPr>
        <p:spPr>
          <a:xfrm>
            <a:off x="913795" y="2014422"/>
            <a:ext cx="10353762" cy="3695136"/>
          </a:xfrm>
        </p:spPr>
        <p:txBody>
          <a:bodyPr>
            <a:normAutofit/>
          </a:bodyPr>
          <a:lstStyle/>
          <a:p>
            <a:pPr marL="0" indent="0" algn="ctr">
              <a:buNone/>
            </a:pPr>
            <a:r>
              <a:rPr lang="en-US" sz="3200" dirty="0" smtClean="0"/>
              <a:t>Rendered </a:t>
            </a:r>
            <a:r>
              <a:rPr lang="en-US" sz="3200" dirty="0"/>
              <a:t>site: </a:t>
            </a:r>
            <a:endParaRPr lang="en-US" sz="3200" dirty="0" smtClean="0"/>
          </a:p>
          <a:p>
            <a:pPr marL="0" indent="0" algn="ctr">
              <a:buNone/>
            </a:pPr>
            <a:r>
              <a:rPr lang="en-US" sz="3200" dirty="0" smtClean="0">
                <a:hlinkClick r:id="rId2"/>
              </a:rPr>
              <a:t>http</a:t>
            </a:r>
            <a:r>
              <a:rPr lang="en-US" sz="3200" dirty="0">
                <a:hlinkClick r:id="rId2"/>
              </a:rPr>
              <a:t>://geokels.github.io/dig-preservation</a:t>
            </a:r>
            <a:r>
              <a:rPr lang="en-US" sz="3200" dirty="0" smtClean="0">
                <a:hlinkClick r:id="rId2"/>
              </a:rPr>
              <a:t>/</a:t>
            </a:r>
            <a:endParaRPr lang="en-US" sz="3200" dirty="0" smtClean="0"/>
          </a:p>
          <a:p>
            <a:pPr marL="0" indent="0" algn="ctr">
              <a:buNone/>
            </a:pPr>
            <a:r>
              <a:rPr lang="en-US" sz="3200" dirty="0"/>
              <a:t>Source code: </a:t>
            </a:r>
            <a:endParaRPr lang="en-US" sz="3200" dirty="0" smtClean="0"/>
          </a:p>
          <a:p>
            <a:pPr marL="0" indent="0" algn="ctr">
              <a:buNone/>
            </a:pPr>
            <a:r>
              <a:rPr lang="en-US" sz="3200" dirty="0" smtClean="0">
                <a:hlinkClick r:id="rId3"/>
              </a:rPr>
              <a:t>https</a:t>
            </a:r>
            <a:r>
              <a:rPr lang="en-US" sz="3200" dirty="0">
                <a:hlinkClick r:id="rId3"/>
              </a:rPr>
              <a:t>://github.com/geokels/dig-preservation</a:t>
            </a:r>
            <a:endParaRPr lang="en-US" sz="3200" dirty="0"/>
          </a:p>
          <a:p>
            <a:pPr marL="0" indent="0" algn="ctr">
              <a:buNone/>
            </a:pPr>
            <a:endParaRPr lang="en-US" sz="2800" dirty="0" smtClean="0"/>
          </a:p>
          <a:p>
            <a:pPr marL="0" indent="0">
              <a:buNone/>
            </a:pPr>
            <a:endParaRPr lang="en-US" sz="2400" dirty="0"/>
          </a:p>
        </p:txBody>
      </p:sp>
    </p:spTree>
    <p:extLst>
      <p:ext uri="{BB962C8B-B14F-4D97-AF65-F5344CB8AC3E}">
        <p14:creationId xmlns:p14="http://schemas.microsoft.com/office/powerpoint/2010/main" val="1409630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OAIS Reference Model</a:t>
            </a:r>
          </a:p>
          <a:p>
            <a:endParaRPr lang="en-US" dirty="0"/>
          </a:p>
          <a:p>
            <a:r>
              <a:rPr lang="en-US" dirty="0" smtClean="0"/>
              <a:t>Use/Develop local documentation</a:t>
            </a:r>
          </a:p>
          <a:p>
            <a:pPr lvl="1"/>
            <a:r>
              <a:rPr lang="en-US" dirty="0" smtClean="0"/>
              <a:t>It allows for consistency, reduces redundancy, provides context to work, creates historical record for future understanding</a:t>
            </a:r>
          </a:p>
        </p:txBody>
      </p:sp>
    </p:spTree>
    <p:extLst>
      <p:ext uri="{BB962C8B-B14F-4D97-AF65-F5344CB8AC3E}">
        <p14:creationId xmlns:p14="http://schemas.microsoft.com/office/powerpoint/2010/main" val="35380217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6D8C60"/>
      </a:dk2>
      <a:lt2>
        <a:srgbClr val="B1D7A1"/>
      </a:lt2>
      <a:accent1>
        <a:srgbClr val="81B992"/>
      </a:accent1>
      <a:accent2>
        <a:srgbClr val="9ABC65"/>
      </a:accent2>
      <a:accent3>
        <a:srgbClr val="BDB564"/>
      </a:accent3>
      <a:accent4>
        <a:srgbClr val="BD8964"/>
      </a:accent4>
      <a:accent5>
        <a:srgbClr val="BD6466"/>
      </a:accent5>
      <a:accent6>
        <a:srgbClr val="64A4BD"/>
      </a:accent6>
      <a:hlink>
        <a:srgbClr val="8CCC71"/>
      </a:hlink>
      <a:folHlink>
        <a:srgbClr val="A4C795"/>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4539428D-6454-4FE6-B992-2D59F0AC2F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278</TotalTime>
  <Words>242</Words>
  <Application>Microsoft Office PowerPoint</Application>
  <PresentationFormat>Widescreen</PresentationFormat>
  <Paragraphs>39</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Bookman Old Style</vt:lpstr>
      <vt:lpstr>Calibri</vt:lpstr>
      <vt:lpstr>Rockwell</vt:lpstr>
      <vt:lpstr>Damask</vt:lpstr>
      <vt:lpstr>Cultivating a Culture of Digital Preservation  Inside Academic Libraries and Out </vt:lpstr>
      <vt:lpstr>PowerPoint Presentation</vt:lpstr>
      <vt:lpstr>PowerPoint Presentation</vt:lpstr>
      <vt:lpstr>PowerPoint Presentation</vt:lpstr>
      <vt:lpstr>(Some) Organizations Addressing Digital Preservation Standards and Tools</vt:lpstr>
      <vt:lpstr>PowerPoint Presentation</vt:lpstr>
      <vt:lpstr>PowerPoint Presentation</vt:lpstr>
      <vt:lpstr>Links to GitHub Sites</vt:lpstr>
      <vt:lpstr>PowerPoint Presentation</vt:lpstr>
    </vt:vector>
  </TitlesOfParts>
  <Company>UCSB Libraries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Cultivating a Culture of Digital Preservation  Inside Academic Libraries and Out</dc:title>
  <dc:creator>Kelsey George</dc:creator>
  <cp:lastModifiedBy>Kelsey George</cp:lastModifiedBy>
  <cp:revision>12</cp:revision>
  <dcterms:created xsi:type="dcterms:W3CDTF">2018-01-02T17:08:09Z</dcterms:created>
  <dcterms:modified xsi:type="dcterms:W3CDTF">2018-01-02T23:43:50Z</dcterms:modified>
</cp:coreProperties>
</file>