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9" r:id="rId3"/>
    <p:sldId id="560" r:id="rId4"/>
    <p:sldId id="713" r:id="rId5"/>
    <p:sldId id="672" r:id="rId6"/>
    <p:sldId id="673" r:id="rId7"/>
    <p:sldId id="674" r:id="rId8"/>
    <p:sldId id="703" r:id="rId9"/>
    <p:sldId id="701" r:id="rId10"/>
    <p:sldId id="653" r:id="rId11"/>
    <p:sldId id="662" r:id="rId12"/>
    <p:sldId id="714" r:id="rId13"/>
    <p:sldId id="715" r:id="rId14"/>
    <p:sldId id="687" r:id="rId15"/>
    <p:sldId id="688" r:id="rId16"/>
    <p:sldId id="705" r:id="rId17"/>
    <p:sldId id="704" r:id="rId18"/>
    <p:sldId id="706" r:id="rId19"/>
    <p:sldId id="690" r:id="rId20"/>
    <p:sldId id="707" r:id="rId21"/>
    <p:sldId id="708" r:id="rId22"/>
    <p:sldId id="702" r:id="rId23"/>
    <p:sldId id="709" r:id="rId24"/>
    <p:sldId id="711" r:id="rId25"/>
    <p:sldId id="710" r:id="rId26"/>
    <p:sldId id="668" r:id="rId27"/>
    <p:sldId id="665" r:id="rId28"/>
    <p:sldId id="712" r:id="rId29"/>
    <p:sldId id="445" r:id="rId3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5842" autoAdjust="0"/>
  </p:normalViewPr>
  <p:slideViewPr>
    <p:cSldViewPr>
      <p:cViewPr varScale="1">
        <p:scale>
          <a:sx n="86" d="100"/>
          <a:sy n="86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16/05/17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16/05/17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5420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29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16/05/17 17:25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16/05/17 17:25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16/05/17 17:25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16/05/17 17:25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16/05/17 17:25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16/05/17 17:25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16/05/17 17:25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16/05/17 17:25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16/05/17 17:25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16/05/17 17:25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16/05/17 17:25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16/05/17 17:25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dirty="0"/>
              <a:t>I9Vanets: 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Orientação: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-orientação: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advTm="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I2AV e V2AV </a:t>
            </a:r>
            <a:r>
              <a:rPr lang="mr-IN" dirty="0" smtClean="0"/>
              <a:t>–</a:t>
            </a:r>
            <a:r>
              <a:rPr lang="en-US" dirty="0" err="1" smtClean="0"/>
              <a:t>Comunica</a:t>
            </a:r>
            <a:r>
              <a:rPr lang="en-US" dirty="0" err="1" smtClean="0"/>
              <a:t>ção</a:t>
            </a:r>
            <a:r>
              <a:rPr lang="en-US" dirty="0" smtClean="0"/>
              <a:t> entre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844901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AV2AV, AV2AI e AI2AI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Comunica</a:t>
            </a:r>
            <a:r>
              <a:rPr lang="en-US" dirty="0" err="1" smtClean="0"/>
              <a:t>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flux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1"/>
            <a:ext cx="6680026" cy="302433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11</a:t>
            </a:fld>
            <a:endParaRPr lang="pt-BR" altLang="pt-BR" dirty="0"/>
          </a:p>
        </p:txBody>
      </p:sp>
      <p:pic>
        <p:nvPicPr>
          <p:cNvPr id="7" name="Picture 6" descr="modul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12</a:t>
            </a:fld>
            <a:endParaRPr lang="pt-BR" altLang="pt-BR" dirty="0"/>
          </a:p>
        </p:txBody>
      </p:sp>
      <p:pic>
        <p:nvPicPr>
          <p:cNvPr id="4" name="Picture 3" descr="servido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28192"/>
            <a:ext cx="84889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13</a:t>
            </a:fld>
            <a:endParaRPr lang="pt-BR" altLang="pt-BR" dirty="0"/>
          </a:p>
        </p:txBody>
      </p:sp>
      <p:pic>
        <p:nvPicPr>
          <p:cNvPr id="3" name="Picture 2" descr="modul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Processo de Negócio</a:t>
            </a:r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14</a:t>
            </a:fld>
            <a:endParaRPr lang="pt-BR" altLang="pt-BR" dirty="0"/>
          </a:p>
        </p:txBody>
      </p:sp>
      <p:pic>
        <p:nvPicPr>
          <p:cNvPr id="5" name="Picture 4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dirty="0" smtClean="0"/>
              <a:t>Definição</a:t>
            </a:r>
          </a:p>
          <a:p>
            <a:pPr lvl="1" algn="just"/>
            <a:r>
              <a:rPr lang="pt-BR" dirty="0"/>
              <a:t>Analisar a plataforma I9VANET sob a o </a:t>
            </a:r>
            <a:r>
              <a:rPr lang="pt-BR" dirty="0" smtClean="0"/>
              <a:t>ótica </a:t>
            </a:r>
            <a:r>
              <a:rPr lang="pt-BR" dirty="0"/>
              <a:t>da </a:t>
            </a:r>
            <a:r>
              <a:rPr lang="pt-BR" dirty="0" smtClean="0"/>
              <a:t>eficácia </a:t>
            </a:r>
            <a:r>
              <a:rPr lang="pt-BR" dirty="0"/>
              <a:t>e </a:t>
            </a:r>
            <a:r>
              <a:rPr lang="pt-BR" dirty="0" smtClean="0"/>
              <a:t>eficiência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Planejamento</a:t>
            </a:r>
            <a:endParaRPr lang="pt-BR" dirty="0"/>
          </a:p>
          <a:p>
            <a:pPr lvl="1" algn="just"/>
            <a:r>
              <a:rPr lang="pt-BR" dirty="0"/>
              <a:t>O experimento tem como alvo, os desenvolvedores de </a:t>
            </a:r>
            <a:r>
              <a:rPr lang="pt-BR" dirty="0" smtClean="0"/>
              <a:t>soluções </a:t>
            </a:r>
            <a:r>
              <a:rPr lang="pt-BR" dirty="0"/>
              <a:t>que visam melhorar a mobilidade urbana com o uso de </a:t>
            </a:r>
            <a:r>
              <a:rPr lang="pt-BR" dirty="0" err="1"/>
              <a:t>VANETs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Métricas</a:t>
            </a:r>
          </a:p>
          <a:p>
            <a:pPr lvl="1"/>
            <a:r>
              <a:rPr lang="en-US" dirty="0" smtClean="0"/>
              <a:t>N</a:t>
            </a:r>
            <a:r>
              <a:rPr lang="pt-BR" dirty="0" smtClean="0"/>
              <a:t>úmero </a:t>
            </a:r>
            <a:r>
              <a:rPr lang="pt-BR" dirty="0"/>
              <a:t>Total de </a:t>
            </a:r>
            <a:r>
              <a:rPr lang="pt-BR" dirty="0" smtClean="0"/>
              <a:t>requisições </a:t>
            </a:r>
            <a:r>
              <a:rPr lang="pt-BR" dirty="0"/>
              <a:t>por min (TR/min);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</a:t>
            </a:r>
            <a:r>
              <a:rPr lang="pt-BR" dirty="0" smtClean="0"/>
              <a:t>latência </a:t>
            </a:r>
            <a:r>
              <a:rPr lang="pt-BR" dirty="0"/>
              <a:t>da </a:t>
            </a:r>
            <a:r>
              <a:rPr lang="pt-BR" dirty="0" smtClean="0"/>
              <a:t>comunicação </a:t>
            </a:r>
            <a:r>
              <a:rPr lang="pt-BR" dirty="0"/>
              <a:t>(</a:t>
            </a:r>
            <a:r>
              <a:rPr lang="pt-BR" dirty="0" err="1"/>
              <a:t>Lat</a:t>
            </a:r>
            <a:r>
              <a:rPr lang="pt-BR" dirty="0"/>
              <a:t>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processamento de cada </a:t>
            </a:r>
            <a:r>
              <a:rPr lang="pt-BR" dirty="0" smtClean="0"/>
              <a:t>requisição </a:t>
            </a:r>
            <a:r>
              <a:rPr lang="pt-BR" dirty="0"/>
              <a:t>no servidor (PT) </a:t>
            </a:r>
          </a:p>
          <a:p>
            <a:pPr lvl="1" algn="just"/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Cenário 1</a:t>
            </a:r>
          </a:p>
          <a:p>
            <a:pPr lvl="1" algn="just"/>
            <a:r>
              <a:rPr lang="pt-BR" dirty="0" smtClean="0"/>
              <a:t>Quantidade de veículos: 50,100, 200 e 400</a:t>
            </a:r>
          </a:p>
          <a:p>
            <a:pPr lvl="1" algn="just"/>
            <a:r>
              <a:rPr lang="pt-BR" dirty="0" smtClean="0"/>
              <a:t>Velocidades utilizadas: 2G, 3G, 4G e 5G</a:t>
            </a:r>
          </a:p>
          <a:p>
            <a:pPr algn="just"/>
            <a:r>
              <a:rPr lang="pt-BR" dirty="0" smtClean="0"/>
              <a:t>Cenário 2</a:t>
            </a:r>
          </a:p>
          <a:p>
            <a:pPr lvl="1" algn="just"/>
            <a:r>
              <a:rPr lang="pt-BR" dirty="0" smtClean="0"/>
              <a:t>Quantidade de veículos: 800  e 1600</a:t>
            </a:r>
          </a:p>
          <a:p>
            <a:pPr lvl="1" algn="just"/>
            <a:r>
              <a:rPr lang="pt-BR" dirty="0" smtClean="0"/>
              <a:t>Velocidade utilizada: sem limite</a:t>
            </a:r>
            <a:endParaRPr lang="pt-BR" dirty="0"/>
          </a:p>
          <a:p>
            <a:pPr marL="366713" lvl="1" indent="0" algn="just">
              <a:buNone/>
            </a:pPr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049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1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17</a:t>
            </a:fld>
            <a:endParaRPr lang="pt-BR" altLang="pt-BR" dirty="0"/>
          </a:p>
        </p:txBody>
      </p:sp>
      <p:pic>
        <p:nvPicPr>
          <p:cNvPr id="8" name="Picture 7" descr="AmbienteTes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" y="2060848"/>
            <a:ext cx="871347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2</a:t>
            </a:r>
          </a:p>
          <a:p>
            <a:pPr lvl="1" algn="just"/>
            <a:r>
              <a:rPr lang="pt-BR" u="sng" dirty="0" smtClean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239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Consumo por Link 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19</a:t>
            </a:fld>
            <a:endParaRPr lang="pt-BR" altLang="pt-BR" dirty="0"/>
          </a:p>
        </p:txBody>
      </p:sp>
      <p:pic>
        <p:nvPicPr>
          <p:cNvPr id="5" name="Picture 4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Problema de Pesquisa</a:t>
            </a:r>
            <a:endParaRPr lang="pt-BR" altLang="pt-BR" sz="2800" dirty="0" smtClean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</a:t>
            </a:r>
            <a:r>
              <a:rPr lang="pt-BR" altLang="pt-BR" sz="2800" dirty="0">
                <a:latin typeface="Calibri" pitchFamily="34" charset="0"/>
              </a:rPr>
              <a:t>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</a:t>
            </a:r>
            <a:r>
              <a:rPr lang="pt-BR" altLang="pt-BR" sz="2800" dirty="0" smtClean="0">
                <a:latin typeface="Calibri" pitchFamily="34" charset="0"/>
              </a:rPr>
              <a:t>e Trabalhos Futuros</a:t>
            </a:r>
            <a:r>
              <a:rPr lang="pt-BR" altLang="pt-BR" sz="2800" dirty="0" smtClean="0">
                <a:latin typeface="Calibri" pitchFamily="34" charset="0"/>
              </a:rPr>
              <a:t>;</a:t>
            </a:r>
            <a:endParaRPr lang="pt-BR" altLang="pt-BR" sz="2800" dirty="0" smtClean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Refer</a:t>
            </a:r>
            <a:r>
              <a:rPr lang="pt-BR" altLang="pt-BR" sz="2800" dirty="0" smtClean="0">
                <a:latin typeface="Calibri" pitchFamily="34" charset="0"/>
              </a:rPr>
              <a:t>ências</a:t>
            </a:r>
            <a:endParaRPr lang="pt-BR" altLang="pt-BR" sz="2800" dirty="0" smtClean="0">
              <a:latin typeface="Calibri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Médios das Requisições por Link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20</a:t>
            </a:fld>
            <a:endParaRPr lang="pt-BR" altLang="pt-BR" dirty="0"/>
          </a:p>
        </p:txBody>
      </p:sp>
      <p:pic>
        <p:nvPicPr>
          <p:cNvPr id="2" name="Picture 1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Coeficiente de Variação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21</a:t>
            </a:fld>
            <a:endParaRPr lang="pt-BR" altLang="pt-BR" dirty="0"/>
          </a:p>
        </p:txBody>
      </p:sp>
      <p:pic>
        <p:nvPicPr>
          <p:cNvPr id="3" name="Picture 2" descr="grafico_coeficiente_variacao_ger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</a:t>
            </a:r>
            <a:r>
              <a:rPr lang="pt-BR" dirty="0"/>
              <a:t>Médios das Requisições</a:t>
            </a:r>
            <a:r>
              <a:rPr lang="pt-BR" dirty="0" smtClean="0"/>
              <a:t> </a:t>
            </a:r>
            <a:r>
              <a:rPr lang="pt-BR" dirty="0"/>
              <a:t>(Cenário </a:t>
            </a:r>
            <a:r>
              <a:rPr lang="pt-BR" dirty="0" smtClean="0"/>
              <a:t>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4940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800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23</a:t>
            </a:fld>
            <a:endParaRPr lang="pt-BR" altLang="pt-BR" dirty="0"/>
          </a:p>
        </p:txBody>
      </p:sp>
      <p:pic>
        <p:nvPicPr>
          <p:cNvPr id="6" name="Picture 5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1600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24</a:t>
            </a:fld>
            <a:endParaRPr lang="pt-BR" altLang="pt-BR" dirty="0"/>
          </a:p>
        </p:txBody>
      </p:sp>
      <p:pic>
        <p:nvPicPr>
          <p:cNvPr id="2" name="Picture 1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Percentual de Perda </a:t>
            </a:r>
            <a:r>
              <a:rPr lang="pt-BR" dirty="0"/>
              <a:t>(Cenário </a:t>
            </a:r>
            <a:r>
              <a:rPr lang="pt-BR" dirty="0" smtClean="0"/>
              <a:t>1 e 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25</a:t>
            </a:fld>
            <a:endParaRPr lang="pt-BR" altLang="pt-BR" dirty="0"/>
          </a:p>
        </p:txBody>
      </p:sp>
      <p:pic>
        <p:nvPicPr>
          <p:cNvPr id="3" name="Picture 2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5" name="Picture 4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Conclusões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das </a:t>
            </a:r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8" name="Picture 7" descr="app_tem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206175"/>
            <a:ext cx="8820472" cy="43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8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comunicação; </a:t>
            </a:r>
            <a:endParaRPr lang="pt-BR" dirty="0" smtClean="0"/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Implementação </a:t>
            </a:r>
            <a:r>
              <a:rPr lang="pt-BR" dirty="0"/>
              <a:t>de uma plataforma web de </a:t>
            </a:r>
            <a:r>
              <a:rPr lang="pt-BR" dirty="0" smtClean="0"/>
              <a:t>simulação (Sendo desenvolvido);</a:t>
            </a:r>
          </a:p>
          <a:p>
            <a:r>
              <a:rPr lang="pt-BR" dirty="0" smtClean="0"/>
              <a:t>Criando </a:t>
            </a:r>
            <a:r>
              <a:rPr lang="pt-BR" dirty="0"/>
              <a:t>diversas aplicações como sistema de detecção e alerta de </a:t>
            </a:r>
            <a:r>
              <a:rPr lang="pt-BR" dirty="0" smtClean="0"/>
              <a:t>congestionamento em cruzamentos </a:t>
            </a:r>
            <a:r>
              <a:rPr lang="pt-BR" dirty="0" err="1" smtClean="0"/>
              <a:t>semaforizados</a:t>
            </a:r>
            <a:r>
              <a:rPr lang="pt-BR" dirty="0" smtClean="0"/>
              <a:t>; </a:t>
            </a:r>
          </a:p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emergência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Comunica</a:t>
            </a:r>
            <a:r>
              <a:rPr lang="pt-BR" dirty="0" smtClean="0"/>
              <a:t>ção entre seguradoras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modelo </a:t>
            </a:r>
            <a:r>
              <a:rPr lang="pt-BR" dirty="0"/>
              <a:t>proposto permite montar uma rede veicular em nuvem e realizar todo gerenciamento e comunicação de maneira virtual, permitindo criar ambientes flexíveis capazes de oferecer o gerenciamento de uma rede veicular como serviço (</a:t>
            </a:r>
            <a:r>
              <a:rPr lang="pt-BR" dirty="0" err="1"/>
              <a:t>VaaS</a:t>
            </a:r>
            <a:r>
              <a:rPr lang="pt-BR" dirty="0"/>
              <a:t>)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 smtClean="0">
                <a:latin typeface="Calibri" pitchFamily="34" charset="0"/>
              </a:rPr>
              <a:t>g</a:t>
            </a:r>
            <a:r>
              <a:rPr lang="pt-BR" altLang="pt-BR" sz="3200" dirty="0" err="1" smtClean="0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Pesquisadores </a:t>
            </a:r>
            <a:r>
              <a:rPr lang="pt-BR" sz="3500" dirty="0"/>
              <a:t>vem buscando nas redes veiculares </a:t>
            </a:r>
            <a:r>
              <a:rPr lang="pt-BR" sz="3500" dirty="0" err="1"/>
              <a:t>ad-</a:t>
            </a:r>
            <a:r>
              <a:rPr lang="pt-BR" sz="3500" dirty="0" err="1" smtClean="0"/>
              <a:t>hoc</a:t>
            </a:r>
            <a:r>
              <a:rPr lang="pt-BR" sz="3500" dirty="0" smtClean="0"/>
              <a:t> (VANET) uma possível solução </a:t>
            </a:r>
            <a:r>
              <a:rPr lang="pt-BR" sz="3500" dirty="0"/>
              <a:t>para os problemas referentes </a:t>
            </a:r>
            <a:r>
              <a:rPr lang="pt-BR" sz="3500" dirty="0" smtClean="0"/>
              <a:t>à </a:t>
            </a:r>
            <a:r>
              <a:rPr lang="pt-BR" sz="3500" dirty="0"/>
              <a:t>mobilidade urbana. Contudo, </a:t>
            </a:r>
            <a:r>
              <a:rPr lang="pt-BR" sz="3500" dirty="0" err="1"/>
              <a:t>VANETs</a:t>
            </a:r>
            <a:r>
              <a:rPr lang="pt-BR" sz="3500" dirty="0"/>
              <a:t> ainda apresenta uma </a:t>
            </a:r>
            <a:r>
              <a:rPr lang="pt-BR" sz="3500" dirty="0" smtClean="0"/>
              <a:t>série </a:t>
            </a:r>
            <a:r>
              <a:rPr lang="pt-BR" sz="3500" dirty="0"/>
              <a:t>de desafios que devem ser resolvidos para que seu uso seja consolidado.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</a:t>
            </a:fld>
            <a:endParaRPr lang="pt-BR" altLang="pt-BR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4000" dirty="0" smtClean="0"/>
              <a:t>Estado da Arte:</a:t>
            </a:r>
            <a:endParaRPr sz="4000" dirty="0" smtClean="0"/>
          </a:p>
          <a:p>
            <a:pPr lvl="1" algn="just"/>
            <a:r>
              <a:rPr lang="pt-BR" sz="3200" dirty="0" smtClean="0"/>
              <a:t>Pesquisadores </a:t>
            </a:r>
            <a:r>
              <a:rPr lang="pt-BR" sz="3200" dirty="0"/>
              <a:t>vem buscando nas redes veiculares </a:t>
            </a:r>
            <a:r>
              <a:rPr lang="pt-BR" sz="3200" dirty="0" err="1"/>
              <a:t>ad-</a:t>
            </a:r>
            <a:r>
              <a:rPr lang="pt-BR" sz="3200" dirty="0" err="1" smtClean="0"/>
              <a:t>hoc</a:t>
            </a:r>
            <a:r>
              <a:rPr lang="pt-BR" sz="3200" dirty="0" smtClean="0"/>
              <a:t> (VANET) uma possível solução </a:t>
            </a:r>
            <a:r>
              <a:rPr lang="pt-BR" sz="3200" dirty="0"/>
              <a:t>para os problemas referentes </a:t>
            </a:r>
            <a:r>
              <a:rPr lang="pt-BR" sz="3200" dirty="0" smtClean="0"/>
              <a:t>à </a:t>
            </a:r>
            <a:r>
              <a:rPr lang="pt-BR" sz="3200" dirty="0"/>
              <a:t>mobilidade urbana. Contudo, </a:t>
            </a:r>
            <a:r>
              <a:rPr lang="pt-BR" sz="3200" dirty="0" err="1"/>
              <a:t>VANETs</a:t>
            </a:r>
            <a:r>
              <a:rPr lang="pt-BR" sz="3200" dirty="0"/>
              <a:t> ainda apresenta uma </a:t>
            </a:r>
            <a:r>
              <a:rPr lang="pt-BR" sz="3200" dirty="0" smtClean="0"/>
              <a:t>série </a:t>
            </a:r>
            <a:r>
              <a:rPr lang="pt-BR" sz="3200" dirty="0"/>
              <a:t>de desafios que devem ser resolvidos para que seu uso seja consolidado.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616123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Problema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Desafios</a:t>
            </a:r>
          </a:p>
          <a:p>
            <a:pPr lvl="1" algn="just"/>
            <a:r>
              <a:rPr lang="pt-BR" sz="3200" dirty="0" smtClean="0"/>
              <a:t>Alta mobilidade.</a:t>
            </a:r>
          </a:p>
          <a:p>
            <a:pPr lvl="1" algn="just"/>
            <a:r>
              <a:rPr lang="pt-BR" sz="3200" dirty="0" smtClean="0"/>
              <a:t>Alta e baixa densidade</a:t>
            </a:r>
          </a:p>
          <a:p>
            <a:pPr lvl="1" algn="just"/>
            <a:r>
              <a:rPr lang="pt-BR" sz="3200" dirty="0" smtClean="0"/>
              <a:t>Seguran</a:t>
            </a:r>
            <a:r>
              <a:rPr lang="pt-BR" sz="3200" dirty="0" smtClean="0"/>
              <a:t>ça e privacidade</a:t>
            </a:r>
          </a:p>
          <a:p>
            <a:pPr lvl="1" algn="just"/>
            <a:r>
              <a:rPr lang="pt-BR" sz="3200" dirty="0" smtClean="0"/>
              <a:t>Escalabilidade</a:t>
            </a:r>
          </a:p>
          <a:p>
            <a:pPr lvl="1" algn="just"/>
            <a:r>
              <a:rPr lang="pt-BR" sz="3200" dirty="0" smtClean="0"/>
              <a:t>Roteamento</a:t>
            </a:r>
            <a:endParaRPr lang="pt-BR" sz="3200" dirty="0"/>
          </a:p>
          <a:p>
            <a:pPr lvl="1" algn="just"/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Pesquisar </a:t>
            </a:r>
            <a:r>
              <a:rPr lang="pt-BR" sz="3200" dirty="0"/>
              <a:t>sobre redes veiculares e computação em nuvem, traz a possibilidade de construção de uma plataforma capaz de criar uma VANET com gerenciamento virtualizado em nuvem, facilitando a comunicação entre os nós virtuais da rede e simplificando a implementação dos algoritmos de roteamento, segurança e aplicações</a:t>
            </a:r>
            <a:r>
              <a:rPr lang="pt-BR" sz="3200" dirty="0" smtClean="0"/>
              <a:t>.</a:t>
            </a:r>
            <a:endParaRPr lang="pt-BR"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/>
            <a:r>
              <a:rPr lang="pt-BR" dirty="0" smtClean="0"/>
              <a:t>Propor um modelo de arquitetura </a:t>
            </a:r>
            <a:r>
              <a:rPr lang="pt-BR" dirty="0"/>
              <a:t>de software </a:t>
            </a:r>
            <a:r>
              <a:rPr lang="pt-BR" dirty="0" smtClean="0"/>
              <a:t>flexível </a:t>
            </a:r>
            <a:r>
              <a:rPr lang="pt-BR" dirty="0"/>
              <a:t>e </a:t>
            </a:r>
            <a:r>
              <a:rPr lang="pt-BR" dirty="0" smtClean="0"/>
              <a:t>extensível</a:t>
            </a:r>
            <a:r>
              <a:rPr lang="pt-BR" dirty="0"/>
              <a:t>, com capacidade de </a:t>
            </a:r>
            <a:r>
              <a:rPr lang="pt-BR" dirty="0" smtClean="0"/>
              <a:t>gerenciar nós </a:t>
            </a:r>
            <a:r>
              <a:rPr lang="pt-BR" dirty="0"/>
              <a:t>de uma </a:t>
            </a:r>
            <a:r>
              <a:rPr lang="pt-BR" dirty="0" smtClean="0"/>
              <a:t>VANET</a:t>
            </a:r>
            <a:r>
              <a:rPr lang="pt-BR" dirty="0" smtClean="0"/>
              <a:t>, </a:t>
            </a:r>
            <a:r>
              <a:rPr lang="pt-BR" dirty="0"/>
              <a:t>realizando a </a:t>
            </a:r>
            <a:r>
              <a:rPr lang="pt-BR" dirty="0" smtClean="0"/>
              <a:t>comunicação </a:t>
            </a:r>
            <a:r>
              <a:rPr lang="pt-BR" dirty="0"/>
              <a:t>entre os elementos de forma virtual na tentativa de corroborar com a </a:t>
            </a:r>
            <a:r>
              <a:rPr lang="pt-BR" dirty="0" smtClean="0"/>
              <a:t>solução </a:t>
            </a:r>
            <a:r>
              <a:rPr lang="pt-BR" dirty="0"/>
              <a:t>de alguns dos principais desafios relacionados </a:t>
            </a:r>
            <a:r>
              <a:rPr lang="pt-BR" dirty="0" smtClean="0"/>
              <a:t>às </a:t>
            </a:r>
            <a:r>
              <a:rPr lang="pt-BR" dirty="0"/>
              <a:t>redes veiculares. </a:t>
            </a:r>
          </a:p>
          <a:p>
            <a:pPr marL="0" indent="0" algn="just">
              <a:buNone/>
            </a:pP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Específicos</a:t>
            </a:r>
          </a:p>
          <a:p>
            <a:pPr lvl="1" algn="just"/>
            <a:r>
              <a:rPr lang="pt-BR" dirty="0"/>
              <a:t>Elaborar </a:t>
            </a:r>
            <a:r>
              <a:rPr lang="pt-BR" dirty="0" smtClean="0"/>
              <a:t>um modelo de </a:t>
            </a:r>
            <a:r>
              <a:rPr lang="pt-BR" dirty="0"/>
              <a:t>arquitetura de </a:t>
            </a:r>
            <a:r>
              <a:rPr lang="pt-BR" i="1" dirty="0" smtClean="0"/>
              <a:t>software </a:t>
            </a:r>
            <a:r>
              <a:rPr lang="pt-BR" i="1" dirty="0" smtClean="0"/>
              <a:t>aberta </a:t>
            </a:r>
            <a:r>
              <a:rPr lang="pt-BR" dirty="0" smtClean="0"/>
              <a:t>de </a:t>
            </a:r>
            <a:r>
              <a:rPr lang="pt-BR" dirty="0"/>
              <a:t>maneira que permita a </a:t>
            </a:r>
            <a:r>
              <a:rPr lang="pt-BR" dirty="0" err="1" smtClean="0"/>
              <a:t>extensebilidade</a:t>
            </a:r>
            <a:r>
              <a:rPr lang="pt-BR" dirty="0"/>
              <a:t>, flexibilidade e escalabilidade;</a:t>
            </a:r>
          </a:p>
          <a:p>
            <a:pPr lvl="1" algn="just"/>
            <a:r>
              <a:rPr lang="pt-BR" dirty="0"/>
              <a:t>Construir uma plataforma seguindo os requisitos da arquitetura </a:t>
            </a:r>
            <a:r>
              <a:rPr lang="pt-BR" dirty="0" smtClean="0"/>
              <a:t>definida</a:t>
            </a:r>
            <a:r>
              <a:rPr lang="pt-BR" b="1" u="sng" dirty="0" smtClean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9</a:t>
            </a:fld>
            <a:endParaRPr lang="pt-BR" altLang="pt-BR" dirty="0"/>
          </a:p>
        </p:txBody>
      </p:sp>
      <p:pic>
        <p:nvPicPr>
          <p:cNvPr id="7" name="Picture 6" descr="estado_da_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787</Words>
  <Application>Microsoft Macintosh PowerPoint</Application>
  <PresentationFormat>On-screen Show (4:3)</PresentationFormat>
  <Paragraphs>174</Paragraphs>
  <Slides>29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EdStudPres</vt:lpstr>
      <vt:lpstr>I9Vanets: um modelo de arquitetura de software para rede veicular em nuvem </vt:lpstr>
      <vt:lpstr>Agenda</vt:lpstr>
      <vt:lpstr>Introdução</vt:lpstr>
      <vt:lpstr>Introdução</vt:lpstr>
      <vt:lpstr>Problema</vt:lpstr>
      <vt:lpstr>Justificativa</vt:lpstr>
      <vt:lpstr>Objetivos</vt:lpstr>
      <vt:lpstr>Objetivos</vt:lpstr>
      <vt:lpstr>Trabalhos Relacionados</vt:lpstr>
      <vt:lpstr>Arquitetura de Software Proposta</vt:lpstr>
      <vt:lpstr>Plataforma I9VANET</vt:lpstr>
      <vt:lpstr>Plataforma I9VANET</vt:lpstr>
      <vt:lpstr>Plataforma I9VANET</vt:lpstr>
      <vt:lpstr>Plataforma I9VANET</vt:lpstr>
      <vt:lpstr>Avaliação da Plataforma</vt:lpstr>
      <vt:lpstr>Avaliação da Plataforma</vt:lpstr>
      <vt:lpstr>Avaliação da Plataforma</vt:lpstr>
      <vt:lpstr>Avaliação da Plataforma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Trabalhos Futuros</vt:lpstr>
      <vt:lpstr>Contribuições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2017-05-17T14:01:06Z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