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9" r:id="rId3"/>
    <p:sldId id="677" r:id="rId4"/>
    <p:sldId id="560" r:id="rId5"/>
    <p:sldId id="672" r:id="rId6"/>
    <p:sldId id="673" r:id="rId7"/>
    <p:sldId id="674" r:id="rId8"/>
    <p:sldId id="703" r:id="rId9"/>
    <p:sldId id="670" r:id="rId10"/>
    <p:sldId id="676" r:id="rId11"/>
    <p:sldId id="645" r:id="rId12"/>
    <p:sldId id="663" r:id="rId13"/>
    <p:sldId id="680" r:id="rId14"/>
    <p:sldId id="678" r:id="rId15"/>
    <p:sldId id="679" r:id="rId16"/>
    <p:sldId id="681" r:id="rId17"/>
    <p:sldId id="649" r:id="rId18"/>
    <p:sldId id="683" r:id="rId19"/>
    <p:sldId id="685" r:id="rId20"/>
    <p:sldId id="686" r:id="rId21"/>
    <p:sldId id="684" r:id="rId22"/>
    <p:sldId id="701" r:id="rId23"/>
    <p:sldId id="653" r:id="rId24"/>
    <p:sldId id="662" r:id="rId25"/>
    <p:sldId id="687" r:id="rId26"/>
    <p:sldId id="688" r:id="rId27"/>
    <p:sldId id="689" r:id="rId28"/>
    <p:sldId id="690" r:id="rId29"/>
    <p:sldId id="702" r:id="rId30"/>
    <p:sldId id="691" r:id="rId31"/>
    <p:sldId id="692" r:id="rId32"/>
    <p:sldId id="693" r:id="rId33"/>
    <p:sldId id="694" r:id="rId34"/>
    <p:sldId id="695" r:id="rId35"/>
    <p:sldId id="696" r:id="rId36"/>
    <p:sldId id="697" r:id="rId37"/>
    <p:sldId id="698" r:id="rId38"/>
    <p:sldId id="699" r:id="rId39"/>
    <p:sldId id="700" r:id="rId40"/>
    <p:sldId id="668" r:id="rId41"/>
    <p:sldId id="665" r:id="rId42"/>
    <p:sldId id="445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8" d="100"/>
          <a:sy n="88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11/05/17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11/05/17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1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5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77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9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3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94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72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0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14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94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02481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8364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44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0944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53559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26918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53440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725486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66818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76829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0598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40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41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42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11/05/17 16:18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11/05/17 16:18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11/05/17 16:18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11/05/17 16:18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11/05/17 16:18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11/05/17 16:18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11/05/17 16:18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11/05/17 16:18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11/05/17 16:18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11/05/17 16:18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11/05/17 16:18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11/05/17 16:18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r>
              <a:rPr lang="pt-BR" sz="2800" dirty="0"/>
              <a:t>I9Vanets: um modelo de arquitetura de software para rede veicular em nuvem </a:t>
            </a:r>
            <a:endParaRPr lang="pt-BR" sz="2800" dirty="0"/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Orientação: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-orientação: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</a:t>
            </a: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 smtClean="0">
                <a:latin typeface="Calibri" pitchFamily="34" charset="0"/>
              </a:rPr>
              <a:t>Fundamentação Teórica</a:t>
            </a:r>
            <a:endParaRPr lang="pt-BR" altLang="pt-BR" sz="4000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Revisão Sistemática da Literatura</a:t>
            </a:r>
          </a:p>
          <a:p>
            <a:pPr lvl="1" algn="just"/>
            <a:r>
              <a:rPr lang="pt-BR" dirty="0" smtClean="0"/>
              <a:t>Seguiu diretrizes de </a:t>
            </a:r>
            <a:r>
              <a:rPr lang="pt-BR" dirty="0"/>
              <a:t>Kitchenham (KITCHENHAM, 2010</a:t>
            </a:r>
            <a:r>
              <a:rPr lang="pt-BR" dirty="0" smtClean="0"/>
              <a:t>);</a:t>
            </a:r>
          </a:p>
          <a:p>
            <a:pPr lvl="1" algn="just"/>
            <a:r>
              <a:rPr lang="pt-BR" dirty="0" smtClean="0"/>
              <a:t>Foram encontrados vários </a:t>
            </a:r>
            <a:r>
              <a:rPr lang="pt-BR" b="1" u="sng" dirty="0" smtClean="0"/>
              <a:t>modelos</a:t>
            </a:r>
            <a:r>
              <a:rPr lang="pt-BR" b="1" dirty="0" smtClean="0"/>
              <a:t> </a:t>
            </a:r>
            <a:r>
              <a:rPr lang="pt-BR" dirty="0" smtClean="0"/>
              <a:t>para avaliação psicológica. Os três mais importantes são:</a:t>
            </a:r>
          </a:p>
          <a:p>
            <a:pPr lvl="2" algn="just"/>
            <a:r>
              <a:rPr lang="pt-BR" dirty="0" smtClean="0"/>
              <a:t>MBTI - </a:t>
            </a:r>
            <a:r>
              <a:rPr lang="pt-BR" dirty="0"/>
              <a:t>Myers-Briggs Type </a:t>
            </a:r>
            <a:r>
              <a:rPr lang="pt-BR" dirty="0" smtClean="0"/>
              <a:t>Indicator;</a:t>
            </a:r>
          </a:p>
          <a:p>
            <a:pPr lvl="2" algn="just"/>
            <a:r>
              <a:rPr lang="pt-BR" dirty="0"/>
              <a:t>Big </a:t>
            </a:r>
            <a:r>
              <a:rPr lang="pt-BR" dirty="0" smtClean="0"/>
              <a:t>Five (Big </a:t>
            </a:r>
            <a:r>
              <a:rPr lang="pt-BR" dirty="0"/>
              <a:t>Five Personality </a:t>
            </a:r>
            <a:r>
              <a:rPr lang="pt-BR" dirty="0" smtClean="0"/>
              <a:t>Dimensions); </a:t>
            </a:r>
          </a:p>
          <a:p>
            <a:pPr lvl="2" algn="just"/>
            <a:r>
              <a:rPr lang="pt-BR" dirty="0" smtClean="0"/>
              <a:t>FFM </a:t>
            </a:r>
            <a:r>
              <a:rPr lang="pt-BR" dirty="0"/>
              <a:t>(Five Factor Model</a:t>
            </a:r>
            <a:r>
              <a:rPr lang="pt-BR" dirty="0" smtClean="0"/>
              <a:t>).</a:t>
            </a:r>
          </a:p>
          <a:p>
            <a:pPr marL="366713" lvl="1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MBTI e Big </a:t>
            </a:r>
            <a:r>
              <a:rPr lang="pt-BR" dirty="0"/>
              <a:t>F</a:t>
            </a:r>
            <a:r>
              <a:rPr lang="pt-BR" dirty="0" smtClean="0"/>
              <a:t>ive são amplamente utilizados na área de Engenharia de Software.</a:t>
            </a:r>
            <a:endParaRPr lang="pt-BR" dirty="0"/>
          </a:p>
          <a:p>
            <a:pPr marL="0" indent="0" algn="just">
              <a:buNone/>
            </a:pP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682487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sz="3600" dirty="0"/>
              <a:t>Revisão Sistemática da Literatura</a:t>
            </a:r>
          </a:p>
          <a:p>
            <a:pPr lvl="1"/>
            <a:r>
              <a:rPr lang="pt-BR" altLang="pt-BR" sz="3300" dirty="0" smtClean="0">
                <a:latin typeface="Calibri" pitchFamily="34" charset="0"/>
              </a:rPr>
              <a:t>MBTI</a:t>
            </a:r>
          </a:p>
          <a:p>
            <a:pPr lvl="2"/>
            <a:r>
              <a:rPr sz="2900" b="1" dirty="0" smtClean="0"/>
              <a:t>A personalidade </a:t>
            </a:r>
            <a:r>
              <a:rPr sz="2900" b="1" dirty="0"/>
              <a:t>é baseada em três dimensões: </a:t>
            </a:r>
          </a:p>
          <a:p>
            <a:pPr lvl="3"/>
            <a:r>
              <a:rPr sz="2400" dirty="0"/>
              <a:t> </a:t>
            </a:r>
            <a:r>
              <a:rPr sz="2400" dirty="0" smtClean="0"/>
              <a:t>como </a:t>
            </a:r>
            <a:r>
              <a:rPr sz="2400" dirty="0"/>
              <a:t>as </a:t>
            </a:r>
            <a:r>
              <a:rPr sz="2400" b="1" u="sng" dirty="0"/>
              <a:t>pessoas</a:t>
            </a:r>
            <a:r>
              <a:rPr sz="2400" b="1" dirty="0"/>
              <a:t> se relacionam</a:t>
            </a:r>
            <a:r>
              <a:rPr sz="2400" dirty="0"/>
              <a:t> com o mundo;</a:t>
            </a:r>
          </a:p>
          <a:p>
            <a:pPr lvl="3"/>
            <a:r>
              <a:rPr sz="2400" dirty="0"/>
              <a:t> a forma como a </a:t>
            </a:r>
            <a:r>
              <a:rPr sz="2400" u="sng" dirty="0"/>
              <a:t>informação</a:t>
            </a:r>
            <a:r>
              <a:rPr sz="2400" dirty="0"/>
              <a:t> é </a:t>
            </a:r>
            <a:r>
              <a:rPr sz="2400" b="1" dirty="0"/>
              <a:t>conhecida</a:t>
            </a:r>
            <a:r>
              <a:rPr sz="2400" dirty="0"/>
              <a:t>;</a:t>
            </a:r>
          </a:p>
          <a:p>
            <a:pPr lvl="3"/>
            <a:r>
              <a:rPr sz="2400" dirty="0"/>
              <a:t> a forma como a </a:t>
            </a:r>
            <a:r>
              <a:rPr sz="2400" u="sng" dirty="0"/>
              <a:t>informação</a:t>
            </a:r>
            <a:r>
              <a:rPr sz="2400" dirty="0"/>
              <a:t> e </a:t>
            </a:r>
            <a:r>
              <a:rPr sz="2400" b="1" dirty="0"/>
              <a:t>processada</a:t>
            </a:r>
            <a:r>
              <a:rPr sz="2400" dirty="0" smtClean="0"/>
              <a:t>.</a:t>
            </a:r>
          </a:p>
          <a:p>
            <a:pPr lvl="2" algn="just"/>
            <a:r>
              <a:rPr lang="pt-BR" sz="2600" u="sng" dirty="0" smtClean="0"/>
              <a:t>Baseado em dicotomias: </a:t>
            </a:r>
          </a:p>
          <a:p>
            <a:pPr lvl="3" algn="just"/>
            <a:r>
              <a:rPr lang="pt-BR" sz="2200" b="1" dirty="0" smtClean="0"/>
              <a:t>(E)</a:t>
            </a:r>
            <a:r>
              <a:rPr lang="pt-BR" sz="2200" dirty="0" smtClean="0"/>
              <a:t>Extrovertido 	X 	</a:t>
            </a:r>
            <a:r>
              <a:rPr lang="pt-BR" sz="2200" b="1" dirty="0" smtClean="0"/>
              <a:t>(I)</a:t>
            </a:r>
            <a:r>
              <a:rPr lang="pt-BR" sz="2200" dirty="0" smtClean="0"/>
              <a:t>Introvertido</a:t>
            </a:r>
          </a:p>
          <a:p>
            <a:pPr lvl="3" algn="just"/>
            <a:r>
              <a:rPr lang="pt-BR" sz="2200" b="1" dirty="0" smtClean="0"/>
              <a:t>(N)</a:t>
            </a:r>
            <a:r>
              <a:rPr lang="pt-BR" sz="2200" dirty="0" smtClean="0"/>
              <a:t>Intuitivos 	X 	(</a:t>
            </a:r>
            <a:r>
              <a:rPr lang="pt-BR" sz="2200" b="1" dirty="0" smtClean="0"/>
              <a:t>S)</a:t>
            </a:r>
            <a:r>
              <a:rPr lang="pt-BR" sz="2200" dirty="0" smtClean="0"/>
              <a:t>Sensitivos</a:t>
            </a:r>
          </a:p>
          <a:p>
            <a:pPr lvl="3" algn="just"/>
            <a:r>
              <a:rPr lang="pt-BR" sz="2200" b="1" dirty="0" smtClean="0"/>
              <a:t>(F)</a:t>
            </a:r>
            <a:r>
              <a:rPr lang="pt-BR" sz="2200" dirty="0" smtClean="0"/>
              <a:t>Sentimentais 	X 	</a:t>
            </a:r>
            <a:r>
              <a:rPr lang="pt-BR" sz="2200" b="1" dirty="0" smtClean="0"/>
              <a:t>(T)</a:t>
            </a:r>
            <a:r>
              <a:rPr lang="pt-BR" sz="2200" dirty="0" smtClean="0"/>
              <a:t>Pensadores</a:t>
            </a:r>
          </a:p>
          <a:p>
            <a:pPr lvl="3" algn="just"/>
            <a:r>
              <a:rPr lang="pt-BR" sz="2200" b="1" dirty="0" smtClean="0"/>
              <a:t>(J)</a:t>
            </a:r>
            <a:r>
              <a:rPr lang="pt-BR" sz="2200" dirty="0" smtClean="0"/>
              <a:t>Julgadores 	X 	</a:t>
            </a:r>
            <a:r>
              <a:rPr lang="pt-BR" sz="2200" b="1" dirty="0" smtClean="0"/>
              <a:t>(P)</a:t>
            </a:r>
            <a:r>
              <a:rPr lang="pt-BR" sz="2200" dirty="0" smtClean="0"/>
              <a:t>Observadores</a:t>
            </a:r>
          </a:p>
          <a:p>
            <a:endParaRPr sz="35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endParaRPr lang="pt-BR" dirty="0"/>
          </a:p>
        </p:txBody>
      </p:sp>
      <p:sp>
        <p:nvSpPr>
          <p:cNvPr id="9" name="Espaço Reservado para Conteúdo 19"/>
          <p:cNvSpPr txBox="1">
            <a:spLocks/>
          </p:cNvSpPr>
          <p:nvPr/>
        </p:nvSpPr>
        <p:spPr bwMode="auto">
          <a:xfrm>
            <a:off x="357158" y="1600200"/>
            <a:ext cx="8409017" cy="475775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3600" dirty="0" smtClean="0">
                <a:latin typeface="Calibri" pitchFamily="34" charset="0"/>
              </a:rPr>
              <a:t>MBTI – 16 tipos de personalidades</a:t>
            </a:r>
            <a:endParaRPr lang="pt-BR" sz="3200" dirty="0" smtClean="0"/>
          </a:p>
          <a:p>
            <a:endParaRPr lang="pt-BR" sz="3500" dirty="0"/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4" y="2205860"/>
            <a:ext cx="7668281" cy="45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179512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1800" dirty="0"/>
              <a:t>Revisão Sistemática da Literatura</a:t>
            </a:r>
          </a:p>
          <a:p>
            <a:pPr lvl="1"/>
            <a:r>
              <a:rPr lang="pt-BR" altLang="pt-BR" sz="1800" dirty="0" smtClean="0">
                <a:latin typeface="Calibri" pitchFamily="34" charset="0"/>
              </a:rPr>
              <a:t>MBTI</a:t>
            </a:r>
          </a:p>
          <a:p>
            <a:pPr lvl="2"/>
            <a:r>
              <a:rPr sz="1800" b="1" dirty="0" smtClean="0"/>
              <a:t>Como é o teste?</a:t>
            </a:r>
          </a:p>
          <a:p>
            <a:pPr lvl="3"/>
            <a:r>
              <a:rPr lang="pt-BR" sz="1800" dirty="0" smtClean="0"/>
              <a:t>Possui </a:t>
            </a:r>
            <a:r>
              <a:rPr lang="pt-BR" sz="1800" b="1" dirty="0"/>
              <a:t>sessenta questões </a:t>
            </a:r>
            <a:r>
              <a:rPr lang="pt-BR" sz="1800" dirty="0"/>
              <a:t>com afirmações sobre o dia-a-dia das </a:t>
            </a:r>
            <a:r>
              <a:rPr lang="pt-BR" sz="1800" dirty="0" smtClean="0"/>
              <a:t>pessoas.</a:t>
            </a:r>
          </a:p>
          <a:p>
            <a:pPr lvl="3"/>
            <a:r>
              <a:rPr lang="pt-BR" sz="1800" dirty="0" smtClean="0"/>
              <a:t>Para </a:t>
            </a:r>
            <a:r>
              <a:rPr lang="pt-BR" sz="1800" dirty="0"/>
              <a:t>cada afirmação, </a:t>
            </a:r>
            <a:r>
              <a:rPr lang="pt-BR" sz="1800" dirty="0" smtClean="0"/>
              <a:t>precisa-se </a:t>
            </a:r>
            <a:r>
              <a:rPr lang="pt-BR" sz="1800" dirty="0"/>
              <a:t>responder o seu nível de concordância ou discordância. </a:t>
            </a:r>
            <a:endParaRPr lang="pt-BR" sz="1800" dirty="0" smtClean="0"/>
          </a:p>
          <a:p>
            <a:pPr lvl="4"/>
            <a:r>
              <a:rPr lang="pt-BR" sz="1800" dirty="0" smtClean="0"/>
              <a:t>concordo plenamente; concordo parcialmente; nem </a:t>
            </a:r>
            <a:r>
              <a:rPr lang="pt-BR" sz="1800" dirty="0"/>
              <a:t>concordo nem </a:t>
            </a:r>
            <a:r>
              <a:rPr lang="pt-BR" sz="1800" dirty="0" smtClean="0"/>
              <a:t>discordo; discordo </a:t>
            </a:r>
            <a:r>
              <a:rPr lang="pt-BR" sz="1800" dirty="0"/>
              <a:t>parcialmente </a:t>
            </a:r>
            <a:r>
              <a:rPr lang="pt-BR" sz="1800" dirty="0" smtClean="0"/>
              <a:t>e discordo </a:t>
            </a:r>
            <a:r>
              <a:rPr lang="pt-BR" sz="1800" dirty="0"/>
              <a:t>plenamente</a:t>
            </a:r>
            <a:r>
              <a:rPr lang="pt-BR" sz="1800" dirty="0" smtClean="0"/>
              <a:t>.</a:t>
            </a:r>
          </a:p>
          <a:p>
            <a:pPr lvl="3"/>
            <a:r>
              <a:rPr lang="pt-BR" sz="1800" dirty="0" smtClean="0"/>
              <a:t>Resultado indica o nível </a:t>
            </a:r>
          </a:p>
          <a:p>
            <a:pPr marL="1143000" lvl="3" indent="0">
              <a:buNone/>
            </a:pPr>
            <a:r>
              <a:rPr lang="pt-BR" sz="1800" dirty="0" smtClean="0"/>
              <a:t>percentual para</a:t>
            </a:r>
            <a:endParaRPr lang="pt-BR" sz="1800" dirty="0"/>
          </a:p>
          <a:p>
            <a:pPr marL="1143000" lvl="3" indent="0">
              <a:buNone/>
            </a:pPr>
            <a:r>
              <a:rPr lang="pt-BR" sz="1800" dirty="0" smtClean="0"/>
              <a:t>cada dicotomia.</a:t>
            </a:r>
          </a:p>
          <a:p>
            <a:endParaRPr sz="18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365104"/>
            <a:ext cx="4110980" cy="23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902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/>
              <a:t>Revisão Sistemática da Literatura</a:t>
            </a:r>
          </a:p>
          <a:p>
            <a:pPr lvl="1"/>
            <a:r>
              <a:rPr lang="pt-BR" altLang="pt-BR" sz="3300" dirty="0" smtClean="0">
                <a:latin typeface="Calibri" pitchFamily="34" charset="0"/>
              </a:rPr>
              <a:t>Big Five</a:t>
            </a:r>
          </a:p>
          <a:p>
            <a:pPr lvl="2"/>
            <a:r>
              <a:rPr lang="en-US" sz="3000" dirty="0" smtClean="0"/>
              <a:t>A personalidade </a:t>
            </a:r>
            <a:r>
              <a:rPr lang="pt-BR" sz="3000" dirty="0" smtClean="0"/>
              <a:t>humana</a:t>
            </a:r>
            <a:r>
              <a:rPr lang="en-US" sz="3000" dirty="0" smtClean="0"/>
              <a:t> é </a:t>
            </a:r>
            <a:r>
              <a:rPr lang="pt-BR" sz="3000" dirty="0" smtClean="0"/>
              <a:t>dividia</a:t>
            </a:r>
            <a:r>
              <a:rPr lang="en-US" sz="3000" dirty="0" smtClean="0"/>
              <a:t> </a:t>
            </a:r>
            <a:r>
              <a:rPr lang="pt-BR" sz="3000" dirty="0" smtClean="0"/>
              <a:t>em</a:t>
            </a:r>
            <a:r>
              <a:rPr lang="en-US" sz="3000" dirty="0" smtClean="0"/>
              <a:t> </a:t>
            </a:r>
            <a:r>
              <a:rPr lang="en-US" sz="3000" dirty="0" err="1" smtClean="0"/>
              <a:t>cinco</a:t>
            </a:r>
            <a:r>
              <a:rPr lang="en-US" sz="3000" dirty="0" smtClean="0"/>
              <a:t> </a:t>
            </a:r>
            <a:r>
              <a:rPr lang="en-US" sz="3000" dirty="0" err="1" smtClean="0"/>
              <a:t>fatores</a:t>
            </a:r>
            <a:r>
              <a:rPr lang="en-US" sz="3000" dirty="0" smtClean="0"/>
              <a:t>:</a:t>
            </a:r>
            <a:endParaRPr lang="en-US" sz="3000" i="1" dirty="0"/>
          </a:p>
          <a:p>
            <a:pPr lvl="3"/>
            <a:r>
              <a:rPr lang="en-US" sz="2200" u="sng" dirty="0" err="1" smtClean="0"/>
              <a:t>Extroversão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Sociabilidade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Conscienciosidade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Estabilidade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emocional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Abertura</a:t>
            </a:r>
            <a:r>
              <a:rPr lang="en-US" sz="2200" u="sng" dirty="0" smtClean="0"/>
              <a:t> a </a:t>
            </a:r>
            <a:r>
              <a:rPr lang="en-US" sz="2200" u="sng" dirty="0" err="1" smtClean="0"/>
              <a:t>experiências</a:t>
            </a:r>
            <a:r>
              <a:rPr lang="en-US" sz="2200" u="sng" dirty="0" smtClean="0"/>
              <a:t>.</a:t>
            </a:r>
            <a:endParaRPr sz="29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803773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endParaRPr lang="pt-BR" dirty="0"/>
          </a:p>
        </p:txBody>
      </p:sp>
      <p:sp>
        <p:nvSpPr>
          <p:cNvPr id="9" name="Espaço Reservado para Conteúdo 19"/>
          <p:cNvSpPr txBox="1">
            <a:spLocks/>
          </p:cNvSpPr>
          <p:nvPr/>
        </p:nvSpPr>
        <p:spPr bwMode="auto">
          <a:xfrm>
            <a:off x="357158" y="1600200"/>
            <a:ext cx="8409017" cy="475775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3600" dirty="0" smtClean="0">
                <a:latin typeface="Calibri" pitchFamily="34" charset="0"/>
              </a:rPr>
              <a:t>Big Five – Características</a:t>
            </a:r>
          </a:p>
          <a:p>
            <a:endParaRPr lang="pt-BR" sz="3200" dirty="0" smtClean="0"/>
          </a:p>
          <a:p>
            <a:endParaRPr lang="pt-BR" sz="3500" dirty="0"/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06701"/>
            <a:ext cx="7367956" cy="29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607330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3600" dirty="0"/>
              <a:t>Revisão Sistemática da Literatura</a:t>
            </a:r>
          </a:p>
          <a:p>
            <a:pPr lvl="1"/>
            <a:r>
              <a:rPr lang="pt-BR" altLang="pt-BR" sz="3200" dirty="0" smtClean="0">
                <a:latin typeface="Calibri" pitchFamily="34" charset="0"/>
              </a:rPr>
              <a:t>Big Five</a:t>
            </a:r>
          </a:p>
          <a:p>
            <a:pPr lvl="2"/>
            <a:r>
              <a:rPr sz="2400" b="1" dirty="0" smtClean="0"/>
              <a:t>Como é o teste?</a:t>
            </a:r>
          </a:p>
          <a:p>
            <a:pPr lvl="3"/>
            <a:r>
              <a:rPr lang="pt-BR" sz="1800" dirty="0" smtClean="0"/>
              <a:t>Possui </a:t>
            </a:r>
            <a:r>
              <a:rPr lang="pt-BR" sz="1800" b="1" dirty="0" smtClean="0"/>
              <a:t>cento e vinte </a:t>
            </a:r>
            <a:r>
              <a:rPr lang="pt-BR" sz="1800" dirty="0" smtClean="0"/>
              <a:t>questões com </a:t>
            </a:r>
            <a:r>
              <a:rPr lang="pt-BR" sz="1800" dirty="0"/>
              <a:t>afirmações sobre o dia-a-dia das </a:t>
            </a:r>
            <a:r>
              <a:rPr lang="pt-BR" sz="1800" dirty="0" smtClean="0"/>
              <a:t>pessoas.</a:t>
            </a:r>
          </a:p>
          <a:p>
            <a:pPr lvl="3"/>
            <a:r>
              <a:rPr lang="pt-BR" sz="1800" dirty="0" smtClean="0"/>
              <a:t>Para </a:t>
            </a:r>
            <a:r>
              <a:rPr lang="pt-BR" sz="1800" dirty="0"/>
              <a:t>cada afirmação, </a:t>
            </a:r>
            <a:r>
              <a:rPr lang="pt-BR" sz="1800" dirty="0" smtClean="0"/>
              <a:t>precisa-se </a:t>
            </a:r>
            <a:r>
              <a:rPr lang="pt-BR" sz="1800" dirty="0"/>
              <a:t>responder o seu nível de concordância ou </a:t>
            </a:r>
            <a:r>
              <a:rPr lang="pt-BR" sz="1800" dirty="0" smtClean="0"/>
              <a:t>discordância: </a:t>
            </a:r>
          </a:p>
          <a:p>
            <a:pPr lvl="4"/>
            <a:r>
              <a:rPr lang="pt-BR" sz="1800" dirty="0" smtClean="0"/>
              <a:t>concordo plenamente; concordo parcialmente; nem </a:t>
            </a:r>
            <a:r>
              <a:rPr lang="pt-BR" sz="1800" dirty="0"/>
              <a:t>concordo nem </a:t>
            </a:r>
            <a:r>
              <a:rPr lang="pt-BR" sz="1800" dirty="0" smtClean="0"/>
              <a:t>discordo; discordo </a:t>
            </a:r>
            <a:r>
              <a:rPr lang="pt-BR" sz="1800" dirty="0"/>
              <a:t>parcialmente </a:t>
            </a:r>
            <a:r>
              <a:rPr lang="pt-BR" sz="1800" dirty="0" smtClean="0"/>
              <a:t>e discordo </a:t>
            </a:r>
            <a:r>
              <a:rPr lang="pt-BR" sz="1800" dirty="0"/>
              <a:t>plenamente</a:t>
            </a:r>
            <a:r>
              <a:rPr lang="pt-BR" sz="1800" dirty="0" smtClean="0"/>
              <a:t>.</a:t>
            </a:r>
          </a:p>
          <a:p>
            <a:pPr lvl="3"/>
            <a:r>
              <a:rPr lang="pt-BR" sz="1800" dirty="0"/>
              <a:t>Resultado indica </a:t>
            </a:r>
            <a:r>
              <a:rPr lang="pt-BR" sz="1800" dirty="0" smtClean="0"/>
              <a:t>um nível de 1 a 7 </a:t>
            </a:r>
          </a:p>
          <a:p>
            <a:pPr marL="1143000" lvl="3" indent="0">
              <a:buNone/>
            </a:pPr>
            <a:r>
              <a:rPr lang="pt-BR" sz="1800" dirty="0" smtClean="0"/>
              <a:t>que é baseado </a:t>
            </a:r>
            <a:r>
              <a:rPr lang="pt-BR" sz="1800" dirty="0"/>
              <a:t>em uma </a:t>
            </a:r>
            <a:endParaRPr lang="pt-BR" sz="1800" dirty="0" smtClean="0"/>
          </a:p>
          <a:p>
            <a:pPr marL="1143000" lvl="3" indent="0">
              <a:buNone/>
            </a:pPr>
            <a:r>
              <a:rPr lang="pt-BR" sz="1800" dirty="0" smtClean="0"/>
              <a:t>média </a:t>
            </a:r>
            <a:r>
              <a:rPr lang="pt-BR" sz="1800" dirty="0"/>
              <a:t>populacional</a:t>
            </a:r>
          </a:p>
          <a:p>
            <a:pPr lvl="3"/>
            <a:endParaRPr lang="pt-BR" sz="1800" dirty="0" smtClean="0"/>
          </a:p>
          <a:p>
            <a:endParaRPr sz="32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27" y="5373216"/>
            <a:ext cx="4360574" cy="1391103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893606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dirty="0" smtClean="0"/>
              <a:t>A </a:t>
            </a:r>
            <a:r>
              <a:rPr dirty="0"/>
              <a:t>Engenharia de Software possui diversos tipos de métricas que tem sido aplicadas na </a:t>
            </a:r>
            <a:r>
              <a:rPr dirty="0" smtClean="0"/>
              <a:t>medição de softwares OO. </a:t>
            </a:r>
          </a:p>
          <a:p>
            <a:pPr lvl="1" algn="just"/>
            <a:r>
              <a:rPr lang="pt-BR" dirty="0" smtClean="0"/>
              <a:t>Avaliam </a:t>
            </a:r>
            <a:r>
              <a:rPr lang="pt-BR" dirty="0"/>
              <a:t>tamanho, complexidade, acoplamento, suficiência, totalidade, coesão, similaridade, originalidade e volatilidade (WHITMIRE, 1997</a:t>
            </a:r>
            <a:r>
              <a:rPr lang="pt-BR" dirty="0" smtClean="0"/>
              <a:t>).</a:t>
            </a:r>
            <a:endParaRPr dirty="0"/>
          </a:p>
          <a:p>
            <a:pPr lvl="1" algn="just"/>
            <a:r>
              <a:rPr lang="pt-BR" dirty="0" smtClean="0"/>
              <a:t>Métricas </a:t>
            </a:r>
            <a:r>
              <a:rPr lang="pt-BR" dirty="0"/>
              <a:t>orientadas a objetos foram usadas aproximadamente duas vezes mais (49%) que as métricas tradicionais (27%) e métricas de processo (24</a:t>
            </a:r>
            <a:r>
              <a:rPr lang="pt-BR" dirty="0" smtClean="0"/>
              <a:t>%) </a:t>
            </a:r>
            <a:r>
              <a:rPr lang="pt-BR" dirty="0"/>
              <a:t>(RADJENOVIC et al., 2013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lang="pt-BR" dirty="0" smtClean="0"/>
              <a:t>Métricas CK:</a:t>
            </a:r>
          </a:p>
          <a:p>
            <a:pPr lvl="2" algn="just"/>
            <a:r>
              <a:rPr lang="pt-BR" dirty="0" smtClean="0"/>
              <a:t>Seis métricas definidas </a:t>
            </a:r>
            <a:r>
              <a:rPr lang="pt-BR" dirty="0"/>
              <a:t>por </a:t>
            </a:r>
            <a:r>
              <a:rPr lang="pt-BR" b="1" dirty="0"/>
              <a:t>Chidamber e Kemerer em </a:t>
            </a:r>
            <a:r>
              <a:rPr lang="pt-BR" b="1" dirty="0" smtClean="0"/>
              <a:t>1994;</a:t>
            </a:r>
          </a:p>
          <a:p>
            <a:pPr lvl="2" algn="just"/>
            <a:r>
              <a:rPr lang="pt-BR" dirty="0" smtClean="0"/>
              <a:t>Objetivo </a:t>
            </a:r>
            <a:r>
              <a:rPr lang="pt-BR" dirty="0"/>
              <a:t>de medir a complexidade do projeto em relação ao seu impacto sobre </a:t>
            </a:r>
            <a:r>
              <a:rPr lang="pt-BR" u="sng" dirty="0"/>
              <a:t>atributos de </a:t>
            </a:r>
            <a:r>
              <a:rPr lang="pt-BR" u="sng" dirty="0" smtClean="0"/>
              <a:t>qualidade:</a:t>
            </a:r>
          </a:p>
          <a:p>
            <a:pPr lvl="3" algn="just"/>
            <a:r>
              <a:rPr lang="pt-BR" dirty="0" smtClean="0"/>
              <a:t>Usabilidade</a:t>
            </a:r>
            <a:r>
              <a:rPr lang="pt-BR" dirty="0"/>
              <a:t>, funcionalidade, confiabilidade, etc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Outras métricas OO</a:t>
            </a:r>
          </a:p>
          <a:p>
            <a:pPr lvl="2" algn="just"/>
            <a:r>
              <a:rPr lang="pt-BR" dirty="0" smtClean="0"/>
              <a:t>Complexidade </a:t>
            </a:r>
            <a:r>
              <a:rPr lang="pt-BR" dirty="0" err="1"/>
              <a:t>Ciclomática</a:t>
            </a:r>
            <a:r>
              <a:rPr lang="pt-BR" dirty="0"/>
              <a:t> (CC) </a:t>
            </a:r>
            <a:r>
              <a:rPr lang="pt-BR" dirty="0" smtClean="0"/>
              <a:t>e; </a:t>
            </a:r>
          </a:p>
          <a:p>
            <a:pPr lvl="2" algn="just"/>
            <a:r>
              <a:rPr lang="pt-BR" dirty="0" smtClean="0"/>
              <a:t>Índice </a:t>
            </a:r>
            <a:r>
              <a:rPr lang="pt-BR" dirty="0"/>
              <a:t>de </a:t>
            </a:r>
            <a:r>
              <a:rPr lang="pt-BR" dirty="0" err="1"/>
              <a:t>Manutenibilidade</a:t>
            </a:r>
            <a:r>
              <a:rPr lang="pt-BR" dirty="0"/>
              <a:t> (</a:t>
            </a:r>
            <a:r>
              <a:rPr lang="pt-BR" dirty="0" smtClean="0"/>
              <a:t>MI) </a:t>
            </a:r>
            <a:r>
              <a:rPr lang="pt-BR" dirty="0"/>
              <a:t>(MCCABE, 1976</a:t>
            </a:r>
            <a:r>
              <a:rPr lang="pt-BR" dirty="0" smtClean="0"/>
              <a:t>) </a:t>
            </a:r>
            <a:r>
              <a:rPr lang="pt-BR" i="1" dirty="0"/>
              <a:t>(BHASIN; SHARMA; POPLI, 2014):</a:t>
            </a:r>
            <a:endParaRPr lang="pt-BR" dirty="0" smtClean="0"/>
          </a:p>
          <a:p>
            <a:pPr lvl="2" algn="just"/>
            <a:endParaRPr lang="pt-BR" dirty="0" smtClean="0"/>
          </a:p>
          <a:p>
            <a:pPr lvl="1" algn="just"/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822057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lang="pt-BR" dirty="0" smtClean="0"/>
              <a:t>Métricas CK:</a:t>
            </a:r>
          </a:p>
          <a:p>
            <a:pPr marL="685800" lvl="2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15946"/>
            <a:ext cx="6552728" cy="37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41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Prefácio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Fundamentação Teórica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</a:t>
            </a:r>
            <a:r>
              <a:rPr lang="pt-BR" altLang="pt-BR" sz="2800" dirty="0" smtClean="0">
                <a:latin typeface="Calibri" pitchFamily="34" charset="0"/>
              </a:rPr>
              <a:t>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</a:t>
            </a:r>
            <a:r>
              <a:rPr lang="pt-BR" altLang="pt-BR" sz="2800" dirty="0" smtClean="0">
                <a:latin typeface="Calibri" pitchFamily="34" charset="0"/>
              </a:rPr>
              <a:t>e;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lang="pt-BR" dirty="0" smtClean="0"/>
              <a:t>Outras Métricas OO</a:t>
            </a:r>
          </a:p>
          <a:p>
            <a:pPr marL="366713" lvl="1" indent="0" algn="just">
              <a:buNone/>
            </a:pPr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43260"/>
            <a:ext cx="8069103" cy="23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83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dirty="0" smtClean="0"/>
              <a:t>Métricas utilizadas nos estudos de caso:</a:t>
            </a:r>
          </a:p>
          <a:p>
            <a:pPr lvl="2" algn="just"/>
            <a:r>
              <a:rPr lang="pt-BR" sz="2000" b="1" dirty="0" smtClean="0"/>
              <a:t>Valores ideias </a:t>
            </a:r>
            <a:r>
              <a:rPr lang="pt-BR" sz="2000" dirty="0" smtClean="0"/>
              <a:t>para </a:t>
            </a:r>
            <a:r>
              <a:rPr lang="pt-BR" sz="2000" b="1" dirty="0" smtClean="0"/>
              <a:t>Métricas CK </a:t>
            </a:r>
            <a:r>
              <a:rPr lang="pt-BR" sz="2000" dirty="0"/>
              <a:t>utilizando a linguagem </a:t>
            </a:r>
            <a:r>
              <a:rPr lang="pt-BR" sz="2000" dirty="0" smtClean="0"/>
              <a:t>Java </a:t>
            </a:r>
            <a:r>
              <a:rPr lang="pt-BR" sz="2000" i="1" dirty="0" smtClean="0"/>
              <a:t>(JULIANO</a:t>
            </a:r>
            <a:r>
              <a:rPr lang="pt-BR" sz="2000" i="1" dirty="0"/>
              <a:t>; TRAVENÇOLO; SOARES, 2014</a:t>
            </a:r>
            <a:r>
              <a:rPr lang="pt-BR" sz="2000" i="1" dirty="0" smtClean="0"/>
              <a:t>):</a:t>
            </a:r>
          </a:p>
          <a:p>
            <a:pPr marL="685800" lvl="2" indent="0" algn="just">
              <a:buNone/>
            </a:pPr>
            <a:endParaRPr lang="pt-BR" sz="2000" dirty="0" smtClean="0"/>
          </a:p>
          <a:p>
            <a:pPr marL="685800" lvl="2" indent="0" algn="just">
              <a:buNone/>
            </a:pPr>
            <a:endParaRPr lang="pt-BR" sz="2000" dirty="0"/>
          </a:p>
          <a:p>
            <a:pPr marL="685800" lvl="2" indent="0" algn="just">
              <a:buNone/>
            </a:pPr>
            <a:endParaRPr lang="pt-BR" sz="2000" dirty="0" smtClean="0"/>
          </a:p>
          <a:p>
            <a:pPr marL="685800" lvl="2" indent="0" algn="just">
              <a:buNone/>
            </a:pPr>
            <a:endParaRPr lang="pt-BR" sz="2000" dirty="0" smtClean="0"/>
          </a:p>
          <a:p>
            <a:pPr lvl="2" algn="just"/>
            <a:r>
              <a:rPr lang="pt-BR" sz="2000" b="1" dirty="0" smtClean="0"/>
              <a:t>Valores ideais </a:t>
            </a:r>
            <a:r>
              <a:rPr lang="pt-BR" sz="2000" dirty="0" smtClean="0"/>
              <a:t>para </a:t>
            </a:r>
            <a:r>
              <a:rPr lang="pt-BR" sz="2000" b="1" dirty="0" smtClean="0"/>
              <a:t>Métricas OO</a:t>
            </a:r>
            <a:r>
              <a:rPr lang="pt-BR" sz="2000" dirty="0" smtClean="0"/>
              <a:t> utilizando a linguagem C#</a:t>
            </a:r>
            <a:r>
              <a:rPr lang="pt-BR" sz="2000" b="1" dirty="0" smtClean="0"/>
              <a:t> </a:t>
            </a:r>
            <a:r>
              <a:rPr lang="pt-BR" sz="2000" i="1" dirty="0" smtClean="0"/>
              <a:t>(BHASIN</a:t>
            </a:r>
            <a:r>
              <a:rPr lang="pt-BR" sz="2000" i="1" dirty="0"/>
              <a:t>; SHARMA; POPLI, 2014)</a:t>
            </a:r>
            <a:r>
              <a:rPr lang="pt-BR" sz="2000" i="1" dirty="0" smtClean="0"/>
              <a:t>:</a:t>
            </a:r>
          </a:p>
          <a:p>
            <a:pPr lvl="3" algn="just"/>
            <a:endParaRPr lang="pt-BR" dirty="0" smtClean="0"/>
          </a:p>
          <a:p>
            <a:pPr marL="685800" lvl="2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29135" y="3452861"/>
            <a:ext cx="6120680" cy="122413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517232"/>
            <a:ext cx="3952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9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000" b="1" dirty="0" smtClean="0"/>
              <a:t>Big Five</a:t>
            </a:r>
          </a:p>
          <a:p>
            <a:pPr lvl="1" algn="just"/>
            <a:r>
              <a:rPr lang="pt-BR" sz="1800" u="sng" dirty="0" smtClean="0"/>
              <a:t>Qualidade </a:t>
            </a:r>
            <a:r>
              <a:rPr lang="pt-BR" sz="1800" u="sng" dirty="0"/>
              <a:t>de projeto de software (Equipe) (GOMEZ; ACUNA, 2007</a:t>
            </a:r>
            <a:r>
              <a:rPr lang="pt-BR" sz="1800" u="sng" dirty="0" smtClean="0"/>
              <a:t>)</a:t>
            </a:r>
          </a:p>
          <a:p>
            <a:pPr lvl="2" algn="just"/>
            <a:r>
              <a:rPr lang="pt-BR" sz="1600" dirty="0" smtClean="0"/>
              <a:t>Sociabilidade e Abertura a Experiência são propícios ao desenvolvimento de software com alta qualidade.</a:t>
            </a:r>
            <a:endParaRPr lang="pt-BR" sz="1600" dirty="0"/>
          </a:p>
          <a:p>
            <a:pPr lvl="1" algn="just"/>
            <a:r>
              <a:rPr lang="pt-BR" sz="1800" u="sng" dirty="0" smtClean="0"/>
              <a:t>Programação </a:t>
            </a:r>
            <a:r>
              <a:rPr lang="pt-BR" sz="1800" u="sng" dirty="0"/>
              <a:t>em pares (SALLEH; MENDES; GRU, 2012</a:t>
            </a:r>
            <a:r>
              <a:rPr lang="pt-BR" sz="1800" u="sng" dirty="0" smtClean="0"/>
              <a:t>)</a:t>
            </a:r>
          </a:p>
          <a:p>
            <a:pPr lvl="2" algn="just"/>
            <a:r>
              <a:rPr lang="pt-BR" sz="1600" dirty="0" err="1" smtClean="0"/>
              <a:t>Conscienciosidade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dirty="0" err="1" smtClean="0"/>
              <a:t>Neuroticismo</a:t>
            </a:r>
            <a:r>
              <a:rPr lang="pt-BR" sz="1600" dirty="0" smtClean="0"/>
              <a:t> não afetam a atividade de programação em pares entre estudantes.</a:t>
            </a:r>
            <a:endParaRPr lang="pt-BR" sz="1600" dirty="0"/>
          </a:p>
          <a:p>
            <a:pPr lvl="1" algn="just"/>
            <a:r>
              <a:rPr lang="pt-BR" sz="1800" u="sng" dirty="0" smtClean="0"/>
              <a:t>Teste </a:t>
            </a:r>
            <a:r>
              <a:rPr lang="pt-BR" sz="1800" u="sng" dirty="0"/>
              <a:t>de Software (KANIJ; MERKEL; GRUNDY, 2015</a:t>
            </a:r>
            <a:r>
              <a:rPr lang="pt-BR" sz="1800" u="sng" dirty="0" smtClean="0"/>
              <a:t>)</a:t>
            </a:r>
          </a:p>
          <a:p>
            <a:pPr lvl="2" algn="just"/>
            <a:r>
              <a:rPr lang="pt-BR" sz="1400" dirty="0" smtClean="0"/>
              <a:t>Testadores possuem níveis de </a:t>
            </a:r>
            <a:r>
              <a:rPr lang="pt-BR" sz="1400" dirty="0" err="1" smtClean="0"/>
              <a:t>Conscienciosidade</a:t>
            </a:r>
            <a:r>
              <a:rPr lang="pt-BR" sz="1400" dirty="0" smtClean="0"/>
              <a:t> maiores que de outros profissionais de desenvolvimento.</a:t>
            </a:r>
          </a:p>
          <a:p>
            <a:pPr algn="just"/>
            <a:r>
              <a:rPr lang="pt-BR" sz="2000" b="1" dirty="0" smtClean="0"/>
              <a:t>MBTI</a:t>
            </a:r>
          </a:p>
          <a:p>
            <a:pPr lvl="1" algn="just"/>
            <a:r>
              <a:rPr lang="pt-BR" sz="1800" u="sng" dirty="0" smtClean="0"/>
              <a:t>Teste </a:t>
            </a:r>
            <a:r>
              <a:rPr lang="pt-BR" sz="1800" u="sng" dirty="0"/>
              <a:t>de Software (SHOAIB; NADEEM; AKBAR, 2009) </a:t>
            </a:r>
            <a:endParaRPr lang="pt-BR" sz="1800" u="sng" dirty="0" smtClean="0"/>
          </a:p>
          <a:p>
            <a:pPr lvl="2" algn="just"/>
            <a:r>
              <a:rPr lang="pt-BR" sz="1600" dirty="0" smtClean="0"/>
              <a:t>Extrovertidos são melhores testadores que Introvertidos.</a:t>
            </a:r>
          </a:p>
          <a:p>
            <a:pPr lvl="1" algn="just"/>
            <a:r>
              <a:rPr lang="pt-BR" sz="1800" u="sng" dirty="0" smtClean="0"/>
              <a:t>Desempenho e temperamento </a:t>
            </a:r>
            <a:r>
              <a:rPr lang="pt-BR" sz="1800" u="sng" dirty="0"/>
              <a:t>de </a:t>
            </a:r>
            <a:r>
              <a:rPr lang="pt-BR" sz="1800" u="sng" dirty="0" smtClean="0"/>
              <a:t>desenvolvedores (GULATI </a:t>
            </a:r>
            <a:r>
              <a:rPr lang="pt-BR" sz="1800" u="sng" dirty="0"/>
              <a:t>et al., 2016) </a:t>
            </a:r>
            <a:endParaRPr lang="pt-BR" sz="1800" u="sng" dirty="0" smtClean="0"/>
          </a:p>
          <a:p>
            <a:pPr lvl="2" algn="just"/>
            <a:r>
              <a:rPr lang="pt-BR" sz="1600" dirty="0" smtClean="0"/>
              <a:t>Sensitivos </a:t>
            </a:r>
            <a:r>
              <a:rPr lang="pt-BR" sz="1600" dirty="0"/>
              <a:t>e Julgadores (SJ) possuem um maior temperamento que o restante dos estudantes</a:t>
            </a:r>
            <a:r>
              <a:rPr lang="pt-BR" sz="1600" dirty="0" smtClean="0"/>
              <a:t>. Não há evidência positiva em relação ao desempenho.</a:t>
            </a:r>
          </a:p>
          <a:p>
            <a:pPr lvl="1" algn="just"/>
            <a:endParaRPr lang="pt-BR" sz="1800" dirty="0"/>
          </a:p>
          <a:p>
            <a:pPr lvl="1" algn="just"/>
            <a:endParaRPr lang="pt-BR" sz="18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Projeto Piloto: </a:t>
            </a:r>
            <a:r>
              <a:rPr altLang="pt-BR" sz="2400" dirty="0" smtClean="0">
                <a:latin typeface="Calibri" pitchFamily="34" charset="0"/>
              </a:rPr>
              <a:t>MBTI </a:t>
            </a:r>
            <a:r>
              <a:rPr lang="pt-BR" altLang="pt-BR" sz="2400" dirty="0" smtClean="0"/>
              <a:t>X </a:t>
            </a:r>
            <a:r>
              <a:rPr lang="pt-BR" altLang="pt-BR" sz="2400" dirty="0"/>
              <a:t>Métricas OO Tradicionais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Objetivo</a:t>
            </a:r>
            <a:r>
              <a:rPr lang="pt-BR" sz="2000" dirty="0" smtClean="0"/>
              <a:t>: </a:t>
            </a:r>
            <a:r>
              <a:rPr sz="2000" dirty="0" smtClean="0"/>
              <a:t>Avaliação da influência da personalidade na qualidade do sistema desenvolvido;</a:t>
            </a:r>
          </a:p>
          <a:p>
            <a:pPr algn="just"/>
            <a:r>
              <a:rPr lang="pt-BR" sz="2000" b="1" dirty="0" smtClean="0"/>
              <a:t>Pré-requisitos:</a:t>
            </a:r>
            <a:r>
              <a:rPr lang="pt-BR" sz="2000" dirty="0" smtClean="0"/>
              <a:t> Sistemas desenvolvidos por 1 único desenvolvedor.</a:t>
            </a:r>
          </a:p>
          <a:p>
            <a:pPr algn="just"/>
            <a:r>
              <a:rPr lang="pt-BR" sz="2000" b="1" dirty="0" smtClean="0"/>
              <a:t>Ambiente</a:t>
            </a:r>
            <a:r>
              <a:rPr lang="pt-BR" sz="2000" dirty="0" smtClean="0"/>
              <a:t>: Instituição particular de ensino: 6 desenvolvedores.</a:t>
            </a:r>
          </a:p>
          <a:p>
            <a:pPr algn="just"/>
            <a:r>
              <a:rPr lang="pt-BR" sz="2000" b="1" dirty="0" smtClean="0"/>
              <a:t>Metodologia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2000" dirty="0" smtClean="0"/>
              <a:t>Teste MBTI utilizando </a:t>
            </a:r>
            <a:r>
              <a:rPr lang="pt-BR" sz="2000" dirty="0"/>
              <a:t>a ferramenta </a:t>
            </a:r>
            <a:r>
              <a:rPr lang="pt-BR" sz="2000" b="1" u="sng" dirty="0"/>
              <a:t>16 </a:t>
            </a:r>
            <a:r>
              <a:rPr lang="pt-BR" sz="2000" b="1" u="sng" dirty="0" err="1" smtClean="0"/>
              <a:t>Personalities</a:t>
            </a:r>
            <a:r>
              <a:rPr lang="pt-BR" sz="2000" dirty="0" smtClean="0"/>
              <a:t>;</a:t>
            </a:r>
          </a:p>
          <a:p>
            <a:pPr lvl="1" algn="just"/>
            <a:r>
              <a:rPr lang="pt-BR" sz="2000" dirty="0" smtClean="0"/>
              <a:t>Medição da qualidade de sistemas por meio de métricas OO</a:t>
            </a:r>
          </a:p>
          <a:p>
            <a:pPr lvl="2" algn="just"/>
            <a:r>
              <a:rPr lang="pt-BR" sz="1700" dirty="0" smtClean="0"/>
              <a:t>CBO, CC, DIT, LOC e MI</a:t>
            </a:r>
          </a:p>
          <a:p>
            <a:pPr algn="just"/>
            <a:r>
              <a:rPr lang="pt-BR" sz="2000" b="1" dirty="0" smtClean="0"/>
              <a:t>Resultados:</a:t>
            </a:r>
          </a:p>
          <a:p>
            <a:pPr lvl="1" eaLnBrk="1" fontAlgn="t" hangingPunct="1"/>
            <a:r>
              <a:rPr lang="pt-BR" sz="2000" dirty="0"/>
              <a:t>2 desenvolvedores </a:t>
            </a:r>
            <a:r>
              <a:rPr lang="pt-BR" sz="2000" u="sng" dirty="0"/>
              <a:t>ESTJ</a:t>
            </a:r>
            <a:r>
              <a:rPr lang="pt-BR" sz="2000" dirty="0"/>
              <a:t>, 2 desenvolvedores </a:t>
            </a:r>
            <a:r>
              <a:rPr lang="pt-BR" sz="2000" u="sng" dirty="0" smtClean="0"/>
              <a:t>ESFJ</a:t>
            </a:r>
            <a:r>
              <a:rPr lang="pt-BR" sz="2000" dirty="0" smtClean="0"/>
              <a:t>, 1 desenvolvedor </a:t>
            </a:r>
            <a:r>
              <a:rPr lang="pt-BR" sz="2000" u="sng" dirty="0" smtClean="0"/>
              <a:t>INTJ</a:t>
            </a:r>
            <a:r>
              <a:rPr lang="pt-BR" sz="2000" dirty="0" smtClean="0"/>
              <a:t> e 1 desenvolvedor </a:t>
            </a:r>
            <a:r>
              <a:rPr lang="pt-BR" sz="2000" u="sng" dirty="0" smtClean="0"/>
              <a:t>ENFP</a:t>
            </a:r>
          </a:p>
          <a:p>
            <a:pPr lvl="1" algn="just"/>
            <a:r>
              <a:rPr lang="pt-BR" sz="2000" dirty="0"/>
              <a:t>O desenvolvedor </a:t>
            </a:r>
            <a:r>
              <a:rPr lang="pt-BR" sz="2000" u="sng" dirty="0"/>
              <a:t>INTJ</a:t>
            </a:r>
            <a:r>
              <a:rPr lang="pt-BR" sz="2000" dirty="0"/>
              <a:t> (</a:t>
            </a:r>
            <a:r>
              <a:rPr lang="pt-BR" sz="2000" dirty="0" smtClean="0"/>
              <a:t>Introvertido, Intuitivo, Pensador, Julgador) </a:t>
            </a:r>
            <a:r>
              <a:rPr lang="pt-BR" sz="2000" dirty="0"/>
              <a:t>apresentou características muito diferenciadas em relação à qualidade de software, </a:t>
            </a:r>
            <a:r>
              <a:rPr lang="pt-BR" sz="2000" dirty="0" smtClean="0"/>
              <a:t>mantendo menores </a:t>
            </a:r>
            <a:r>
              <a:rPr lang="pt-BR" sz="2000" dirty="0"/>
              <a:t>níveis de profundidade de </a:t>
            </a:r>
            <a:r>
              <a:rPr lang="pt-BR" sz="2000" dirty="0" smtClean="0"/>
              <a:t>herança.</a:t>
            </a:r>
            <a:endParaRPr lang="pt-BR" sz="2000" dirty="0"/>
          </a:p>
          <a:p>
            <a:pPr lvl="1" algn="just"/>
            <a:endParaRPr sz="1800" dirty="0"/>
          </a:p>
          <a:p>
            <a:pPr algn="just"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Modelo GQM - </a:t>
            </a:r>
            <a:r>
              <a:rPr lang="pt-BR" dirty="0"/>
              <a:t>GOAL QUESTION </a:t>
            </a:r>
            <a:r>
              <a:rPr lang="pt-BR" dirty="0" smtClean="0"/>
              <a:t>METRIC (</a:t>
            </a:r>
            <a:r>
              <a:rPr lang="pt-BR" dirty="0" err="1" smtClean="0"/>
              <a:t>Basili</a:t>
            </a:r>
            <a:r>
              <a:rPr lang="pt-BR" dirty="0" smtClean="0"/>
              <a:t>, 1992)</a:t>
            </a:r>
            <a:endParaRPr u="sng" dirty="0" smtClean="0"/>
          </a:p>
          <a:p>
            <a:pPr lvl="1" algn="just"/>
            <a:r>
              <a:rPr lang="pt-BR" sz="2200" b="1" dirty="0" smtClean="0"/>
              <a:t>Visa analisar a</a:t>
            </a:r>
            <a:r>
              <a:rPr lang="pt-BR" sz="2200" dirty="0" smtClean="0"/>
              <a:t> influência da personalidade humana na qualidade de software;</a:t>
            </a:r>
          </a:p>
          <a:p>
            <a:pPr lvl="1" algn="just"/>
            <a:r>
              <a:rPr lang="pt-BR" sz="2200" b="1" dirty="0" smtClean="0"/>
              <a:t>Com a finalidade de </a:t>
            </a:r>
            <a:r>
              <a:rPr lang="pt-BR" sz="2200" dirty="0" smtClean="0"/>
              <a:t>avaliar o modelo Big Five para identificação de personalidade contra métricas de software OO;</a:t>
            </a:r>
          </a:p>
          <a:p>
            <a:pPr lvl="1" algn="just"/>
            <a:r>
              <a:rPr lang="pt-BR" sz="2200" b="1" dirty="0" smtClean="0"/>
              <a:t>Com respeito </a:t>
            </a:r>
            <a:r>
              <a:rPr lang="pt-BR" sz="2200" dirty="0" smtClean="0"/>
              <a:t>à qualidade </a:t>
            </a:r>
            <a:r>
              <a:rPr lang="pt-BR" sz="2200" dirty="0"/>
              <a:t>do software produzido </a:t>
            </a:r>
            <a:r>
              <a:rPr lang="pt-BR" sz="2200" dirty="0" smtClean="0"/>
              <a:t>individualmente;</a:t>
            </a:r>
          </a:p>
          <a:p>
            <a:pPr lvl="1" algn="just"/>
            <a:r>
              <a:rPr lang="pt-BR" sz="2200" b="1" dirty="0" smtClean="0"/>
              <a:t>Do ponto de vista de </a:t>
            </a:r>
            <a:r>
              <a:rPr lang="pt-BR" sz="2200" dirty="0" smtClean="0"/>
              <a:t>programadores </a:t>
            </a:r>
            <a:r>
              <a:rPr lang="pt-BR" sz="2200" dirty="0"/>
              <a:t>e gestores de desenvolvimento de software</a:t>
            </a:r>
            <a:r>
              <a:rPr lang="pt-BR" sz="2200" dirty="0" smtClean="0"/>
              <a:t>;</a:t>
            </a:r>
          </a:p>
          <a:p>
            <a:pPr lvl="1" algn="just"/>
            <a:r>
              <a:rPr lang="pt-BR" sz="2200" b="1" dirty="0"/>
              <a:t>No contexto de </a:t>
            </a:r>
            <a:r>
              <a:rPr lang="pt-BR" sz="2200" dirty="0"/>
              <a:t>programadores de uma instituição de ensino com área própria de TI.</a:t>
            </a:r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dirty="0" smtClean="0"/>
              <a:t>Planejamento / Execução:</a:t>
            </a:r>
            <a:endParaRPr u="sng" dirty="0" smtClean="0"/>
          </a:p>
          <a:p>
            <a:pPr lvl="1" algn="just"/>
            <a:r>
              <a:rPr lang="pt-BR" sz="2000" dirty="0" smtClean="0"/>
              <a:t>Seguiu as </a:t>
            </a:r>
            <a:r>
              <a:rPr lang="pt-BR" sz="2000" dirty="0"/>
              <a:t>diretrizes publicadas em </a:t>
            </a:r>
            <a:r>
              <a:rPr lang="pt-BR" sz="2000" u="sng" dirty="0" err="1"/>
              <a:t>Wohlin</a:t>
            </a:r>
            <a:r>
              <a:rPr lang="pt-BR" sz="2000" u="sng" dirty="0"/>
              <a:t> et al. </a:t>
            </a:r>
            <a:r>
              <a:rPr lang="pt-BR" sz="2000" dirty="0"/>
              <a:t>(WOHLIN et al., 2012)</a:t>
            </a:r>
            <a:endParaRPr lang="pt-BR" sz="2200" b="1" dirty="0" smtClean="0"/>
          </a:p>
          <a:p>
            <a:pPr lvl="1" algn="just"/>
            <a:r>
              <a:rPr lang="pt-BR" sz="2200" b="1" dirty="0" smtClean="0"/>
              <a:t>15 participantes da indústria </a:t>
            </a:r>
          </a:p>
          <a:p>
            <a:pPr lvl="2" algn="just"/>
            <a:r>
              <a:rPr lang="pt-BR" sz="1900" dirty="0" smtClean="0"/>
              <a:t>Departamento de TI de uma instituição de ensino superior;</a:t>
            </a:r>
          </a:p>
          <a:p>
            <a:pPr lvl="1" algn="just"/>
            <a:r>
              <a:rPr lang="pt-BR" sz="2200" dirty="0" smtClean="0"/>
              <a:t>Realização de teste psicológico </a:t>
            </a:r>
            <a:r>
              <a:rPr lang="pt-BR" sz="2200" b="1" dirty="0" smtClean="0"/>
              <a:t>Big Five</a:t>
            </a:r>
            <a:r>
              <a:rPr lang="pt-BR" sz="2200" dirty="0" smtClean="0"/>
              <a:t>;</a:t>
            </a:r>
          </a:p>
          <a:p>
            <a:pPr lvl="1" algn="just"/>
            <a:r>
              <a:rPr lang="pt-BR" sz="2200" u="sng" dirty="0" smtClean="0"/>
              <a:t>Coleta de métricas de software</a:t>
            </a:r>
            <a:r>
              <a:rPr lang="pt-BR" sz="2200" dirty="0" smtClean="0"/>
              <a:t> para os sistemas ou </a:t>
            </a:r>
            <a:r>
              <a:rPr lang="pt-BR" sz="2200" u="sng" dirty="0" smtClean="0"/>
              <a:t>parte de sistemas </a:t>
            </a:r>
            <a:r>
              <a:rPr lang="pt-BR" sz="2200" dirty="0" smtClean="0"/>
              <a:t>feitos pelos participantes na </a:t>
            </a:r>
            <a:r>
              <a:rPr lang="pt-BR" sz="2200" b="1" dirty="0" smtClean="0"/>
              <a:t>linguagem C#</a:t>
            </a:r>
            <a:r>
              <a:rPr lang="pt-BR" sz="2200" dirty="0" smtClean="0"/>
              <a:t>;</a:t>
            </a:r>
          </a:p>
          <a:p>
            <a:pPr lvl="2" algn="just"/>
            <a:r>
              <a:rPr lang="pt-BR" sz="2000" dirty="0"/>
              <a:t>CBO, CC, </a:t>
            </a:r>
            <a:r>
              <a:rPr lang="pt-BR" sz="2000" dirty="0" smtClean="0"/>
              <a:t>DIT e </a:t>
            </a:r>
            <a:r>
              <a:rPr lang="pt-BR" sz="2000" dirty="0"/>
              <a:t>MI</a:t>
            </a:r>
          </a:p>
          <a:p>
            <a:pPr lvl="1" algn="just"/>
            <a:r>
              <a:rPr lang="pt-BR" sz="2200" dirty="0" smtClean="0"/>
              <a:t>Os participantes não sabiam as hipóteses a serem testadas.</a:t>
            </a:r>
          </a:p>
          <a:p>
            <a:pPr algn="just"/>
            <a:r>
              <a:rPr lang="pt-BR" sz="2500" dirty="0" smtClean="0"/>
              <a:t>Hipóteses</a:t>
            </a:r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0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b="1" dirty="0"/>
              <a:t>não</a:t>
            </a:r>
            <a:r>
              <a:rPr lang="pt-BR" sz="2500" dirty="0"/>
              <a:t> </a:t>
            </a:r>
            <a:r>
              <a:rPr lang="pt-BR" sz="2500" b="1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/>
              <a:t>indústria</a:t>
            </a:r>
            <a:r>
              <a:rPr lang="pt-BR" sz="2500" dirty="0"/>
              <a:t>? </a:t>
            </a:r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1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u="sng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/>
              <a:t>indústria</a:t>
            </a:r>
            <a:r>
              <a:rPr lang="pt-BR" sz="2500" dirty="0"/>
              <a:t>?</a:t>
            </a:r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1403648" y="5157192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403648" y="5944927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000" dirty="0" smtClean="0"/>
              <a:t>Divisão em 2 cenários:</a:t>
            </a:r>
          </a:p>
          <a:p>
            <a:pPr lvl="2" algn="just"/>
            <a:r>
              <a:rPr lang="pt-BR" sz="2200" dirty="0" smtClean="0"/>
              <a:t>Cenário 1: Não levou em consideração os valores ideais para as métricas e fatores Big Five</a:t>
            </a:r>
          </a:p>
          <a:p>
            <a:pPr lvl="2" algn="just"/>
            <a:r>
              <a:rPr lang="pt-BR" sz="2200" dirty="0" smtClean="0"/>
              <a:t>Cenário 2: Levou </a:t>
            </a:r>
            <a:r>
              <a:rPr lang="pt-BR" sz="2200" dirty="0"/>
              <a:t>em consideração os valores </a:t>
            </a:r>
            <a:r>
              <a:rPr lang="pt-BR" sz="2200" dirty="0" smtClean="0"/>
              <a:t>ideais para </a:t>
            </a:r>
            <a:r>
              <a:rPr lang="pt-BR" sz="2200" dirty="0"/>
              <a:t>as métricas e fatores Big </a:t>
            </a:r>
            <a:r>
              <a:rPr lang="pt-BR" sz="2200" dirty="0" smtClean="0"/>
              <a:t>Five</a:t>
            </a:r>
          </a:p>
          <a:p>
            <a:pPr lvl="1" algn="just"/>
            <a:r>
              <a:rPr lang="pt-BR" sz="2500" dirty="0" smtClean="0"/>
              <a:t>Testes estatísticos aplicados:</a:t>
            </a:r>
          </a:p>
          <a:p>
            <a:pPr lvl="2" algn="just"/>
            <a:r>
              <a:rPr lang="pt-BR" sz="2200" dirty="0" smtClean="0"/>
              <a:t>Teste Shapiro-</a:t>
            </a:r>
            <a:r>
              <a:rPr lang="pt-BR" sz="2200" dirty="0" err="1" smtClean="0"/>
              <a:t>Wilk</a:t>
            </a:r>
            <a:endParaRPr lang="pt-BR" sz="2200" dirty="0" smtClean="0"/>
          </a:p>
          <a:p>
            <a:pPr lvl="2" algn="just"/>
            <a:r>
              <a:rPr lang="pt-BR" sz="2200" dirty="0" smtClean="0"/>
              <a:t>Teste de Mann-Whitney (Teste U)</a:t>
            </a:r>
            <a:endParaRPr lang="pt-BR" sz="2200" dirty="0"/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76" y="5373216"/>
            <a:ext cx="3919399" cy="125036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3056"/>
            <a:ext cx="3362325" cy="10858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74060" y="64183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lvl="1" indent="0">
              <a:buNone/>
            </a:pPr>
            <a:r>
              <a:rPr lang="pt-BR" sz="1400" dirty="0"/>
              <a:t>(BHASIN; SHARMA; POPLI, 2014</a:t>
            </a:r>
            <a:r>
              <a:rPr lang="pt-BR" sz="1400" dirty="0" smtClean="0"/>
              <a:t>)</a:t>
            </a:r>
            <a:endParaRPr lang="pt-BR" sz="1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1800" dirty="0" smtClean="0"/>
              <a:t>Teste Big Five dos participantes:</a:t>
            </a:r>
            <a:endParaRPr lang="pt-BR" sz="1800" dirty="0"/>
          </a:p>
          <a:p>
            <a:pPr lvl="2" algn="just"/>
            <a:r>
              <a:rPr lang="pt-BR" sz="1600" dirty="0" smtClean="0"/>
              <a:t>P8, P10 e P15 menos extrovertidos</a:t>
            </a:r>
          </a:p>
          <a:p>
            <a:pPr lvl="2" algn="just"/>
            <a:r>
              <a:rPr lang="pt-BR" sz="1600" dirty="0" smtClean="0"/>
              <a:t>P7 e P13 mais extrovertidos</a:t>
            </a:r>
          </a:p>
          <a:p>
            <a:pPr lvl="2" algn="just"/>
            <a:r>
              <a:rPr lang="pt-BR" sz="1600" dirty="0" smtClean="0"/>
              <a:t>P2 e P9 menos Estabilidade Emocional</a:t>
            </a:r>
          </a:p>
          <a:p>
            <a:pPr lvl="2" algn="just"/>
            <a:r>
              <a:rPr lang="pt-BR" sz="1600" dirty="0" smtClean="0"/>
              <a:t>Abertura à Experiências obteve menor variação</a:t>
            </a:r>
            <a:endParaRPr lang="pt-BR" sz="1800" dirty="0"/>
          </a:p>
          <a:p>
            <a:pPr algn="just"/>
            <a:endParaRPr lang="pt-BR" sz="24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57325"/>
            <a:ext cx="6912768" cy="320067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1645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" y="2060848"/>
            <a:ext cx="4368552" cy="266429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19" y="4077072"/>
            <a:ext cx="4846031" cy="27809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" y="2122523"/>
            <a:ext cx="4370830" cy="26485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96" y="4077073"/>
            <a:ext cx="4747429" cy="271352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4940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Prefácio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Dissertação confeccionada de acordo com a instrução normativa </a:t>
            </a:r>
            <a:r>
              <a:rPr lang="pt-BR" sz="3200" u="sng" dirty="0" smtClean="0"/>
              <a:t>Nº 02/2015/PROCC:</a:t>
            </a:r>
          </a:p>
          <a:p>
            <a:pPr lvl="1" algn="just"/>
            <a:r>
              <a:rPr lang="pt-BR" dirty="0" smtClean="0"/>
              <a:t>Art. 1, § 2º: A Dissertação poderá ser uma </a:t>
            </a:r>
            <a:r>
              <a:rPr lang="pt-BR" b="1" dirty="0" smtClean="0"/>
              <a:t>compilação de artigos científicos submetidos ou publicados</a:t>
            </a:r>
            <a:r>
              <a:rPr lang="pt-BR" dirty="0" smtClean="0"/>
              <a:t> em veículos com </a:t>
            </a:r>
            <a:r>
              <a:rPr lang="pt-BR" u="sng" dirty="0" err="1" smtClean="0"/>
              <a:t>Qualis</a:t>
            </a:r>
            <a:r>
              <a:rPr lang="pt-BR" dirty="0" smtClean="0"/>
              <a:t>, desde que seja contextualizada com seções de Introdução e Conclusão, não limitada a estas.</a:t>
            </a:r>
            <a:endParaRPr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453769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500" dirty="0" smtClean="0"/>
              <a:t>Cenários</a:t>
            </a:r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2" algn="just"/>
            <a:r>
              <a:rPr lang="pt-BR" sz="2200" dirty="0" smtClean="0"/>
              <a:t>Há evidências da influência de </a:t>
            </a:r>
            <a:r>
              <a:rPr lang="pt-BR" sz="2200" b="1" dirty="0" smtClean="0"/>
              <a:t>Extroversão</a:t>
            </a:r>
            <a:r>
              <a:rPr lang="pt-BR" sz="2200" dirty="0" smtClean="0"/>
              <a:t> e </a:t>
            </a:r>
            <a:r>
              <a:rPr lang="pt-BR" sz="2200" b="1" dirty="0" smtClean="0"/>
              <a:t>Estabilidade Emocional</a:t>
            </a:r>
            <a:r>
              <a:rPr lang="pt-BR" sz="2200" dirty="0" smtClean="0"/>
              <a:t> sobre métricas de software OO nos dois cenários analisados.</a:t>
            </a:r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marL="366713" lvl="1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64904"/>
            <a:ext cx="5256584" cy="253054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1766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606760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500" dirty="0" smtClean="0"/>
              <a:t>Cenários X Trabalhos Relacionados</a:t>
            </a:r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2" algn="just"/>
            <a:r>
              <a:rPr lang="pt-BR" sz="1900" dirty="0" smtClean="0"/>
              <a:t>T1 – Qualidade de projeto de software (Equipe) </a:t>
            </a:r>
            <a:r>
              <a:rPr lang="pt-BR" sz="1900" dirty="0"/>
              <a:t>(GOMEZ; ACUNA, 2007)</a:t>
            </a:r>
            <a:endParaRPr lang="pt-BR" sz="1900" dirty="0" smtClean="0"/>
          </a:p>
          <a:p>
            <a:pPr lvl="2" algn="just"/>
            <a:r>
              <a:rPr lang="pt-BR" sz="1900" dirty="0" smtClean="0"/>
              <a:t>T2 – Programação em pares </a:t>
            </a:r>
            <a:r>
              <a:rPr lang="pt-BR" sz="1900" dirty="0"/>
              <a:t>(SALLEH; MENDES; GRU, 2012</a:t>
            </a:r>
            <a:r>
              <a:rPr lang="pt-BR" sz="1900" dirty="0" smtClean="0"/>
              <a:t>)</a:t>
            </a:r>
          </a:p>
          <a:p>
            <a:pPr lvl="2" algn="just"/>
            <a:r>
              <a:rPr lang="pt-BR" sz="1900" dirty="0" smtClean="0"/>
              <a:t>T3 – Teste de Software </a:t>
            </a:r>
            <a:r>
              <a:rPr lang="pt-BR" sz="1900" dirty="0"/>
              <a:t>(KANIJ; MERKEL; GRUNDY, 2015)</a:t>
            </a:r>
            <a:endParaRPr lang="pt-BR" sz="19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marL="366713" lvl="1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08920"/>
            <a:ext cx="5256584" cy="2402423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779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2: </a:t>
            </a:r>
            <a:r>
              <a:rPr lang="pt-BR" altLang="pt-BR" sz="2400" dirty="0" smtClean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Modelo GQM - </a:t>
            </a:r>
            <a:r>
              <a:rPr lang="pt-BR" dirty="0"/>
              <a:t>GOAL QUESTION </a:t>
            </a:r>
            <a:r>
              <a:rPr lang="pt-BR" dirty="0" smtClean="0"/>
              <a:t>METRIC (</a:t>
            </a:r>
            <a:r>
              <a:rPr lang="pt-BR" dirty="0" err="1" smtClean="0"/>
              <a:t>Basili</a:t>
            </a:r>
            <a:r>
              <a:rPr lang="pt-BR" dirty="0" smtClean="0"/>
              <a:t>, 1992)</a:t>
            </a:r>
            <a:endParaRPr u="sng" dirty="0" smtClean="0"/>
          </a:p>
          <a:p>
            <a:pPr lvl="1" algn="just"/>
            <a:r>
              <a:rPr lang="pt-BR" sz="2200" b="1" dirty="0" smtClean="0"/>
              <a:t>Visa analisar a</a:t>
            </a:r>
            <a:r>
              <a:rPr lang="pt-BR" sz="2200" dirty="0" smtClean="0"/>
              <a:t> influência da personalidade humana na qualidade de software;</a:t>
            </a:r>
          </a:p>
          <a:p>
            <a:pPr lvl="1" algn="just"/>
            <a:r>
              <a:rPr lang="pt-BR" sz="2200" b="1" dirty="0" smtClean="0"/>
              <a:t>Com a finalidade de </a:t>
            </a:r>
            <a:r>
              <a:rPr lang="pt-BR" sz="2200" dirty="0" smtClean="0"/>
              <a:t>avaliar o modelo MBTI para identificação de personalidade contra métricas de software CK;</a:t>
            </a:r>
          </a:p>
          <a:p>
            <a:pPr lvl="1" algn="just"/>
            <a:r>
              <a:rPr lang="pt-BR" sz="2200" b="1" dirty="0" smtClean="0"/>
              <a:t>Com respeito </a:t>
            </a:r>
            <a:r>
              <a:rPr lang="pt-BR" sz="2200" dirty="0" smtClean="0"/>
              <a:t>à qualidade </a:t>
            </a:r>
            <a:r>
              <a:rPr lang="pt-BR" sz="2200" dirty="0"/>
              <a:t>do software produzido </a:t>
            </a:r>
            <a:r>
              <a:rPr lang="pt-BR" sz="2200" dirty="0" smtClean="0"/>
              <a:t>individualmente;</a:t>
            </a:r>
          </a:p>
          <a:p>
            <a:pPr lvl="1" algn="just"/>
            <a:r>
              <a:rPr lang="pt-BR" sz="2200" b="1" dirty="0" smtClean="0"/>
              <a:t>Do ponto de vista de </a:t>
            </a:r>
            <a:r>
              <a:rPr lang="pt-BR" sz="2200" dirty="0" smtClean="0"/>
              <a:t>professores;</a:t>
            </a:r>
          </a:p>
          <a:p>
            <a:pPr lvl="1" algn="just"/>
            <a:r>
              <a:rPr lang="pt-BR" sz="2200" b="1" dirty="0"/>
              <a:t>No contexto de </a:t>
            </a:r>
            <a:r>
              <a:rPr lang="pt-BR" sz="2400" dirty="0"/>
              <a:t>estudantes de Engenharia de Software de uma instituição de ensino.</a:t>
            </a:r>
          </a:p>
          <a:p>
            <a:pPr marL="366713" lvl="1" indent="0" algn="just">
              <a:buNone/>
            </a:pPr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469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just"/>
            <a:r>
              <a:rPr dirty="0" smtClean="0"/>
              <a:t>Planejamento / Execução:</a:t>
            </a:r>
            <a:endParaRPr u="sng" dirty="0" smtClean="0"/>
          </a:p>
          <a:p>
            <a:pPr lvl="1" algn="just"/>
            <a:r>
              <a:rPr lang="pt-BR" sz="2000" dirty="0" smtClean="0"/>
              <a:t>Seguiu as </a:t>
            </a:r>
            <a:r>
              <a:rPr lang="pt-BR" sz="2000" dirty="0"/>
              <a:t>diretrizes publicadas em </a:t>
            </a:r>
            <a:r>
              <a:rPr lang="pt-BR" sz="2000" u="sng" dirty="0" err="1"/>
              <a:t>Wohlin</a:t>
            </a:r>
            <a:r>
              <a:rPr lang="pt-BR" sz="2000" u="sng" dirty="0"/>
              <a:t> et al. </a:t>
            </a:r>
            <a:r>
              <a:rPr lang="pt-BR" sz="2000" dirty="0"/>
              <a:t>(WOHLIN et al., 2012)</a:t>
            </a:r>
            <a:endParaRPr lang="pt-BR" sz="2200" b="1" dirty="0" smtClean="0"/>
          </a:p>
          <a:p>
            <a:pPr lvl="1" algn="just"/>
            <a:r>
              <a:rPr lang="pt-BR" sz="2200" b="1" dirty="0"/>
              <a:t>2</a:t>
            </a:r>
            <a:r>
              <a:rPr lang="pt-BR" sz="2200" b="1" dirty="0" smtClean="0"/>
              <a:t>5 participantes da indústria </a:t>
            </a:r>
          </a:p>
          <a:p>
            <a:pPr lvl="2" algn="just"/>
            <a:r>
              <a:rPr lang="pt-BR" sz="1900" dirty="0" smtClean="0"/>
              <a:t>Estudantes de uma instituição de ensino superior;</a:t>
            </a:r>
          </a:p>
          <a:p>
            <a:pPr lvl="1" algn="just"/>
            <a:r>
              <a:rPr lang="pt-BR" sz="2200" dirty="0" smtClean="0"/>
              <a:t>Realização de teste psicológico </a:t>
            </a:r>
            <a:r>
              <a:rPr lang="pt-BR" sz="2200" b="1" dirty="0" smtClean="0"/>
              <a:t>MBTI</a:t>
            </a:r>
            <a:r>
              <a:rPr lang="pt-BR" sz="2200" dirty="0" smtClean="0"/>
              <a:t>;</a:t>
            </a:r>
          </a:p>
          <a:p>
            <a:pPr lvl="1" algn="just"/>
            <a:r>
              <a:rPr lang="pt-BR" sz="2200" u="sng" dirty="0" smtClean="0"/>
              <a:t>Coleta de métricas de software</a:t>
            </a:r>
            <a:r>
              <a:rPr lang="pt-BR" sz="2200" dirty="0" smtClean="0"/>
              <a:t> para uma atividade de programação feita pelos participantes na </a:t>
            </a:r>
            <a:r>
              <a:rPr lang="pt-BR" sz="2200" b="1" dirty="0" smtClean="0"/>
              <a:t>linguagem Java</a:t>
            </a:r>
            <a:r>
              <a:rPr lang="pt-BR" sz="2200" dirty="0" smtClean="0"/>
              <a:t>;</a:t>
            </a:r>
          </a:p>
          <a:p>
            <a:pPr lvl="2" algn="just"/>
            <a:r>
              <a:rPr lang="pt-BR" sz="2000" dirty="0" smtClean="0"/>
              <a:t>CK = DIT, NOC, CBO, RFC, LCOM, WMC</a:t>
            </a:r>
            <a:endParaRPr lang="pt-BR" sz="2000" dirty="0"/>
          </a:p>
          <a:p>
            <a:pPr lvl="1" algn="just"/>
            <a:r>
              <a:rPr lang="pt-BR" sz="2200" dirty="0" smtClean="0"/>
              <a:t>Os participantes não sabiam as hipóteses a serem testadas.</a:t>
            </a:r>
          </a:p>
          <a:p>
            <a:pPr algn="just"/>
            <a:r>
              <a:rPr lang="pt-BR" sz="2500" dirty="0" smtClean="0"/>
              <a:t>Hipóteses</a:t>
            </a:r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0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b="1" dirty="0"/>
              <a:t>não</a:t>
            </a:r>
            <a:r>
              <a:rPr lang="pt-BR" sz="2500" dirty="0"/>
              <a:t> </a:t>
            </a:r>
            <a:r>
              <a:rPr lang="pt-BR" sz="2500" b="1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 smtClean="0"/>
              <a:t>academia</a:t>
            </a:r>
            <a:r>
              <a:rPr lang="pt-BR" sz="2500" dirty="0" smtClean="0"/>
              <a:t>? </a:t>
            </a:r>
            <a:endParaRPr lang="pt-BR" sz="2500" dirty="0"/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1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u="sng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 smtClean="0"/>
              <a:t>academia</a:t>
            </a:r>
            <a:r>
              <a:rPr lang="pt-BR" sz="2500" dirty="0" smtClean="0"/>
              <a:t>?</a:t>
            </a:r>
            <a:endParaRPr lang="pt-BR" sz="2500" dirty="0"/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1331640" y="4945521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331640" y="5661248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3760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000" dirty="0" smtClean="0"/>
              <a:t>Divisão em 2 cenários:</a:t>
            </a:r>
          </a:p>
          <a:p>
            <a:pPr lvl="2" algn="just"/>
            <a:r>
              <a:rPr lang="pt-BR" sz="2200" dirty="0" smtClean="0"/>
              <a:t>Cenário 1: Não levou em consideração os valores ideais para as métricas CK.</a:t>
            </a:r>
          </a:p>
          <a:p>
            <a:pPr lvl="2" algn="just"/>
            <a:r>
              <a:rPr lang="pt-BR" sz="2200" dirty="0" smtClean="0"/>
              <a:t>Cenário 2: Levou </a:t>
            </a:r>
            <a:r>
              <a:rPr lang="pt-BR" sz="2200" dirty="0"/>
              <a:t>em consideração os valores </a:t>
            </a:r>
            <a:r>
              <a:rPr lang="pt-BR" sz="2200" dirty="0" smtClean="0"/>
              <a:t>ideais para </a:t>
            </a:r>
            <a:r>
              <a:rPr lang="pt-BR" sz="2200" dirty="0"/>
              <a:t>as métricas </a:t>
            </a:r>
            <a:r>
              <a:rPr lang="pt-BR" sz="2200" dirty="0" smtClean="0"/>
              <a:t>CK.</a:t>
            </a:r>
          </a:p>
          <a:p>
            <a:pPr lvl="1" algn="just"/>
            <a:r>
              <a:rPr lang="pt-BR" sz="2500" dirty="0" smtClean="0"/>
              <a:t>Testes estatísticos aplicados:</a:t>
            </a:r>
          </a:p>
          <a:p>
            <a:pPr lvl="2" algn="just"/>
            <a:r>
              <a:rPr lang="pt-BR" sz="2000" dirty="0" smtClean="0"/>
              <a:t>Teste Shapiro-</a:t>
            </a:r>
            <a:r>
              <a:rPr lang="pt-BR" sz="2000" dirty="0" err="1" smtClean="0"/>
              <a:t>Wilk</a:t>
            </a:r>
            <a:endParaRPr lang="pt-BR" sz="2000" dirty="0" smtClean="0"/>
          </a:p>
          <a:p>
            <a:pPr lvl="2" algn="just"/>
            <a:r>
              <a:rPr lang="pt-BR" sz="2000" dirty="0" smtClean="0"/>
              <a:t>Teste ANOVA</a:t>
            </a:r>
          </a:p>
          <a:p>
            <a:pPr lvl="2" algn="just"/>
            <a:r>
              <a:rPr lang="pt-BR" sz="2000" dirty="0" smtClean="0"/>
              <a:t>Teste de T-</a:t>
            </a:r>
            <a:r>
              <a:rPr lang="pt-BR" sz="2000" dirty="0" err="1" smtClean="0"/>
              <a:t>Student</a:t>
            </a:r>
            <a:r>
              <a:rPr lang="pt-BR" sz="2000" dirty="0" smtClean="0"/>
              <a:t> (Test T)</a:t>
            </a:r>
            <a:endParaRPr lang="pt-BR" sz="2000" dirty="0"/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-254419" y="647433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lvl="1" indent="0">
              <a:buNone/>
            </a:pPr>
            <a:r>
              <a:rPr lang="pt-BR" sz="1200" dirty="0" smtClean="0"/>
              <a:t>(</a:t>
            </a:r>
            <a:r>
              <a:rPr lang="pt-BR" sz="1200" dirty="0"/>
              <a:t>JULIANO; TRAVENÇOLO; SOARES, 2014</a:t>
            </a:r>
            <a:r>
              <a:rPr lang="pt-BR" sz="1200" dirty="0" smtClean="0"/>
              <a:t>)</a:t>
            </a:r>
            <a:endParaRPr lang="pt-BR" sz="105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5" y="5676815"/>
            <a:ext cx="5695772" cy="107452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6506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1800" dirty="0" smtClean="0"/>
              <a:t>MBTI dos participantes:</a:t>
            </a:r>
          </a:p>
          <a:p>
            <a:pPr lvl="2" algn="just"/>
            <a:r>
              <a:rPr lang="pt-BR" sz="1600" b="1" dirty="0" smtClean="0"/>
              <a:t>ESTJ</a:t>
            </a:r>
            <a:r>
              <a:rPr lang="pt-BR" sz="1600" dirty="0" smtClean="0"/>
              <a:t> possui a maior frequência,</a:t>
            </a:r>
          </a:p>
          <a:p>
            <a:pPr marL="685800" lvl="2" indent="0" algn="just">
              <a:buNone/>
            </a:pPr>
            <a:r>
              <a:rPr lang="pt-BR" sz="1600" dirty="0" smtClean="0"/>
              <a:t>com oito </a:t>
            </a:r>
            <a:r>
              <a:rPr lang="pt-BR" sz="1600" dirty="0"/>
              <a:t>ocorrências, sete para </a:t>
            </a:r>
            <a:endParaRPr lang="pt-BR" sz="1600" dirty="0" smtClean="0"/>
          </a:p>
          <a:p>
            <a:pPr marL="685800" lvl="2" indent="0" algn="just">
              <a:buNone/>
            </a:pPr>
            <a:r>
              <a:rPr lang="pt-BR" sz="1600" dirty="0" smtClean="0"/>
              <a:t>homens </a:t>
            </a:r>
            <a:r>
              <a:rPr lang="pt-BR" sz="1600" dirty="0"/>
              <a:t>e uma para mulheres.</a:t>
            </a:r>
          </a:p>
          <a:p>
            <a:pPr lvl="2" algn="just"/>
            <a:endParaRPr lang="pt-BR" sz="1500" dirty="0"/>
          </a:p>
          <a:p>
            <a:pPr marL="366713" lvl="1" indent="0" algn="just">
              <a:buNone/>
            </a:pPr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03" y="1512315"/>
            <a:ext cx="4830183" cy="5317673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455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</a:t>
            </a:r>
          </a:p>
          <a:p>
            <a:pPr marL="0" indent="0" algn="just">
              <a:buNone/>
            </a:pPr>
            <a:r>
              <a:rPr dirty="0" smtClean="0"/>
              <a:t>   Resultados: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600200"/>
            <a:ext cx="4680520" cy="5192941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8050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500" dirty="0" smtClean="0"/>
              <a:t>Cenários</a:t>
            </a:r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2" algn="just"/>
            <a:r>
              <a:rPr lang="pt-BR" sz="2200" dirty="0" smtClean="0"/>
              <a:t>Há evidências da influência dos Fatores MBTI sobre métricas CK nos dois cenários analisados.</a:t>
            </a:r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marL="366713" lvl="1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64904"/>
            <a:ext cx="3672408" cy="2792438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223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sz="2800" dirty="0" smtClean="0"/>
              <a:t>Análise dos Resultados:</a:t>
            </a:r>
            <a:endParaRPr sz="2800" u="sng" dirty="0" smtClean="0"/>
          </a:p>
          <a:p>
            <a:pPr lvl="1" algn="just"/>
            <a:r>
              <a:rPr lang="pt-BR" sz="2400" dirty="0" smtClean="0"/>
              <a:t>(I) Introvertidos X (E) Extrovertidos</a:t>
            </a:r>
          </a:p>
          <a:p>
            <a:pPr lvl="2" algn="just"/>
            <a:r>
              <a:rPr lang="pt-BR" sz="1800" b="1" dirty="0" smtClean="0"/>
              <a:t>ENTJ</a:t>
            </a:r>
            <a:r>
              <a:rPr lang="pt-BR" sz="1800" dirty="0" smtClean="0"/>
              <a:t> </a:t>
            </a:r>
            <a:r>
              <a:rPr lang="pt-BR" sz="1800" dirty="0"/>
              <a:t>é o que possui mais diferença significativa em relação aos tipos </a:t>
            </a:r>
            <a:r>
              <a:rPr lang="pt-BR" sz="1800" u="sng" dirty="0" smtClean="0"/>
              <a:t>Introvertidos</a:t>
            </a:r>
            <a:r>
              <a:rPr lang="pt-BR" sz="1800" dirty="0" smtClean="0"/>
              <a:t> </a:t>
            </a:r>
            <a:r>
              <a:rPr lang="pt-BR" sz="1800" dirty="0"/>
              <a:t>e</a:t>
            </a:r>
            <a:r>
              <a:rPr lang="pt-BR" sz="1800" dirty="0" smtClean="0"/>
              <a:t>,</a:t>
            </a:r>
          </a:p>
          <a:p>
            <a:pPr lvl="2" algn="just"/>
            <a:r>
              <a:rPr lang="pt-BR" sz="1800" b="1" dirty="0" smtClean="0"/>
              <a:t>ESFJ</a:t>
            </a:r>
            <a:r>
              <a:rPr lang="pt-BR" sz="1800" dirty="0" smtClean="0"/>
              <a:t> </a:t>
            </a:r>
            <a:r>
              <a:rPr lang="pt-BR" sz="1800" dirty="0"/>
              <a:t>é o que possui menos evidência significativa de </a:t>
            </a:r>
            <a:r>
              <a:rPr lang="pt-BR" sz="1800" dirty="0" smtClean="0"/>
              <a:t>relação;</a:t>
            </a:r>
          </a:p>
          <a:p>
            <a:pPr lvl="2" algn="just"/>
            <a:r>
              <a:rPr lang="pt-BR" sz="1800" b="1" dirty="0" smtClean="0"/>
              <a:t>ISTJ</a:t>
            </a:r>
            <a:r>
              <a:rPr lang="pt-BR" sz="1800" dirty="0" smtClean="0"/>
              <a:t> </a:t>
            </a:r>
            <a:r>
              <a:rPr lang="pt-BR" sz="1800" dirty="0"/>
              <a:t>é o que teve mais diferenças significativas em relação aos tipos </a:t>
            </a:r>
            <a:r>
              <a:rPr lang="pt-BR" sz="1800" u="sng" dirty="0" smtClean="0"/>
              <a:t>Extrovertidos</a:t>
            </a:r>
          </a:p>
          <a:p>
            <a:pPr lvl="2" algn="just"/>
            <a:endParaRPr lang="pt-BR" sz="1800" dirty="0"/>
          </a:p>
          <a:p>
            <a:pPr lvl="1" algn="just"/>
            <a:r>
              <a:rPr lang="pt-BR" sz="2400" dirty="0"/>
              <a:t>ENTJ e ISTJ </a:t>
            </a:r>
            <a:endParaRPr lang="pt-BR" sz="2400" dirty="0" smtClean="0"/>
          </a:p>
          <a:p>
            <a:pPr lvl="2" algn="just"/>
            <a:r>
              <a:rPr lang="pt-BR" sz="2000" dirty="0" smtClean="0"/>
              <a:t>Ambos possuem </a:t>
            </a:r>
            <a:r>
              <a:rPr lang="pt-BR" sz="2000" b="1" dirty="0" smtClean="0"/>
              <a:t>“TJ”</a:t>
            </a:r>
          </a:p>
          <a:p>
            <a:pPr lvl="2" algn="just"/>
            <a:r>
              <a:rPr lang="pt-BR" sz="2000" dirty="0" smtClean="0"/>
              <a:t>Caracterizam </a:t>
            </a:r>
            <a:r>
              <a:rPr lang="pt-BR" sz="2000" dirty="0"/>
              <a:t>pessoas que procuram argumentos lógicos para tomar as decisões e não sentem pressão após a tomada dessas decisões (MYERS et al., 1998).</a:t>
            </a:r>
          </a:p>
          <a:p>
            <a:pPr lvl="2" algn="just"/>
            <a:endParaRPr lang="pt-BR" sz="1200" dirty="0"/>
          </a:p>
          <a:p>
            <a:pPr lvl="2" algn="just"/>
            <a:endParaRPr lang="pt-BR" sz="12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marL="366713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366713" lvl="1" indent="0" algn="just">
              <a:buNone/>
            </a:pPr>
            <a:endParaRPr lang="pt-BR" sz="1400" dirty="0"/>
          </a:p>
          <a:p>
            <a:pPr marL="366713" lvl="1" indent="0" algn="just">
              <a:buNone/>
            </a:pPr>
            <a:endParaRPr lang="pt-BR" sz="1400" dirty="0" smtClean="0"/>
          </a:p>
          <a:p>
            <a:pPr marL="0" indent="0" algn="just">
              <a:buNone/>
            </a:pPr>
            <a:endParaRPr lang="pt-BR" sz="1400" dirty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algn="just">
              <a:lnSpc>
                <a:spcPct val="150000"/>
              </a:lnSpc>
            </a:pPr>
            <a:endParaRPr sz="1600"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60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Ameaças</a:t>
            </a:r>
            <a:r>
              <a:rPr lang="en-US" altLang="pt-BR" dirty="0" smtClean="0">
                <a:latin typeface="Calibri" pitchFamily="34" charset="0"/>
              </a:rPr>
              <a:t> à </a:t>
            </a:r>
            <a:r>
              <a:rPr lang="en-US" altLang="pt-BR" dirty="0" err="1" smtClean="0">
                <a:latin typeface="Calibri" pitchFamily="34" charset="0"/>
              </a:rPr>
              <a:t>Validade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51520" y="1845124"/>
            <a:ext cx="8712967" cy="22166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pt-BR" sz="3200" u="sng" dirty="0" smtClean="0"/>
              <a:t>Interna</a:t>
            </a:r>
            <a:r>
              <a:rPr lang="pt-BR" sz="3200" u="sng" dirty="0"/>
              <a:t>: </a:t>
            </a:r>
          </a:p>
          <a:p>
            <a:pPr lvl="1"/>
            <a:r>
              <a:rPr lang="pt-BR" sz="2800" dirty="0" smtClean="0"/>
              <a:t> Perda de </a:t>
            </a:r>
            <a:r>
              <a:rPr lang="pt-BR" sz="2800" dirty="0"/>
              <a:t>concentração </a:t>
            </a:r>
            <a:r>
              <a:rPr lang="pt-BR" sz="2800" dirty="0" smtClean="0"/>
              <a:t>ao responder o teste, devido ao grande número de questões. </a:t>
            </a:r>
          </a:p>
          <a:p>
            <a:r>
              <a:rPr lang="pt-BR" sz="3200" u="sng" dirty="0" smtClean="0"/>
              <a:t>Externa</a:t>
            </a:r>
            <a:r>
              <a:rPr lang="pt-BR" sz="3200" u="sng" dirty="0"/>
              <a:t>: </a:t>
            </a:r>
          </a:p>
          <a:p>
            <a:pPr lvl="1"/>
            <a:r>
              <a:rPr lang="pt-BR" sz="2800" dirty="0" smtClean="0"/>
              <a:t> Os experimentos foram realizados </a:t>
            </a:r>
            <a:r>
              <a:rPr lang="pt-BR" sz="2800" dirty="0"/>
              <a:t>com </a:t>
            </a:r>
            <a:r>
              <a:rPr lang="pt-BR" sz="2800" dirty="0" smtClean="0"/>
              <a:t>poucos participantes.</a:t>
            </a:r>
          </a:p>
          <a:p>
            <a:r>
              <a:rPr lang="pt-BR" sz="3200" u="sng" dirty="0" smtClean="0"/>
              <a:t>De construção:</a:t>
            </a:r>
          </a:p>
          <a:p>
            <a:pPr lvl="1"/>
            <a:r>
              <a:rPr lang="pt-BR" sz="2800" dirty="0" smtClean="0"/>
              <a:t>Os sites </a:t>
            </a:r>
            <a:r>
              <a:rPr lang="pt-BR" sz="2800" dirty="0"/>
              <a:t>que </a:t>
            </a:r>
            <a:r>
              <a:rPr lang="pt-BR" sz="2800" dirty="0" smtClean="0"/>
              <a:t>possuíam os testes MBTI e Big Five podem </a:t>
            </a:r>
            <a:r>
              <a:rPr lang="pt-BR" sz="2800" dirty="0"/>
              <a:t>não ter ficado suficientemente intuitivo.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800" dirty="0"/>
          </a:p>
          <a:p>
            <a:pPr marL="366713" lvl="1" indent="0" algn="just">
              <a:lnSpc>
                <a:spcPct val="150000"/>
              </a:lnSpc>
              <a:buNone/>
            </a:pPr>
            <a:endParaRPr sz="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61970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 smtClean="0"/>
              <a:t>Estado da Arte:</a:t>
            </a:r>
            <a:endParaRPr sz="4000" dirty="0" smtClean="0"/>
          </a:p>
          <a:p>
            <a:pPr lvl="1" algn="just"/>
            <a:r>
              <a:rPr lang="pt-BR" sz="3200" dirty="0" smtClean="0"/>
              <a:t>Pesquisadores </a:t>
            </a:r>
            <a:r>
              <a:rPr lang="pt-BR" sz="3200" dirty="0"/>
              <a:t>vem buscando nas redes veiculares </a:t>
            </a:r>
            <a:r>
              <a:rPr lang="pt-BR" sz="3200" dirty="0" err="1"/>
              <a:t>ad-</a:t>
            </a:r>
            <a:r>
              <a:rPr lang="pt-BR" sz="3200" dirty="0" err="1" smtClean="0"/>
              <a:t>hoc</a:t>
            </a:r>
            <a:r>
              <a:rPr lang="pt-BR" sz="3200" dirty="0" smtClean="0"/>
              <a:t> (VANET) uma poss</a:t>
            </a:r>
            <a:r>
              <a:rPr lang="pt-BR" sz="3200" dirty="0" smtClean="0"/>
              <a:t>í</a:t>
            </a:r>
            <a:r>
              <a:rPr lang="pt-BR" sz="3200" dirty="0" smtClean="0"/>
              <a:t>vel solu</a:t>
            </a:r>
            <a:r>
              <a:rPr lang="pt-BR" sz="3200" dirty="0" smtClean="0"/>
              <a:t>çã</a:t>
            </a:r>
            <a:r>
              <a:rPr lang="pt-BR" sz="3200" dirty="0" smtClean="0"/>
              <a:t>o </a:t>
            </a:r>
            <a:r>
              <a:rPr lang="pt-BR" sz="3200" dirty="0"/>
              <a:t>para os problemas referentes </a:t>
            </a:r>
            <a:r>
              <a:rPr lang="pt-BR" sz="3200" dirty="0" smtClean="0"/>
              <a:t>à</a:t>
            </a:r>
            <a:r>
              <a:rPr lang="pt-BR" sz="3200" dirty="0" smtClean="0"/>
              <a:t> </a:t>
            </a:r>
            <a:r>
              <a:rPr lang="pt-BR" sz="3200" dirty="0"/>
              <a:t>mobilidade urbana. Contudo, </a:t>
            </a:r>
            <a:r>
              <a:rPr lang="pt-BR" sz="3200" dirty="0" err="1"/>
              <a:t>VANETs</a:t>
            </a:r>
            <a:r>
              <a:rPr lang="pt-BR" sz="3200" dirty="0"/>
              <a:t> ainda apresenta uma </a:t>
            </a:r>
            <a:r>
              <a:rPr lang="pt-BR" sz="3200" dirty="0" smtClean="0"/>
              <a:t>s</a:t>
            </a:r>
            <a:r>
              <a:rPr lang="pt-BR" sz="3200" dirty="0" smtClean="0"/>
              <a:t>é</a:t>
            </a:r>
            <a:r>
              <a:rPr lang="pt-BR" sz="3200" dirty="0" smtClean="0"/>
              <a:t>rie </a:t>
            </a:r>
            <a:r>
              <a:rPr lang="pt-BR" sz="3200" dirty="0"/>
              <a:t>de desafios que devem ser resolvidos para que seu uso seja consolidado. </a:t>
            </a:r>
            <a:endParaRPr lang="pt-BR" sz="3200" dirty="0"/>
          </a:p>
          <a:p>
            <a:pPr lvl="1" algn="just"/>
            <a:r>
              <a:rPr sz="3200" dirty="0" smtClean="0"/>
              <a:t> </a:t>
            </a:r>
            <a:endParaRPr sz="3200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4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51521" y="1845124"/>
            <a:ext cx="8514654" cy="22166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u="sng" dirty="0" smtClean="0"/>
              <a:t>Big Five:</a:t>
            </a:r>
          </a:p>
          <a:p>
            <a:pPr lvl="1"/>
            <a:r>
              <a:rPr lang="pt-BR" sz="2800" b="1" dirty="0" smtClean="0"/>
              <a:t>Evidências</a:t>
            </a:r>
            <a:r>
              <a:rPr lang="pt-BR" sz="2800" dirty="0" smtClean="0"/>
              <a:t> de que </a:t>
            </a:r>
            <a:r>
              <a:rPr lang="pt-BR" sz="2800" b="1" i="1" dirty="0" smtClean="0"/>
              <a:t>Estabilidade</a:t>
            </a:r>
            <a:r>
              <a:rPr lang="pt-BR" sz="2800" i="1" dirty="0" smtClean="0"/>
              <a:t> </a:t>
            </a:r>
            <a:r>
              <a:rPr lang="pt-BR" sz="2800" b="1" i="1" dirty="0" smtClean="0"/>
              <a:t>Emocional</a:t>
            </a:r>
            <a:r>
              <a:rPr lang="pt-BR" sz="2800" i="1" dirty="0" smtClean="0"/>
              <a:t> </a:t>
            </a:r>
            <a:r>
              <a:rPr lang="pt-BR" sz="2800" dirty="0" smtClean="0"/>
              <a:t>e </a:t>
            </a:r>
            <a:r>
              <a:rPr lang="pt-BR" sz="2800" b="1" i="1" dirty="0" smtClean="0"/>
              <a:t>Extroversão</a:t>
            </a:r>
            <a:r>
              <a:rPr lang="pt-BR" sz="2800" dirty="0" smtClean="0"/>
              <a:t> influenciaram a qualidade de software.</a:t>
            </a:r>
          </a:p>
          <a:p>
            <a:r>
              <a:rPr lang="pt-BR" sz="2800" u="sng" dirty="0" smtClean="0"/>
              <a:t>MBTI:</a:t>
            </a:r>
          </a:p>
          <a:p>
            <a:pPr lvl="1"/>
            <a:r>
              <a:rPr lang="pt-BR" sz="2800" b="1" dirty="0" smtClean="0"/>
              <a:t>Evidências</a:t>
            </a:r>
            <a:r>
              <a:rPr lang="pt-BR" sz="2800" dirty="0" smtClean="0"/>
              <a:t> de que a métrica CK </a:t>
            </a:r>
            <a:r>
              <a:rPr lang="pt-BR" sz="2800" b="1" i="1" dirty="0" smtClean="0"/>
              <a:t>DIT</a:t>
            </a:r>
            <a:r>
              <a:rPr lang="pt-BR" sz="2800" i="1" dirty="0" smtClean="0"/>
              <a:t> </a:t>
            </a:r>
            <a:r>
              <a:rPr lang="pt-BR" sz="2800" dirty="0" smtClean="0"/>
              <a:t>tem maior probabilidade de sofrer influência dos tipos MBTI</a:t>
            </a:r>
          </a:p>
          <a:p>
            <a:pPr lvl="1"/>
            <a:r>
              <a:rPr lang="pt-BR" sz="2800" b="1" dirty="0" smtClean="0"/>
              <a:t>Evidências</a:t>
            </a:r>
            <a:r>
              <a:rPr lang="pt-BR" sz="2800" dirty="0" smtClean="0"/>
              <a:t> de que os tipos </a:t>
            </a:r>
            <a:r>
              <a:rPr lang="pt-BR" sz="2800" b="1" i="1" dirty="0" smtClean="0"/>
              <a:t>ENTJ</a:t>
            </a:r>
            <a:r>
              <a:rPr lang="pt-BR" sz="2800" dirty="0" smtClean="0"/>
              <a:t> e </a:t>
            </a:r>
            <a:r>
              <a:rPr lang="pt-BR" sz="2800" b="1" i="1" dirty="0" smtClean="0"/>
              <a:t>ISTJ</a:t>
            </a:r>
            <a:r>
              <a:rPr lang="pt-BR" sz="2800" dirty="0" smtClean="0"/>
              <a:t> influenciaram a qualidade de software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800" dirty="0"/>
          </a:p>
          <a:p>
            <a:pPr marL="366713" lvl="1" indent="0" algn="just">
              <a:lnSpc>
                <a:spcPct val="150000"/>
              </a:lnSpc>
              <a:buNone/>
            </a:pP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107504" y="1556792"/>
            <a:ext cx="8856984" cy="2216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50" b="1" dirty="0" smtClean="0"/>
              <a:t>Na indústria:</a:t>
            </a:r>
          </a:p>
          <a:p>
            <a:pPr lvl="1"/>
            <a:r>
              <a:rPr lang="pt-BR" sz="1850" dirty="0" smtClean="0"/>
              <a:t>A instituição </a:t>
            </a:r>
            <a:r>
              <a:rPr lang="pt-BR" sz="1850" dirty="0"/>
              <a:t>de ensino que cedeu </a:t>
            </a:r>
            <a:r>
              <a:rPr lang="pt-BR" sz="1850" dirty="0" smtClean="0"/>
              <a:t>seus </a:t>
            </a:r>
            <a:r>
              <a:rPr lang="pt-BR" sz="1850" dirty="0"/>
              <a:t>desenvolvedores para a execução do experimento do Estudo de Caso 1, </a:t>
            </a:r>
            <a:r>
              <a:rPr lang="pt-BR" sz="1850" dirty="0" smtClean="0"/>
              <a:t>não descarta adotar, </a:t>
            </a:r>
            <a:r>
              <a:rPr lang="pt-BR" sz="1850" dirty="0"/>
              <a:t>a </a:t>
            </a:r>
            <a:r>
              <a:rPr lang="pt-BR" sz="1850" dirty="0" smtClean="0"/>
              <a:t>análise de </a:t>
            </a:r>
            <a:r>
              <a:rPr lang="pt-BR" sz="1850" dirty="0"/>
              <a:t>personalidade como um dos elementos avaliativos para a sua equipe de </a:t>
            </a:r>
            <a:r>
              <a:rPr lang="pt-BR" sz="1850" dirty="0" smtClean="0"/>
              <a:t>desenvolvimento;</a:t>
            </a:r>
          </a:p>
          <a:p>
            <a:r>
              <a:rPr lang="pt-BR" sz="1850" b="1" dirty="0" smtClean="0"/>
              <a:t>Na academia:</a:t>
            </a:r>
          </a:p>
          <a:p>
            <a:pPr lvl="1"/>
            <a:r>
              <a:rPr lang="pt-BR" sz="1850" b="1" dirty="0" smtClean="0"/>
              <a:t>Três</a:t>
            </a:r>
            <a:r>
              <a:rPr lang="pt-BR" sz="1850" dirty="0" smtClean="0"/>
              <a:t> </a:t>
            </a:r>
            <a:r>
              <a:rPr lang="pt-BR" sz="1850" dirty="0"/>
              <a:t>publicações internacionais: </a:t>
            </a:r>
            <a:endParaRPr lang="pt-BR" sz="1850" dirty="0" smtClean="0"/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O Capítulo 4 </a:t>
            </a:r>
            <a:r>
              <a:rPr lang="pt-BR" sz="1850" b="1" u="sng" dirty="0">
                <a:solidFill>
                  <a:srgbClr val="FF0000"/>
                </a:solidFill>
              </a:rPr>
              <a:t>foi </a:t>
            </a:r>
            <a:r>
              <a:rPr lang="pt-BR" sz="1850" b="1" u="sng" dirty="0" smtClean="0">
                <a:solidFill>
                  <a:srgbClr val="FF0000"/>
                </a:solidFill>
              </a:rPr>
              <a:t>publicado </a:t>
            </a:r>
            <a:r>
              <a:rPr lang="pt-BR" sz="1850" dirty="0" smtClean="0"/>
              <a:t>na </a:t>
            </a:r>
            <a:r>
              <a:rPr lang="pt-BR" sz="1850" i="1" dirty="0" smtClean="0"/>
              <a:t>8th Euro American </a:t>
            </a:r>
            <a:r>
              <a:rPr lang="pt-BR" sz="1850" i="1" dirty="0" err="1" smtClean="0"/>
              <a:t>Association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on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Telematics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and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Information</a:t>
            </a:r>
            <a:r>
              <a:rPr lang="pt-BR" sz="1850" i="1" dirty="0" smtClean="0"/>
              <a:t> Systems</a:t>
            </a:r>
            <a:r>
              <a:rPr lang="pt-BR" sz="1850" dirty="0" smtClean="0"/>
              <a:t> (</a:t>
            </a:r>
            <a:r>
              <a:rPr lang="pt-BR" sz="1850" b="1" dirty="0" smtClean="0"/>
              <a:t>EATIS 2016 - </a:t>
            </a:r>
            <a:r>
              <a:rPr lang="pt-BR" sz="1850" b="1" dirty="0" err="1" smtClean="0"/>
              <a:t>Qualis</a:t>
            </a:r>
            <a:r>
              <a:rPr lang="pt-BR" sz="1850" b="1" dirty="0" smtClean="0"/>
              <a:t> B4</a:t>
            </a:r>
            <a:r>
              <a:rPr lang="pt-BR" sz="1850" dirty="0" smtClean="0"/>
              <a:t>); </a:t>
            </a:r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A Seção 2.1 do Capítulo 2 </a:t>
            </a:r>
            <a:r>
              <a:rPr lang="pt-BR" sz="1850" dirty="0" smtClean="0"/>
              <a:t>foi aceita para publicação na </a:t>
            </a:r>
            <a:r>
              <a:rPr lang="pt-BR" sz="1850" i="1" dirty="0" smtClean="0"/>
              <a:t>19th </a:t>
            </a:r>
            <a:r>
              <a:rPr lang="pt-BR" sz="1850" i="1" dirty="0" err="1"/>
              <a:t>International</a:t>
            </a:r>
            <a:r>
              <a:rPr lang="pt-BR" sz="1850" i="1" dirty="0"/>
              <a:t> </a:t>
            </a:r>
            <a:r>
              <a:rPr lang="pt-BR" sz="1850" i="1" dirty="0" err="1"/>
              <a:t>Conference</a:t>
            </a:r>
            <a:r>
              <a:rPr lang="pt-BR" sz="1850" i="1" dirty="0"/>
              <a:t> </a:t>
            </a:r>
            <a:r>
              <a:rPr lang="pt-BR" sz="1850" i="1" dirty="0" err="1"/>
              <a:t>on</a:t>
            </a:r>
            <a:r>
              <a:rPr lang="pt-BR" sz="1850" i="1" dirty="0"/>
              <a:t> Enterprise </a:t>
            </a:r>
            <a:r>
              <a:rPr lang="pt-BR" sz="1850" i="1" dirty="0" err="1"/>
              <a:t>Information</a:t>
            </a:r>
            <a:r>
              <a:rPr lang="pt-BR" sz="1850" i="1" dirty="0"/>
              <a:t> Systems </a:t>
            </a:r>
            <a:r>
              <a:rPr lang="pt-BR" sz="1850" b="1" dirty="0"/>
              <a:t>(ICEIS 2017 </a:t>
            </a:r>
            <a:r>
              <a:rPr lang="pt-BR" sz="1850" b="1" dirty="0" smtClean="0"/>
              <a:t>– </a:t>
            </a:r>
            <a:r>
              <a:rPr lang="pt-BR" sz="1850" b="1" dirty="0" err="1" smtClean="0"/>
              <a:t>Qualis</a:t>
            </a:r>
            <a:r>
              <a:rPr lang="pt-BR" sz="1850" b="1" dirty="0" smtClean="0"/>
              <a:t> B1</a:t>
            </a:r>
            <a:r>
              <a:rPr lang="pt-BR" sz="1850" dirty="0" smtClean="0"/>
              <a:t>);</a:t>
            </a:r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O Capítulo 5 </a:t>
            </a:r>
            <a:r>
              <a:rPr lang="pt-BR" sz="1850" dirty="0"/>
              <a:t>foi </a:t>
            </a:r>
            <a:r>
              <a:rPr lang="pt-BR" sz="1850" dirty="0" smtClean="0"/>
              <a:t>aceito </a:t>
            </a:r>
            <a:r>
              <a:rPr lang="pt-BR" sz="1850" dirty="0"/>
              <a:t>para publicação </a:t>
            </a:r>
            <a:r>
              <a:rPr lang="pt-BR" sz="1850" dirty="0" smtClean="0"/>
              <a:t>na </a:t>
            </a:r>
            <a:r>
              <a:rPr lang="pt-BR" sz="1850" i="1" dirty="0" smtClean="0"/>
              <a:t>19th </a:t>
            </a:r>
            <a:r>
              <a:rPr lang="pt-BR" sz="1850" i="1" dirty="0" err="1"/>
              <a:t>International</a:t>
            </a:r>
            <a:r>
              <a:rPr lang="pt-BR" sz="1850" i="1" dirty="0"/>
              <a:t> </a:t>
            </a:r>
            <a:r>
              <a:rPr lang="pt-BR" sz="1850" i="1" dirty="0" err="1"/>
              <a:t>Conference</a:t>
            </a:r>
            <a:r>
              <a:rPr lang="pt-BR" sz="1850" i="1" dirty="0"/>
              <a:t> </a:t>
            </a:r>
            <a:r>
              <a:rPr lang="pt-BR" sz="1850" i="1" dirty="0" err="1"/>
              <a:t>on</a:t>
            </a:r>
            <a:r>
              <a:rPr lang="pt-BR" sz="1850" i="1" dirty="0"/>
              <a:t> Enterprise </a:t>
            </a:r>
            <a:r>
              <a:rPr lang="pt-BR" sz="1850" i="1" dirty="0" err="1"/>
              <a:t>Information</a:t>
            </a:r>
            <a:r>
              <a:rPr lang="pt-BR" sz="1850" i="1" dirty="0"/>
              <a:t> Systems </a:t>
            </a:r>
            <a:r>
              <a:rPr lang="pt-BR" sz="1850" dirty="0"/>
              <a:t>(</a:t>
            </a:r>
            <a:r>
              <a:rPr lang="pt-BR" sz="1850" b="1" dirty="0"/>
              <a:t>ICEIS 2017 – </a:t>
            </a:r>
            <a:r>
              <a:rPr lang="pt-BR" sz="1850" b="1" dirty="0" smtClean="0"/>
              <a:t> </a:t>
            </a:r>
            <a:r>
              <a:rPr lang="pt-BR" sz="1850" b="1" dirty="0" err="1" smtClean="0"/>
              <a:t>Qualis</a:t>
            </a:r>
            <a:r>
              <a:rPr lang="pt-BR" sz="1850" b="1" dirty="0" smtClean="0"/>
              <a:t> B1</a:t>
            </a:r>
            <a:r>
              <a:rPr lang="pt-BR" sz="1850" dirty="0" smtClean="0"/>
              <a:t>);</a:t>
            </a:r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O Capítulo 6 </a:t>
            </a:r>
            <a:r>
              <a:rPr lang="pt-BR" sz="1850" dirty="0" smtClean="0"/>
              <a:t>está em fase de submissão para a revista </a:t>
            </a:r>
            <a:r>
              <a:rPr lang="en-US" sz="1850" dirty="0" err="1" smtClean="0"/>
              <a:t>iSys</a:t>
            </a:r>
            <a:r>
              <a:rPr lang="en-US" sz="1850" dirty="0" smtClean="0"/>
              <a:t> </a:t>
            </a:r>
            <a:r>
              <a:rPr lang="en-US" sz="1850" dirty="0"/>
              <a:t>- Brazilian Journal of </a:t>
            </a:r>
            <a:r>
              <a:rPr lang="en-US" sz="1850" dirty="0" smtClean="0"/>
              <a:t>Information </a:t>
            </a:r>
            <a:r>
              <a:rPr lang="en-US" sz="1850" dirty="0"/>
              <a:t>Systems </a:t>
            </a:r>
            <a:r>
              <a:rPr lang="en-US" sz="1850" b="1" dirty="0" smtClean="0"/>
              <a:t>(</a:t>
            </a:r>
            <a:r>
              <a:rPr lang="en-US" sz="1850" b="1" dirty="0" err="1" smtClean="0"/>
              <a:t>Qualis</a:t>
            </a:r>
            <a:r>
              <a:rPr lang="en-US" sz="1850" b="1" dirty="0" smtClean="0"/>
              <a:t> B3)</a:t>
            </a:r>
          </a:p>
          <a:p>
            <a:r>
              <a:rPr lang="en-US" sz="1850" dirty="0" err="1"/>
              <a:t>Futuro</a:t>
            </a:r>
            <a:r>
              <a:rPr lang="en-US" sz="1850" dirty="0"/>
              <a:t>?</a:t>
            </a:r>
            <a:endParaRPr lang="pt-BR" sz="1850" dirty="0"/>
          </a:p>
          <a:p>
            <a:pPr lvl="1"/>
            <a:endParaRPr lang="pt-BR" sz="1850" dirty="0" smtClean="0"/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</a:pPr>
            <a:endParaRPr lang="pt-BR" sz="1850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1850" dirty="0" smtClean="0"/>
          </a:p>
          <a:p>
            <a:pPr marL="366713" lvl="1" indent="0" algn="just">
              <a:lnSpc>
                <a:spcPct val="150000"/>
              </a:lnSpc>
              <a:buFont typeface="Wingdings 2" pitchFamily="18" charset="2"/>
              <a:buNone/>
            </a:pPr>
            <a:endParaRPr lang="pt-BR" sz="1850" dirty="0"/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dirty="0">
                <a:latin typeface="Calibri" pitchFamily="34" charset="0"/>
              </a:rPr>
              <a:t>giga.anderson@gmail.com</a:t>
            </a:r>
            <a:r>
              <a:rPr lang="pt-BR" altLang="pt-BR" sz="3200" dirty="0"/>
              <a:t/>
            </a:r>
            <a:br>
              <a:rPr lang="pt-BR" altLang="pt-BR" sz="3200" dirty="0"/>
            </a:b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Quest</a:t>
            </a:r>
            <a:r>
              <a:rPr lang="pt-BR" sz="3200" dirty="0" smtClean="0"/>
              <a:t>ão</a:t>
            </a:r>
            <a:r>
              <a:rPr lang="pt-BR" sz="3200" dirty="0" smtClean="0"/>
              <a:t> </a:t>
            </a:r>
            <a:r>
              <a:rPr lang="pt-BR" sz="3200" dirty="0" smtClean="0"/>
              <a:t>de Pesquisa:</a:t>
            </a:r>
          </a:p>
          <a:p>
            <a:pPr lvl="1" algn="just"/>
            <a:r>
              <a:rPr lang="pt-BR" sz="2800" dirty="0" smtClean="0"/>
              <a:t>É</a:t>
            </a:r>
            <a:r>
              <a:rPr lang="pt-BR" sz="2800" dirty="0" smtClean="0"/>
              <a:t> poss</a:t>
            </a:r>
            <a:r>
              <a:rPr lang="pt-BR" sz="2800" dirty="0" smtClean="0"/>
              <a:t>í</a:t>
            </a:r>
            <a:r>
              <a:rPr lang="pt-BR" sz="2800" dirty="0" smtClean="0"/>
              <a:t>vel </a:t>
            </a:r>
            <a:r>
              <a:rPr lang="pt-BR" sz="2800" dirty="0"/>
              <a:t>criar uma plataforma aberta, </a:t>
            </a:r>
            <a:r>
              <a:rPr lang="pt-BR" sz="2800" dirty="0" smtClean="0"/>
              <a:t>flex</a:t>
            </a:r>
            <a:r>
              <a:rPr lang="pt-BR" sz="2800" dirty="0" smtClean="0"/>
              <a:t>í</a:t>
            </a:r>
            <a:r>
              <a:rPr lang="pt-BR" sz="2800" dirty="0" smtClean="0"/>
              <a:t>vel </a:t>
            </a:r>
            <a:r>
              <a:rPr lang="pt-BR" sz="2800" dirty="0"/>
              <a:t>e </a:t>
            </a:r>
            <a:r>
              <a:rPr lang="pt-BR" sz="2800" dirty="0" smtClean="0"/>
              <a:t>extens</a:t>
            </a:r>
            <a:r>
              <a:rPr lang="pt-BR" sz="2800" dirty="0" smtClean="0"/>
              <a:t>í</a:t>
            </a:r>
            <a:r>
              <a:rPr lang="pt-BR" sz="2800" dirty="0" smtClean="0"/>
              <a:t>vel </a:t>
            </a:r>
            <a:r>
              <a:rPr lang="pt-BR" sz="2800" dirty="0"/>
              <a:t>capaz de permitir o gerenciamento de redes veiculares como </a:t>
            </a:r>
            <a:r>
              <a:rPr lang="pt-BR" sz="2800" dirty="0" smtClean="0"/>
              <a:t>servi</a:t>
            </a:r>
            <a:r>
              <a:rPr lang="pt-BR" sz="2800" dirty="0" smtClean="0"/>
              <a:t>ç</a:t>
            </a:r>
            <a:r>
              <a:rPr lang="pt-BR" sz="2800" dirty="0" smtClean="0"/>
              <a:t>o </a:t>
            </a:r>
            <a:r>
              <a:rPr lang="pt-BR" sz="2800" dirty="0"/>
              <a:t>(</a:t>
            </a:r>
            <a:r>
              <a:rPr lang="pt-BR" sz="2800" dirty="0" err="1"/>
              <a:t>VaaS</a:t>
            </a:r>
            <a:r>
              <a:rPr lang="pt-BR" sz="2800" dirty="0"/>
              <a:t>) por meio de uma </a:t>
            </a:r>
            <a:r>
              <a:rPr lang="pt-BR" sz="2800" dirty="0" smtClean="0"/>
              <a:t>solu</a:t>
            </a:r>
            <a:r>
              <a:rPr lang="pt-BR" sz="2800" dirty="0" smtClean="0"/>
              <a:t>çã</a:t>
            </a:r>
            <a:r>
              <a:rPr lang="pt-BR" sz="2800" dirty="0"/>
              <a:t>o</a:t>
            </a:r>
            <a:r>
              <a:rPr lang="pt-BR" sz="2800" dirty="0" smtClean="0"/>
              <a:t> </a:t>
            </a:r>
            <a:r>
              <a:rPr lang="pt-BR" sz="2800" dirty="0"/>
              <a:t>em nuvem, sendo capaz de atender aos requisitos </a:t>
            </a:r>
            <a:r>
              <a:rPr lang="pt-BR" sz="2800" dirty="0" smtClean="0"/>
              <a:t>m</a:t>
            </a:r>
            <a:r>
              <a:rPr lang="pt-BR" sz="2800" dirty="0" smtClean="0"/>
              <a:t>í</a:t>
            </a:r>
            <a:r>
              <a:rPr lang="pt-BR" sz="2800" dirty="0" smtClean="0"/>
              <a:t>nimos </a:t>
            </a:r>
            <a:r>
              <a:rPr lang="pt-BR" sz="2800" dirty="0"/>
              <a:t>de tempo para a maioria das </a:t>
            </a:r>
            <a:r>
              <a:rPr lang="pt-BR" sz="2800" dirty="0" smtClean="0"/>
              <a:t>aplica</a:t>
            </a:r>
            <a:r>
              <a:rPr lang="pt-BR" sz="2800" dirty="0" smtClean="0"/>
              <a:t>çõ</a:t>
            </a:r>
            <a:r>
              <a:rPr lang="pt-BR" sz="2800" dirty="0" smtClean="0"/>
              <a:t>es </a:t>
            </a:r>
            <a:r>
              <a:rPr lang="pt-BR" sz="2800" dirty="0"/>
              <a:t>voltadas para redes </a:t>
            </a:r>
            <a:r>
              <a:rPr lang="pt-BR" sz="2800" dirty="0" smtClean="0"/>
              <a:t>veiculares? 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sz="3200" dirty="0" smtClean="0"/>
              <a:t>Software </a:t>
            </a:r>
            <a:r>
              <a:rPr lang="pt-BR" sz="3200" dirty="0"/>
              <a:t>são desenvolvidos e usados por pessoas e dão suporte à interação entre </a:t>
            </a:r>
            <a:r>
              <a:rPr lang="pt-BR" sz="3200" dirty="0" smtClean="0"/>
              <a:t>elas. Com isso:</a:t>
            </a:r>
          </a:p>
          <a:p>
            <a:pPr lvl="1" algn="just"/>
            <a:r>
              <a:rPr lang="pt-BR" dirty="0" smtClean="0"/>
              <a:t>A qualificação técnica dos </a:t>
            </a:r>
            <a:r>
              <a:rPr lang="pt-BR" dirty="0"/>
              <a:t>profissionais </a:t>
            </a:r>
            <a:r>
              <a:rPr lang="pt-BR" dirty="0" smtClean="0"/>
              <a:t>de TI pode </a:t>
            </a:r>
            <a:r>
              <a:rPr lang="pt-BR" dirty="0"/>
              <a:t>não ser suficiente para garantir </a:t>
            </a:r>
            <a:r>
              <a:rPr lang="pt-BR" dirty="0" smtClean="0"/>
              <a:t>êxito no desempenho das atividades;</a:t>
            </a:r>
          </a:p>
          <a:p>
            <a:pPr lvl="1" algn="just"/>
            <a:r>
              <a:rPr lang="pt-BR" dirty="0" smtClean="0"/>
              <a:t>Devido às constantes cobranças e pressões diárias, fatores </a:t>
            </a:r>
            <a:r>
              <a:rPr lang="pt-BR" dirty="0"/>
              <a:t>externos às </a:t>
            </a:r>
            <a:r>
              <a:rPr lang="pt-BR" dirty="0" smtClean="0"/>
              <a:t>habilidades </a:t>
            </a:r>
            <a:r>
              <a:rPr lang="pt-BR" dirty="0"/>
              <a:t>técnicas podem surgir como influenciadores na qualidade do </a:t>
            </a:r>
            <a:r>
              <a:rPr lang="pt-BR" dirty="0" smtClean="0"/>
              <a:t>trabalho;</a:t>
            </a:r>
          </a:p>
          <a:p>
            <a:pPr lvl="1" algn="just"/>
            <a:r>
              <a:rPr lang="pt-BR" dirty="0" smtClean="0"/>
              <a:t>Fatores humanos na computação</a:t>
            </a:r>
          </a:p>
          <a:p>
            <a:pPr lvl="1" algn="just"/>
            <a:endParaRPr lang="pt-BR" dirty="0"/>
          </a:p>
          <a:p>
            <a:pPr marL="366713" lvl="1" indent="0" algn="ctr">
              <a:buNone/>
            </a:pPr>
            <a:r>
              <a:rPr lang="pt-BR" sz="2800" b="1" dirty="0" smtClean="0"/>
              <a:t>Personalidade humana       Característica não técnica </a:t>
            </a:r>
            <a:endParaRPr sz="2800" b="1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Seta para a direita 1"/>
          <p:cNvSpPr/>
          <p:nvPr/>
        </p:nvSpPr>
        <p:spPr>
          <a:xfrm>
            <a:off x="4417650" y="558924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/>
              <a:t>Propor uma arquitetura de software </a:t>
            </a:r>
            <a:r>
              <a:rPr lang="pt-BR" dirty="0" smtClean="0"/>
              <a:t>flex</a:t>
            </a:r>
            <a:r>
              <a:rPr lang="pt-BR" dirty="0" smtClean="0"/>
              <a:t>í</a:t>
            </a:r>
            <a:r>
              <a:rPr lang="pt-BR" dirty="0" smtClean="0"/>
              <a:t>vel </a:t>
            </a:r>
            <a:r>
              <a:rPr lang="pt-BR" dirty="0"/>
              <a:t>e </a:t>
            </a:r>
            <a:r>
              <a:rPr lang="pt-BR" dirty="0" smtClean="0"/>
              <a:t>extens</a:t>
            </a:r>
            <a:r>
              <a:rPr lang="pt-BR" dirty="0" smtClean="0"/>
              <a:t>í</a:t>
            </a:r>
            <a:r>
              <a:rPr lang="pt-BR" dirty="0" smtClean="0"/>
              <a:t>vel</a:t>
            </a:r>
            <a:r>
              <a:rPr lang="pt-BR" dirty="0"/>
              <a:t>, com capacidade de </a:t>
            </a:r>
            <a:r>
              <a:rPr lang="pt-BR" dirty="0" smtClean="0"/>
              <a:t>gerenciar n</a:t>
            </a:r>
            <a:r>
              <a:rPr lang="pt-BR" dirty="0" smtClean="0"/>
              <a:t>ó</a:t>
            </a:r>
            <a:r>
              <a:rPr lang="pt-BR" dirty="0" smtClean="0"/>
              <a:t>s </a:t>
            </a:r>
            <a:r>
              <a:rPr lang="pt-BR" dirty="0"/>
              <a:t>de uma rede VANET, realizando a </a:t>
            </a:r>
            <a:r>
              <a:rPr lang="pt-BR" dirty="0" smtClean="0"/>
              <a:t>comunica</a:t>
            </a:r>
            <a:r>
              <a:rPr lang="pt-BR" dirty="0" smtClean="0"/>
              <a:t>çã</a:t>
            </a:r>
            <a:r>
              <a:rPr lang="pt-BR" dirty="0" smtClean="0"/>
              <a:t>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</a:t>
            </a:r>
            <a:r>
              <a:rPr lang="pt-BR" dirty="0" smtClean="0"/>
              <a:t>çã</a:t>
            </a:r>
            <a:r>
              <a:rPr lang="pt-BR" dirty="0" smtClean="0"/>
              <a:t>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</a:t>
            </a:r>
            <a:r>
              <a:rPr lang="pt-BR" dirty="0" smtClean="0"/>
              <a:t>s </a:t>
            </a:r>
            <a:r>
              <a:rPr lang="pt-BR" dirty="0"/>
              <a:t>redes veiculares. </a:t>
            </a:r>
            <a:endParaRPr lang="pt-BR" dirty="0"/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  <a:endParaRPr lang="pt-BR" sz="3200" dirty="0" smtClean="0"/>
          </a:p>
          <a:p>
            <a:pPr lvl="1" algn="just"/>
            <a:r>
              <a:rPr lang="pt-BR" dirty="0"/>
              <a:t>Elaborar uma arquitetura de </a:t>
            </a:r>
            <a:r>
              <a:rPr lang="pt-BR" i="1" dirty="0" smtClean="0"/>
              <a:t>software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err="1"/>
              <a:t>extensabilidade</a:t>
            </a:r>
            <a:r>
              <a:rPr lang="pt-BR" dirty="0"/>
              <a:t>, flexibilidade e escalabilidade;</a:t>
            </a:r>
            <a:endParaRPr lang="pt-BR" dirty="0"/>
          </a:p>
          <a:p>
            <a:pPr lvl="1" algn="just"/>
            <a:r>
              <a:rPr lang="pt-BR" dirty="0" smtClean="0"/>
              <a:t>Avaliar a qualidade de software, </a:t>
            </a:r>
            <a:r>
              <a:rPr lang="pt-BR" b="1" u="sng" dirty="0" smtClean="0"/>
              <a:t>por meio de métricas de software OO;</a:t>
            </a:r>
          </a:p>
          <a:p>
            <a:pPr lvl="1" algn="just"/>
            <a:r>
              <a:rPr lang="pt-BR" dirty="0" smtClean="0"/>
              <a:t>Identificar se há </a:t>
            </a:r>
            <a:r>
              <a:rPr lang="pt-BR" b="1" dirty="0" smtClean="0"/>
              <a:t>influência</a:t>
            </a:r>
            <a:r>
              <a:rPr lang="pt-BR" dirty="0" smtClean="0"/>
              <a:t> </a:t>
            </a:r>
            <a:r>
              <a:rPr lang="pt-BR" b="1" dirty="0" smtClean="0"/>
              <a:t>da personalidade </a:t>
            </a:r>
            <a:r>
              <a:rPr lang="pt-BR" dirty="0" smtClean="0"/>
              <a:t>sobre a qualidade dos software, utilizando evidências estatísticas minimamente parciais.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 smtClean="0">
                <a:latin typeface="Calibri" pitchFamily="34" charset="0"/>
              </a:rPr>
              <a:t>Fundamentação Teórica</a:t>
            </a:r>
            <a:endParaRPr lang="pt-BR" altLang="pt-BR" sz="4000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Revisão Sistemática da Literatura</a:t>
            </a:r>
          </a:p>
          <a:p>
            <a:pPr lvl="1" algn="just"/>
            <a:r>
              <a:rPr lang="pt-BR" dirty="0"/>
              <a:t>Quais modelos psicológicos são utilizados para </a:t>
            </a:r>
            <a:r>
              <a:rPr lang="pt-BR" b="1" dirty="0"/>
              <a:t>avaliar a personalidade</a:t>
            </a:r>
            <a:r>
              <a:rPr lang="pt-BR" dirty="0"/>
              <a:t> de </a:t>
            </a:r>
            <a:r>
              <a:rPr lang="pt-BR" u="sng" dirty="0"/>
              <a:t>profissionais de engenharia de software? </a:t>
            </a:r>
            <a:endParaRPr lang="pt-BR" u="sng" dirty="0" smtClean="0"/>
          </a:p>
          <a:p>
            <a:pPr lvl="1" algn="just"/>
            <a:r>
              <a:rPr lang="pt-BR" dirty="0"/>
              <a:t>É corretor afirmar que as </a:t>
            </a:r>
            <a:r>
              <a:rPr lang="pt-BR" b="1" dirty="0"/>
              <a:t>atividades exercidas </a:t>
            </a:r>
            <a:r>
              <a:rPr lang="pt-BR" dirty="0"/>
              <a:t>pelos profissionais de engenharia de software </a:t>
            </a:r>
            <a:r>
              <a:rPr lang="pt-BR" u="sng" dirty="0"/>
              <a:t>sofrem influência da sua personalidade</a:t>
            </a:r>
            <a:r>
              <a:rPr lang="pt-BR" dirty="0"/>
              <a:t>? </a:t>
            </a:r>
            <a:endParaRPr lang="pt-BR" dirty="0" smtClean="0"/>
          </a:p>
          <a:p>
            <a:pPr algn="just"/>
            <a:r>
              <a:rPr lang="pt-BR" sz="3200" dirty="0" smtClean="0"/>
              <a:t>Revisão Bibliográfica </a:t>
            </a:r>
          </a:p>
          <a:p>
            <a:pPr lvl="1" algn="just"/>
            <a:r>
              <a:rPr lang="pt-BR" dirty="0" smtClean="0"/>
              <a:t>Métricas de software orientados a objetos</a:t>
            </a:r>
          </a:p>
          <a:p>
            <a:pPr algn="just"/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735925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2543</Words>
  <Application>Microsoft Macintosh PowerPoint</Application>
  <PresentationFormat>On-screen Show (4:3)</PresentationFormat>
  <Paragraphs>466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EdStudPres</vt:lpstr>
      <vt:lpstr>I9Vanets: um modelo de arquitetura de software para rede veicular em nuvem </vt:lpstr>
      <vt:lpstr>Agenda</vt:lpstr>
      <vt:lpstr>Prefácio</vt:lpstr>
      <vt:lpstr>Introdução</vt:lpstr>
      <vt:lpstr>Introdução</vt:lpstr>
      <vt:lpstr>Justificativa</vt:lpstr>
      <vt:lpstr>Objetivos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Trabalhos Relacionados</vt:lpstr>
      <vt:lpstr>Projeto Piloto: MBTI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Ameaças à Validade</vt:lpstr>
      <vt:lpstr>Conclusões</vt:lpstr>
      <vt:lpstr>Contribuições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2017-05-11T22:16:11Z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