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4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9" r:id="rId3"/>
    <p:sldId id="560" r:id="rId4"/>
    <p:sldId id="713" r:id="rId5"/>
    <p:sldId id="672" r:id="rId6"/>
    <p:sldId id="673" r:id="rId7"/>
    <p:sldId id="674" r:id="rId8"/>
    <p:sldId id="703" r:id="rId9"/>
    <p:sldId id="701" r:id="rId10"/>
    <p:sldId id="653" r:id="rId11"/>
    <p:sldId id="662" r:id="rId12"/>
    <p:sldId id="714" r:id="rId13"/>
    <p:sldId id="715" r:id="rId14"/>
    <p:sldId id="716" r:id="rId15"/>
    <p:sldId id="687" r:id="rId16"/>
    <p:sldId id="688" r:id="rId17"/>
    <p:sldId id="705" r:id="rId18"/>
    <p:sldId id="704" r:id="rId19"/>
    <p:sldId id="706" r:id="rId20"/>
    <p:sldId id="690" r:id="rId21"/>
    <p:sldId id="707" r:id="rId22"/>
    <p:sldId id="708" r:id="rId23"/>
    <p:sldId id="702" r:id="rId24"/>
    <p:sldId id="709" r:id="rId25"/>
    <p:sldId id="711" r:id="rId26"/>
    <p:sldId id="710" r:id="rId27"/>
    <p:sldId id="668" r:id="rId28"/>
    <p:sldId id="665" r:id="rId29"/>
    <p:sldId id="712" r:id="rId30"/>
    <p:sldId id="445" r:id="rId3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5842" autoAdjust="0"/>
  </p:normalViewPr>
  <p:slideViewPr>
    <p:cSldViewPr>
      <p:cViewPr varScale="1">
        <p:scale>
          <a:sx n="88" d="100"/>
          <a:sy n="88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222B6C5-AB46-4FAA-9A4F-07039EB98327}" type="datetimeFigureOut">
              <a:rPr lang="pt-BR"/>
              <a:pPr>
                <a:defRPr/>
              </a:pPr>
              <a:t>19/05/17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CBCE224-A5CA-4F01-AD8F-708276AE2783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23150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>
            <a:lvl1pPr algn="r"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6185F6A-5A9D-40FC-9BD6-F0A007920C70}" type="datetimeFigureOut">
              <a:rPr lang="pt-BR"/>
              <a:pPr>
                <a:defRPr/>
              </a:pPr>
              <a:t>19/05/17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3" tIns="45712" rIns="91423" bIns="45712" rtlCol="0" anchor="ctr"/>
          <a:lstStyle/>
          <a:p>
            <a:pPr lvl="0"/>
            <a:endParaRPr lang="pt-BR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defTabSz="99042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30" tIns="49515" rIns="99030" bIns="49515" numCol="1" anchor="b" anchorCtr="0" compatLnSpc="1">
            <a:prstTxWarp prst="textNoShape">
              <a:avLst/>
            </a:prstTxWarp>
          </a:bodyPr>
          <a:lstStyle>
            <a:lvl1pPr algn="r" defTabSz="989013" eaLnBrk="1" hangingPunct="1">
              <a:defRPr sz="1300">
                <a:latin typeface="Calibri" pitchFamily="34" charset="0"/>
              </a:defRPr>
            </a:lvl1pPr>
          </a:lstStyle>
          <a:p>
            <a:fld id="{5BB55D5F-4A0B-4F20-84B6-04A5F9545562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9708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F4A9BDC8-3FEA-4305-8B40-DC318B586D55}" type="slidenum">
              <a:rPr lang="pt-BR" altLang="pt-BR"/>
              <a:pPr defTabSz="987425"/>
              <a:t>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6149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10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35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3550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19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26931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20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21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71627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altLang="pt-B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80F2C7E4-330B-45DB-9C0B-EB8617F4D6AC}" type="slidenum">
              <a:rPr lang="pt-BR" altLang="pt-BR"/>
              <a:pPr defTabSz="987425"/>
              <a:t>2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15098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25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55D5F-4A0B-4F20-84B6-04A5F9545562}" type="slidenum">
              <a:rPr lang="pt-BR" altLang="pt-BR" smtClean="0"/>
              <a:pPr/>
              <a:t>26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862495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35420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altLang="pt-BR" b="1" i="1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7425"/>
            <a:fld id="{A15D2564-4305-46D2-8456-871585EAEBF6}" type="slidenum">
              <a:rPr lang="pt-BR" altLang="pt-BR"/>
              <a:pPr defTabSz="987425"/>
              <a:t>29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58885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38138" indent="-338138" eaLnBrk="1" hangingPunct="1">
              <a:spcBef>
                <a:spcPct val="0"/>
              </a:spcBef>
              <a:buClr>
                <a:srgbClr val="FFCC00"/>
              </a:buClr>
              <a:tabLst>
                <a:tab pos="908050" algn="l"/>
                <a:tab pos="1822450" algn="l"/>
                <a:tab pos="2736850" algn="l"/>
                <a:tab pos="3651250" algn="l"/>
                <a:tab pos="4564063" algn="l"/>
                <a:tab pos="5480050" algn="l"/>
                <a:tab pos="6394450" algn="l"/>
                <a:tab pos="7307263" algn="l"/>
                <a:tab pos="8223250" algn="l"/>
                <a:tab pos="9136063" algn="l"/>
                <a:tab pos="10050463" algn="l"/>
              </a:tabLst>
            </a:pPr>
            <a:endParaRPr altLang="pt-BR" dirty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1253424F-308B-4D97-9B8A-92547AE55210}" type="slidenum">
              <a:rPr lang="pt-BR" altLang="pt-BR" sz="1300">
                <a:latin typeface="Calibri" pitchFamily="34" charset="0"/>
              </a:rPr>
              <a:pPr algn="r" defTabSz="989013" eaLnBrk="1" hangingPunct="1"/>
              <a:t>30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7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3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4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5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68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6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322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7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8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55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altLang="pt-BR" dirty="0"/>
          </a:p>
        </p:txBody>
      </p:sp>
      <p:sp>
        <p:nvSpPr>
          <p:cNvPr id="20484" name="Slide Number Placeholder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30" tIns="49515" rIns="99030" bIns="49515" anchor="b"/>
          <a:lstStyle/>
          <a:p>
            <a:pPr algn="r" defTabSz="989013" eaLnBrk="1" hangingPunct="1"/>
            <a:fld id="{05836126-2AD0-486D-922A-0CA802F358CF}" type="slidenum">
              <a:rPr lang="pt-BR" altLang="pt-BR" sz="1300">
                <a:latin typeface="Calibri" pitchFamily="34" charset="0"/>
              </a:rPr>
              <a:pPr algn="r" defTabSz="989013" eaLnBrk="1" hangingPunct="1"/>
              <a:t>9</a:t>
            </a:fld>
            <a:endParaRPr lang="pt-BR" altLang="pt-BR" sz="13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4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o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Shap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/>
          <a:lstStyle>
            <a:lvl1pPr marL="0" indent="0" algn="l" latinLnBrk="0">
              <a:buNone/>
              <a:defRPr lang="pt-BR"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Shape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 latinLnBrk="0">
              <a:defRPr lang="pt-BR"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F08D13-8879-41C3-9730-C4BBCC168E26}" type="datetime8">
              <a:rPr lang="pt-BR" smtClean="0"/>
              <a:t>19/05/17 20:54</a:t>
            </a:fld>
            <a:endParaRPr dirty="0"/>
          </a:p>
        </p:txBody>
      </p:sp>
      <p:sp>
        <p:nvSpPr>
          <p:cNvPr id="10" name="Shape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latinLnBrk="0">
              <a:defRPr lang="pt-BR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400"/>
            </a:lvl1pPr>
          </a:lstStyle>
          <a:p>
            <a:fld id="{05B05BA0-06D3-4EFD-B09E-A08312F68199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5DD43-C93F-4E63-9AD7-DC95121224E7}" type="datetime8">
              <a:rPr lang="pt-BR" smtClean="0"/>
              <a:t>19/05/17 20:54</a:t>
            </a:fld>
            <a:endParaRPr dirty="0"/>
          </a:p>
        </p:txBody>
      </p:sp>
      <p:sp>
        <p:nvSpPr>
          <p:cNvPr id="5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E31C0-DE1C-4F80-B17A-01DB43EF03BC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E381-6010-4B9C-84F7-F124C19B82C0}" type="datetime8">
              <a:rPr lang="pt-BR" smtClean="0"/>
              <a:t>19/05/17 20:54</a:t>
            </a:fld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3AE9774-51EB-487C-A9A6-522C458494D2}" type="slidenum">
              <a:rPr lang="pt-BR" altLang="pt-BR"/>
              <a:pPr/>
              <a:t>‹#›</a:t>
            </a:fld>
            <a:endParaRPr lang="pt-BR" altLang="pt-BR" sz="1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8" name="Shape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00214-BC78-4AD4-98C0-7C297B5D6497}" type="datetime8">
              <a:rPr lang="pt-BR" smtClean="0"/>
              <a:t>19/05/17 20:54</a:t>
            </a:fld>
            <a:endParaRPr dirty="0"/>
          </a:p>
        </p:txBody>
      </p:sp>
      <p:sp>
        <p:nvSpPr>
          <p:cNvPr id="9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2ECE8C-316A-4354-A4B8-86A79814135A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e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latinLnBrk="0">
              <a:buNone/>
              <a:defRPr lang="pt-BR" sz="2800">
                <a:solidFill>
                  <a:schemeClr val="tx2"/>
                </a:solidFill>
              </a:defRPr>
            </a:lvl1pPr>
            <a:lvl2pPr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pt-B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 latinLnBrk="0">
              <a:buNone/>
              <a:defRPr lang="pt-BR"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Shap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7E87C-D2DF-488F-9E80-55571E3CBFFF}" type="datetime8">
              <a:rPr lang="pt-BR" smtClean="0"/>
              <a:t>19/05/17 20:54</a:t>
            </a:fld>
            <a:endParaRPr dirty="0"/>
          </a:p>
        </p:txBody>
      </p:sp>
      <p:sp>
        <p:nvSpPr>
          <p:cNvPr id="8" name="Shap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4F21DC-E194-4E35-B7FE-98BAF9A39BE7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9" name="Shap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FFAF354-6191-4676-8E11-5069FF5D5538}" type="datetime8">
              <a:rPr lang="pt-BR" smtClean="0"/>
              <a:t>19/05/17 20:54</a:t>
            </a:fld>
            <a:endParaRPr dirty="0"/>
          </a:p>
        </p:txBody>
      </p:sp>
      <p:sp>
        <p:nvSpPr>
          <p:cNvPr id="10" name="Shap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6CA1470-B717-44BF-A069-75C57918AB4B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2" name="Shape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 latinLnBrk="0">
              <a:defRPr lang="pt-BR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11" name="Shape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Shape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6" name="Shap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Shap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 latinLnBrk="0">
              <a:buFontTx/>
              <a:buNone/>
              <a:defRPr lang="pt-BR"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Shape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448805-60D7-4724-BB7A-9A93CA05378D}" type="datetime8">
              <a:rPr lang="pt-BR" smtClean="0"/>
              <a:t>19/05/17 20:54</a:t>
            </a:fld>
            <a:endParaRPr dirty="0"/>
          </a:p>
        </p:txBody>
      </p:sp>
      <p:sp>
        <p:nvSpPr>
          <p:cNvPr id="12" name="Shap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293A3B2-D4FE-4544-A1F9-97E53C691BD1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4" name="Shape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5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2A277-7C1A-46FF-AA34-6B2CD5FBE048}" type="datetime8">
              <a:rPr lang="pt-BR" smtClean="0"/>
              <a:t>19/05/17 20:54</a:t>
            </a:fld>
            <a:endParaRPr dirty="0"/>
          </a:p>
        </p:txBody>
      </p:sp>
      <p:sp>
        <p:nvSpPr>
          <p:cNvPr id="7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D419B2A-F50D-427A-94E2-35AA897EEE90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7D33-8A33-48CD-951A-C6BBDD5283FC}" type="datetime8">
              <a:rPr lang="pt-BR" smtClean="0"/>
              <a:t>19/05/17 20:54</a:t>
            </a:fld>
            <a:endParaRPr dirty="0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400"/>
            </a:lvl1pPr>
          </a:lstStyle>
          <a:p>
            <a:fld id="{98FFE461-0E15-43C2-8830-28B77C7FE207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 latinLnBrk="0">
              <a:buNone/>
              <a:defRPr lang="pt-BR" sz="4400" b="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latinLnBrk="0">
              <a:spcAft>
                <a:spcPts val="1000"/>
              </a:spcAft>
              <a:buNone/>
              <a:defRPr lang="pt-BR" sz="1800"/>
            </a:lvl1pPr>
            <a:lvl2pPr>
              <a:buNone/>
              <a:defRPr lang="pt-BR" sz="1200"/>
            </a:lvl2pPr>
            <a:lvl3pPr>
              <a:buNone/>
              <a:defRPr lang="pt-BR" sz="1000"/>
            </a:lvl3pPr>
            <a:lvl4pPr>
              <a:buNone/>
              <a:defRPr lang="pt-BR" sz="900"/>
            </a:lvl4pPr>
            <a:lvl5pPr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Shape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91099-1E16-4723-967B-A578B15549A9}" type="datetime8">
              <a:rPr lang="pt-BR" smtClean="0"/>
              <a:t>19/05/17 20:54</a:t>
            </a:fld>
            <a:endParaRPr dirty="0"/>
          </a:p>
        </p:txBody>
      </p:sp>
      <p:sp>
        <p:nvSpPr>
          <p:cNvPr id="10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11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1142761-9870-4812-ABE6-DB7CA77B9981}" type="slidenum">
              <a:rPr lang="pt-BR" altLang="pt-BR"/>
              <a:pPr/>
              <a:t>‹#›</a:t>
            </a:fld>
            <a:endParaRPr lang="pt-BR" alt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 latinLnBrk="0">
              <a:buFontTx/>
              <a:buNone/>
              <a:defRPr lang="pt-BR" sz="1700"/>
            </a:lvl1pPr>
            <a:lvl2pPr>
              <a:buFontTx/>
              <a:buNone/>
              <a:defRPr lang="pt-BR" sz="1200"/>
            </a:lvl2pPr>
            <a:lvl3pPr>
              <a:buFontTx/>
              <a:buNone/>
              <a:defRPr lang="pt-BR" sz="1000"/>
            </a:lvl3pPr>
            <a:lvl4pPr>
              <a:buFontTx/>
              <a:buNone/>
              <a:defRPr lang="pt-BR" sz="900"/>
            </a:lvl4pPr>
            <a:lvl5pPr>
              <a:buFontTx/>
              <a:buNone/>
              <a:defRPr lang="pt-BR"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 latinLnBrk="0">
              <a:buNone/>
              <a:defRPr lang="pt-BR"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 latinLnBrk="0">
              <a:buNone/>
              <a:defRPr lang="pt-BR" sz="3200"/>
            </a:lvl1pPr>
          </a:lstStyle>
          <a:p>
            <a:pPr lvl="0"/>
            <a:r>
              <a:rPr lang="pt-BR" noProof="0" dirty="0"/>
              <a:t>Clique no ícone para adicionar uma imagem</a:t>
            </a:r>
          </a:p>
        </p:txBody>
      </p:sp>
      <p:sp>
        <p:nvSpPr>
          <p:cNvPr id="9" name="Shap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CA1465C-9880-4FF1-9AE4-4589E5B61984}" type="datetime8">
              <a:rPr lang="pt-BR" smtClean="0"/>
              <a:t>19/05/17 20:54</a:t>
            </a:fld>
            <a:endParaRPr dirty="0"/>
          </a:p>
        </p:txBody>
      </p:sp>
      <p:sp>
        <p:nvSpPr>
          <p:cNvPr id="10" name="Shap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94AB70A8-B28C-4EC1-86A9-44DB841F7305}" type="slidenum">
              <a:rPr lang="pt-BR" altLang="pt-BR"/>
              <a:pPr/>
              <a:t>‹#›</a:t>
            </a:fld>
            <a:endParaRPr lang="pt-BR" altLang="pt-BR" dirty="0"/>
          </a:p>
        </p:txBody>
      </p:sp>
      <p:sp>
        <p:nvSpPr>
          <p:cNvPr id="11" name="Shape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9D7D1D43-165F-4612-97C0-E1B15C5B01A4}" type="datetime8">
              <a:rPr lang="pt-BR" smtClean="0"/>
              <a:t>19/05/17 20:54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lang="pt-BR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200" b="1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001B4953-0C83-49F5-8644-9CFDD4252128}" type="slidenum">
              <a:rPr lang="pt-BR" altLang="pt-BR"/>
              <a:pPr/>
              <a:t>‹#›</a:t>
            </a:fld>
            <a:endParaRPr lang="pt-BR" altLang="pt-BR" dirty="0"/>
          </a:p>
        </p:txBody>
      </p:sp>
      <p:grpSp>
        <p:nvGrpSpPr>
          <p:cNvPr id="1034" name="Group 10"/>
          <p:cNvGrpSpPr>
            <a:grpSpLocks/>
          </p:cNvGrpSpPr>
          <p:nvPr/>
        </p:nvGrpSpPr>
        <p:grpSpPr bwMode="auto">
          <a:xfrm>
            <a:off x="8905875" y="6073775"/>
            <a:ext cx="228600" cy="660400"/>
            <a:chOff x="1247" y="3838"/>
            <a:chExt cx="144" cy="416"/>
          </a:xfrm>
        </p:grpSpPr>
        <p:pic>
          <p:nvPicPr>
            <p:cNvPr id="1035" name="Picture 11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838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6" name="Picture 12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3974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3" descr="logo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247" y="4110"/>
              <a:ext cx="144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/>
          </p:cNvSpPr>
          <p:nvPr>
            <p:ph type="ctrTitle"/>
          </p:nvPr>
        </p:nvSpPr>
        <p:spPr>
          <a:xfrm>
            <a:off x="179512" y="2845343"/>
            <a:ext cx="8640960" cy="648072"/>
          </a:xfrm>
        </p:spPr>
        <p:txBody>
          <a:bodyPr/>
          <a:lstStyle/>
          <a:p>
            <a:pPr algn="ctr"/>
            <a:r>
              <a:rPr lang="pt-BR" sz="2800" dirty="0"/>
              <a:t>I9Vanets: um modelo de arquitetura de software para rede veicular em nuvem 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 bwMode="auto">
          <a:xfrm>
            <a:off x="2362200" y="6049963"/>
            <a:ext cx="6705600" cy="6858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sz="1600" b="1" dirty="0" smtClean="0"/>
              <a:t>Discente: </a:t>
            </a:r>
            <a:r>
              <a:rPr lang="pt-BR" sz="1600" b="1" dirty="0" smtClean="0"/>
              <a:t>George Leite Junior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smtClean="0"/>
              <a:t>Orientação:</a:t>
            </a:r>
            <a:r>
              <a:rPr sz="1600" b="1" dirty="0" smtClean="0"/>
              <a:t> Prof. Dr. </a:t>
            </a:r>
            <a:r>
              <a:rPr lang="pt-BR" sz="1600" b="1" dirty="0" smtClean="0"/>
              <a:t>Douglas D. J. </a:t>
            </a:r>
            <a:r>
              <a:rPr lang="en-US" sz="1600" b="1" dirty="0"/>
              <a:t>d</a:t>
            </a:r>
            <a:r>
              <a:rPr lang="pt-BR" sz="1600" b="1" dirty="0" smtClean="0"/>
              <a:t>e Macedo</a:t>
            </a:r>
            <a:endParaRPr sz="1600" b="1" dirty="0" smtClean="0"/>
          </a:p>
          <a:p>
            <a:pPr>
              <a:spcBef>
                <a:spcPts val="0"/>
              </a:spcBef>
            </a:pPr>
            <a:r>
              <a:rPr lang="pt-BR" sz="1600" b="1" dirty="0" err="1" smtClean="0"/>
              <a:t>Co</a:t>
            </a:r>
            <a:r>
              <a:rPr lang="pt-BR" sz="1600" b="1" dirty="0" smtClean="0"/>
              <a:t>-orientação: Prof. Dr</a:t>
            </a:r>
            <a:r>
              <a:rPr lang="pt-BR" sz="1600" b="1" dirty="0"/>
              <a:t>. Rogerio P. C. do </a:t>
            </a:r>
            <a:r>
              <a:rPr lang="pt-BR" sz="1600" b="1" dirty="0" smtClean="0"/>
              <a:t>Nascimento</a:t>
            </a:r>
            <a:endParaRPr lang="pt-BR" sz="1600" b="1" dirty="0"/>
          </a:p>
        </p:txBody>
      </p:sp>
      <p:sp>
        <p:nvSpPr>
          <p:cNvPr id="15366" name="Rectangle 2"/>
          <p:cNvSpPr>
            <a:spLocks/>
          </p:cNvSpPr>
          <p:nvPr/>
        </p:nvSpPr>
        <p:spPr bwMode="auto">
          <a:xfrm>
            <a:off x="98425" y="6056313"/>
            <a:ext cx="209708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8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pt-BR" altLang="pt-BR" sz="2000" dirty="0" smtClean="0">
                <a:solidFill>
                  <a:srgbClr val="FFFFFF"/>
                </a:solidFill>
                <a:latin typeface="Calibri" pitchFamily="34" charset="0"/>
              </a:rPr>
              <a:t>29/05/2017</a:t>
            </a:r>
            <a:endParaRPr lang="pt-BR" altLang="pt-BR" sz="20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8425" y="4733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9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 advTm="195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Arquitetura de Software Proposta</a:t>
            </a:r>
            <a:endParaRPr altLang="pt-BR" sz="2400" i="1" dirty="0">
              <a:latin typeface="Calibri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I2AV e V2AV </a:t>
            </a:r>
            <a:r>
              <a:rPr lang="mr-IN" dirty="0" smtClean="0"/>
              <a:t>–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dispositivo</a:t>
            </a:r>
            <a:r>
              <a:rPr lang="en-US" dirty="0" smtClean="0"/>
              <a:t> </a:t>
            </a:r>
            <a:r>
              <a:rPr lang="en-US" dirty="0" err="1" smtClean="0"/>
              <a:t>físico</a:t>
            </a:r>
            <a:r>
              <a:rPr lang="en-US" dirty="0" smtClean="0"/>
              <a:t> e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agente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4844901" y="4797151"/>
            <a:ext cx="3886200" cy="1944217"/>
          </a:xfrm>
        </p:spPr>
        <p:txBody>
          <a:bodyPr>
            <a:normAutofit/>
          </a:bodyPr>
          <a:lstStyle/>
          <a:p>
            <a:r>
              <a:rPr lang="en-US" dirty="0" smtClean="0"/>
              <a:t>AV2AV, AV2AI e AI2AI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Comunicação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nuvem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10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pic>
        <p:nvPicPr>
          <p:cNvPr id="4" name="Picture 3" descr="flux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1"/>
            <a:ext cx="6680026" cy="302433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11</a:t>
            </a:fld>
            <a:endParaRPr lang="pt-BR" altLang="pt-BR" dirty="0"/>
          </a:p>
        </p:txBody>
      </p:sp>
      <p:pic>
        <p:nvPicPr>
          <p:cNvPr id="7" name="Picture 6" descr="modul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327114" cy="5184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12</a:t>
            </a:fld>
            <a:endParaRPr lang="pt-BR" altLang="pt-BR" dirty="0"/>
          </a:p>
        </p:txBody>
      </p:sp>
      <p:pic>
        <p:nvPicPr>
          <p:cNvPr id="4" name="Picture 3" descr="servido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28192"/>
            <a:ext cx="8488919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30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13</a:t>
            </a:fld>
            <a:endParaRPr lang="pt-BR" altLang="pt-BR" dirty="0"/>
          </a:p>
        </p:txBody>
      </p:sp>
      <p:pic>
        <p:nvPicPr>
          <p:cNvPr id="3" name="Picture 2" descr="modulo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32711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8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endParaRPr lang="pt-BR" sz="2200" dirty="0"/>
          </a:p>
          <a:p>
            <a:pPr lvl="1" algn="just"/>
            <a:endParaRPr lang="pt-BR" dirty="0"/>
          </a:p>
          <a:p>
            <a:pPr lvl="1" algn="just"/>
            <a:endParaRPr lang="pt-BR" dirty="0" smtClean="0"/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14</a:t>
            </a:fld>
            <a:endParaRPr lang="pt-BR" altLang="pt-BR" dirty="0"/>
          </a:p>
        </p:txBody>
      </p:sp>
      <p:pic>
        <p:nvPicPr>
          <p:cNvPr id="4" name="Picture 3" descr="DiagramaSequencia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7317416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76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Plataforma I9VANET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Processo de Negócio</a:t>
            </a:r>
          </a:p>
          <a:p>
            <a:pPr lvl="1" algn="just"/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15</a:t>
            </a:fld>
            <a:endParaRPr lang="pt-BR" altLang="pt-BR" dirty="0"/>
          </a:p>
        </p:txBody>
      </p:sp>
      <p:pic>
        <p:nvPicPr>
          <p:cNvPr id="5" name="Picture 4" descr="BPMCriptofrafad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6"/>
            <a:ext cx="896448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9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/>
            <a:r>
              <a:rPr lang="pt-BR" dirty="0" smtClean="0"/>
              <a:t>Definição</a:t>
            </a:r>
          </a:p>
          <a:p>
            <a:pPr lvl="1" algn="just"/>
            <a:r>
              <a:rPr lang="pt-BR" dirty="0"/>
              <a:t>Analisar a plataforma I9VANET sob a o </a:t>
            </a:r>
            <a:r>
              <a:rPr lang="pt-BR" dirty="0" smtClean="0"/>
              <a:t>ótica </a:t>
            </a:r>
            <a:r>
              <a:rPr lang="pt-BR" dirty="0"/>
              <a:t>da </a:t>
            </a:r>
            <a:r>
              <a:rPr lang="pt-BR" dirty="0" smtClean="0"/>
              <a:t>eficácia </a:t>
            </a:r>
            <a:r>
              <a:rPr lang="pt-BR" dirty="0"/>
              <a:t>e </a:t>
            </a:r>
            <a:r>
              <a:rPr lang="pt-BR" dirty="0" smtClean="0"/>
              <a:t>eficiência</a:t>
            </a:r>
            <a:r>
              <a:rPr lang="pt-BR" dirty="0"/>
              <a:t>. </a:t>
            </a:r>
            <a:endParaRPr lang="pt-BR" dirty="0" smtClean="0"/>
          </a:p>
          <a:p>
            <a:pPr algn="just"/>
            <a:r>
              <a:rPr lang="pt-BR" dirty="0" smtClean="0"/>
              <a:t>Planejamento</a:t>
            </a:r>
            <a:endParaRPr lang="pt-BR" dirty="0"/>
          </a:p>
          <a:p>
            <a:pPr lvl="1" algn="just"/>
            <a:r>
              <a:rPr lang="pt-BR" dirty="0"/>
              <a:t>O experimento tem como alvo, os desenvolvedores de </a:t>
            </a:r>
            <a:r>
              <a:rPr lang="pt-BR" dirty="0" smtClean="0"/>
              <a:t>soluções </a:t>
            </a:r>
            <a:r>
              <a:rPr lang="pt-BR" dirty="0"/>
              <a:t>que visam melhorar a mobilidade urbana com o uso de </a:t>
            </a:r>
            <a:r>
              <a:rPr lang="pt-BR" dirty="0" err="1"/>
              <a:t>VANETs</a:t>
            </a:r>
            <a:r>
              <a:rPr lang="pt-BR" dirty="0" smtClean="0"/>
              <a:t>.</a:t>
            </a:r>
          </a:p>
          <a:p>
            <a:pPr algn="just"/>
            <a:r>
              <a:rPr lang="pt-BR" dirty="0" smtClean="0"/>
              <a:t>Métricas</a:t>
            </a:r>
          </a:p>
          <a:p>
            <a:pPr lvl="1"/>
            <a:r>
              <a:rPr lang="en-US" dirty="0" smtClean="0"/>
              <a:t>N</a:t>
            </a:r>
            <a:r>
              <a:rPr lang="pt-BR" dirty="0" smtClean="0"/>
              <a:t>úmero </a:t>
            </a:r>
            <a:r>
              <a:rPr lang="pt-BR" dirty="0"/>
              <a:t>Total de </a:t>
            </a:r>
            <a:r>
              <a:rPr lang="pt-BR" dirty="0" smtClean="0"/>
              <a:t>requisições </a:t>
            </a:r>
            <a:r>
              <a:rPr lang="pt-BR" dirty="0"/>
              <a:t>por min (TR/min); </a:t>
            </a:r>
          </a:p>
          <a:p>
            <a:pPr lvl="1"/>
            <a:r>
              <a:rPr lang="pt-BR" dirty="0" smtClean="0"/>
              <a:t>Tempo </a:t>
            </a:r>
            <a:r>
              <a:rPr lang="pt-BR" dirty="0"/>
              <a:t>de </a:t>
            </a:r>
            <a:r>
              <a:rPr lang="pt-BR" dirty="0" smtClean="0"/>
              <a:t>latência </a:t>
            </a:r>
            <a:r>
              <a:rPr lang="pt-BR" dirty="0"/>
              <a:t>da </a:t>
            </a:r>
            <a:r>
              <a:rPr lang="pt-BR" dirty="0" smtClean="0"/>
              <a:t>comunicação </a:t>
            </a:r>
            <a:r>
              <a:rPr lang="pt-BR" dirty="0"/>
              <a:t>(</a:t>
            </a:r>
            <a:r>
              <a:rPr lang="pt-BR" dirty="0" err="1"/>
              <a:t>Lat</a:t>
            </a:r>
            <a:r>
              <a:rPr lang="pt-BR" dirty="0"/>
              <a:t>); </a:t>
            </a:r>
          </a:p>
          <a:p>
            <a:pPr lvl="1"/>
            <a:r>
              <a:rPr lang="pt-BR" dirty="0" smtClean="0"/>
              <a:t>Tempo </a:t>
            </a:r>
            <a:r>
              <a:rPr lang="pt-BR" dirty="0"/>
              <a:t>de processamento de cada </a:t>
            </a:r>
            <a:r>
              <a:rPr lang="pt-BR" dirty="0" smtClean="0"/>
              <a:t>requisição </a:t>
            </a:r>
            <a:r>
              <a:rPr lang="pt-BR" dirty="0"/>
              <a:t>no servidor (PT) </a:t>
            </a:r>
          </a:p>
          <a:p>
            <a:pPr lvl="1" algn="just"/>
            <a:endParaRPr lang="pt-BR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607558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2528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Cenário 1</a:t>
            </a:r>
          </a:p>
          <a:p>
            <a:pPr lvl="1" algn="just"/>
            <a:r>
              <a:rPr lang="pt-BR" dirty="0" smtClean="0"/>
              <a:t>Quantidade de veículos: 50,100, 200 e 400</a:t>
            </a:r>
          </a:p>
          <a:p>
            <a:pPr lvl="1" algn="just"/>
            <a:r>
              <a:rPr lang="pt-BR" dirty="0" smtClean="0"/>
              <a:t>Velocidades utilizadas: 2G, 3G, 4G e 5G</a:t>
            </a:r>
          </a:p>
          <a:p>
            <a:pPr algn="just"/>
            <a:r>
              <a:rPr lang="pt-BR" dirty="0" smtClean="0"/>
              <a:t>Cenário 2</a:t>
            </a:r>
          </a:p>
          <a:p>
            <a:pPr lvl="1" algn="just"/>
            <a:r>
              <a:rPr lang="pt-BR" dirty="0" smtClean="0"/>
              <a:t>Quantidade de veículos: 800  e 1600</a:t>
            </a:r>
          </a:p>
          <a:p>
            <a:pPr lvl="1" algn="just"/>
            <a:r>
              <a:rPr lang="pt-BR" dirty="0" smtClean="0"/>
              <a:t>Velocidade utilizada: sem limite</a:t>
            </a:r>
            <a:endParaRPr lang="pt-BR" dirty="0"/>
          </a:p>
          <a:p>
            <a:pPr marL="366713" lvl="1" indent="0" algn="just">
              <a:buNone/>
            </a:pPr>
            <a:endParaRPr lang="pt-BR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04983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 smtClean="0"/>
              <a:t>Cenário 1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18</a:t>
            </a:fld>
            <a:endParaRPr lang="pt-BR" altLang="pt-BR" dirty="0"/>
          </a:p>
        </p:txBody>
      </p:sp>
      <p:pic>
        <p:nvPicPr>
          <p:cNvPr id="8" name="Picture 7" descr="AmbienteTes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9" y="2060848"/>
            <a:ext cx="8713479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1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Avaliação da Plataforma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68009" y="1553272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u="sng" dirty="0" smtClean="0"/>
              <a:t>Cenário 2</a:t>
            </a:r>
          </a:p>
          <a:p>
            <a:pPr lvl="1" algn="just"/>
            <a:r>
              <a:rPr lang="pt-BR" u="sng" dirty="0" smtClean="0"/>
              <a:t>Uso de threads para simular cada veículo.</a:t>
            </a:r>
          </a:p>
          <a:p>
            <a:pPr marL="0" indent="0" algn="just">
              <a:lnSpc>
                <a:spcPct val="150000"/>
              </a:lnSpc>
              <a:buNone/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19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8239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990600"/>
          </a:xfrm>
        </p:spPr>
        <p:txBody>
          <a:bodyPr/>
          <a:lstStyle/>
          <a:p>
            <a:pPr eaLnBrk="1" hangingPunct="1"/>
            <a:r>
              <a:rPr altLang="pt-BR" dirty="0">
                <a:latin typeface="Calibri" pitchFamily="34" charset="0"/>
              </a:rPr>
              <a:t>Agenda</a:t>
            </a:r>
          </a:p>
        </p:txBody>
      </p:sp>
      <p:sp>
        <p:nvSpPr>
          <p:cNvPr id="14339" name="Rectangle 2"/>
          <p:cNvSpPr>
            <a:spLocks noGrp="1"/>
          </p:cNvSpPr>
          <p:nvPr>
            <p:ph sz="quarter" idx="1"/>
          </p:nvPr>
        </p:nvSpPr>
        <p:spPr bwMode="auto">
          <a:xfrm>
            <a:off x="612775" y="1600200"/>
            <a:ext cx="8207697" cy="499715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Introdução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Justificativa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Problema de Pesquisa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Objetivos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Trabalhos </a:t>
            </a:r>
            <a:r>
              <a:rPr lang="pt-BR" altLang="pt-BR" sz="2800" dirty="0">
                <a:latin typeface="Calibri" pitchFamily="34" charset="0"/>
              </a:rPr>
              <a:t>Relacionados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Processo de Avaliação</a:t>
            </a: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Conclusões e Trabalhos Futuros;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Contribuições</a:t>
            </a:r>
          </a:p>
          <a:p>
            <a:pPr marL="400050" indent="-400050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pt-BR" altLang="pt-BR" sz="2800" dirty="0" smtClean="0">
                <a:latin typeface="Calibri" pitchFamily="34" charset="0"/>
              </a:rPr>
              <a:t>Referências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endParaRPr altLang="pt-BR" sz="2800" dirty="0">
              <a:latin typeface="Calibri" pitchFamily="34" charset="0"/>
            </a:endParaRPr>
          </a:p>
          <a:p>
            <a:pPr marL="400050" indent="-400050" eaLnBrk="1" hangingPunct="1">
              <a:defRPr/>
            </a:pPr>
            <a:endParaRPr altLang="pt-BR" sz="2800" dirty="0"/>
          </a:p>
        </p:txBody>
      </p:sp>
      <p:sp>
        <p:nvSpPr>
          <p:cNvPr id="17412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3533238E-CDD3-4833-A525-8CD72B03ABC1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Consumo por Link 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20</a:t>
            </a:fld>
            <a:endParaRPr lang="pt-BR" altLang="pt-BR" dirty="0"/>
          </a:p>
        </p:txBody>
      </p:sp>
      <p:pic>
        <p:nvPicPr>
          <p:cNvPr id="5" name="Picture 4" descr="capacidadeLi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29672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Tempos Médios das Requisições por Link </a:t>
            </a:r>
            <a:r>
              <a:rPr lang="pt-BR" dirty="0"/>
              <a:t>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21</a:t>
            </a:fld>
            <a:endParaRPr lang="pt-BR" altLang="pt-BR" dirty="0"/>
          </a:p>
        </p:txBody>
      </p:sp>
      <p:pic>
        <p:nvPicPr>
          <p:cNvPr id="2" name="Picture 1" descr="grafico_tempo_medi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Coeficiente de Variação </a:t>
            </a:r>
            <a:r>
              <a:rPr lang="pt-BR" dirty="0"/>
              <a:t>(Cenário 1)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22</a:t>
            </a:fld>
            <a:endParaRPr lang="pt-BR" altLang="pt-BR" dirty="0"/>
          </a:p>
        </p:txBody>
      </p:sp>
      <p:pic>
        <p:nvPicPr>
          <p:cNvPr id="3" name="Picture 2" descr="grafico_coeficiente_variacao_ger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13285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18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Tempos </a:t>
            </a:r>
            <a:r>
              <a:rPr lang="pt-BR" dirty="0"/>
              <a:t>Médios das Requisições</a:t>
            </a:r>
            <a:r>
              <a:rPr lang="pt-BR" dirty="0" smtClean="0"/>
              <a:t> </a:t>
            </a:r>
            <a:r>
              <a:rPr lang="pt-BR" dirty="0"/>
              <a:t>(Cenário </a:t>
            </a:r>
            <a:r>
              <a:rPr lang="pt-BR" dirty="0" smtClean="0"/>
              <a:t>2)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23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74940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Processamento (</a:t>
            </a:r>
            <a:r>
              <a:rPr lang="pt-BR" dirty="0"/>
              <a:t>Cenário </a:t>
            </a:r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800 veículos)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24</a:t>
            </a:fld>
            <a:endParaRPr lang="pt-BR" altLang="pt-BR" dirty="0"/>
          </a:p>
        </p:txBody>
      </p:sp>
      <p:pic>
        <p:nvPicPr>
          <p:cNvPr id="6" name="Picture 5" descr="processamento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336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2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Processamento (</a:t>
            </a:r>
            <a:r>
              <a:rPr lang="pt-BR" dirty="0"/>
              <a:t>Cenário </a:t>
            </a:r>
            <a:r>
              <a:rPr lang="pt-BR" dirty="0" smtClean="0"/>
              <a:t>2 </a:t>
            </a:r>
            <a:r>
              <a:rPr lang="mr-IN" dirty="0" smtClean="0"/>
              <a:t>–</a:t>
            </a:r>
            <a:r>
              <a:rPr lang="pt-BR" dirty="0" smtClean="0"/>
              <a:t> 1600 veículos)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25</a:t>
            </a:fld>
            <a:endParaRPr lang="pt-BR" altLang="pt-BR" dirty="0"/>
          </a:p>
        </p:txBody>
      </p:sp>
      <p:pic>
        <p:nvPicPr>
          <p:cNvPr id="2" name="Picture 1" descr="processament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9736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8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990600"/>
          </a:xfrm>
        </p:spPr>
        <p:txBody>
          <a:bodyPr/>
          <a:lstStyle/>
          <a:p>
            <a:r>
              <a:rPr lang="pt-BR" altLang="pt-BR" dirty="0" smtClean="0"/>
              <a:t>Análise dos Resultados</a:t>
            </a:r>
            <a:endParaRPr altLang="pt-BR" sz="2400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sz="quarter" idx="1"/>
          </p:nvPr>
        </p:nvSpPr>
        <p:spPr bwMode="auto">
          <a:xfrm>
            <a:off x="285720" y="1600200"/>
            <a:ext cx="8480455" cy="497207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dirty="0" smtClean="0"/>
              <a:t>Percentual de Perda </a:t>
            </a:r>
            <a:r>
              <a:rPr lang="pt-BR" dirty="0"/>
              <a:t>(Cenário </a:t>
            </a:r>
            <a:r>
              <a:rPr lang="pt-BR" dirty="0" smtClean="0"/>
              <a:t>1 e 2)</a:t>
            </a:r>
            <a:endParaRPr u="sng" dirty="0" smtClean="0"/>
          </a:p>
          <a:p>
            <a:pPr marL="366713" lvl="1" indent="0" algn="just">
              <a:buNone/>
            </a:pPr>
            <a:endParaRPr lang="pt-BR" dirty="0" smtClean="0"/>
          </a:p>
          <a:p>
            <a:pPr algn="just">
              <a:lnSpc>
                <a:spcPct val="150000"/>
              </a:lnSpc>
            </a:pPr>
            <a:endParaRPr b="1" i="1" u="sng" dirty="0" smtClean="0"/>
          </a:p>
          <a:p>
            <a:pPr marL="366713" lvl="1" indent="0" algn="just">
              <a:lnSpc>
                <a:spcPct val="150000"/>
              </a:lnSpc>
              <a:buNone/>
            </a:pPr>
            <a:endParaRPr alt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26</a:t>
            </a:fld>
            <a:endParaRPr lang="pt-BR" altLang="pt-BR" dirty="0"/>
          </a:p>
        </p:txBody>
      </p:sp>
      <p:pic>
        <p:nvPicPr>
          <p:cNvPr id="3" name="Picture 2" descr="grafico_perda_qnt_velocida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5" y="2060848"/>
            <a:ext cx="4668011" cy="3501008"/>
          </a:xfrm>
          <a:prstGeom prst="rect">
            <a:avLst/>
          </a:prstGeom>
        </p:spPr>
      </p:pic>
      <p:pic>
        <p:nvPicPr>
          <p:cNvPr id="5" name="Picture 4" descr="grafico_perda_qnt_800_16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997" y="3284984"/>
            <a:ext cx="470452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87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Conclusões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Requisitos</a:t>
            </a:r>
            <a:r>
              <a:rPr lang="en-US" dirty="0" smtClean="0"/>
              <a:t> das </a:t>
            </a:r>
            <a:r>
              <a:rPr lang="en-US" dirty="0" err="1" smtClean="0"/>
              <a:t>Aplicações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27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pic>
        <p:nvPicPr>
          <p:cNvPr id="8" name="Picture 7" descr="app_temp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4" y="2206175"/>
            <a:ext cx="8820472" cy="43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789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Trabalhos</a:t>
            </a:r>
            <a:r>
              <a:rPr lang="en-US" altLang="pt-BR" dirty="0" smtClean="0">
                <a:latin typeface="Calibri" pitchFamily="34" charset="0"/>
              </a:rPr>
              <a:t> </a:t>
            </a:r>
            <a:r>
              <a:rPr lang="en-US" altLang="pt-BR" dirty="0" err="1" smtClean="0">
                <a:latin typeface="Calibri" pitchFamily="34" charset="0"/>
              </a:rPr>
              <a:t>Futuros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Alterar a </a:t>
            </a:r>
            <a:r>
              <a:rPr lang="pt-BR" dirty="0"/>
              <a:t>organização dos servidores visando uma melhor distribuição dos veículos e diminuindo a carga com a operação </a:t>
            </a:r>
            <a:r>
              <a:rPr lang="pt-BR" b="1" i="1" dirty="0" err="1" smtClean="0"/>
              <a:t>ChangeServer</a:t>
            </a:r>
            <a:r>
              <a:rPr lang="pt-BR" dirty="0" smtClean="0"/>
              <a:t>; </a:t>
            </a:r>
          </a:p>
          <a:p>
            <a:r>
              <a:rPr lang="pt-BR" dirty="0"/>
              <a:t>N</a:t>
            </a:r>
            <a:r>
              <a:rPr lang="pt-BR" dirty="0" smtClean="0"/>
              <a:t>ovos </a:t>
            </a:r>
            <a:r>
              <a:rPr lang="pt-BR" dirty="0"/>
              <a:t>protocolos de comunicação; </a:t>
            </a:r>
            <a:endParaRPr lang="pt-BR" dirty="0" smtClean="0"/>
          </a:p>
          <a:p>
            <a:r>
              <a:rPr lang="pt-BR" dirty="0" smtClean="0"/>
              <a:t>Novas </a:t>
            </a:r>
            <a:r>
              <a:rPr lang="pt-BR" dirty="0"/>
              <a:t>regras de </a:t>
            </a:r>
            <a:r>
              <a:rPr lang="pt-BR" dirty="0" smtClean="0"/>
              <a:t>segurança (</a:t>
            </a:r>
            <a:r>
              <a:rPr lang="pt-BR" dirty="0" err="1" smtClean="0"/>
              <a:t>BlockChain</a:t>
            </a:r>
            <a:r>
              <a:rPr lang="pt-BR" dirty="0" smtClean="0"/>
              <a:t>);</a:t>
            </a:r>
          </a:p>
          <a:p>
            <a:r>
              <a:rPr lang="pt-BR" dirty="0" smtClean="0"/>
              <a:t>Implementação </a:t>
            </a:r>
            <a:r>
              <a:rPr lang="pt-BR" dirty="0"/>
              <a:t>de uma plataforma web de </a:t>
            </a:r>
            <a:r>
              <a:rPr lang="pt-BR" dirty="0" smtClean="0"/>
              <a:t>simulação (Sendo desenvolvido);</a:t>
            </a:r>
          </a:p>
          <a:p>
            <a:r>
              <a:rPr lang="pt-BR" dirty="0" smtClean="0"/>
              <a:t>Criando </a:t>
            </a:r>
            <a:r>
              <a:rPr lang="pt-BR" dirty="0"/>
              <a:t>diversas aplicações como sistema de detecção e alerta de </a:t>
            </a:r>
            <a:r>
              <a:rPr lang="pt-BR" dirty="0" smtClean="0"/>
              <a:t>congestionamento em cruzamentos </a:t>
            </a:r>
            <a:r>
              <a:rPr lang="pt-BR" dirty="0" err="1" smtClean="0"/>
              <a:t>semaforizados</a:t>
            </a:r>
            <a:r>
              <a:rPr lang="pt-BR" dirty="0" smtClean="0"/>
              <a:t>; </a:t>
            </a:r>
          </a:p>
          <a:p>
            <a:r>
              <a:rPr lang="pt-BR" dirty="0" smtClean="0"/>
              <a:t>Controle </a:t>
            </a:r>
            <a:r>
              <a:rPr lang="pt-BR" dirty="0"/>
              <a:t>de passagem livre para veículos de urgência e emergência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Comunicação entre seguradoras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28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866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dirty="0" err="1" smtClean="0">
                <a:latin typeface="Calibri" pitchFamily="34" charset="0"/>
              </a:rPr>
              <a:t>Contribuições</a:t>
            </a:r>
            <a:endParaRPr altLang="pt-BR" dirty="0"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O modelo </a:t>
            </a:r>
            <a:r>
              <a:rPr lang="pt-BR" dirty="0"/>
              <a:t>proposto permite montar uma rede veicular em nuvem e realizar todo gerenciamento e comunicação de maneira virtual, permitindo criar ambientes flexíveis capazes de oferecer o gerenciamento de uma rede veicular como serviço (</a:t>
            </a:r>
            <a:r>
              <a:rPr lang="pt-BR" dirty="0" err="1"/>
              <a:t>VaaS</a:t>
            </a:r>
            <a:r>
              <a:rPr lang="pt-BR" dirty="0"/>
              <a:t>)</a:t>
            </a:r>
            <a:r>
              <a:rPr lang="pt-BR" dirty="0" smtClean="0"/>
              <a:t>.</a:t>
            </a:r>
            <a:endParaRPr lang="en-US" dirty="0"/>
          </a:p>
        </p:txBody>
      </p:sp>
      <p:sp>
        <p:nvSpPr>
          <p:cNvPr id="29700" name="Rectangle 22"/>
          <p:cNvSpPr>
            <a:spLocks/>
          </p:cNvSpPr>
          <p:nvPr/>
        </p:nvSpPr>
        <p:spPr bwMode="auto">
          <a:xfrm>
            <a:off x="0" y="1271588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2213E8A9-2084-4B2F-A4D9-614C179387C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29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36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500" dirty="0" smtClean="0"/>
              <a:t>Pesquisadores </a:t>
            </a:r>
            <a:r>
              <a:rPr lang="pt-BR" sz="3500" dirty="0"/>
              <a:t>vem buscando nas redes veiculares </a:t>
            </a:r>
            <a:r>
              <a:rPr lang="pt-BR" sz="3500" dirty="0" err="1"/>
              <a:t>ad-</a:t>
            </a:r>
            <a:r>
              <a:rPr lang="pt-BR" sz="3500" dirty="0" err="1" smtClean="0"/>
              <a:t>hoc</a:t>
            </a:r>
            <a:r>
              <a:rPr lang="pt-BR" sz="3500" dirty="0" smtClean="0"/>
              <a:t> (VANET) uma possível solução </a:t>
            </a:r>
            <a:r>
              <a:rPr lang="pt-BR" sz="3500" dirty="0"/>
              <a:t>para os problemas referentes </a:t>
            </a:r>
            <a:r>
              <a:rPr lang="pt-BR" sz="3500" dirty="0" smtClean="0"/>
              <a:t>à </a:t>
            </a:r>
            <a:r>
              <a:rPr lang="pt-BR" sz="3500" dirty="0"/>
              <a:t>mobilidade urbana. Contudo, </a:t>
            </a:r>
            <a:r>
              <a:rPr lang="pt-BR" sz="3500" dirty="0" err="1"/>
              <a:t>VANETs</a:t>
            </a:r>
            <a:r>
              <a:rPr lang="pt-BR" sz="3500" dirty="0"/>
              <a:t> ainda apresenta uma </a:t>
            </a:r>
            <a:r>
              <a:rPr lang="pt-BR" sz="3500" dirty="0" smtClean="0"/>
              <a:t>série </a:t>
            </a:r>
            <a:r>
              <a:rPr lang="pt-BR" sz="3500" dirty="0"/>
              <a:t>de desafios que devem ser resolvidos para que seu uso seja consolidado.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3</a:t>
            </a:fld>
            <a:endParaRPr lang="pt-BR" altLang="pt-BR" dirty="0"/>
          </a:p>
        </p:txBody>
      </p:sp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/>
          </p:cNvSpPr>
          <p:nvPr>
            <p:ph type="ctrTitle" idx="4294967295"/>
          </p:nvPr>
        </p:nvSpPr>
        <p:spPr>
          <a:xfrm>
            <a:off x="1100138" y="2492375"/>
            <a:ext cx="7362825" cy="2870200"/>
          </a:xfrm>
        </p:spPr>
        <p:txBody>
          <a:bodyPr anchor="b"/>
          <a:lstStyle/>
          <a:p>
            <a:pPr algn="ctr" eaLnBrk="1" hangingPunct="1"/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/>
            </a:r>
            <a:br>
              <a:rPr lang="pt-BR"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altLang="pt-BR" sz="3600" dirty="0" smtClean="0">
                <a:latin typeface="Calibri" pitchFamily="34" charset="0"/>
              </a:rPr>
              <a:t>Muito </a:t>
            </a:r>
            <a:r>
              <a:rPr altLang="pt-BR" sz="3600" dirty="0">
                <a:latin typeface="Calibri" pitchFamily="34" charset="0"/>
              </a:rPr>
              <a:t>obrigado</a:t>
            </a:r>
            <a:r>
              <a:rPr altLang="pt-BR" sz="3600" dirty="0" smtClean="0">
                <a:latin typeface="Calibri" pitchFamily="34" charset="0"/>
              </a:rPr>
              <a:t>!</a:t>
            </a:r>
            <a:br>
              <a:rPr altLang="pt-BR" sz="3600" dirty="0" smtClean="0">
                <a:latin typeface="Calibri" pitchFamily="34" charset="0"/>
              </a:rPr>
            </a:br>
            <a:r>
              <a:rPr lang="pt-BR" altLang="pt-BR" sz="3600" dirty="0">
                <a:latin typeface="Calibri" pitchFamily="34" charset="0"/>
              </a:rPr>
              <a:t/>
            </a:r>
            <a:br>
              <a:rPr lang="pt-BR" altLang="pt-BR" sz="3600" dirty="0">
                <a:latin typeface="Calibri" pitchFamily="34" charset="0"/>
              </a:rPr>
            </a:br>
            <a:r>
              <a:rPr lang="pt-BR" altLang="pt-BR" sz="3600" dirty="0" smtClean="0">
                <a:latin typeface="Calibri" pitchFamily="34" charset="0"/>
              </a:rPr>
              <a:t>Dúvidas?</a:t>
            </a:r>
            <a:r>
              <a:rPr altLang="pt-BR" sz="3600" dirty="0"/>
              <a:t/>
            </a:r>
            <a:br>
              <a:rPr altLang="pt-BR" sz="3600" dirty="0"/>
            </a:br>
            <a:endParaRPr altLang="pt-BR" sz="3600" dirty="0"/>
          </a:p>
        </p:txBody>
      </p:sp>
      <p:sp>
        <p:nvSpPr>
          <p:cNvPr id="2" name="Retângulo 1"/>
          <p:cNvSpPr/>
          <p:nvPr/>
        </p:nvSpPr>
        <p:spPr>
          <a:xfrm>
            <a:off x="2627784" y="6003478"/>
            <a:ext cx="5256584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3200" dirty="0" smtClean="0">
                <a:latin typeface="Calibri" pitchFamily="34" charset="0"/>
              </a:rPr>
              <a:t>g</a:t>
            </a:r>
            <a:r>
              <a:rPr lang="pt-BR" altLang="pt-BR" sz="3200" dirty="0" err="1" smtClean="0">
                <a:latin typeface="Calibri" pitchFamily="34" charset="0"/>
              </a:rPr>
              <a:t>eorge.junior@ifs.edu.br</a:t>
            </a:r>
            <a:endParaRPr lang="pt-BR" sz="3200" dirty="0"/>
          </a:p>
        </p:txBody>
      </p:sp>
      <p:pic>
        <p:nvPicPr>
          <p:cNvPr id="5" name="Imagem 4" descr="uf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16" y="297723"/>
            <a:ext cx="7429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81157" y="277869"/>
            <a:ext cx="617290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UNIVERSIDADE FEDERAL DE SERGIPE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-REITORIA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E PESQUISA</a:t>
            </a:r>
            <a:endParaRPr kumimoji="0" lang="pt-BR" altLang="pt-B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ctr"/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Ú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CLEO DE P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Ó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S-GRADUA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ÃO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pt-BR" altLang="pt-BR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CIÊNCIA DA </a:t>
            </a:r>
            <a:r>
              <a:rPr lang="pt-BR" altLang="pt-BR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COMPUTAÇÃO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5" descr="https://www.sigaa.ufs.br/sigaa/verFoto?idFoto=345074&amp;key=98fcdc08d4fa7d0f7bcd4a1fdc16eff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907" y="241976"/>
            <a:ext cx="1704565" cy="97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>
                <a:latin typeface="Calibri" pitchFamily="34" charset="0"/>
              </a:rPr>
              <a:t>Introdução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4000" dirty="0" smtClean="0"/>
              <a:t>Estado da Arte:</a:t>
            </a:r>
            <a:endParaRPr sz="4000" dirty="0" smtClean="0"/>
          </a:p>
          <a:p>
            <a:pPr lvl="1" algn="just"/>
            <a:r>
              <a:rPr lang="pt-BR" sz="3200" dirty="0" smtClean="0"/>
              <a:t>Pesquisadores </a:t>
            </a:r>
            <a:r>
              <a:rPr lang="pt-BR" sz="3200" dirty="0"/>
              <a:t>vem buscando nas redes veiculares </a:t>
            </a:r>
            <a:r>
              <a:rPr lang="pt-BR" sz="3200" dirty="0" err="1"/>
              <a:t>ad-</a:t>
            </a:r>
            <a:r>
              <a:rPr lang="pt-BR" sz="3200" dirty="0" err="1" smtClean="0"/>
              <a:t>hoc</a:t>
            </a:r>
            <a:r>
              <a:rPr lang="pt-BR" sz="3200" dirty="0" smtClean="0"/>
              <a:t> (VANET) uma possível solução </a:t>
            </a:r>
            <a:r>
              <a:rPr lang="pt-BR" sz="3200" dirty="0"/>
              <a:t>para os problemas referentes </a:t>
            </a:r>
            <a:r>
              <a:rPr lang="pt-BR" sz="3200" dirty="0" smtClean="0"/>
              <a:t>à </a:t>
            </a:r>
            <a:r>
              <a:rPr lang="pt-BR" sz="3200" dirty="0"/>
              <a:t>mobilidade urbana. Contudo, </a:t>
            </a:r>
            <a:r>
              <a:rPr lang="pt-BR" sz="3200" dirty="0" err="1"/>
              <a:t>VANETs</a:t>
            </a:r>
            <a:r>
              <a:rPr lang="pt-BR" sz="3200" dirty="0"/>
              <a:t> ainda apresenta uma </a:t>
            </a:r>
            <a:r>
              <a:rPr lang="pt-BR" sz="3200" dirty="0" smtClean="0"/>
              <a:t>série </a:t>
            </a:r>
            <a:r>
              <a:rPr lang="pt-BR" sz="3200" dirty="0"/>
              <a:t>de desafios que devem ser resolvidos para que seu uso seja consolidado. 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4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6161233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pt-BR" altLang="pt-BR" sz="3800" dirty="0" smtClean="0">
                <a:latin typeface="Calibri" pitchFamily="34" charset="0"/>
              </a:rPr>
              <a:t>Problema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500" dirty="0" smtClean="0"/>
              <a:t>Desafios</a:t>
            </a:r>
          </a:p>
          <a:p>
            <a:pPr lvl="1" algn="just"/>
            <a:r>
              <a:rPr lang="pt-BR" sz="3200" dirty="0" smtClean="0"/>
              <a:t>Alta mobilidade.</a:t>
            </a:r>
          </a:p>
          <a:p>
            <a:pPr lvl="1" algn="just"/>
            <a:r>
              <a:rPr lang="pt-BR" sz="3200" dirty="0" smtClean="0"/>
              <a:t>Alta e baixa densidade</a:t>
            </a:r>
          </a:p>
          <a:p>
            <a:pPr lvl="1" algn="just"/>
            <a:r>
              <a:rPr lang="pt-BR" sz="3200" dirty="0" smtClean="0"/>
              <a:t>Segurança e privacidade</a:t>
            </a:r>
          </a:p>
          <a:p>
            <a:pPr lvl="1" algn="just"/>
            <a:r>
              <a:rPr lang="pt-BR" sz="3200" dirty="0" smtClean="0"/>
              <a:t>Escalabilidade</a:t>
            </a:r>
          </a:p>
          <a:p>
            <a:pPr lvl="1" algn="just"/>
            <a:r>
              <a:rPr lang="pt-BR" sz="3200" dirty="0" smtClean="0"/>
              <a:t>Roteamento</a:t>
            </a:r>
            <a:endParaRPr lang="pt-BR" sz="3200" dirty="0"/>
          </a:p>
          <a:p>
            <a:pPr lvl="1" algn="just"/>
            <a:endParaRPr lang="pt-BR" sz="3200" dirty="0" smtClean="0"/>
          </a:p>
        </p:txBody>
      </p:sp>
      <p:sp>
        <p:nvSpPr>
          <p:cNvPr id="19460" name="Rectangle 22"/>
          <p:cNvSpPr>
            <a:spLocks/>
          </p:cNvSpPr>
          <p:nvPr/>
        </p:nvSpPr>
        <p:spPr bwMode="auto">
          <a:xfrm>
            <a:off x="0" y="1268413"/>
            <a:ext cx="533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CC0B8898-A320-4EDC-95F2-45587F14069C}" type="slidenum">
              <a:rPr lang="pt-BR" altLang="pt-BR" sz="1200" b="1">
                <a:solidFill>
                  <a:schemeClr val="bg1"/>
                </a:solidFill>
                <a:latin typeface="Tw Cen MT" pitchFamily="34" charset="0"/>
              </a:rPr>
              <a:pPr algn="ctr" eaLnBrk="1" hangingPunct="1"/>
              <a:t>5</a:t>
            </a:fld>
            <a:endParaRPr lang="pt-BR" altLang="pt-BR" sz="1400" b="1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7412198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Justificativa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Pesquisar </a:t>
            </a:r>
            <a:r>
              <a:rPr lang="pt-BR" sz="3200" dirty="0"/>
              <a:t>sobre redes veiculares e computação em nuvem, traz a possibilidade de construção de uma plataforma capaz de criar uma VANET com gerenciamento virtualizado em nuvem, facilitando a comunicação entre os nós virtuais da rede e simplificando a implementação dos algoritmos de roteamento, segurança e aplicações</a:t>
            </a:r>
            <a:r>
              <a:rPr lang="pt-BR" sz="3200" dirty="0" smtClean="0"/>
              <a:t>.</a:t>
            </a:r>
            <a:endParaRPr lang="pt-BR"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6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6613518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Geral</a:t>
            </a:r>
          </a:p>
          <a:p>
            <a:pPr lvl="1"/>
            <a:r>
              <a:rPr lang="pt-BR" dirty="0" smtClean="0"/>
              <a:t>Propor um modelo de arquitetura </a:t>
            </a:r>
            <a:r>
              <a:rPr lang="pt-BR" dirty="0"/>
              <a:t>de software </a:t>
            </a:r>
            <a:r>
              <a:rPr lang="pt-BR" dirty="0" smtClean="0"/>
              <a:t>flexível </a:t>
            </a:r>
            <a:r>
              <a:rPr lang="pt-BR" dirty="0"/>
              <a:t>e </a:t>
            </a:r>
            <a:r>
              <a:rPr lang="pt-BR" dirty="0" smtClean="0"/>
              <a:t>extensível</a:t>
            </a:r>
            <a:r>
              <a:rPr lang="pt-BR" dirty="0"/>
              <a:t>, com capacidade de </a:t>
            </a:r>
            <a:r>
              <a:rPr lang="pt-BR" dirty="0" smtClean="0"/>
              <a:t>gerenciar nós </a:t>
            </a:r>
            <a:r>
              <a:rPr lang="pt-BR" dirty="0"/>
              <a:t>de uma </a:t>
            </a:r>
            <a:r>
              <a:rPr lang="pt-BR" dirty="0" smtClean="0"/>
              <a:t>VANET, </a:t>
            </a:r>
            <a:r>
              <a:rPr lang="pt-BR" dirty="0"/>
              <a:t>realizando a </a:t>
            </a:r>
            <a:r>
              <a:rPr lang="pt-BR" dirty="0" smtClean="0"/>
              <a:t>comunicação </a:t>
            </a:r>
            <a:r>
              <a:rPr lang="pt-BR" dirty="0"/>
              <a:t>entre os elementos de forma virtual na tentativa de corroborar com a </a:t>
            </a:r>
            <a:r>
              <a:rPr lang="pt-BR" dirty="0" smtClean="0"/>
              <a:t>solução </a:t>
            </a:r>
            <a:r>
              <a:rPr lang="pt-BR" dirty="0"/>
              <a:t>de alguns dos principais desafios relacionados </a:t>
            </a:r>
            <a:r>
              <a:rPr lang="pt-BR" dirty="0" smtClean="0"/>
              <a:t>às </a:t>
            </a:r>
            <a:r>
              <a:rPr lang="pt-BR" dirty="0"/>
              <a:t>redes veiculares. </a:t>
            </a:r>
          </a:p>
          <a:p>
            <a:pPr marL="0" indent="0" algn="just">
              <a:buNone/>
            </a:pP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7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810582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Objetivos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59" name="Espaço Reservado para Conteúdo 19"/>
          <p:cNvSpPr>
            <a:spLocks noGrp="1"/>
          </p:cNvSpPr>
          <p:nvPr>
            <p:ph sz="quarter" idx="1"/>
          </p:nvPr>
        </p:nvSpPr>
        <p:spPr bwMode="auto">
          <a:xfrm>
            <a:off x="357158" y="1600200"/>
            <a:ext cx="8409017" cy="4757758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pt-BR" sz="3200" dirty="0" smtClean="0"/>
              <a:t>Específicos</a:t>
            </a:r>
          </a:p>
          <a:p>
            <a:pPr lvl="1" algn="just"/>
            <a:r>
              <a:rPr lang="pt-BR" dirty="0"/>
              <a:t>Elaborar </a:t>
            </a:r>
            <a:r>
              <a:rPr lang="pt-BR" dirty="0" smtClean="0"/>
              <a:t>um modelo de </a:t>
            </a:r>
            <a:r>
              <a:rPr lang="pt-BR" dirty="0"/>
              <a:t>arquitetura de </a:t>
            </a:r>
            <a:r>
              <a:rPr lang="pt-BR" i="1" dirty="0" smtClean="0"/>
              <a:t>software aberta </a:t>
            </a:r>
            <a:r>
              <a:rPr lang="pt-BR" dirty="0" smtClean="0"/>
              <a:t>de </a:t>
            </a:r>
            <a:r>
              <a:rPr lang="pt-BR" dirty="0"/>
              <a:t>maneira que permita a </a:t>
            </a:r>
            <a:r>
              <a:rPr lang="pt-BR" dirty="0" err="1" smtClean="0"/>
              <a:t>extensebilidade</a:t>
            </a:r>
            <a:r>
              <a:rPr lang="pt-BR" dirty="0"/>
              <a:t>, flexibilidade e escalabilidade;</a:t>
            </a:r>
          </a:p>
          <a:p>
            <a:pPr lvl="1" algn="just"/>
            <a:r>
              <a:rPr lang="pt-BR" dirty="0"/>
              <a:t>Construir uma plataforma seguindo os requisitos da arquitetura </a:t>
            </a:r>
            <a:r>
              <a:rPr lang="pt-BR" dirty="0" smtClean="0"/>
              <a:t>definida</a:t>
            </a:r>
            <a:r>
              <a:rPr lang="pt-BR" b="1" u="sng" dirty="0" smtClean="0"/>
              <a:t>;</a:t>
            </a:r>
          </a:p>
          <a:p>
            <a:pPr lvl="1" algn="just"/>
            <a:r>
              <a:rPr lang="pt-BR" dirty="0"/>
              <a:t>Realizar testes simulados para avaliar seu desempenho e capacidade operacional.</a:t>
            </a:r>
            <a:endParaRPr dirty="0" smtClean="0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8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5101500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altLang="pt-BR" sz="3800" dirty="0" smtClean="0">
                <a:latin typeface="Calibri" pitchFamily="34" charset="0"/>
              </a:rPr>
              <a:t>Trabalhos Relacionados</a:t>
            </a:r>
            <a:endParaRPr altLang="pt-BR" sz="3800" i="1" dirty="0">
              <a:latin typeface="Calibri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017838" y="2203450"/>
            <a:ext cx="21050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endParaRPr lang="pt-BR" alt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2ECE8C-316A-4354-A4B8-86A79814135A}" type="slidenum">
              <a:rPr lang="pt-BR" altLang="pt-BR" smtClean="0"/>
              <a:pPr/>
              <a:t>9</a:t>
            </a:fld>
            <a:endParaRPr lang="pt-BR" altLang="pt-BR" dirty="0"/>
          </a:p>
        </p:txBody>
      </p:sp>
      <p:pic>
        <p:nvPicPr>
          <p:cNvPr id="7" name="Picture 6" descr="estado_da_ar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56895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9138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790</Words>
  <Application>Microsoft Macintosh PowerPoint</Application>
  <PresentationFormat>On-screen Show (4:3)</PresentationFormat>
  <Paragraphs>180</Paragraphs>
  <Slides>30</Slides>
  <Notes>26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EdStudPres</vt:lpstr>
      <vt:lpstr>I9Vanets: um modelo de arquitetura de software para rede veicular em nuvem </vt:lpstr>
      <vt:lpstr>Agenda</vt:lpstr>
      <vt:lpstr>Introdução</vt:lpstr>
      <vt:lpstr>Introdução</vt:lpstr>
      <vt:lpstr>Problema</vt:lpstr>
      <vt:lpstr>Justificativa</vt:lpstr>
      <vt:lpstr>Objetivos</vt:lpstr>
      <vt:lpstr>Objetivos</vt:lpstr>
      <vt:lpstr>Trabalhos Relacionados</vt:lpstr>
      <vt:lpstr>Arquitetura de Software Proposta</vt:lpstr>
      <vt:lpstr>Plataforma I9VANET</vt:lpstr>
      <vt:lpstr>Plataforma I9VANET</vt:lpstr>
      <vt:lpstr>Plataforma I9VANET</vt:lpstr>
      <vt:lpstr>Plataforma I9VANET</vt:lpstr>
      <vt:lpstr>Plataforma I9VANET</vt:lpstr>
      <vt:lpstr>Avaliação da Plataforma</vt:lpstr>
      <vt:lpstr>Avaliação da Plataforma</vt:lpstr>
      <vt:lpstr>Avaliação da Plataforma</vt:lpstr>
      <vt:lpstr>Avaliação da Plataforma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Análise dos Resultados</vt:lpstr>
      <vt:lpstr>Conclusões</vt:lpstr>
      <vt:lpstr>Trabalhos Futuros</vt:lpstr>
      <vt:lpstr>Contribuições</vt:lpstr>
      <vt:lpstr>      Muito obrigado!  Dúvidas?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SERVICE BUS</dc:title>
  <dc:creator/>
  <cp:lastModifiedBy/>
  <cp:revision>114</cp:revision>
  <dcterms:created xsi:type="dcterms:W3CDTF">2010-12-14T23:25:39Z</dcterms:created>
  <dcterms:modified xsi:type="dcterms:W3CDTF">2017-05-19T23:55:30Z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TC010167125</vt:lpwstr>
  </property>
</Properties>
</file>