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4" r:id="rId1"/>
  </p:sldMasterIdLst>
  <p:notesMasterIdLst>
    <p:notesMasterId r:id="rId35"/>
  </p:notesMasterIdLst>
  <p:handoutMasterIdLst>
    <p:handoutMasterId r:id="rId36"/>
  </p:handoutMasterIdLst>
  <p:sldIdLst>
    <p:sldId id="256" r:id="rId2"/>
    <p:sldId id="269" r:id="rId3"/>
    <p:sldId id="718" r:id="rId4"/>
    <p:sldId id="672" r:id="rId5"/>
    <p:sldId id="673" r:id="rId6"/>
    <p:sldId id="674" r:id="rId7"/>
    <p:sldId id="703" r:id="rId8"/>
    <p:sldId id="701" r:id="rId9"/>
    <p:sldId id="653" r:id="rId10"/>
    <p:sldId id="662" r:id="rId11"/>
    <p:sldId id="714" r:id="rId12"/>
    <p:sldId id="715" r:id="rId13"/>
    <p:sldId id="716" r:id="rId14"/>
    <p:sldId id="687" r:id="rId15"/>
    <p:sldId id="688" r:id="rId16"/>
    <p:sldId id="705" r:id="rId17"/>
    <p:sldId id="704" r:id="rId18"/>
    <p:sldId id="706" r:id="rId19"/>
    <p:sldId id="690" r:id="rId20"/>
    <p:sldId id="707" r:id="rId21"/>
    <p:sldId id="708" r:id="rId22"/>
    <p:sldId id="709" r:id="rId23"/>
    <p:sldId id="711" r:id="rId24"/>
    <p:sldId id="710" r:id="rId25"/>
    <p:sldId id="722" r:id="rId26"/>
    <p:sldId id="665" r:id="rId27"/>
    <p:sldId id="723" r:id="rId28"/>
    <p:sldId id="712" r:id="rId29"/>
    <p:sldId id="717" r:id="rId30"/>
    <p:sldId id="719" r:id="rId31"/>
    <p:sldId id="720" r:id="rId32"/>
    <p:sldId id="721" r:id="rId33"/>
    <p:sldId id="445" r:id="rId34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0" autoAdjust="0"/>
    <p:restoredTop sz="85842" autoAdjust="0"/>
  </p:normalViewPr>
  <p:slideViewPr>
    <p:cSldViewPr>
      <p:cViewPr varScale="1">
        <p:scale>
          <a:sx n="84" d="100"/>
          <a:sy n="84" d="100"/>
        </p:scale>
        <p:origin x="-9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commentAuthors" Target="commentAuthors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1222B6C5-AB46-4FAA-9A4F-07039EB98327}" type="datetimeFigureOut">
              <a:rPr lang="pt-BR"/>
              <a:pPr>
                <a:defRPr/>
              </a:pPr>
              <a:t>26/05/17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CBCE224-A5CA-4F01-AD8F-708276AE2783}" type="slidenum">
              <a:rPr lang="pt-BR" altLang="pt-BR"/>
              <a:pPr/>
              <a:t>‹#›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323150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30" tIns="49515" rIns="99030" bIns="49515" numCol="1" anchor="t" anchorCtr="0" compatLnSpc="1">
            <a:prstTxWarp prst="textNoShape">
              <a:avLst/>
            </a:prstTxWarp>
          </a:bodyPr>
          <a:lstStyle>
            <a:lvl1pPr defTabSz="990420" eaLnBrk="1" hangingPunct="1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30" tIns="49515" rIns="99030" bIns="49515" numCol="1" anchor="t" anchorCtr="0" compatLnSpc="1">
            <a:prstTxWarp prst="textNoShape">
              <a:avLst/>
            </a:prstTxWarp>
          </a:bodyPr>
          <a:lstStyle>
            <a:lvl1pPr algn="r" defTabSz="990420" eaLnBrk="1" hangingPunct="1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26185F6A-5A9D-40FC-9BD6-F0A007920C70}" type="datetimeFigureOut">
              <a:rPr lang="pt-BR"/>
              <a:pPr>
                <a:defRPr/>
              </a:pPr>
              <a:t>26/05/17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3" tIns="45712" rIns="91423" bIns="45712" rtlCol="0" anchor="ctr"/>
          <a:lstStyle/>
          <a:p>
            <a:pPr lvl="0"/>
            <a:endParaRPr lang="pt-BR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30" tIns="49515" rIns="99030" bIns="495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30" tIns="49515" rIns="99030" bIns="49515" numCol="1" anchor="b" anchorCtr="0" compatLnSpc="1">
            <a:prstTxWarp prst="textNoShape">
              <a:avLst/>
            </a:prstTxWarp>
          </a:bodyPr>
          <a:lstStyle>
            <a:lvl1pPr defTabSz="990420" eaLnBrk="1" hangingPunct="1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30" tIns="49515" rIns="99030" bIns="49515" numCol="1" anchor="b" anchorCtr="0" compatLnSpc="1">
            <a:prstTxWarp prst="textNoShape">
              <a:avLst/>
            </a:prstTxWarp>
          </a:bodyPr>
          <a:lstStyle>
            <a:lvl1pPr algn="r" defTabSz="989013" eaLnBrk="1" hangingPunct="1">
              <a:defRPr sz="1300">
                <a:latin typeface="Calibri" pitchFamily="34" charset="0"/>
              </a:defRPr>
            </a:lvl1pPr>
          </a:lstStyle>
          <a:p>
            <a:fld id="{5BB55D5F-4A0B-4F20-84B6-04A5F9545562}" type="slidenum">
              <a:rPr lang="pt-BR" altLang="pt-BR"/>
              <a:pPr/>
              <a:t>‹#›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997086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338138" indent="-338138" eaLnBrk="1" hangingPunct="1">
              <a:spcBef>
                <a:spcPct val="0"/>
              </a:spcBef>
              <a:buClr>
                <a:srgbClr val="FFCC00"/>
              </a:buClr>
              <a:tabLst>
                <a:tab pos="908050" algn="l"/>
                <a:tab pos="1822450" algn="l"/>
                <a:tab pos="2736850" algn="l"/>
                <a:tab pos="3651250" algn="l"/>
                <a:tab pos="4564063" algn="l"/>
                <a:tab pos="5480050" algn="l"/>
                <a:tab pos="6394450" algn="l"/>
                <a:tab pos="7307263" algn="l"/>
                <a:tab pos="8223250" algn="l"/>
                <a:tab pos="9136063" algn="l"/>
                <a:tab pos="10050463" algn="l"/>
              </a:tabLst>
            </a:pPr>
            <a:r>
              <a:rPr lang="pt-BR" altLang="pt-BR" dirty="0" smtClean="0"/>
              <a:t>FALAR DEVAGAR</a:t>
            </a:r>
            <a:endParaRPr altLang="pt-BR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F4A9BDC8-3FEA-4305-8B40-DC318B586D55}" type="slidenum">
              <a:rPr lang="pt-BR" altLang="pt-BR"/>
              <a:pPr defTabSz="987425"/>
              <a:t>1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561493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DEVAGAR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10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642457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DEVAGAR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11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812132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DEVAGAR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12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044743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DEVAGAR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13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384406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DEVAGAR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14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5355098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DEVAGAR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15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269310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DEVAGAR</a:t>
            </a:r>
          </a:p>
          <a:p>
            <a:r>
              <a:rPr lang="pt-BR" dirty="0" smtClean="0"/>
              <a:t>TEMPO</a:t>
            </a:r>
            <a:r>
              <a:rPr lang="pt-BR" baseline="0" dirty="0" smtClean="0"/>
              <a:t> SLEEP INICIAL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16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2693107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17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2693107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DEVAGAR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18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2693107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DEVAGAR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19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671627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DEVAGAR</a:t>
            </a:r>
          </a:p>
          <a:p>
            <a:pPr eaLnBrk="1" hangingPunct="1">
              <a:spcBef>
                <a:spcPct val="0"/>
              </a:spcBef>
            </a:pPr>
            <a:endParaRPr altLang="pt-BR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80F2C7E4-330B-45DB-9C0B-EB8617F4D6AC}" type="slidenum">
              <a:rPr lang="pt-BR" altLang="pt-BR"/>
              <a:pPr defTabSz="987425"/>
              <a:t>2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150980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DEVAGAR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20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6716278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DEVAGAR</a:t>
            </a:r>
          </a:p>
          <a:p>
            <a:r>
              <a:rPr lang="pt-BR" dirty="0" smtClean="0"/>
              <a:t>DISPERSÃO DOS DADOS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21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6716278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DEVAGAR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22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8624956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DEVAGAR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23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8624956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DEVAGAR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24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8624956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DEVAGAR</a:t>
            </a:r>
          </a:p>
          <a:p>
            <a:pPr algn="l" eaLnBrk="1" hangingPunct="1">
              <a:spcBef>
                <a:spcPct val="0"/>
              </a:spcBef>
            </a:pPr>
            <a:endParaRPr altLang="pt-BR" b="1" i="1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A15D2564-4305-46D2-8456-871585EAEBF6}" type="slidenum">
              <a:rPr lang="pt-BR" altLang="pt-BR"/>
              <a:pPr defTabSz="987425"/>
              <a:t>26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5588859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DEVAGAR</a:t>
            </a:r>
          </a:p>
          <a:p>
            <a:pPr algn="l" eaLnBrk="1" hangingPunct="1">
              <a:spcBef>
                <a:spcPct val="0"/>
              </a:spcBef>
            </a:pPr>
            <a:endParaRPr altLang="pt-BR" b="1" i="1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A15D2564-4305-46D2-8456-871585EAEBF6}" type="slidenum">
              <a:rPr lang="pt-BR" altLang="pt-BR"/>
              <a:pPr defTabSz="987425"/>
              <a:t>27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5588859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DEVAGAR</a:t>
            </a:r>
          </a:p>
          <a:p>
            <a:pPr algn="l" eaLnBrk="1" hangingPunct="1">
              <a:spcBef>
                <a:spcPct val="0"/>
              </a:spcBef>
            </a:pPr>
            <a:r>
              <a:rPr lang="pt-BR" altLang="pt-BR" b="0" i="0" dirty="0" smtClean="0"/>
              <a:t>REDE VANET VIRTUALIZADA - </a:t>
            </a:r>
            <a:r>
              <a:rPr lang="pt-BR" altLang="pt-BR" b="0" i="0" dirty="0" err="1" smtClean="0"/>
              <a:t>VaaS</a:t>
            </a:r>
            <a:endParaRPr altLang="pt-BR" b="0" i="0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A15D2564-4305-46D2-8456-871585EAEBF6}" type="slidenum">
              <a:rPr lang="pt-BR" altLang="pt-BR"/>
              <a:pPr defTabSz="987425"/>
              <a:t>28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5588859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i="0" dirty="0" smtClean="0"/>
              <a:t>FALAR DEVAGAR</a:t>
            </a:r>
          </a:p>
          <a:p>
            <a:pPr algn="l" eaLnBrk="1" hangingPunct="1">
              <a:spcBef>
                <a:spcPct val="0"/>
              </a:spcBef>
            </a:pPr>
            <a:endParaRPr altLang="pt-BR" b="1" i="0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A15D2564-4305-46D2-8456-871585EAEBF6}" type="slidenum">
              <a:rPr lang="pt-BR" altLang="pt-BR"/>
              <a:pPr defTabSz="987425"/>
              <a:t>29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5588859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i="0" dirty="0" smtClean="0"/>
              <a:t>FALAR DEVAGAR</a:t>
            </a:r>
          </a:p>
          <a:p>
            <a:pPr algn="l" eaLnBrk="1" hangingPunct="1">
              <a:spcBef>
                <a:spcPct val="0"/>
              </a:spcBef>
            </a:pPr>
            <a:endParaRPr altLang="pt-BR" b="1" i="0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A15D2564-4305-46D2-8456-871585EAEBF6}" type="slidenum">
              <a:rPr lang="pt-BR" altLang="pt-BR"/>
              <a:pPr defTabSz="987425"/>
              <a:t>30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558885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DEVAGAR</a:t>
            </a:r>
          </a:p>
          <a:p>
            <a:r>
              <a:rPr lang="pt-BR" altLang="pt-BR" dirty="0" smtClean="0"/>
              <a:t>VANET</a:t>
            </a:r>
            <a:r>
              <a:rPr lang="pt-BR" altLang="pt-BR" baseline="0" dirty="0" smtClean="0"/>
              <a:t> É DERIVAÇÃO DA MANET</a:t>
            </a:r>
            <a:endParaRPr lang="pt-BR" altLang="pt-BR" dirty="0" smtClean="0"/>
          </a:p>
          <a:p>
            <a:r>
              <a:rPr lang="pt-BR" altLang="pt-BR" dirty="0" smtClean="0"/>
              <a:t>ESTADO DA ARTE</a:t>
            </a:r>
          </a:p>
          <a:p>
            <a:r>
              <a:rPr lang="pt-BR" altLang="pt-BR" dirty="0" smtClean="0"/>
              <a:t>VANET</a:t>
            </a:r>
            <a:r>
              <a:rPr lang="pt-BR" altLang="pt-BR" baseline="0" dirty="0" smtClean="0"/>
              <a:t> </a:t>
            </a:r>
            <a:r>
              <a:rPr lang="pt-BR" altLang="pt-BR" baseline="0" dirty="0" err="1" smtClean="0"/>
              <a:t>X</a:t>
            </a:r>
            <a:r>
              <a:rPr lang="pt-BR" altLang="pt-BR" baseline="0" dirty="0" smtClean="0"/>
              <a:t> VEÍCULOS AUTÔNOMOS</a:t>
            </a:r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3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04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i="0" dirty="0" smtClean="0"/>
              <a:t>FALAR DEVAGAR</a:t>
            </a:r>
          </a:p>
          <a:p>
            <a:pPr algn="l" eaLnBrk="1" hangingPunct="1">
              <a:spcBef>
                <a:spcPct val="0"/>
              </a:spcBef>
            </a:pPr>
            <a:endParaRPr altLang="pt-BR" b="1" i="0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A15D2564-4305-46D2-8456-871585EAEBF6}" type="slidenum">
              <a:rPr lang="pt-BR" altLang="pt-BR"/>
              <a:pPr defTabSz="987425"/>
              <a:t>31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5588859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i="0" dirty="0" smtClean="0"/>
              <a:t>FALAR DEVAGAR</a:t>
            </a:r>
          </a:p>
          <a:p>
            <a:pPr algn="l" eaLnBrk="1" hangingPunct="1">
              <a:spcBef>
                <a:spcPct val="0"/>
              </a:spcBef>
            </a:pPr>
            <a:endParaRPr altLang="pt-BR" b="1" i="0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A15D2564-4305-46D2-8456-871585EAEBF6}" type="slidenum">
              <a:rPr lang="pt-BR" altLang="pt-BR"/>
              <a:pPr defTabSz="987425"/>
              <a:t>32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5588859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338138" marR="0" indent="-3381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SzTx/>
              <a:buFontTx/>
              <a:buNone/>
              <a:tabLst>
                <a:tab pos="908050" algn="l"/>
                <a:tab pos="1822450" algn="l"/>
                <a:tab pos="2736850" algn="l"/>
                <a:tab pos="3651250" algn="l"/>
                <a:tab pos="4564063" algn="l"/>
                <a:tab pos="5480050" algn="l"/>
                <a:tab pos="6394450" algn="l"/>
                <a:tab pos="7307263" algn="l"/>
                <a:tab pos="8223250" algn="l"/>
                <a:tab pos="9136063" algn="l"/>
                <a:tab pos="10050463" algn="l"/>
              </a:tabLst>
              <a:defRPr/>
            </a:pPr>
            <a:r>
              <a:rPr lang="de-DE" altLang="pt-BR" smtClean="0"/>
              <a:t>FALAR DEVAGAR</a:t>
            </a:r>
          </a:p>
          <a:p>
            <a:pPr marL="338138" indent="-338138" eaLnBrk="1" hangingPunct="1">
              <a:spcBef>
                <a:spcPct val="0"/>
              </a:spcBef>
              <a:buClr>
                <a:srgbClr val="FFCC00"/>
              </a:buClr>
              <a:tabLst>
                <a:tab pos="908050" algn="l"/>
                <a:tab pos="1822450" algn="l"/>
                <a:tab pos="2736850" algn="l"/>
                <a:tab pos="3651250" algn="l"/>
                <a:tab pos="4564063" algn="l"/>
                <a:tab pos="5480050" algn="l"/>
                <a:tab pos="6394450" algn="l"/>
                <a:tab pos="7307263" algn="l"/>
                <a:tab pos="8223250" algn="l"/>
                <a:tab pos="9136063" algn="l"/>
                <a:tab pos="10050463" algn="l"/>
              </a:tabLst>
            </a:pPr>
            <a:endParaRPr altLang="pt-BR" dirty="0"/>
          </a:p>
        </p:txBody>
      </p:sp>
      <p:sp>
        <p:nvSpPr>
          <p:cNvPr id="32772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1253424F-308B-4D97-9B8A-92547AE55210}" type="slidenum">
              <a:rPr lang="pt-BR" altLang="pt-BR" sz="1300">
                <a:latin typeface="Calibri" pitchFamily="34" charset="0"/>
              </a:rPr>
              <a:pPr algn="r" defTabSz="989013" eaLnBrk="1" hangingPunct="1"/>
              <a:t>33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071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pt-BR" altLang="pt-BR" dirty="0" smtClean="0"/>
              <a:t>FALAR</a:t>
            </a:r>
            <a:r>
              <a:rPr lang="pt-BR" altLang="pt-BR" baseline="0" dirty="0" smtClean="0"/>
              <a:t> DEVAGAR</a:t>
            </a:r>
          </a:p>
          <a:p>
            <a:r>
              <a:rPr lang="pt-BR" altLang="pt-BR" baseline="0" dirty="0" smtClean="0"/>
              <a:t>ALTA MOBILIDADE </a:t>
            </a:r>
            <a:r>
              <a:rPr lang="mr-IN" altLang="pt-BR" baseline="0" dirty="0" smtClean="0"/>
              <a:t>–</a:t>
            </a:r>
            <a:r>
              <a:rPr lang="pt-BR" altLang="pt-BR" baseline="0" dirty="0" smtClean="0"/>
              <a:t> É ALGO PARTICULAR DA REDE VANET</a:t>
            </a:r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4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868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pt-BR" altLang="pt-BR" dirty="0" smtClean="0"/>
              <a:t>FALAR DEVAGAR</a:t>
            </a:r>
          </a:p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5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322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DEVAGAR</a:t>
            </a:r>
          </a:p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6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855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DEVAGAR</a:t>
            </a:r>
          </a:p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7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855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DEVAGAR</a:t>
            </a:r>
          </a:p>
          <a:p>
            <a:r>
              <a:rPr lang="pt-BR" altLang="pt-BR" dirty="0" smtClean="0"/>
              <a:t>CARACTERÍSTICAS</a:t>
            </a:r>
          </a:p>
          <a:p>
            <a:r>
              <a:rPr lang="pt-BR" altLang="pt-BR" dirty="0" smtClean="0"/>
              <a:t>LIU</a:t>
            </a:r>
            <a:r>
              <a:rPr lang="pt-BR" altLang="pt-BR" baseline="0" dirty="0" smtClean="0"/>
              <a:t> </a:t>
            </a:r>
            <a:r>
              <a:rPr lang="mr-IN" altLang="pt-BR" baseline="0" dirty="0" smtClean="0"/>
              <a:t>–</a:t>
            </a:r>
            <a:r>
              <a:rPr lang="pt-BR" altLang="pt-BR" baseline="0" dirty="0" smtClean="0"/>
              <a:t> SDN ENVIAR MSG A PARTIR DE RSU</a:t>
            </a:r>
            <a:endParaRPr lang="pt-BR" altLang="pt-B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HAJJI </a:t>
            </a:r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Testbed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MOBILIDADE </a:t>
            </a:r>
            <a:endParaRPr lang="pt-BR" altLang="pt-BR" dirty="0" smtClean="0"/>
          </a:p>
          <a:p>
            <a:r>
              <a:rPr lang="pt-BR" altLang="pt-BR" dirty="0" smtClean="0"/>
              <a:t>ELTOWEISSY</a:t>
            </a:r>
            <a:r>
              <a:rPr lang="pt-BR" altLang="pt-BR" baseline="0" dirty="0" smtClean="0"/>
              <a:t> </a:t>
            </a:r>
            <a:r>
              <a:rPr lang="mr-IN" altLang="pt-BR" baseline="0" dirty="0" smtClean="0"/>
              <a:t>–</a:t>
            </a:r>
            <a:r>
              <a:rPr lang="pt-BR" altLang="pt-BR" baseline="0" dirty="0" smtClean="0"/>
              <a:t> AVC (NUVEM VEICULAES AUTONOMAS)</a:t>
            </a:r>
            <a:endParaRPr lang="pt-BR" altLang="pt-B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HUSSAIN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mr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PROPÔS VC , VUC, HVC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QIN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mr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(VEHICLOUD) MELHOR ROTA</a:t>
            </a:r>
            <a:endParaRPr lang="pt-BR" altLang="pt-B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FALCHETTI</a:t>
            </a:r>
            <a:r>
              <a:rPr lang="it-I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mr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it-I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AUMENTAR A CAPACIDADE OPERACIONAL</a:t>
            </a:r>
            <a:endParaRPr lang="pt-BR" altLang="pt-B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altLang="pt-BR" dirty="0" smtClean="0"/>
              <a:t>GERLA -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VCC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x-none" dirty="0" smtClean="0"/>
              <a:t>COMI</a:t>
            </a:r>
            <a:r>
              <a:rPr lang="x-none" baseline="0" dirty="0" smtClean="0"/>
              <a:t> </a:t>
            </a:r>
            <a:r>
              <a:rPr lang="mr-IN" baseline="0" dirty="0" smtClean="0"/>
              <a:t>–</a:t>
            </a:r>
            <a:r>
              <a:rPr lang="x-none" baseline="0" dirty="0" smtClean="0"/>
              <a:t> CLONE DE AGENTES PRA UTILIZAR O MELHOR AGENTE DISTRIBUÍDO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SOOKHAK</a:t>
            </a:r>
            <a:r>
              <a:rPr lang="nl-N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EMPARELHAMENTO BILINEAR,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COMUNICAÇÃO SEGURA</a:t>
            </a:r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8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640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9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135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o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" name="Shap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latinLnBrk="0">
              <a:defRPr lang="pt-BR" cap="all" baseline="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9" name="Shap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/>
          <a:lstStyle>
            <a:lvl1pPr marL="0" indent="0" algn="l" latinLnBrk="0">
              <a:buNone/>
              <a:defRPr lang="pt-BR"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7" name="Shape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 latinLnBrk="0">
              <a:defRPr lang="pt-BR"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6F08D13-8879-41C3-9730-C4BBCC168E26}" type="datetime8">
              <a:rPr lang="pt-BR" smtClean="0"/>
              <a:t>26/05/17 07:16</a:t>
            </a:fld>
            <a:endParaRPr dirty="0"/>
          </a:p>
        </p:txBody>
      </p:sp>
      <p:sp>
        <p:nvSpPr>
          <p:cNvPr id="10" name="Shape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 latinLnBrk="0">
              <a:defRPr lang="pt-BR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11" name="Shap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z="1400"/>
            </a:lvl1pPr>
          </a:lstStyle>
          <a:p>
            <a:fld id="{05B05BA0-06D3-4EFD-B09E-A08312F68199}" type="slidenum">
              <a:rPr lang="pt-BR" altLang="pt-BR"/>
              <a:pPr/>
              <a:t>‹#›</a:t>
            </a:fld>
            <a:endParaRPr lang="pt-BR" altLang="pt-B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5DD43-C93F-4E63-9AD7-DC95121224E7}" type="datetime8">
              <a:rPr lang="pt-BR" smtClean="0"/>
              <a:t>26/05/17 07:16</a:t>
            </a:fld>
            <a:endParaRPr dirty="0"/>
          </a:p>
        </p:txBody>
      </p:sp>
      <p:sp>
        <p:nvSpPr>
          <p:cNvPr id="5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Rectangl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1E31C0-DE1C-4F80-B17A-01DB43EF03BC}" type="slidenum">
              <a:rPr lang="pt-BR" altLang="pt-BR"/>
              <a:pPr/>
              <a:t>‹#›</a:t>
            </a:fld>
            <a:endParaRPr lang="pt-BR" altLang="pt-BR" sz="1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Shape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5EE381-6010-4B9C-84F7-F124C19B82C0}" type="datetime8">
              <a:rPr lang="pt-BR" smtClean="0"/>
              <a:t>26/05/17 07:16</a:t>
            </a:fld>
            <a:endParaRPr dirty="0"/>
          </a:p>
        </p:txBody>
      </p:sp>
      <p:sp>
        <p:nvSpPr>
          <p:cNvPr id="8" name="Shape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9" name="Shap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73AE9774-51EB-487C-A9A6-522C458494D2}" type="slidenum">
              <a:rPr lang="pt-BR" altLang="pt-BR"/>
              <a:pPr/>
              <a:t>‹#›</a:t>
            </a:fld>
            <a:endParaRPr lang="pt-BR" altLang="pt-BR" sz="140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8" name="Shape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D00214-BC78-4AD4-98C0-7C297B5D6497}" type="datetime8">
              <a:rPr lang="pt-BR" smtClean="0"/>
              <a:t>26/05/17 07:16</a:t>
            </a:fld>
            <a:endParaRPr dirty="0"/>
          </a:p>
        </p:txBody>
      </p:sp>
      <p:sp>
        <p:nvSpPr>
          <p:cNvPr id="9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10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52ECE8C-316A-4354-A4B8-86A79814135A}" type="slidenum">
              <a:rPr lang="pt-BR" altLang="pt-BR"/>
              <a:pPr/>
              <a:t>‹#›</a:t>
            </a:fld>
            <a:endParaRPr lang="pt-BR" alt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e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latinLnBrk="0">
              <a:buNone/>
              <a:defRPr lang="pt-BR" sz="2800">
                <a:solidFill>
                  <a:schemeClr val="tx2"/>
                </a:solidFill>
              </a:defRPr>
            </a:lvl1pPr>
            <a:lvl2pPr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 latinLnBrk="0">
              <a:buNone/>
              <a:defRPr lang="pt-BR" sz="4400" b="0" cap="none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7" name="Shape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57E87C-D2DF-488F-9E80-55571E3CBFFF}" type="datetime8">
              <a:rPr lang="pt-BR" smtClean="0"/>
              <a:t>26/05/17 07:16</a:t>
            </a:fld>
            <a:endParaRPr dirty="0"/>
          </a:p>
        </p:txBody>
      </p:sp>
      <p:sp>
        <p:nvSpPr>
          <p:cNvPr id="8" name="Shap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B4F21DC-E194-4E35-B7FE-98BAF9A39BE7}" type="slidenum">
              <a:rPr lang="pt-BR" altLang="pt-BR"/>
              <a:pPr/>
              <a:t>‹#›</a:t>
            </a:fld>
            <a:endParaRPr lang="pt-BR" altLang="pt-BR" dirty="0"/>
          </a:p>
        </p:txBody>
      </p:sp>
      <p:sp>
        <p:nvSpPr>
          <p:cNvPr id="9" name="Shap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7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Shap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FFAF354-6191-4676-8E11-5069FF5D5538}" type="datetime8">
              <a:rPr lang="pt-BR" smtClean="0"/>
              <a:t>26/05/17 07:16</a:t>
            </a:fld>
            <a:endParaRPr dirty="0"/>
          </a:p>
        </p:txBody>
      </p:sp>
      <p:sp>
        <p:nvSpPr>
          <p:cNvPr id="10" name="Shape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6CA1470-B717-44BF-A069-75C57918AB4B}" type="slidenum">
              <a:rPr lang="pt-BR" altLang="pt-BR"/>
              <a:pPr/>
              <a:t>‹#›</a:t>
            </a:fld>
            <a:endParaRPr lang="pt-BR" altLang="pt-BR" dirty="0"/>
          </a:p>
        </p:txBody>
      </p:sp>
      <p:sp>
        <p:nvSpPr>
          <p:cNvPr id="12" name="Shape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 latinLnBrk="0">
              <a:defRPr lang="pt-BR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3" name="Shape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6" name="Shap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pt-BR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5" name="Shap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 latinLnBrk="0">
              <a:buFontTx/>
              <a:buNone/>
              <a:defRPr lang="pt-BR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Shape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7448805-60D7-4724-BB7A-9A93CA05378D}" type="datetime8">
              <a:rPr lang="pt-BR" smtClean="0"/>
              <a:t>26/05/17 07:16</a:t>
            </a:fld>
            <a:endParaRPr dirty="0"/>
          </a:p>
        </p:txBody>
      </p:sp>
      <p:sp>
        <p:nvSpPr>
          <p:cNvPr id="12" name="Shape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293A3B2-D4FE-4544-A1F9-97E53C691BD1}" type="slidenum">
              <a:rPr lang="pt-BR" altLang="pt-BR"/>
              <a:pPr/>
              <a:t>‹#›</a:t>
            </a:fld>
            <a:endParaRPr lang="pt-BR" altLang="pt-BR" dirty="0"/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4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6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F2A277-7C1A-46FF-AA34-6B2CD5FBE048}" type="datetime8">
              <a:rPr lang="pt-BR" smtClean="0"/>
              <a:t>26/05/17 07:16</a:t>
            </a:fld>
            <a:endParaRPr dirty="0"/>
          </a:p>
        </p:txBody>
      </p:sp>
      <p:sp>
        <p:nvSpPr>
          <p:cNvPr id="7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8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D419B2A-F50D-427A-94E2-35AA897EEE90}" type="slidenum">
              <a:rPr lang="pt-BR" altLang="pt-BR"/>
              <a:pPr/>
              <a:t>‹#›</a:t>
            </a:fld>
            <a:endParaRPr lang="pt-BR" alt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7D33-8A33-48CD-951A-C6BBDD5283FC}" type="datetime8">
              <a:rPr lang="pt-BR" smtClean="0"/>
              <a:t>26/05/17 07:16</a:t>
            </a:fld>
            <a:endParaRPr dirty="0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z="1400"/>
            </a:lvl1pPr>
          </a:lstStyle>
          <a:p>
            <a:fld id="{98FFE461-0E15-43C2-8830-28B77C7FE207}" type="slidenum">
              <a:rPr lang="pt-BR" altLang="pt-BR"/>
              <a:pPr/>
              <a:t>‹#›</a:t>
            </a:fld>
            <a:endParaRPr lang="pt-BR" alt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7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 latinLnBrk="0">
              <a:buNone/>
              <a:defRPr lang="pt-BR" sz="4400" b="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latinLnBrk="0">
              <a:spcAft>
                <a:spcPts val="1000"/>
              </a:spcAft>
              <a:buNone/>
              <a:defRPr lang="pt-BR" sz="1800"/>
            </a:lvl1pPr>
            <a:lvl2pPr>
              <a:buNone/>
              <a:defRPr lang="pt-BR" sz="1200"/>
            </a:lvl2pPr>
            <a:lvl3pPr>
              <a:buNone/>
              <a:defRPr lang="pt-BR" sz="1000"/>
            </a:lvl3pPr>
            <a:lvl4pPr>
              <a:buNone/>
              <a:defRPr lang="pt-BR" sz="900"/>
            </a:lvl4pPr>
            <a:lvl5pPr>
              <a:buNone/>
              <a:defRPr lang="pt-BR" sz="900"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91099-1E16-4723-967B-A578B15549A9}" type="datetime8">
              <a:rPr lang="pt-BR" smtClean="0"/>
              <a:t>26/05/17 07:16</a:t>
            </a:fld>
            <a:endParaRPr dirty="0"/>
          </a:p>
        </p:txBody>
      </p:sp>
      <p:sp>
        <p:nvSpPr>
          <p:cNvPr id="10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11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1142761-9870-4812-ABE6-DB7CA77B9981}" type="slidenum">
              <a:rPr lang="pt-BR" altLang="pt-BR"/>
              <a:pPr/>
              <a:t>‹#›</a:t>
            </a:fld>
            <a:endParaRPr lang="pt-BR" alt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 latinLnBrk="0">
              <a:buFontTx/>
              <a:buNone/>
              <a:defRPr lang="pt-BR" sz="1700"/>
            </a:lvl1pPr>
            <a:lvl2pPr>
              <a:buFontTx/>
              <a:buNone/>
              <a:defRPr lang="pt-BR" sz="1200"/>
            </a:lvl2pPr>
            <a:lvl3pPr>
              <a:buFontTx/>
              <a:buNone/>
              <a:defRPr lang="pt-BR" sz="1000"/>
            </a:lvl3pPr>
            <a:lvl4pPr>
              <a:buFontTx/>
              <a:buNone/>
              <a:defRPr lang="pt-BR" sz="900"/>
            </a:lvl4pPr>
            <a:lvl5pPr>
              <a:buFontTx/>
              <a:buNone/>
              <a:defRPr lang="pt-BR" sz="900"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 latinLnBrk="0">
              <a:buNone/>
              <a:defRPr lang="pt-BR" sz="28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 latinLnBrk="0">
              <a:buNone/>
              <a:defRPr lang="pt-BR" sz="3200"/>
            </a:lvl1pPr>
          </a:lstStyle>
          <a:p>
            <a:pPr lvl="0"/>
            <a:r>
              <a:rPr lang="pt-BR" noProof="0" dirty="0"/>
              <a:t>Clique no ícone para adicionar uma imagem</a:t>
            </a:r>
          </a:p>
        </p:txBody>
      </p:sp>
      <p:sp>
        <p:nvSpPr>
          <p:cNvPr id="9" name="Shap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CA1465C-9880-4FF1-9AE4-4589E5B61984}" type="datetime8">
              <a:rPr lang="pt-BR" smtClean="0"/>
              <a:t>26/05/17 07:16</a:t>
            </a:fld>
            <a:endParaRPr dirty="0"/>
          </a:p>
        </p:txBody>
      </p:sp>
      <p:sp>
        <p:nvSpPr>
          <p:cNvPr id="10" name="Shape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fld id="{94AB70A8-B28C-4EC1-86A9-44DB841F7305}" type="slidenum">
              <a:rPr lang="pt-BR" altLang="pt-BR"/>
              <a:pPr/>
              <a:t>‹#›</a:t>
            </a:fld>
            <a:endParaRPr lang="pt-BR" altLang="pt-BR" dirty="0"/>
          </a:p>
        </p:txBody>
      </p:sp>
      <p:sp>
        <p:nvSpPr>
          <p:cNvPr id="11" name="Shape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775" y="1600200"/>
            <a:ext cx="8153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  <a:p>
            <a:pPr lvl="5"/>
            <a:r>
              <a:rPr lang="pt-BR"/>
              <a:t>Sexto nível</a:t>
            </a:r>
          </a:p>
          <a:p>
            <a:pPr lvl="6"/>
            <a:r>
              <a:rPr lang="pt-BR"/>
              <a:t>Sétimo nível</a:t>
            </a:r>
          </a:p>
          <a:p>
            <a:pPr lvl="7"/>
            <a:r>
              <a:rPr lang="pt-BR"/>
              <a:t>Oitavo nível</a:t>
            </a:r>
          </a:p>
          <a:p>
            <a:pPr lvl="8"/>
            <a:r>
              <a:rPr lang="pt-BR"/>
              <a:t>Nono nível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lang="pt-BR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9D7D1D43-165F-4612-97C0-E1B15C5B01A4}" type="datetime8">
              <a:rPr lang="pt-BR" smtClean="0"/>
              <a:t>26/05/17 07:16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lang="pt-BR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200" b="1">
                <a:solidFill>
                  <a:schemeClr val="tx2"/>
                </a:solidFill>
                <a:latin typeface="Tw Cen MT" pitchFamily="34" charset="0"/>
              </a:defRPr>
            </a:lvl1pPr>
          </a:lstStyle>
          <a:p>
            <a:fld id="{001B4953-0C83-49F5-8644-9CFDD4252128}" type="slidenum">
              <a:rPr lang="pt-BR" altLang="pt-BR"/>
              <a:pPr/>
              <a:t>‹#›</a:t>
            </a:fld>
            <a:endParaRPr lang="pt-BR" altLang="pt-BR" dirty="0"/>
          </a:p>
        </p:txBody>
      </p:sp>
      <p:grpSp>
        <p:nvGrpSpPr>
          <p:cNvPr id="1034" name="Group 10"/>
          <p:cNvGrpSpPr>
            <a:grpSpLocks/>
          </p:cNvGrpSpPr>
          <p:nvPr/>
        </p:nvGrpSpPr>
        <p:grpSpPr bwMode="auto">
          <a:xfrm>
            <a:off x="8905875" y="6073775"/>
            <a:ext cx="228600" cy="660400"/>
            <a:chOff x="1247" y="3838"/>
            <a:chExt cx="144" cy="416"/>
          </a:xfrm>
        </p:grpSpPr>
        <p:pic>
          <p:nvPicPr>
            <p:cNvPr id="1035" name="Picture 11" descr="logo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1247" y="3838"/>
              <a:ext cx="14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6" name="Picture 12" descr="logo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1247" y="3974"/>
              <a:ext cx="14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7" name="Picture 13" descr="logo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1247" y="4110"/>
              <a:ext cx="14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pt-BR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lang="pt-BR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lang="pt-BR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lang="pt-BR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geoleite\ProjetosGit\Mestrado\Apresentacao\Document1!OLE_LINK1" TargetMode="External"/><Relationship Id="rId4" Type="http://schemas.openxmlformats.org/officeDocument/2006/relationships/image" Target="../media/image20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/>
          </p:cNvSpPr>
          <p:nvPr>
            <p:ph type="ctrTitle"/>
          </p:nvPr>
        </p:nvSpPr>
        <p:spPr>
          <a:xfrm>
            <a:off x="179512" y="2845343"/>
            <a:ext cx="8640960" cy="648072"/>
          </a:xfrm>
        </p:spPr>
        <p:txBody>
          <a:bodyPr/>
          <a:lstStyle/>
          <a:p>
            <a:pPr algn="ctr"/>
            <a:r>
              <a:rPr lang="pt-BR" sz="2800" dirty="0" smtClean="0"/>
              <a:t>I9Vanet: </a:t>
            </a:r>
            <a:r>
              <a:rPr lang="pt-BR" sz="2800" dirty="0"/>
              <a:t>um modelo de arquitetura de software para rede veicular em nuvem </a:t>
            </a:r>
          </a:p>
        </p:txBody>
      </p:sp>
      <p:sp>
        <p:nvSpPr>
          <p:cNvPr id="15363" name="Rectangle 2"/>
          <p:cNvSpPr>
            <a:spLocks noGrp="1"/>
          </p:cNvSpPr>
          <p:nvPr>
            <p:ph type="subTitle" idx="1"/>
          </p:nvPr>
        </p:nvSpPr>
        <p:spPr bwMode="auto">
          <a:xfrm>
            <a:off x="2362200" y="6049963"/>
            <a:ext cx="67056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r>
              <a:rPr sz="1600" b="1" dirty="0" smtClean="0"/>
              <a:t>Discente: </a:t>
            </a:r>
            <a:r>
              <a:rPr lang="pt-BR" sz="1600" b="1" dirty="0" smtClean="0"/>
              <a:t>George Leite Junior</a:t>
            </a:r>
            <a:endParaRPr sz="1600" b="1" dirty="0" smtClean="0"/>
          </a:p>
          <a:p>
            <a:pPr>
              <a:spcBef>
                <a:spcPts val="0"/>
              </a:spcBef>
            </a:pPr>
            <a:r>
              <a:rPr lang="pt-BR" sz="1600" b="1" dirty="0" smtClean="0"/>
              <a:t>Orientador:</a:t>
            </a:r>
            <a:r>
              <a:rPr sz="1600" b="1" dirty="0" smtClean="0"/>
              <a:t> Prof. Dr. </a:t>
            </a:r>
            <a:r>
              <a:rPr lang="pt-BR" sz="1600" b="1" dirty="0" smtClean="0"/>
              <a:t>Douglas D. J. </a:t>
            </a:r>
            <a:r>
              <a:rPr lang="en-US" sz="1600" b="1" dirty="0"/>
              <a:t>d</a:t>
            </a:r>
            <a:r>
              <a:rPr lang="pt-BR" sz="1600" b="1" dirty="0" smtClean="0"/>
              <a:t>e Macedo</a:t>
            </a:r>
            <a:endParaRPr sz="1600" b="1" dirty="0" smtClean="0"/>
          </a:p>
          <a:p>
            <a:pPr>
              <a:spcBef>
                <a:spcPts val="0"/>
              </a:spcBef>
            </a:pPr>
            <a:r>
              <a:rPr lang="pt-BR" sz="1600" b="1" dirty="0" err="1" smtClean="0"/>
              <a:t>Co</a:t>
            </a:r>
            <a:r>
              <a:rPr lang="pt-BR" sz="1600" b="1" dirty="0" smtClean="0"/>
              <a:t>-orientador: Prof. Dr</a:t>
            </a:r>
            <a:r>
              <a:rPr lang="pt-BR" sz="1600" b="1" dirty="0"/>
              <a:t>. Rogerio P. C. do </a:t>
            </a:r>
            <a:r>
              <a:rPr lang="pt-BR" sz="1600" b="1" dirty="0" smtClean="0"/>
              <a:t>Nascimento</a:t>
            </a:r>
            <a:endParaRPr lang="pt-BR" sz="1600" b="1" dirty="0"/>
          </a:p>
        </p:txBody>
      </p:sp>
      <p:sp>
        <p:nvSpPr>
          <p:cNvPr id="15366" name="Rectangle 2"/>
          <p:cNvSpPr>
            <a:spLocks/>
          </p:cNvSpPr>
          <p:nvPr/>
        </p:nvSpPr>
        <p:spPr bwMode="auto">
          <a:xfrm>
            <a:off x="98425" y="6056313"/>
            <a:ext cx="209708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pt-BR" altLang="pt-BR" sz="2000" dirty="0" smtClean="0">
                <a:solidFill>
                  <a:srgbClr val="FFFFFF"/>
                </a:solidFill>
                <a:latin typeface="Calibri" pitchFamily="34" charset="0"/>
              </a:rPr>
              <a:t>29/05/2017</a:t>
            </a:r>
            <a:endParaRPr lang="pt-BR" altLang="pt-BR" sz="2000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8425" y="47331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pic>
        <p:nvPicPr>
          <p:cNvPr id="1025" name="Imagem 4" descr="uf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16" y="297723"/>
            <a:ext cx="74295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881157" y="277869"/>
            <a:ext cx="617290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UNIVERSIDADE FEDERAL DE SERGIPE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Ó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-REITORIA DE P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Ó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S-GRADUA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Ç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ÃO E PESQUISA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ctr"/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Ú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CLEO DE P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Ó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S-GRADUA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Ç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ÃO 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EM</a:t>
            </a:r>
            <a:r>
              <a:rPr lang="pt-BR" altLang="pt-BR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CIÊNCIA DA </a:t>
            </a:r>
            <a:r>
              <a:rPr lang="pt-BR" altLang="pt-BR" b="1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COMPUTAÇÃO</a:t>
            </a: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9" name="Picture 5" descr="https://www.sigaa.ufs.br/sigaa/verFoto?idFoto=345074&amp;key=98fcdc08d4fa7d0f7bcd4a1fdc16eff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907" y="241976"/>
            <a:ext cx="1704565" cy="97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95"/>
    </mc:Choice>
    <mc:Fallback xmlns="">
      <p:transition xmlns:p14="http://schemas.microsoft.com/office/powerpoint/2010/main" advTm="19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Plataforma I9VANET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endParaRPr lang="pt-BR" sz="2200" dirty="0"/>
          </a:p>
          <a:p>
            <a:pPr lvl="1" algn="just"/>
            <a:endParaRPr lang="pt-BR" dirty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10</a:t>
            </a:fld>
            <a:endParaRPr lang="pt-BR" altLang="pt-BR" dirty="0"/>
          </a:p>
        </p:txBody>
      </p:sp>
      <p:pic>
        <p:nvPicPr>
          <p:cNvPr id="7" name="Picture 6" descr="modul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56792"/>
            <a:ext cx="8327114" cy="51845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Plataforma I9VANET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endParaRPr lang="pt-BR" sz="2200" dirty="0"/>
          </a:p>
          <a:p>
            <a:pPr lvl="1" algn="just"/>
            <a:endParaRPr lang="pt-BR" dirty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11</a:t>
            </a:fld>
            <a:endParaRPr lang="pt-BR" altLang="pt-BR" dirty="0"/>
          </a:p>
        </p:txBody>
      </p:sp>
      <p:pic>
        <p:nvPicPr>
          <p:cNvPr id="4" name="Picture 3" descr="servido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28192"/>
            <a:ext cx="8488919" cy="48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83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Plataforma I9VANET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endParaRPr lang="pt-BR" sz="2200" dirty="0"/>
          </a:p>
          <a:p>
            <a:pPr lvl="1" algn="just"/>
            <a:endParaRPr lang="pt-BR" dirty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12</a:t>
            </a:fld>
            <a:endParaRPr lang="pt-BR" altLang="pt-BR" dirty="0"/>
          </a:p>
        </p:txBody>
      </p:sp>
      <p:pic>
        <p:nvPicPr>
          <p:cNvPr id="3" name="Picture 2" descr="modul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56792"/>
            <a:ext cx="8327114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88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Plataforma I9VANET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endParaRPr lang="pt-BR" sz="2200" dirty="0"/>
          </a:p>
          <a:p>
            <a:pPr lvl="1" algn="just"/>
            <a:endParaRPr lang="pt-BR" dirty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13</a:t>
            </a:fld>
            <a:endParaRPr lang="pt-BR" altLang="pt-BR" dirty="0"/>
          </a:p>
        </p:txBody>
      </p:sp>
      <p:pic>
        <p:nvPicPr>
          <p:cNvPr id="3" name="Picture 2" descr="DiagramaSequencia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40977"/>
            <a:ext cx="8640960" cy="537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17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Plataforma I9VANET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dirty="0" smtClean="0"/>
              <a:t>Processo de Negócio</a:t>
            </a:r>
          </a:p>
          <a:p>
            <a:pPr lvl="1" algn="just"/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14</a:t>
            </a:fld>
            <a:endParaRPr lang="pt-BR" altLang="pt-BR" dirty="0"/>
          </a:p>
        </p:txBody>
      </p:sp>
      <p:pic>
        <p:nvPicPr>
          <p:cNvPr id="5" name="Picture 4" descr="BPMCriptofrafad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132856"/>
            <a:ext cx="8964488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09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Avaliação da Plataforma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2528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algn="just"/>
            <a:r>
              <a:rPr lang="pt-BR" dirty="0" smtClean="0"/>
              <a:t>Definição</a:t>
            </a:r>
          </a:p>
          <a:p>
            <a:pPr lvl="1" algn="just"/>
            <a:r>
              <a:rPr lang="pt-BR" dirty="0"/>
              <a:t>Analisar a plataforma I9VANET sob a o </a:t>
            </a:r>
            <a:r>
              <a:rPr lang="pt-BR" dirty="0" smtClean="0"/>
              <a:t>ótica </a:t>
            </a:r>
            <a:r>
              <a:rPr lang="pt-BR" dirty="0"/>
              <a:t>da </a:t>
            </a:r>
            <a:r>
              <a:rPr lang="pt-BR" dirty="0" smtClean="0"/>
              <a:t>eficácia </a:t>
            </a:r>
            <a:r>
              <a:rPr lang="pt-BR" dirty="0"/>
              <a:t>e </a:t>
            </a:r>
            <a:r>
              <a:rPr lang="pt-BR" dirty="0" smtClean="0"/>
              <a:t>eficiência</a:t>
            </a:r>
            <a:r>
              <a:rPr lang="pt-BR" dirty="0"/>
              <a:t>. </a:t>
            </a:r>
            <a:endParaRPr lang="pt-BR" dirty="0" smtClean="0"/>
          </a:p>
          <a:p>
            <a:pPr algn="just"/>
            <a:r>
              <a:rPr lang="pt-BR" dirty="0" smtClean="0"/>
              <a:t>Planejamento</a:t>
            </a:r>
            <a:endParaRPr lang="pt-BR" dirty="0"/>
          </a:p>
          <a:p>
            <a:pPr lvl="1" algn="just"/>
            <a:r>
              <a:rPr lang="pt-BR" dirty="0"/>
              <a:t>O experimento tem como alvo, os desenvolvedores de </a:t>
            </a:r>
            <a:r>
              <a:rPr lang="pt-BR" dirty="0" smtClean="0"/>
              <a:t>soluções </a:t>
            </a:r>
            <a:r>
              <a:rPr lang="pt-BR" dirty="0"/>
              <a:t>que visam melhorar a mobilidade urbana com o uso de </a:t>
            </a:r>
            <a:r>
              <a:rPr lang="pt-BR" dirty="0" err="1"/>
              <a:t>VANETs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Métricas</a:t>
            </a:r>
          </a:p>
          <a:p>
            <a:pPr lvl="1"/>
            <a:r>
              <a:rPr lang="en-US" dirty="0" smtClean="0"/>
              <a:t>N</a:t>
            </a:r>
            <a:r>
              <a:rPr lang="pt-BR" dirty="0" smtClean="0"/>
              <a:t>úmero </a:t>
            </a:r>
            <a:r>
              <a:rPr lang="pt-BR" dirty="0"/>
              <a:t>Total de </a:t>
            </a:r>
            <a:r>
              <a:rPr lang="pt-BR" dirty="0" smtClean="0"/>
              <a:t>requisições </a:t>
            </a:r>
            <a:r>
              <a:rPr lang="pt-BR" dirty="0"/>
              <a:t>por min (TR/min); </a:t>
            </a:r>
          </a:p>
          <a:p>
            <a:pPr lvl="1"/>
            <a:r>
              <a:rPr lang="pt-BR" dirty="0" smtClean="0"/>
              <a:t>Tempo </a:t>
            </a:r>
            <a:r>
              <a:rPr lang="pt-BR" dirty="0"/>
              <a:t>de </a:t>
            </a:r>
            <a:r>
              <a:rPr lang="pt-BR" dirty="0" smtClean="0"/>
              <a:t>latência </a:t>
            </a:r>
            <a:r>
              <a:rPr lang="pt-BR" dirty="0"/>
              <a:t>da </a:t>
            </a:r>
            <a:r>
              <a:rPr lang="pt-BR" dirty="0" smtClean="0"/>
              <a:t>comunicação </a:t>
            </a:r>
            <a:r>
              <a:rPr lang="pt-BR" dirty="0"/>
              <a:t>(</a:t>
            </a:r>
            <a:r>
              <a:rPr lang="pt-BR" dirty="0" err="1"/>
              <a:t>Lat</a:t>
            </a:r>
            <a:r>
              <a:rPr lang="pt-BR" dirty="0"/>
              <a:t>); </a:t>
            </a:r>
          </a:p>
          <a:p>
            <a:pPr lvl="1"/>
            <a:r>
              <a:rPr lang="pt-BR" dirty="0" smtClean="0"/>
              <a:t>Tempo </a:t>
            </a:r>
            <a:r>
              <a:rPr lang="pt-BR" dirty="0"/>
              <a:t>de processamento de cada </a:t>
            </a:r>
            <a:r>
              <a:rPr lang="pt-BR" dirty="0" smtClean="0"/>
              <a:t>requisição </a:t>
            </a:r>
            <a:r>
              <a:rPr lang="pt-BR" dirty="0"/>
              <a:t>no servidor (PT) </a:t>
            </a:r>
          </a:p>
          <a:p>
            <a:pPr lvl="1" algn="just"/>
            <a:endParaRPr lang="pt-BR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15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60755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Avaliação da Plataforma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2528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dirty="0" smtClean="0"/>
              <a:t>Cenário 1</a:t>
            </a:r>
          </a:p>
          <a:p>
            <a:pPr lvl="1" algn="just"/>
            <a:r>
              <a:rPr lang="pt-BR" dirty="0" smtClean="0"/>
              <a:t>Quantidade de veículos: 50,100, 200 e 400</a:t>
            </a:r>
          </a:p>
          <a:p>
            <a:pPr lvl="1" algn="just"/>
            <a:r>
              <a:rPr lang="pt-BR" dirty="0" smtClean="0"/>
              <a:t>Velocidades utilizadas: 2G, 3G, 4G e 5G</a:t>
            </a:r>
          </a:p>
          <a:p>
            <a:pPr algn="just"/>
            <a:r>
              <a:rPr lang="pt-BR" dirty="0" smtClean="0"/>
              <a:t>Cenário 2</a:t>
            </a:r>
          </a:p>
          <a:p>
            <a:pPr lvl="1" algn="just"/>
            <a:r>
              <a:rPr lang="pt-BR" dirty="0" smtClean="0"/>
              <a:t>Quantidade de veículos: 800  e 1600</a:t>
            </a:r>
          </a:p>
          <a:p>
            <a:pPr lvl="1" algn="just"/>
            <a:r>
              <a:rPr lang="pt-BR" dirty="0" smtClean="0"/>
              <a:t>Velocidade utilizada: sem limite</a:t>
            </a:r>
            <a:endParaRPr lang="pt-BR" dirty="0"/>
          </a:p>
          <a:p>
            <a:pPr marL="366713" lvl="1" indent="0" algn="just">
              <a:buNone/>
            </a:pPr>
            <a:endParaRPr lang="pt-BR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16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00498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Avaliação da Plataforma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68009" y="1553272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u="sng" dirty="0" smtClean="0"/>
              <a:t>Cenário 1</a:t>
            </a:r>
          </a:p>
          <a:p>
            <a:pPr marL="0" indent="0" algn="just">
              <a:lnSpc>
                <a:spcPct val="150000"/>
              </a:lnSpc>
              <a:buNone/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17</a:t>
            </a:fld>
            <a:endParaRPr lang="pt-BR" altLang="pt-BR" dirty="0"/>
          </a:p>
        </p:txBody>
      </p:sp>
      <p:pic>
        <p:nvPicPr>
          <p:cNvPr id="2" name="Picture 1" descr="AmbienteTeste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" y="2258650"/>
            <a:ext cx="10238280" cy="426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11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Avaliação da Plataforma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68009" y="1553272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u="sng" dirty="0" smtClean="0"/>
              <a:t>Cenário 2</a:t>
            </a:r>
          </a:p>
          <a:p>
            <a:pPr lvl="1" algn="just"/>
            <a:r>
              <a:rPr lang="pt-BR" u="sng" dirty="0" smtClean="0"/>
              <a:t>Uso de threads para simular cada veículo.</a:t>
            </a:r>
          </a:p>
          <a:p>
            <a:pPr marL="0" indent="0" algn="just">
              <a:lnSpc>
                <a:spcPct val="150000"/>
              </a:lnSpc>
              <a:buNone/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18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68239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Análise dos Resultados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dirty="0" smtClean="0"/>
              <a:t>Consumo por Link (Cenário 1)</a:t>
            </a:r>
            <a:endParaRPr u="sng" dirty="0" smtClean="0"/>
          </a:p>
          <a:p>
            <a:pPr marL="366713" lvl="1" indent="0" algn="just">
              <a:buNone/>
            </a:pPr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19</a:t>
            </a:fld>
            <a:endParaRPr lang="pt-BR" altLang="pt-BR" dirty="0"/>
          </a:p>
        </p:txBody>
      </p:sp>
      <p:pic>
        <p:nvPicPr>
          <p:cNvPr id="5" name="Picture 4" descr="capacidadeLin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328" y="2129672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0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990600"/>
          </a:xfrm>
        </p:spPr>
        <p:txBody>
          <a:bodyPr/>
          <a:lstStyle/>
          <a:p>
            <a:pPr eaLnBrk="1" hangingPunct="1"/>
            <a:r>
              <a:rPr altLang="pt-BR" dirty="0">
                <a:latin typeface="Calibri" pitchFamily="34" charset="0"/>
              </a:rPr>
              <a:t>Agenda</a:t>
            </a:r>
          </a:p>
        </p:txBody>
      </p:sp>
      <p:sp>
        <p:nvSpPr>
          <p:cNvPr id="14339" name="Rectangle 2"/>
          <p:cNvSpPr>
            <a:spLocks noGrp="1"/>
          </p:cNvSpPr>
          <p:nvPr>
            <p:ph sz="quarter" idx="1"/>
          </p:nvPr>
        </p:nvSpPr>
        <p:spPr bwMode="auto">
          <a:xfrm>
            <a:off x="612775" y="1600200"/>
            <a:ext cx="8207697" cy="499715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Introdução</a:t>
            </a: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Justificativa</a:t>
            </a: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Problema de Pesquisa</a:t>
            </a: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Objetivos</a:t>
            </a: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Trabalhos Relacionados</a:t>
            </a: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Arquitetura Proposta</a:t>
            </a:r>
            <a:endParaRPr lang="pt-BR" altLang="pt-BR" sz="2800" dirty="0">
              <a:latin typeface="Calibri" pitchFamily="34" charset="0"/>
            </a:endParaRP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Processo de Avaliação</a:t>
            </a:r>
            <a:endParaRPr altLang="pt-BR" sz="2800" dirty="0">
              <a:latin typeface="Calibri" pitchFamily="34" charset="0"/>
            </a:endParaRP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Conclusões e Trabalhos Futuros;</a:t>
            </a: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Contribuições</a:t>
            </a: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Publicações</a:t>
            </a: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Referências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endParaRPr altLang="pt-BR" sz="2800" dirty="0">
              <a:latin typeface="Calibri" pitchFamily="34" charset="0"/>
            </a:endParaRPr>
          </a:p>
          <a:p>
            <a:pPr marL="400050" indent="-400050" eaLnBrk="1" hangingPunct="1">
              <a:defRPr/>
            </a:pPr>
            <a:endParaRPr altLang="pt-BR" sz="2800" dirty="0"/>
          </a:p>
        </p:txBody>
      </p:sp>
      <p:sp>
        <p:nvSpPr>
          <p:cNvPr id="17412" name="Rectangle 22"/>
          <p:cNvSpPr>
            <a:spLocks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3533238E-CDD3-4833-A525-8CD72B03ABC1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2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Análise dos Resultados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dirty="0" smtClean="0"/>
              <a:t>Tempos Médios das Requisições por Link </a:t>
            </a:r>
            <a:r>
              <a:rPr lang="pt-BR" dirty="0"/>
              <a:t>(Cenário 1)</a:t>
            </a:r>
            <a:endParaRPr u="sng" dirty="0" smtClean="0"/>
          </a:p>
          <a:p>
            <a:pPr marL="366713" lvl="1" indent="0" algn="just">
              <a:buNone/>
            </a:pPr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20</a:t>
            </a:fld>
            <a:endParaRPr lang="pt-BR" altLang="pt-BR" dirty="0"/>
          </a:p>
        </p:txBody>
      </p:sp>
      <p:pic>
        <p:nvPicPr>
          <p:cNvPr id="5" name="Picture 4" descr="grafico_tempo_medi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132856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6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Análise dos Resultados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dirty="0" smtClean="0"/>
              <a:t>Coeficiente de Variação </a:t>
            </a:r>
            <a:r>
              <a:rPr lang="pt-BR" dirty="0"/>
              <a:t>(Cenário 1)</a:t>
            </a:r>
            <a:endParaRPr u="sng" dirty="0" smtClean="0"/>
          </a:p>
          <a:p>
            <a:pPr marL="366713" lvl="1" indent="0" algn="just">
              <a:buNone/>
            </a:pPr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21</a:t>
            </a:fld>
            <a:endParaRPr lang="pt-BR" altLang="pt-BR" dirty="0"/>
          </a:p>
        </p:txBody>
      </p:sp>
      <p:pic>
        <p:nvPicPr>
          <p:cNvPr id="5" name="Picture 4" descr="grafico_coeficiente_variacao_ger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057911"/>
            <a:ext cx="6192688" cy="480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71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Análise dos Resultados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dirty="0" smtClean="0"/>
              <a:t>Processamento (</a:t>
            </a:r>
            <a:r>
              <a:rPr lang="pt-BR" dirty="0"/>
              <a:t>Cenário </a:t>
            </a:r>
            <a:r>
              <a:rPr lang="pt-BR" dirty="0" smtClean="0"/>
              <a:t>2 </a:t>
            </a:r>
            <a:r>
              <a:rPr lang="mr-IN" dirty="0" smtClean="0"/>
              <a:t>–</a:t>
            </a:r>
            <a:r>
              <a:rPr lang="pt-BR" dirty="0" smtClean="0"/>
              <a:t> 800 veículos)</a:t>
            </a:r>
            <a:endParaRPr u="sng" dirty="0" smtClean="0"/>
          </a:p>
          <a:p>
            <a:pPr marL="366713" lvl="1" indent="0" algn="just">
              <a:buNone/>
            </a:pPr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22</a:t>
            </a:fld>
            <a:endParaRPr lang="pt-BR" altLang="pt-BR" dirty="0"/>
          </a:p>
        </p:txBody>
      </p:sp>
      <p:pic>
        <p:nvPicPr>
          <p:cNvPr id="6" name="Picture 5" descr="processamento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336" y="209736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91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Análise dos Resultados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dirty="0" smtClean="0"/>
              <a:t>Processamento (</a:t>
            </a:r>
            <a:r>
              <a:rPr lang="pt-BR" dirty="0"/>
              <a:t>Cenário </a:t>
            </a:r>
            <a:r>
              <a:rPr lang="pt-BR" dirty="0" smtClean="0"/>
              <a:t>2 </a:t>
            </a:r>
            <a:r>
              <a:rPr lang="mr-IN" dirty="0" smtClean="0"/>
              <a:t>–</a:t>
            </a:r>
            <a:r>
              <a:rPr lang="pt-BR" dirty="0" smtClean="0"/>
              <a:t> 1600 veículos)</a:t>
            </a:r>
            <a:endParaRPr u="sng" dirty="0" smtClean="0"/>
          </a:p>
          <a:p>
            <a:pPr marL="366713" lvl="1" indent="0" algn="just">
              <a:buNone/>
            </a:pPr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23</a:t>
            </a:fld>
            <a:endParaRPr lang="pt-BR" altLang="pt-BR" dirty="0"/>
          </a:p>
        </p:txBody>
      </p:sp>
      <p:pic>
        <p:nvPicPr>
          <p:cNvPr id="2" name="Picture 1" descr="processament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09736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98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Análise dos Resultados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dirty="0" smtClean="0"/>
              <a:t>Percentual de Perda </a:t>
            </a:r>
            <a:r>
              <a:rPr lang="pt-BR" dirty="0"/>
              <a:t>(Cenário </a:t>
            </a:r>
            <a:r>
              <a:rPr lang="pt-BR" dirty="0" smtClean="0"/>
              <a:t>1 e 2)</a:t>
            </a:r>
            <a:endParaRPr u="sng" dirty="0" smtClean="0"/>
          </a:p>
          <a:p>
            <a:pPr marL="366713" lvl="1" indent="0" algn="just">
              <a:buNone/>
            </a:pPr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24</a:t>
            </a:fld>
            <a:endParaRPr lang="pt-BR" altLang="pt-BR" dirty="0"/>
          </a:p>
        </p:txBody>
      </p:sp>
      <p:pic>
        <p:nvPicPr>
          <p:cNvPr id="3" name="Picture 2" descr="grafico_perda_qnt_velocida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5" y="2060848"/>
            <a:ext cx="4668011" cy="3501008"/>
          </a:xfrm>
          <a:prstGeom prst="rect">
            <a:avLst/>
          </a:prstGeom>
        </p:spPr>
      </p:pic>
      <p:pic>
        <p:nvPicPr>
          <p:cNvPr id="5" name="Picture 4" descr="grafico_perda_qnt_800_16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997" y="3284984"/>
            <a:ext cx="4704523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38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>
                <a:latin typeface="Calibri" pitchFamily="34" charset="0"/>
              </a:rPr>
              <a:t>Conclusões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Requisitos</a:t>
            </a:r>
            <a:r>
              <a:rPr lang="en-US" dirty="0"/>
              <a:t> das </a:t>
            </a:r>
            <a:r>
              <a:rPr lang="en-US" dirty="0" err="1"/>
              <a:t>Aplicações</a:t>
            </a:r>
            <a:r>
              <a:rPr lang="en-US" dirty="0"/>
              <a:t> (</a:t>
            </a:r>
            <a:r>
              <a:rPr lang="it-IT" dirty="0" err="1"/>
              <a:t>Papadimitratos</a:t>
            </a:r>
            <a:r>
              <a:rPr lang="en-US" dirty="0"/>
              <a:t>, 2008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25</a:t>
            </a:fld>
            <a:endParaRPr lang="pt-BR" altLang="pt-BR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0546172"/>
              </p:ext>
            </p:extLst>
          </p:nvPr>
        </p:nvGraphicFramePr>
        <p:xfrm>
          <a:off x="307469" y="2419350"/>
          <a:ext cx="9233083" cy="3313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Document" r:id="rId3" imgW="5626100" imgH="2019300" progId="Word.Document.12">
                  <p:link updateAutomatic="1"/>
                </p:oleObj>
              </mc:Choice>
              <mc:Fallback>
                <p:oleObj name="Document" r:id="rId3" imgW="5626100" imgH="20193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7469" y="2419350"/>
                        <a:ext cx="9233083" cy="33139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61821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 smtClean="0">
                <a:latin typeface="Calibri" pitchFamily="34" charset="0"/>
              </a:rPr>
              <a:t>Trabalhos</a:t>
            </a:r>
            <a:r>
              <a:rPr lang="en-US" altLang="pt-BR" dirty="0" smtClean="0">
                <a:latin typeface="Calibri" pitchFamily="34" charset="0"/>
              </a:rPr>
              <a:t> </a:t>
            </a:r>
            <a:r>
              <a:rPr lang="en-US" altLang="pt-BR" dirty="0" err="1" smtClean="0">
                <a:latin typeface="Calibri" pitchFamily="34" charset="0"/>
              </a:rPr>
              <a:t>Futuros</a:t>
            </a:r>
            <a:endParaRPr altLang="pt-BR" dirty="0">
              <a:latin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r>
              <a:rPr lang="pt-BR" dirty="0" smtClean="0"/>
              <a:t>Alterar a </a:t>
            </a:r>
            <a:r>
              <a:rPr lang="pt-BR" dirty="0"/>
              <a:t>organização dos servidores visando uma melhor distribuição dos veículos e diminuindo a carga com a operação </a:t>
            </a:r>
            <a:r>
              <a:rPr lang="pt-BR" b="1" i="1" dirty="0" err="1" smtClean="0"/>
              <a:t>ChangeServer</a:t>
            </a:r>
            <a:r>
              <a:rPr lang="pt-BR" dirty="0" smtClean="0"/>
              <a:t>; </a:t>
            </a:r>
          </a:p>
          <a:p>
            <a:r>
              <a:rPr lang="pt-BR" dirty="0"/>
              <a:t>N</a:t>
            </a:r>
            <a:r>
              <a:rPr lang="pt-BR" dirty="0" smtClean="0"/>
              <a:t>ovos </a:t>
            </a:r>
            <a:r>
              <a:rPr lang="pt-BR" dirty="0"/>
              <a:t>protocolos de </a:t>
            </a:r>
            <a:r>
              <a:rPr lang="pt-BR" dirty="0" smtClean="0"/>
              <a:t>comunicação (JSON e </a:t>
            </a:r>
            <a:r>
              <a:rPr lang="pt-BR" dirty="0" err="1" smtClean="0"/>
              <a:t>WebSocket</a:t>
            </a:r>
            <a:r>
              <a:rPr lang="pt-BR" dirty="0" smtClean="0"/>
              <a:t>); </a:t>
            </a:r>
            <a:endParaRPr lang="pt-BR" dirty="0" smtClean="0"/>
          </a:p>
          <a:p>
            <a:r>
              <a:rPr lang="pt-BR" dirty="0" smtClean="0"/>
              <a:t>Novas </a:t>
            </a:r>
            <a:r>
              <a:rPr lang="pt-BR" dirty="0"/>
              <a:t>regras de </a:t>
            </a:r>
            <a:r>
              <a:rPr lang="pt-BR" dirty="0" smtClean="0"/>
              <a:t>segurança (</a:t>
            </a:r>
            <a:r>
              <a:rPr lang="pt-BR" dirty="0" err="1" smtClean="0"/>
              <a:t>BlockChain</a:t>
            </a:r>
            <a:r>
              <a:rPr lang="pt-BR" dirty="0" smtClean="0"/>
              <a:t>);</a:t>
            </a:r>
          </a:p>
          <a:p>
            <a:r>
              <a:rPr lang="pt-BR" dirty="0" smtClean="0"/>
              <a:t>Criando </a:t>
            </a:r>
            <a:r>
              <a:rPr lang="pt-BR" dirty="0"/>
              <a:t>diversas aplicações como sistema de detecção e alerta de congestionamento em cruzamentos </a:t>
            </a:r>
            <a:r>
              <a:rPr lang="pt-BR" dirty="0" err="1" smtClean="0"/>
              <a:t>semaforizados</a:t>
            </a:r>
            <a:r>
              <a:rPr lang="pt-BR" dirty="0" smtClean="0"/>
              <a:t> (desenvolvido);</a:t>
            </a:r>
            <a:endParaRPr lang="pt-BR" dirty="0"/>
          </a:p>
        </p:txBody>
      </p:sp>
      <p:sp>
        <p:nvSpPr>
          <p:cNvPr id="29700" name="Rectangle 22"/>
          <p:cNvSpPr>
            <a:spLocks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2213E8A9-2084-4B2F-A4D9-614C179387C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26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58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 smtClean="0">
                <a:latin typeface="Calibri" pitchFamily="34" charset="0"/>
              </a:rPr>
              <a:t>Trabalhos</a:t>
            </a:r>
            <a:r>
              <a:rPr lang="en-US" altLang="pt-BR" dirty="0" smtClean="0">
                <a:latin typeface="Calibri" pitchFamily="34" charset="0"/>
              </a:rPr>
              <a:t> </a:t>
            </a:r>
            <a:r>
              <a:rPr lang="en-US" altLang="pt-BR" dirty="0" err="1" smtClean="0">
                <a:latin typeface="Calibri" pitchFamily="34" charset="0"/>
              </a:rPr>
              <a:t>Futuros</a:t>
            </a:r>
            <a:endParaRPr altLang="pt-BR" dirty="0">
              <a:latin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r>
              <a:rPr lang="pt-BR" dirty="0" smtClean="0"/>
              <a:t>Implementação </a:t>
            </a:r>
            <a:r>
              <a:rPr lang="pt-BR" dirty="0"/>
              <a:t>de uma plataforma web de </a:t>
            </a:r>
            <a:r>
              <a:rPr lang="pt-BR" dirty="0" smtClean="0"/>
              <a:t>simulação </a:t>
            </a:r>
            <a:r>
              <a:rPr lang="pt-BR" dirty="0" smtClean="0"/>
              <a:t>(sendo </a:t>
            </a:r>
            <a:r>
              <a:rPr lang="pt-BR" dirty="0" smtClean="0"/>
              <a:t>desenvolvido);</a:t>
            </a:r>
          </a:p>
          <a:p>
            <a:r>
              <a:rPr lang="pt-BR" dirty="0" smtClean="0"/>
              <a:t>Controle </a:t>
            </a:r>
            <a:r>
              <a:rPr lang="pt-BR" dirty="0"/>
              <a:t>de passagem livre para veículos de urgência e </a:t>
            </a:r>
            <a:r>
              <a:rPr lang="pt-BR" dirty="0" smtClean="0"/>
              <a:t>emergência</a:t>
            </a:r>
            <a:r>
              <a:rPr lang="pt-BR" dirty="0" smtClean="0"/>
              <a:t>;</a:t>
            </a:r>
          </a:p>
          <a:p>
            <a:r>
              <a:rPr lang="pt-BR" dirty="0" smtClean="0"/>
              <a:t>Comunicação entre veículos e </a:t>
            </a:r>
            <a:r>
              <a:rPr lang="pt-BR" dirty="0" smtClean="0"/>
              <a:t>seguradoras.</a:t>
            </a:r>
            <a:endParaRPr lang="en-US" dirty="0"/>
          </a:p>
        </p:txBody>
      </p:sp>
      <p:sp>
        <p:nvSpPr>
          <p:cNvPr id="29700" name="Rectangle 22"/>
          <p:cNvSpPr>
            <a:spLocks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2213E8A9-2084-4B2F-A4D9-614C179387C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27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43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 smtClean="0">
                <a:latin typeface="Calibri" pitchFamily="34" charset="0"/>
              </a:rPr>
              <a:t>Contribuições</a:t>
            </a:r>
            <a:endParaRPr altLang="pt-BR" dirty="0">
              <a:latin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O modelo </a:t>
            </a:r>
            <a:r>
              <a:rPr lang="pt-BR" dirty="0"/>
              <a:t>proposto permite montar uma rede veicular em nuvem e realizar todo gerenciamento e comunicação de maneira virtual, permitindo criar ambientes flexíveis capazes de oferecer o gerenciamento de uma rede veicular como serviço (</a:t>
            </a:r>
            <a:r>
              <a:rPr lang="pt-BR" dirty="0" err="1"/>
              <a:t>VaaS</a:t>
            </a:r>
            <a:r>
              <a:rPr lang="pt-BR" dirty="0"/>
              <a:t>)</a:t>
            </a:r>
            <a:r>
              <a:rPr lang="pt-BR" dirty="0" smtClean="0"/>
              <a:t>.</a:t>
            </a:r>
            <a:endParaRPr lang="en-US" dirty="0"/>
          </a:p>
        </p:txBody>
      </p:sp>
      <p:sp>
        <p:nvSpPr>
          <p:cNvPr id="29700" name="Rectangle 22"/>
          <p:cNvSpPr>
            <a:spLocks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2213E8A9-2084-4B2F-A4D9-614C179387C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28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45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 smtClean="0">
                <a:latin typeface="Calibri" pitchFamily="34" charset="0"/>
              </a:rPr>
              <a:t>Publicações</a:t>
            </a:r>
            <a:endParaRPr altLang="pt-BR" dirty="0">
              <a:latin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 err="1" smtClean="0"/>
              <a:t>Conferências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smtClean="0"/>
              <a:t>ERBASE 2016: </a:t>
            </a:r>
            <a:r>
              <a:rPr lang="pt-BR" dirty="0"/>
              <a:t>Modelo de uma Arquitetura de Software para </a:t>
            </a:r>
            <a:r>
              <a:rPr lang="pt-BR" dirty="0" err="1" smtClean="0"/>
              <a:t>Virtualizaçã</a:t>
            </a:r>
            <a:r>
              <a:rPr lang="pt-BR" dirty="0" smtClean="0"/>
              <a:t> </a:t>
            </a:r>
            <a:r>
              <a:rPr lang="pt-BR" dirty="0"/>
              <a:t>de uma Rede </a:t>
            </a:r>
            <a:r>
              <a:rPr lang="pt-BR" dirty="0" smtClean="0"/>
              <a:t>Veicular. </a:t>
            </a:r>
            <a:endParaRPr lang="en-US" dirty="0" smtClean="0"/>
          </a:p>
          <a:p>
            <a:pPr lvl="1" algn="just"/>
            <a:r>
              <a:rPr lang="en-US" dirty="0" smtClean="0"/>
              <a:t>CONNEPI 2016 </a:t>
            </a:r>
          </a:p>
          <a:p>
            <a:pPr lvl="2" algn="just"/>
            <a:r>
              <a:rPr lang="es-ES_tradnl" dirty="0"/>
              <a:t>IDENTIFICANDO NÍVEIS DE CONGESTIONAMENTO EM CRUZAMENTOS COM SINALIZAÇÃO SEMAFÓRICA, UTILIZANDO LÓGICA FUZZY E REDE </a:t>
            </a:r>
            <a:r>
              <a:rPr lang="es-ES_tradnl" dirty="0" smtClean="0"/>
              <a:t>VEICULAR. </a:t>
            </a:r>
            <a:endParaRPr lang="en-US" dirty="0" smtClean="0"/>
          </a:p>
          <a:p>
            <a:pPr lvl="2" algn="just"/>
            <a:r>
              <a:rPr lang="es-ES_tradnl" dirty="0" smtClean="0"/>
              <a:t>UM </a:t>
            </a:r>
            <a:r>
              <a:rPr lang="es-ES_tradnl" dirty="0"/>
              <a:t>COMPARATIVO ENTRE MÉTODOS DE COMUNICAÇÃO EM SISTEMAS EMBARCADOS </a:t>
            </a:r>
            <a:endParaRPr lang="en-US" dirty="0" smtClean="0"/>
          </a:p>
          <a:p>
            <a:pPr lvl="1" algn="just"/>
            <a:r>
              <a:rPr lang="en-US" dirty="0" smtClean="0"/>
              <a:t>WETICE 2017 (</a:t>
            </a:r>
            <a:r>
              <a:rPr lang="en-US" dirty="0" smtClean="0"/>
              <a:t>B1) </a:t>
            </a:r>
            <a:r>
              <a:rPr lang="en-US" dirty="0" smtClean="0"/>
              <a:t>- </a:t>
            </a:r>
            <a:r>
              <a:rPr lang="en-US" dirty="0"/>
              <a:t>A Platform for Vehicular Networks in the Cloud to Applications in Intelligent Transportation Systems </a:t>
            </a:r>
            <a:endParaRPr lang="en-US" dirty="0" smtClean="0"/>
          </a:p>
          <a:p>
            <a:pPr algn="just"/>
            <a:r>
              <a:rPr lang="en-US" dirty="0" err="1" smtClean="0"/>
              <a:t>Periódicos</a:t>
            </a:r>
            <a:endParaRPr lang="en-US" dirty="0" smtClean="0"/>
          </a:p>
          <a:p>
            <a:pPr lvl="1" algn="just"/>
            <a:r>
              <a:rPr lang="en-US" dirty="0" smtClean="0"/>
              <a:t>Ad Hoc Network </a:t>
            </a:r>
            <a:r>
              <a:rPr lang="en-US" dirty="0" smtClean="0"/>
              <a:t>(A2)</a:t>
            </a:r>
            <a:endParaRPr lang="en-US" dirty="0"/>
          </a:p>
        </p:txBody>
      </p:sp>
      <p:sp>
        <p:nvSpPr>
          <p:cNvPr id="29700" name="Rectangle 22"/>
          <p:cNvSpPr>
            <a:spLocks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2213E8A9-2084-4B2F-A4D9-614C179387C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29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05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altLang="pt-BR" sz="3800" dirty="0">
                <a:latin typeface="Calibri" pitchFamily="34" charset="0"/>
              </a:rPr>
              <a:t>Introdução</a:t>
            </a:r>
            <a:endParaRPr altLang="pt-BR" sz="3800" i="1" dirty="0">
              <a:latin typeface="Calibri" pitchFamily="34" charset="0"/>
            </a:endParaRPr>
          </a:p>
        </p:txBody>
      </p:sp>
      <p:sp>
        <p:nvSpPr>
          <p:cNvPr id="19459" name="Espaço Reservado para Conteúdo 19"/>
          <p:cNvSpPr>
            <a:spLocks noGrp="1"/>
          </p:cNvSpPr>
          <p:nvPr>
            <p:ph sz="quarter" idx="1"/>
          </p:nvPr>
        </p:nvSpPr>
        <p:spPr bwMode="auto">
          <a:xfrm>
            <a:off x="357158" y="1600200"/>
            <a:ext cx="8409017" cy="475775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sz="3500" dirty="0" smtClean="0"/>
              <a:t>C</a:t>
            </a:r>
            <a:r>
              <a:rPr lang="en-US" sz="3500" dirty="0" err="1" smtClean="0"/>
              <a:t>i</a:t>
            </a:r>
            <a:r>
              <a:rPr lang="pt-BR" sz="3500" dirty="0" err="1" smtClean="0"/>
              <a:t>dades</a:t>
            </a:r>
            <a:r>
              <a:rPr lang="pt-BR" sz="3500" dirty="0" smtClean="0"/>
              <a:t> Inteligentes</a:t>
            </a:r>
          </a:p>
          <a:p>
            <a:pPr algn="just"/>
            <a:r>
              <a:rPr lang="pt-BR" sz="3500" dirty="0" smtClean="0"/>
              <a:t>Sistema Inteligente de </a:t>
            </a:r>
            <a:r>
              <a:rPr lang="pt-BR" sz="3500" dirty="0" smtClean="0"/>
              <a:t>Transporte</a:t>
            </a:r>
            <a:endParaRPr lang="pt-BR" sz="3500" dirty="0" smtClean="0"/>
          </a:p>
          <a:p>
            <a:pPr algn="just"/>
            <a:r>
              <a:rPr lang="pt-BR" sz="3500" dirty="0" smtClean="0"/>
              <a:t>Mobilidade Urbana</a:t>
            </a:r>
          </a:p>
          <a:p>
            <a:pPr algn="just"/>
            <a:r>
              <a:rPr lang="pt-BR" sz="3500" dirty="0" smtClean="0"/>
              <a:t>VANET</a:t>
            </a:r>
          </a:p>
          <a:p>
            <a:pPr algn="just"/>
            <a:r>
              <a:rPr lang="pt-BR" sz="3500" dirty="0" smtClean="0"/>
              <a:t>I9VANET</a:t>
            </a:r>
            <a:endParaRPr lang="pt-BR" sz="3500" dirty="0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3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07548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 smtClean="0">
                <a:latin typeface="Calibri" pitchFamily="34" charset="0"/>
              </a:rPr>
              <a:t>Refer</a:t>
            </a:r>
            <a:r>
              <a:rPr lang="en-US" altLang="pt-BR" dirty="0" err="1" smtClean="0">
                <a:latin typeface="Calibri" pitchFamily="34" charset="0"/>
              </a:rPr>
              <a:t>ências</a:t>
            </a:r>
            <a:endParaRPr altLang="pt-BR" dirty="0">
              <a:latin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[11] FALCHETTI</a:t>
            </a:r>
            <a:r>
              <a:rPr lang="en-US" dirty="0"/>
              <a:t>, Angelo; AZURDIA-MEZA, Cesar; CESPEDES, Sandra. Vehicular cloud computing in the dawn of 5G. In: </a:t>
            </a:r>
            <a:r>
              <a:rPr lang="en-US" b="1" dirty="0"/>
              <a:t>Electrical, Electronics Engineering, Information and Communication Technologies (CHILECON), 2015 CHILEAN Conference on</a:t>
            </a:r>
            <a:r>
              <a:rPr lang="en-US" dirty="0"/>
              <a:t>. IEEE, 2015. p. 301-305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[12] LIU</a:t>
            </a:r>
            <a:r>
              <a:rPr lang="en-US" dirty="0"/>
              <a:t>, Yu-Chun; CHEN, </a:t>
            </a:r>
            <a:r>
              <a:rPr lang="en-US" dirty="0" err="1"/>
              <a:t>Chien</a:t>
            </a:r>
            <a:r>
              <a:rPr lang="en-US" dirty="0"/>
              <a:t>; CHAKRABORTY, </a:t>
            </a:r>
            <a:r>
              <a:rPr lang="en-US" dirty="0" err="1"/>
              <a:t>Suchandra</a:t>
            </a:r>
            <a:r>
              <a:rPr lang="en-US" dirty="0"/>
              <a:t>. A software defined network architecture for </a:t>
            </a:r>
            <a:r>
              <a:rPr lang="en-US" dirty="0" err="1"/>
              <a:t>geobroadcast</a:t>
            </a:r>
            <a:r>
              <a:rPr lang="en-US" dirty="0"/>
              <a:t> in </a:t>
            </a:r>
            <a:r>
              <a:rPr lang="en-US" dirty="0" err="1"/>
              <a:t>vanets</a:t>
            </a:r>
            <a:r>
              <a:rPr lang="en-US" dirty="0"/>
              <a:t>. In: </a:t>
            </a:r>
            <a:r>
              <a:rPr lang="en-US" b="1" dirty="0"/>
              <a:t>Communications (ICC), 2015 IEEE International Conference on</a:t>
            </a:r>
            <a:r>
              <a:rPr lang="en-US" dirty="0"/>
              <a:t>. IEEE, 2015. p. 6559-6564.</a:t>
            </a:r>
          </a:p>
          <a:p>
            <a:pPr algn="just"/>
            <a:r>
              <a:rPr lang="en-US" dirty="0" smtClean="0"/>
              <a:t>[13] HAJJI</a:t>
            </a:r>
            <a:r>
              <a:rPr lang="en-US" dirty="0"/>
              <a:t>, </a:t>
            </a:r>
            <a:r>
              <a:rPr lang="en-US" dirty="0" err="1"/>
              <a:t>Thouraya</a:t>
            </a:r>
            <a:r>
              <a:rPr lang="en-US" dirty="0"/>
              <a:t>; BARGAOUI, </a:t>
            </a:r>
            <a:r>
              <a:rPr lang="en-US" dirty="0" err="1"/>
              <a:t>Hichem</a:t>
            </a:r>
            <a:r>
              <a:rPr lang="en-US" dirty="0"/>
              <a:t>. Design of a VANET </a:t>
            </a:r>
            <a:r>
              <a:rPr lang="en-US" dirty="0" err="1"/>
              <a:t>Testbed</a:t>
            </a:r>
            <a:r>
              <a:rPr lang="en-US" dirty="0"/>
              <a:t> based on Cloud Computing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[14] OLARIU</a:t>
            </a:r>
            <a:r>
              <a:rPr lang="en-US" dirty="0"/>
              <a:t>, Stephan; ELTOWEISSY, Mohamed; YOUNIS, Mohamed. Towards autonomous vehicular clouds. </a:t>
            </a:r>
            <a:r>
              <a:rPr lang="en-US" b="1" dirty="0"/>
              <a:t>EAI Endorsed Trans. Mobile Communications Applications</a:t>
            </a:r>
            <a:r>
              <a:rPr lang="en-US" dirty="0"/>
              <a:t>, v. 1, n. 1, p. e2, 2011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[15] YAN</a:t>
            </a:r>
            <a:r>
              <a:rPr lang="en-US" dirty="0"/>
              <a:t>, </a:t>
            </a:r>
            <a:r>
              <a:rPr lang="en-US" dirty="0" err="1"/>
              <a:t>Gongjun</a:t>
            </a:r>
            <a:r>
              <a:rPr lang="en-US" dirty="0"/>
              <a:t> et al. Security challenges in vehicular cloud computing. </a:t>
            </a:r>
            <a:r>
              <a:rPr lang="en-US" b="1" dirty="0"/>
              <a:t>IEEE Transactions on Intelligent Transportation Systems</a:t>
            </a:r>
            <a:r>
              <a:rPr lang="en-US" dirty="0"/>
              <a:t>, v. 14, n. 1, p. 284-294, 2013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29700" name="Rectangle 22"/>
          <p:cNvSpPr>
            <a:spLocks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2213E8A9-2084-4B2F-A4D9-614C179387C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30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02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>
                <a:latin typeface="Calibri" pitchFamily="34" charset="0"/>
              </a:rPr>
              <a:t>Referências</a:t>
            </a:r>
            <a:endParaRPr altLang="pt-BR" dirty="0">
              <a:latin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[16] HUSSAIN</a:t>
            </a:r>
            <a:r>
              <a:rPr lang="en-US" dirty="0"/>
              <a:t>, </a:t>
            </a:r>
            <a:r>
              <a:rPr lang="en-US" dirty="0" err="1"/>
              <a:t>Rasheed</a:t>
            </a:r>
            <a:r>
              <a:rPr lang="en-US" dirty="0"/>
              <a:t> et al. Rethinking vehicular communications: Merging VANET with cloud computing. In: </a:t>
            </a:r>
            <a:r>
              <a:rPr lang="en-US" b="1" dirty="0"/>
              <a:t>Cloud Computing Technology and Science (</a:t>
            </a:r>
            <a:r>
              <a:rPr lang="en-US" b="1" dirty="0" err="1"/>
              <a:t>CloudCom</a:t>
            </a:r>
            <a:r>
              <a:rPr lang="en-US" b="1" dirty="0"/>
              <a:t>), 2012 IEEE 4th International Conference on</a:t>
            </a:r>
            <a:r>
              <a:rPr lang="en-US" dirty="0"/>
              <a:t>. IEEE, 2012. p. 606-609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[17] QIN</a:t>
            </a:r>
            <a:r>
              <a:rPr lang="en-US" dirty="0"/>
              <a:t>, Yang; HUANG, </a:t>
            </a:r>
            <a:r>
              <a:rPr lang="en-US" dirty="0" err="1"/>
              <a:t>Dijiang</a:t>
            </a:r>
            <a:r>
              <a:rPr lang="en-US" dirty="0"/>
              <a:t>; ZHANG, </a:t>
            </a:r>
            <a:r>
              <a:rPr lang="en-US" dirty="0" err="1"/>
              <a:t>Xinwen</a:t>
            </a:r>
            <a:r>
              <a:rPr lang="en-US" dirty="0"/>
              <a:t>. </a:t>
            </a:r>
            <a:r>
              <a:rPr lang="en-US" dirty="0" err="1"/>
              <a:t>Vehicloud</a:t>
            </a:r>
            <a:r>
              <a:rPr lang="en-US" dirty="0"/>
              <a:t>: Cloud computing facilitating routing in vehicular networks. In: </a:t>
            </a:r>
            <a:r>
              <a:rPr lang="en-US" b="1" dirty="0"/>
              <a:t>Trust, Security and Privacy in Computing and Communications (</a:t>
            </a:r>
            <a:r>
              <a:rPr lang="en-US" b="1" dirty="0" err="1"/>
              <a:t>TrustCom</a:t>
            </a:r>
            <a:r>
              <a:rPr lang="en-US" b="1" dirty="0"/>
              <a:t>), 2012 IEEE 11th International Conference on</a:t>
            </a:r>
            <a:r>
              <a:rPr lang="en-US" dirty="0"/>
              <a:t>. IEEE, 2012. p. 1438-1445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[18] LEE</a:t>
            </a:r>
            <a:r>
              <a:rPr lang="en-US" dirty="0"/>
              <a:t>, </a:t>
            </a:r>
            <a:r>
              <a:rPr lang="en-US" dirty="0" err="1"/>
              <a:t>Euisin</a:t>
            </a:r>
            <a:r>
              <a:rPr lang="en-US" dirty="0"/>
              <a:t> et al. Vehicular cloud networking: architecture and design principles. </a:t>
            </a:r>
            <a:r>
              <a:rPr lang="en-US" b="1" dirty="0"/>
              <a:t>IEEE Communications Magazine</a:t>
            </a:r>
            <a:r>
              <a:rPr lang="en-US" dirty="0"/>
              <a:t>, v. 52, n. 2, p. 148-155, 2014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[20] GERLA</a:t>
            </a:r>
            <a:r>
              <a:rPr lang="en-US" dirty="0"/>
              <a:t>, Mario. Vehicular cloud computing. In: </a:t>
            </a:r>
            <a:r>
              <a:rPr lang="en-US" b="1" dirty="0"/>
              <a:t>Ad Hoc Networking Workshop (Med-Hoc-Net), 2012 The 11th Annual Mediterranean</a:t>
            </a:r>
            <a:r>
              <a:rPr lang="en-US" dirty="0"/>
              <a:t>. IEEE, 2012. p. 152-155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 smtClean="0"/>
              <a:t>[21] SOOKHAK</a:t>
            </a:r>
            <a:r>
              <a:rPr lang="en-US" dirty="0"/>
              <a:t>, Mehdi; YU, F. Richard; TANG, Helen. Secure Data Sharing for Vehicular Ad-hoc Networks Using Cloud Computing. In: </a:t>
            </a:r>
            <a:r>
              <a:rPr lang="en-US" b="1" dirty="0"/>
              <a:t>Ad Hoc Networks</a:t>
            </a:r>
            <a:r>
              <a:rPr lang="en-US" dirty="0"/>
              <a:t>. Springer International Publishing, 2017. p. 306-315.</a:t>
            </a:r>
          </a:p>
          <a:p>
            <a:pPr algn="just"/>
            <a:endParaRPr lang="en-US" dirty="0"/>
          </a:p>
        </p:txBody>
      </p:sp>
      <p:sp>
        <p:nvSpPr>
          <p:cNvPr id="29700" name="Rectangle 22"/>
          <p:cNvSpPr>
            <a:spLocks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2213E8A9-2084-4B2F-A4D9-614C179387C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31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79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>
                <a:latin typeface="Calibri" pitchFamily="34" charset="0"/>
              </a:rPr>
              <a:t>Referências</a:t>
            </a:r>
            <a:endParaRPr altLang="pt-BR" dirty="0">
              <a:latin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/>
              <a:t>[22] COMI</a:t>
            </a:r>
            <a:r>
              <a:rPr lang="en-US" sz="2000" dirty="0"/>
              <a:t>, </a:t>
            </a:r>
            <a:r>
              <a:rPr lang="en-US" sz="2000" dirty="0" err="1"/>
              <a:t>Antonello</a:t>
            </a:r>
            <a:r>
              <a:rPr lang="en-US" sz="2000" dirty="0"/>
              <a:t> et al. An evolutionary approach for cloud learning agents in multi-cloud distributed contexts. In: </a:t>
            </a:r>
            <a:r>
              <a:rPr lang="en-US" sz="2000" b="1" dirty="0"/>
              <a:t>Enabling Technologies: Infrastructure for Collaborative Enterprises (WETICE), 2015 IEEE 24th International Conference on</a:t>
            </a:r>
            <a:r>
              <a:rPr lang="en-US" sz="2000" dirty="0"/>
              <a:t>. IEEE, 2015. p. 99-104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[23] DORRI</a:t>
            </a:r>
            <a:r>
              <a:rPr lang="en-US" sz="2000" dirty="0"/>
              <a:t>, Ali et al. </a:t>
            </a:r>
            <a:r>
              <a:rPr lang="en-US" sz="2000" dirty="0" err="1"/>
              <a:t>BlockChain</a:t>
            </a:r>
            <a:r>
              <a:rPr lang="en-US" sz="2000" dirty="0"/>
              <a:t>: A distributed solution to automotive security and privacy. </a:t>
            </a:r>
            <a:r>
              <a:rPr lang="en-US" sz="2000" b="1" dirty="0" err="1"/>
              <a:t>arXiv</a:t>
            </a:r>
            <a:r>
              <a:rPr lang="en-US" sz="2000" b="1" dirty="0"/>
              <a:t> preprint arXiv:1704.00073</a:t>
            </a:r>
            <a:r>
              <a:rPr lang="en-US" sz="2000" dirty="0"/>
              <a:t>, 2017.</a:t>
            </a:r>
            <a:endParaRPr lang="en-US" sz="2000" dirty="0" smtClean="0"/>
          </a:p>
          <a:p>
            <a:pPr algn="just"/>
            <a:endParaRPr lang="en-US" sz="2000" dirty="0"/>
          </a:p>
        </p:txBody>
      </p:sp>
      <p:sp>
        <p:nvSpPr>
          <p:cNvPr id="29700" name="Rectangle 22"/>
          <p:cNvSpPr>
            <a:spLocks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2213E8A9-2084-4B2F-A4D9-614C179387C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32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8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/>
          </p:cNvSpPr>
          <p:nvPr>
            <p:ph type="ctrTitle" idx="4294967295"/>
          </p:nvPr>
        </p:nvSpPr>
        <p:spPr>
          <a:xfrm>
            <a:off x="1100138" y="2492375"/>
            <a:ext cx="7362825" cy="2870200"/>
          </a:xfrm>
        </p:spPr>
        <p:txBody>
          <a:bodyPr anchor="b"/>
          <a:lstStyle/>
          <a:p>
            <a:pPr algn="ctr" eaLnBrk="1" hangingPunct="1"/>
            <a:r>
              <a:rPr lang="pt-BR" altLang="pt-BR" sz="3600" dirty="0">
                <a:latin typeface="Calibri" pitchFamily="34" charset="0"/>
              </a:rPr>
              <a:t/>
            </a:r>
            <a:br>
              <a:rPr lang="pt-BR" altLang="pt-BR" sz="3600" dirty="0">
                <a:latin typeface="Calibri" pitchFamily="34" charset="0"/>
              </a:rPr>
            </a:br>
            <a:r>
              <a:rPr lang="pt-BR" altLang="pt-BR" sz="3600" dirty="0">
                <a:latin typeface="Calibri" pitchFamily="34" charset="0"/>
              </a:rPr>
              <a:t/>
            </a:r>
            <a:br>
              <a:rPr lang="pt-BR" altLang="pt-BR" sz="3600" dirty="0">
                <a:latin typeface="Calibri" pitchFamily="34" charset="0"/>
              </a:rPr>
            </a:br>
            <a:r>
              <a:rPr lang="pt-BR" altLang="pt-BR" sz="3600" dirty="0" smtClean="0">
                <a:latin typeface="Calibri" pitchFamily="34" charset="0"/>
              </a:rPr>
              <a:t/>
            </a:r>
            <a:br>
              <a:rPr lang="pt-BR" altLang="pt-BR" sz="3600" dirty="0" smtClean="0">
                <a:latin typeface="Calibri" pitchFamily="34" charset="0"/>
              </a:rPr>
            </a:br>
            <a:r>
              <a:rPr lang="pt-BR" altLang="pt-BR" sz="3600" dirty="0">
                <a:latin typeface="Calibri" pitchFamily="34" charset="0"/>
              </a:rPr>
              <a:t/>
            </a:r>
            <a:br>
              <a:rPr lang="pt-BR" altLang="pt-BR" sz="3600" dirty="0">
                <a:latin typeface="Calibri" pitchFamily="34" charset="0"/>
              </a:rPr>
            </a:br>
            <a:r>
              <a:rPr lang="pt-BR" altLang="pt-BR" sz="3600" dirty="0" smtClean="0">
                <a:latin typeface="Calibri" pitchFamily="34" charset="0"/>
              </a:rPr>
              <a:t/>
            </a:r>
            <a:br>
              <a:rPr lang="pt-BR" altLang="pt-BR" sz="3600" dirty="0" smtClean="0">
                <a:latin typeface="Calibri" pitchFamily="34" charset="0"/>
              </a:rPr>
            </a:br>
            <a:r>
              <a:rPr lang="pt-BR" altLang="pt-BR" sz="3600" dirty="0">
                <a:latin typeface="Calibri" pitchFamily="34" charset="0"/>
              </a:rPr>
              <a:t/>
            </a:r>
            <a:br>
              <a:rPr lang="pt-BR" altLang="pt-BR" sz="3600" dirty="0">
                <a:latin typeface="Calibri" pitchFamily="34" charset="0"/>
              </a:rPr>
            </a:br>
            <a:r>
              <a:rPr altLang="pt-BR" sz="3600" dirty="0" smtClean="0">
                <a:latin typeface="Calibri" pitchFamily="34" charset="0"/>
              </a:rPr>
              <a:t>Muito </a:t>
            </a:r>
            <a:r>
              <a:rPr altLang="pt-BR" sz="3600" dirty="0">
                <a:latin typeface="Calibri" pitchFamily="34" charset="0"/>
              </a:rPr>
              <a:t>obrigado</a:t>
            </a:r>
            <a:r>
              <a:rPr altLang="pt-BR" sz="3600" dirty="0" smtClean="0">
                <a:latin typeface="Calibri" pitchFamily="34" charset="0"/>
              </a:rPr>
              <a:t>!</a:t>
            </a:r>
            <a:br>
              <a:rPr altLang="pt-BR" sz="3600" dirty="0" smtClean="0">
                <a:latin typeface="Calibri" pitchFamily="34" charset="0"/>
              </a:rPr>
            </a:br>
            <a:r>
              <a:rPr lang="pt-BR" altLang="pt-BR" sz="3600" dirty="0">
                <a:latin typeface="Calibri" pitchFamily="34" charset="0"/>
              </a:rPr>
              <a:t/>
            </a:r>
            <a:br>
              <a:rPr lang="pt-BR" altLang="pt-BR" sz="3600" dirty="0">
                <a:latin typeface="Calibri" pitchFamily="34" charset="0"/>
              </a:rPr>
            </a:br>
            <a:r>
              <a:rPr lang="pt-BR" altLang="pt-BR" sz="3600" dirty="0" smtClean="0">
                <a:latin typeface="Calibri" pitchFamily="34" charset="0"/>
              </a:rPr>
              <a:t>Dúvidas?</a:t>
            </a:r>
            <a:r>
              <a:rPr altLang="pt-BR" sz="3600" dirty="0"/>
              <a:t/>
            </a:r>
            <a:br>
              <a:rPr altLang="pt-BR" sz="3600" dirty="0"/>
            </a:br>
            <a:endParaRPr altLang="pt-BR" sz="3600" dirty="0"/>
          </a:p>
        </p:txBody>
      </p:sp>
      <p:sp>
        <p:nvSpPr>
          <p:cNvPr id="2" name="Retângulo 1"/>
          <p:cNvSpPr/>
          <p:nvPr/>
        </p:nvSpPr>
        <p:spPr>
          <a:xfrm>
            <a:off x="2627784" y="6003478"/>
            <a:ext cx="525658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pt-BR" sz="3200" dirty="0" smtClean="0">
                <a:latin typeface="Calibri" pitchFamily="34" charset="0"/>
              </a:rPr>
              <a:t>g</a:t>
            </a:r>
            <a:r>
              <a:rPr lang="pt-BR" altLang="pt-BR" sz="3200" dirty="0" err="1" smtClean="0">
                <a:latin typeface="Calibri" pitchFamily="34" charset="0"/>
              </a:rPr>
              <a:t>eorge.junior@ifs.edu.br</a:t>
            </a:r>
            <a:endParaRPr lang="pt-BR" sz="3200" dirty="0"/>
          </a:p>
        </p:txBody>
      </p:sp>
      <p:pic>
        <p:nvPicPr>
          <p:cNvPr id="5" name="Imagem 4" descr="uf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16" y="297723"/>
            <a:ext cx="74295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81157" y="277869"/>
            <a:ext cx="617290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UNIVERSIDADE FEDERAL DE SERGIPE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Ó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-REITORIA DE P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Ó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S-GRADUA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Ç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ÃO E PESQUISA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ctr"/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Ú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CLEO DE P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Ó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S-GRADUA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Ç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ÃO 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EM</a:t>
            </a:r>
            <a:r>
              <a:rPr lang="pt-BR" altLang="pt-BR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CIÊNCIA DA </a:t>
            </a:r>
            <a:r>
              <a:rPr lang="pt-BR" altLang="pt-BR" b="1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COMPUTAÇÃO</a:t>
            </a: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5" descr="https://www.sigaa.ufs.br/sigaa/verFoto?idFoto=345074&amp;key=98fcdc08d4fa7d0f7bcd4a1fdc16eff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907" y="241976"/>
            <a:ext cx="1704565" cy="97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pt-BR" altLang="pt-BR" sz="3800" dirty="0" smtClean="0">
                <a:latin typeface="Calibri" pitchFamily="34" charset="0"/>
              </a:rPr>
              <a:t>Problema</a:t>
            </a:r>
            <a:endParaRPr altLang="pt-BR" sz="3800" i="1" dirty="0">
              <a:latin typeface="Calibri" pitchFamily="34" charset="0"/>
            </a:endParaRPr>
          </a:p>
        </p:txBody>
      </p:sp>
      <p:sp>
        <p:nvSpPr>
          <p:cNvPr id="19459" name="Espaço Reservado para Conteúdo 19"/>
          <p:cNvSpPr>
            <a:spLocks noGrp="1"/>
          </p:cNvSpPr>
          <p:nvPr>
            <p:ph sz="quarter" idx="1"/>
          </p:nvPr>
        </p:nvSpPr>
        <p:spPr bwMode="auto">
          <a:xfrm>
            <a:off x="357158" y="1600200"/>
            <a:ext cx="8409017" cy="475775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sz="3500" dirty="0" smtClean="0"/>
              <a:t>Desafios</a:t>
            </a:r>
          </a:p>
          <a:p>
            <a:pPr lvl="1" algn="just"/>
            <a:r>
              <a:rPr lang="pt-BR" sz="3200" dirty="0" smtClean="0"/>
              <a:t>Alta mobilidade.</a:t>
            </a:r>
          </a:p>
          <a:p>
            <a:pPr lvl="1" algn="just"/>
            <a:r>
              <a:rPr lang="pt-BR" sz="3200" dirty="0" smtClean="0"/>
              <a:t>Alta e baixa densidade</a:t>
            </a:r>
          </a:p>
          <a:p>
            <a:pPr lvl="1" algn="just"/>
            <a:r>
              <a:rPr lang="pt-BR" sz="3200" dirty="0" smtClean="0"/>
              <a:t>Segurança e privacidade</a:t>
            </a:r>
          </a:p>
          <a:p>
            <a:pPr lvl="1" algn="just"/>
            <a:r>
              <a:rPr lang="pt-BR" sz="3200" dirty="0" smtClean="0"/>
              <a:t>Roteamento</a:t>
            </a:r>
          </a:p>
          <a:p>
            <a:pPr lvl="1" algn="just"/>
            <a:r>
              <a:rPr lang="pt-BR" sz="3200" smtClean="0"/>
              <a:t>Escalabilidade</a:t>
            </a:r>
            <a:endParaRPr lang="pt-BR" sz="3200" dirty="0" smtClean="0"/>
          </a:p>
        </p:txBody>
      </p:sp>
      <p:sp>
        <p:nvSpPr>
          <p:cNvPr id="19460" name="Rectangle 22"/>
          <p:cNvSpPr>
            <a:spLocks/>
          </p:cNvSpPr>
          <p:nvPr/>
        </p:nvSpPr>
        <p:spPr bwMode="auto">
          <a:xfrm>
            <a:off x="0" y="1268413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CC0B8898-A320-4EDC-95F2-45587F14069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4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7412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altLang="pt-BR" sz="3800" dirty="0" smtClean="0">
                <a:latin typeface="Calibri" pitchFamily="34" charset="0"/>
              </a:rPr>
              <a:t>Justificativa</a:t>
            </a:r>
            <a:endParaRPr altLang="pt-BR" sz="3800" i="1" dirty="0">
              <a:latin typeface="Calibri" pitchFamily="34" charset="0"/>
            </a:endParaRPr>
          </a:p>
        </p:txBody>
      </p:sp>
      <p:sp>
        <p:nvSpPr>
          <p:cNvPr id="19459" name="Espaço Reservado para Conteúdo 19"/>
          <p:cNvSpPr>
            <a:spLocks noGrp="1"/>
          </p:cNvSpPr>
          <p:nvPr>
            <p:ph sz="quarter" idx="1"/>
          </p:nvPr>
        </p:nvSpPr>
        <p:spPr bwMode="auto">
          <a:xfrm>
            <a:off x="357158" y="1600200"/>
            <a:ext cx="8409017" cy="475775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sz="3200" dirty="0" smtClean="0"/>
              <a:t>VANET e Computação em Nuvem</a:t>
            </a:r>
          </a:p>
          <a:p>
            <a:pPr algn="just"/>
            <a:r>
              <a:rPr lang="pt-BR" sz="3200" dirty="0" smtClean="0"/>
              <a:t>Gerenciamento Virtualizado dos Nós</a:t>
            </a:r>
          </a:p>
          <a:p>
            <a:pPr algn="just"/>
            <a:r>
              <a:rPr lang="pt-BR" sz="3200" dirty="0" smtClean="0"/>
              <a:t>Simplificação na construção dos algoritmos :</a:t>
            </a:r>
          </a:p>
          <a:p>
            <a:pPr lvl="1" algn="just"/>
            <a:r>
              <a:rPr lang="pt-BR" dirty="0" smtClean="0"/>
              <a:t>Roteamento</a:t>
            </a:r>
          </a:p>
          <a:p>
            <a:pPr lvl="1" algn="just"/>
            <a:r>
              <a:rPr lang="pt-BR" dirty="0" smtClean="0"/>
              <a:t>Segurança</a:t>
            </a:r>
          </a:p>
          <a:p>
            <a:pPr lvl="1" algn="just"/>
            <a:r>
              <a:rPr lang="pt-BR" dirty="0" smtClean="0"/>
              <a:t>Aplicações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5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66135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altLang="pt-BR" sz="3800" dirty="0" smtClean="0">
                <a:latin typeface="Calibri" pitchFamily="34" charset="0"/>
              </a:rPr>
              <a:t>Objetivos</a:t>
            </a:r>
            <a:endParaRPr altLang="pt-BR" sz="3800" i="1" dirty="0">
              <a:latin typeface="Calibri" pitchFamily="34" charset="0"/>
            </a:endParaRPr>
          </a:p>
        </p:txBody>
      </p:sp>
      <p:sp>
        <p:nvSpPr>
          <p:cNvPr id="19459" name="Espaço Reservado para Conteúdo 19"/>
          <p:cNvSpPr>
            <a:spLocks noGrp="1"/>
          </p:cNvSpPr>
          <p:nvPr>
            <p:ph sz="quarter" idx="1"/>
          </p:nvPr>
        </p:nvSpPr>
        <p:spPr bwMode="auto">
          <a:xfrm>
            <a:off x="357158" y="1600200"/>
            <a:ext cx="8409017" cy="475775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sz="3200" dirty="0" smtClean="0"/>
              <a:t>Geral</a:t>
            </a:r>
          </a:p>
          <a:p>
            <a:pPr lvl="1"/>
            <a:r>
              <a:rPr lang="pt-BR" dirty="0" smtClean="0"/>
              <a:t>Propor um modelo de arquitetura </a:t>
            </a:r>
            <a:r>
              <a:rPr lang="pt-BR" dirty="0"/>
              <a:t>de software </a:t>
            </a:r>
            <a:r>
              <a:rPr lang="pt-BR" dirty="0" smtClean="0"/>
              <a:t>flexível </a:t>
            </a:r>
            <a:r>
              <a:rPr lang="pt-BR" dirty="0"/>
              <a:t>e </a:t>
            </a:r>
            <a:r>
              <a:rPr lang="pt-BR" dirty="0" smtClean="0"/>
              <a:t>extensível</a:t>
            </a:r>
            <a:r>
              <a:rPr lang="pt-BR" dirty="0"/>
              <a:t>, com capacidade de </a:t>
            </a:r>
            <a:r>
              <a:rPr lang="pt-BR" dirty="0" smtClean="0"/>
              <a:t>gerenciar nós </a:t>
            </a:r>
            <a:r>
              <a:rPr lang="pt-BR" dirty="0"/>
              <a:t>de uma </a:t>
            </a:r>
            <a:r>
              <a:rPr lang="pt-BR" dirty="0" smtClean="0"/>
              <a:t>VANET, </a:t>
            </a:r>
            <a:r>
              <a:rPr lang="pt-BR" dirty="0"/>
              <a:t>realizando a </a:t>
            </a:r>
            <a:r>
              <a:rPr lang="pt-BR" dirty="0" smtClean="0"/>
              <a:t>comunicação </a:t>
            </a:r>
            <a:r>
              <a:rPr lang="pt-BR" dirty="0"/>
              <a:t>entre os elementos de forma virtual na tentativa de corroborar com a </a:t>
            </a:r>
            <a:r>
              <a:rPr lang="pt-BR" dirty="0" smtClean="0"/>
              <a:t>solução </a:t>
            </a:r>
            <a:r>
              <a:rPr lang="pt-BR" dirty="0"/>
              <a:t>de alguns dos principais desafios relacionados </a:t>
            </a:r>
            <a:r>
              <a:rPr lang="pt-BR" dirty="0" smtClean="0"/>
              <a:t>às </a:t>
            </a:r>
            <a:r>
              <a:rPr lang="pt-BR" dirty="0"/>
              <a:t>redes veiculares. </a:t>
            </a:r>
          </a:p>
          <a:p>
            <a:pPr marL="0" indent="0" algn="just">
              <a:buNone/>
            </a:pPr>
            <a:endParaRPr dirty="0" smtClean="0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6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8105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altLang="pt-BR" sz="3800" dirty="0" smtClean="0">
                <a:latin typeface="Calibri" pitchFamily="34" charset="0"/>
              </a:rPr>
              <a:t>Objetivos</a:t>
            </a:r>
            <a:endParaRPr altLang="pt-BR" sz="3800" i="1" dirty="0">
              <a:latin typeface="Calibri" pitchFamily="34" charset="0"/>
            </a:endParaRPr>
          </a:p>
        </p:txBody>
      </p:sp>
      <p:sp>
        <p:nvSpPr>
          <p:cNvPr id="19459" name="Espaço Reservado para Conteúdo 19"/>
          <p:cNvSpPr>
            <a:spLocks noGrp="1"/>
          </p:cNvSpPr>
          <p:nvPr>
            <p:ph sz="quarter" idx="1"/>
          </p:nvPr>
        </p:nvSpPr>
        <p:spPr bwMode="auto">
          <a:xfrm>
            <a:off x="357158" y="1600200"/>
            <a:ext cx="8409017" cy="475775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sz="3200" dirty="0" smtClean="0"/>
              <a:t>Específicos</a:t>
            </a:r>
          </a:p>
          <a:p>
            <a:pPr lvl="1" algn="just"/>
            <a:r>
              <a:rPr lang="pt-BR" dirty="0"/>
              <a:t>Elaborar </a:t>
            </a:r>
            <a:r>
              <a:rPr lang="pt-BR" dirty="0" smtClean="0"/>
              <a:t>um modelo de </a:t>
            </a:r>
            <a:r>
              <a:rPr lang="pt-BR" dirty="0"/>
              <a:t>arquitetura de </a:t>
            </a:r>
            <a:r>
              <a:rPr lang="pt-BR" i="1" dirty="0" smtClean="0"/>
              <a:t>software aberta </a:t>
            </a:r>
            <a:r>
              <a:rPr lang="pt-BR" dirty="0" smtClean="0"/>
              <a:t>de </a:t>
            </a:r>
            <a:r>
              <a:rPr lang="pt-BR" dirty="0"/>
              <a:t>maneira que permita a </a:t>
            </a:r>
            <a:r>
              <a:rPr lang="pt-BR" dirty="0" smtClean="0"/>
              <a:t>extensibilidade</a:t>
            </a:r>
            <a:r>
              <a:rPr lang="pt-BR" dirty="0"/>
              <a:t>, flexibilidade e escalabilidade;</a:t>
            </a:r>
          </a:p>
          <a:p>
            <a:pPr lvl="1" algn="just"/>
            <a:r>
              <a:rPr lang="pt-BR" dirty="0"/>
              <a:t>Construir uma plataforma seguindo os requisitos da arquitetura </a:t>
            </a:r>
            <a:r>
              <a:rPr lang="pt-BR" dirty="0" smtClean="0"/>
              <a:t>definida</a:t>
            </a:r>
            <a:r>
              <a:rPr lang="pt-BR" b="1" u="sng" dirty="0" smtClean="0"/>
              <a:t>;</a:t>
            </a:r>
          </a:p>
          <a:p>
            <a:pPr lvl="1" algn="just"/>
            <a:r>
              <a:rPr lang="pt-BR" dirty="0"/>
              <a:t>Realizar testes simulados para avaliar seu desempenho e capacidade operacional.</a:t>
            </a:r>
            <a:endParaRPr dirty="0" smtClean="0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7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05101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altLang="pt-BR" sz="3800" dirty="0" smtClean="0">
                <a:latin typeface="Calibri" pitchFamily="34" charset="0"/>
              </a:rPr>
              <a:t>Trabalhos Relacionados</a:t>
            </a:r>
            <a:endParaRPr altLang="pt-BR" sz="3800" i="1" dirty="0">
              <a:latin typeface="Calibri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8</a:t>
            </a:fld>
            <a:endParaRPr lang="pt-BR" altLang="pt-BR" dirty="0"/>
          </a:p>
        </p:txBody>
      </p:sp>
      <p:pic>
        <p:nvPicPr>
          <p:cNvPr id="3" name="Picture 2" descr="estado_da_ar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6006"/>
            <a:ext cx="9144000" cy="373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9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3800" dirty="0" smtClean="0">
                <a:latin typeface="Calibri" pitchFamily="34" charset="0"/>
              </a:rPr>
              <a:t>Arquitetura de Software Proposta</a:t>
            </a:r>
            <a:endParaRPr altLang="pt-BR" sz="2400" i="1" dirty="0">
              <a:latin typeface="Calibri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4797151"/>
            <a:ext cx="3886200" cy="1944217"/>
          </a:xfrm>
        </p:spPr>
        <p:txBody>
          <a:bodyPr>
            <a:normAutofit/>
          </a:bodyPr>
          <a:lstStyle/>
          <a:p>
            <a:r>
              <a:rPr lang="en-US" dirty="0" smtClean="0"/>
              <a:t>I2AV e V2AV </a:t>
            </a:r>
            <a:r>
              <a:rPr lang="mr-IN" dirty="0" smtClean="0"/>
              <a:t>–</a:t>
            </a:r>
            <a:r>
              <a:rPr lang="en-US" dirty="0" err="1" smtClean="0"/>
              <a:t>Comunicação</a:t>
            </a:r>
            <a:r>
              <a:rPr lang="en-US" dirty="0" smtClean="0"/>
              <a:t> entre </a:t>
            </a:r>
            <a:r>
              <a:rPr lang="en-US" dirty="0" err="1" smtClean="0"/>
              <a:t>dispositivo</a:t>
            </a:r>
            <a:r>
              <a:rPr lang="en-US" dirty="0" smtClean="0"/>
              <a:t> </a:t>
            </a:r>
            <a:r>
              <a:rPr lang="en-US" dirty="0" err="1" smtClean="0"/>
              <a:t>físico</a:t>
            </a:r>
            <a:r>
              <a:rPr lang="en-US" dirty="0" smtClean="0"/>
              <a:t> e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agente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nuvem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2"/>
          </p:nvPr>
        </p:nvSpPr>
        <p:spPr>
          <a:xfrm>
            <a:off x="4844901" y="4797151"/>
            <a:ext cx="3886200" cy="1944217"/>
          </a:xfrm>
        </p:spPr>
        <p:txBody>
          <a:bodyPr>
            <a:normAutofit/>
          </a:bodyPr>
          <a:lstStyle/>
          <a:p>
            <a:r>
              <a:rPr lang="en-US" dirty="0" smtClean="0"/>
              <a:t>AV2AV, AV2AI e AI2AI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Comunicação</a:t>
            </a:r>
            <a:r>
              <a:rPr lang="en-US" dirty="0" smtClean="0"/>
              <a:t> entre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agentes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nuvem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9460" name="Rectangle 22"/>
          <p:cNvSpPr>
            <a:spLocks/>
          </p:cNvSpPr>
          <p:nvPr/>
        </p:nvSpPr>
        <p:spPr bwMode="auto">
          <a:xfrm>
            <a:off x="0" y="1268413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CC0B8898-A320-4EDC-95F2-45587F14069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9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pic>
        <p:nvPicPr>
          <p:cNvPr id="4" name="Picture 3" descr="flux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628801"/>
            <a:ext cx="6680026" cy="3024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EdStudPres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EdStudPres</Template>
  <TotalTime>0</TotalTime>
  <Words>1452</Words>
  <Application>Microsoft Macintosh PowerPoint</Application>
  <PresentationFormat>On-screen Show (4:3)</PresentationFormat>
  <Paragraphs>266</Paragraphs>
  <Slides>33</Slides>
  <Notes>32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EdStudPres</vt:lpstr>
      <vt:lpstr>\\localhost\Users\geoleite\ProjetosGit\Mestrado\Apresentacao\Document1!OLE_LINK1</vt:lpstr>
      <vt:lpstr>I9Vanet: um modelo de arquitetura de software para rede veicular em nuvem </vt:lpstr>
      <vt:lpstr>Agenda</vt:lpstr>
      <vt:lpstr>Introdução</vt:lpstr>
      <vt:lpstr>Problema</vt:lpstr>
      <vt:lpstr>Justificativa</vt:lpstr>
      <vt:lpstr>Objetivos</vt:lpstr>
      <vt:lpstr>Objetivos</vt:lpstr>
      <vt:lpstr>Trabalhos Relacionados</vt:lpstr>
      <vt:lpstr>Arquitetura de Software Proposta</vt:lpstr>
      <vt:lpstr>Plataforma I9VANET</vt:lpstr>
      <vt:lpstr>Plataforma I9VANET</vt:lpstr>
      <vt:lpstr>Plataforma I9VANET</vt:lpstr>
      <vt:lpstr>Plataforma I9VANET</vt:lpstr>
      <vt:lpstr>Plataforma I9VANET</vt:lpstr>
      <vt:lpstr>Avaliação da Plataforma</vt:lpstr>
      <vt:lpstr>Avaliação da Plataforma</vt:lpstr>
      <vt:lpstr>Avaliação da Plataforma</vt:lpstr>
      <vt:lpstr>Avaliação da Plataforma</vt:lpstr>
      <vt:lpstr>Análise dos Resultados</vt:lpstr>
      <vt:lpstr>Análise dos Resultados</vt:lpstr>
      <vt:lpstr>Análise dos Resultados</vt:lpstr>
      <vt:lpstr>Análise dos Resultados</vt:lpstr>
      <vt:lpstr>Análise dos Resultados</vt:lpstr>
      <vt:lpstr>Análise dos Resultados</vt:lpstr>
      <vt:lpstr>Conclusões</vt:lpstr>
      <vt:lpstr>Trabalhos Futuros</vt:lpstr>
      <vt:lpstr>Trabalhos Futuros</vt:lpstr>
      <vt:lpstr>Contribuições</vt:lpstr>
      <vt:lpstr>Publicações</vt:lpstr>
      <vt:lpstr>Referências</vt:lpstr>
      <vt:lpstr>Referências</vt:lpstr>
      <vt:lpstr>Referências</vt:lpstr>
      <vt:lpstr>      Muito obrigado!  Dúvidas?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SERVICE BUS</dc:title>
  <dc:creator/>
  <cp:lastModifiedBy/>
  <cp:revision>114</cp:revision>
  <dcterms:created xsi:type="dcterms:W3CDTF">2010-12-14T23:25:39Z</dcterms:created>
  <dcterms:modified xsi:type="dcterms:W3CDTF">2017-05-26T12:37:11Z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TC010167125</vt:lpwstr>
  </property>
</Properties>
</file>