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9" r:id="rId3"/>
    <p:sldId id="718" r:id="rId4"/>
    <p:sldId id="672" r:id="rId5"/>
    <p:sldId id="673" r:id="rId6"/>
    <p:sldId id="674" r:id="rId7"/>
    <p:sldId id="703" r:id="rId8"/>
    <p:sldId id="701" r:id="rId9"/>
    <p:sldId id="653" r:id="rId10"/>
    <p:sldId id="662" r:id="rId11"/>
    <p:sldId id="714" r:id="rId12"/>
    <p:sldId id="715" r:id="rId13"/>
    <p:sldId id="716" r:id="rId14"/>
    <p:sldId id="687" r:id="rId15"/>
    <p:sldId id="688" r:id="rId16"/>
    <p:sldId id="705" r:id="rId17"/>
    <p:sldId id="704" r:id="rId18"/>
    <p:sldId id="706" r:id="rId19"/>
    <p:sldId id="690" r:id="rId20"/>
    <p:sldId id="707" r:id="rId21"/>
    <p:sldId id="709" r:id="rId22"/>
    <p:sldId id="711" r:id="rId23"/>
    <p:sldId id="710" r:id="rId24"/>
    <p:sldId id="722" r:id="rId25"/>
    <p:sldId id="665" r:id="rId26"/>
    <p:sldId id="723" r:id="rId27"/>
    <p:sldId id="712" r:id="rId28"/>
    <p:sldId id="717" r:id="rId29"/>
    <p:sldId id="719" r:id="rId30"/>
    <p:sldId id="720" r:id="rId31"/>
    <p:sldId id="721" r:id="rId32"/>
    <p:sldId id="445" r:id="rId3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5842" autoAdjust="0"/>
  </p:normalViewPr>
  <p:slideViewPr>
    <p:cSldViewPr>
      <p:cViewPr varScale="1">
        <p:scale>
          <a:sx n="84" d="100"/>
          <a:sy n="84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26/05/17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26/05/17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r>
              <a:rPr lang="pt-BR" altLang="pt-BR" dirty="0" smtClean="0"/>
              <a:t>FALAR DEVAGAR</a:t>
            </a: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4245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1213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447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8440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dirty="0" smtClean="0"/>
              <a:t>TEMPO</a:t>
            </a:r>
            <a:r>
              <a:rPr lang="pt-BR" baseline="0" dirty="0" smtClean="0"/>
              <a:t> SLEEP INICIAL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r>
              <a:rPr lang="pt-BR" altLang="pt-BR" b="0" i="0" dirty="0" smtClean="0"/>
              <a:t>REDE VANET VIRTUALIZADA - </a:t>
            </a:r>
            <a:r>
              <a:rPr lang="pt-BR" altLang="pt-BR" b="0" i="0" dirty="0" err="1" smtClean="0"/>
              <a:t>VaaS</a:t>
            </a:r>
            <a:endParaRPr altLang="pt-BR" b="0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altLang="pt-BR" baseline="0" dirty="0" smtClean="0"/>
              <a:t>QUALIDADE DE VIDA DAS PESSOAS</a:t>
            </a:r>
            <a:endParaRPr lang="pt-BR" altLang="pt-BR" dirty="0" smtClean="0"/>
          </a:p>
          <a:p>
            <a:r>
              <a:rPr lang="pt-BR" altLang="pt-BR" dirty="0" smtClean="0"/>
              <a:t>VANET</a:t>
            </a:r>
            <a:r>
              <a:rPr lang="pt-BR" altLang="pt-BR" baseline="0" dirty="0" smtClean="0"/>
              <a:t> </a:t>
            </a:r>
            <a:r>
              <a:rPr lang="pt-BR" altLang="pt-BR" baseline="0" dirty="0" smtClean="0"/>
              <a:t>É DERIVAÇÃO DA MANET</a:t>
            </a:r>
            <a:endParaRPr lang="pt-BR" altLang="pt-BR" dirty="0" smtClean="0"/>
          </a:p>
          <a:p>
            <a:r>
              <a:rPr lang="pt-BR" altLang="pt-BR" dirty="0" smtClean="0"/>
              <a:t>VANET</a:t>
            </a:r>
            <a:r>
              <a:rPr lang="pt-BR" altLang="pt-BR" baseline="0" dirty="0" smtClean="0"/>
              <a:t> </a:t>
            </a:r>
            <a:r>
              <a:rPr lang="pt-BR" altLang="pt-BR" baseline="0" dirty="0" err="1" smtClean="0"/>
              <a:t>X</a:t>
            </a:r>
            <a:r>
              <a:rPr lang="pt-BR" altLang="pt-BR" baseline="0" dirty="0" smtClean="0"/>
              <a:t> VEÍCULOS AUTÔNOMOS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marR="0" indent="-3381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  <a:defRPr/>
            </a:pPr>
            <a:r>
              <a:rPr lang="de-DE" altLang="pt-BR" smtClean="0"/>
              <a:t>FALAR DEVAGAR</a:t>
            </a:r>
          </a:p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32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r>
              <a:rPr lang="pt-BR" altLang="pt-BR" dirty="0" smtClean="0"/>
              <a:t>CARACTERÍSTICAS</a:t>
            </a:r>
          </a:p>
          <a:p>
            <a:r>
              <a:rPr lang="pt-BR" altLang="pt-BR" dirty="0" smtClean="0"/>
              <a:t>LIU</a:t>
            </a:r>
            <a:r>
              <a:rPr lang="pt-BR" altLang="pt-BR" baseline="0" dirty="0" smtClean="0"/>
              <a:t>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SDN ENVIAR MSG A PARTIR DE RSU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HAJJI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Testbed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MOBILIDADE </a:t>
            </a:r>
            <a:endParaRPr lang="pt-BR" altLang="pt-BR" dirty="0" smtClean="0"/>
          </a:p>
          <a:p>
            <a:r>
              <a:rPr lang="pt-BR" altLang="pt-BR" dirty="0" smtClean="0"/>
              <a:t>ELTOWEISSY</a:t>
            </a:r>
            <a:r>
              <a:rPr lang="pt-BR" altLang="pt-BR" baseline="0" dirty="0" smtClean="0"/>
              <a:t>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AVC (NUVEM VEICULAES AUTONOMAS)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HUSSAIN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PROPÔS VC , VUC, HVC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(VEHICLOUD) MELHOR ROTA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FALCHETTI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AUMENTAR A CAPACIDADE OPERACIONAL</a:t>
            </a:r>
            <a:endParaRPr lang="pt-BR" altLang="pt-B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 smtClean="0"/>
              <a:t>GERLA 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dirty="0" smtClean="0"/>
              <a:t>COMI</a:t>
            </a:r>
            <a:r>
              <a:rPr lang="x-none" baseline="0" dirty="0" smtClean="0"/>
              <a:t> </a:t>
            </a:r>
            <a:r>
              <a:rPr lang="mr-IN" baseline="0" dirty="0" smtClean="0"/>
              <a:t>–</a:t>
            </a:r>
            <a:r>
              <a:rPr lang="x-none" baseline="0" dirty="0" smtClean="0"/>
              <a:t> CLONE DE AGENTES PRA UTILIZAR O MELHOR AGENTE DISTRIBUÍDO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SOOKHAK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EMPARELHAMENTO BILINEAR,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COMUNICAÇÃO SEGURA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26/05/17 11:58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26/05/17 11:58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26/05/17 11:58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26/05/17 11:58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26/05/17 11:58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26/05/17 11:58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26/05/17 11:58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26/05/17 11:58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26/05/17 11:58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26/05/17 11:58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26/05/17 11:58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26/05/17 11:58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Geoleite:Users:geoleite:ProjetosGit:Mestrado:Apresentacao:RequisitosPapadimitratos.docx!OLE_LINK1" TargetMode="External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dirty="0" smtClean="0"/>
              <a:t>I9Vanet: </a:t>
            </a:r>
            <a:r>
              <a:rPr lang="pt-BR" sz="2800" dirty="0"/>
              <a:t>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Orientador: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-orientador: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"/>
    </mc:Choice>
    <mc:Fallback xmlns="">
      <p:transition xmlns:p14="http://schemas.microsoft.com/office/powerpoint/2010/main" advTm="1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10</a:t>
            </a:fld>
            <a:endParaRPr lang="pt-BR" altLang="pt-BR" dirty="0"/>
          </a:p>
        </p:txBody>
      </p:sp>
      <p:pic>
        <p:nvPicPr>
          <p:cNvPr id="7" name="Picture 6" descr="modul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11</a:t>
            </a:fld>
            <a:endParaRPr lang="pt-BR" altLang="pt-BR" dirty="0"/>
          </a:p>
        </p:txBody>
      </p:sp>
      <p:pic>
        <p:nvPicPr>
          <p:cNvPr id="4" name="Picture 3" descr="servid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28192"/>
            <a:ext cx="84889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12</a:t>
            </a:fld>
            <a:endParaRPr lang="pt-BR" altLang="pt-BR" dirty="0"/>
          </a:p>
        </p:txBody>
      </p:sp>
      <p:pic>
        <p:nvPicPr>
          <p:cNvPr id="3" name="Picture 2" descr="modul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13</a:t>
            </a:fld>
            <a:endParaRPr lang="pt-BR" altLang="pt-BR" dirty="0"/>
          </a:p>
        </p:txBody>
      </p:sp>
      <p:pic>
        <p:nvPicPr>
          <p:cNvPr id="3" name="Picture 2" descr="DiagramaSequenci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0977"/>
            <a:ext cx="8640960" cy="53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Processo de Negócio</a:t>
            </a:r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14</a:t>
            </a:fld>
            <a:endParaRPr lang="pt-BR" altLang="pt-BR" dirty="0"/>
          </a:p>
        </p:txBody>
      </p:sp>
      <p:pic>
        <p:nvPicPr>
          <p:cNvPr id="5" name="Picture 4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dirty="0" smtClean="0"/>
              <a:t>Definição</a:t>
            </a:r>
          </a:p>
          <a:p>
            <a:pPr lvl="1" algn="just"/>
            <a:r>
              <a:rPr lang="pt-BR" dirty="0"/>
              <a:t>Analisar a plataforma I9VANET sob a o </a:t>
            </a:r>
            <a:r>
              <a:rPr lang="pt-BR" dirty="0" smtClean="0"/>
              <a:t>ótica </a:t>
            </a:r>
            <a:r>
              <a:rPr lang="pt-BR" dirty="0"/>
              <a:t>da </a:t>
            </a:r>
            <a:r>
              <a:rPr lang="pt-BR" dirty="0" smtClean="0"/>
              <a:t>eficácia </a:t>
            </a:r>
            <a:r>
              <a:rPr lang="pt-BR" dirty="0"/>
              <a:t>e </a:t>
            </a:r>
            <a:r>
              <a:rPr lang="pt-BR" dirty="0" smtClean="0"/>
              <a:t>eficiência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Planejamento</a:t>
            </a:r>
            <a:endParaRPr lang="pt-BR" dirty="0"/>
          </a:p>
          <a:p>
            <a:pPr lvl="1" algn="just"/>
            <a:r>
              <a:rPr lang="pt-BR" dirty="0"/>
              <a:t>O experimento tem como alvo, os desenvolvedores de </a:t>
            </a:r>
            <a:r>
              <a:rPr lang="pt-BR" dirty="0" smtClean="0"/>
              <a:t>soluções </a:t>
            </a:r>
            <a:r>
              <a:rPr lang="pt-BR" dirty="0"/>
              <a:t>que visam melhorar a mobilidade urbana com o uso de </a:t>
            </a:r>
            <a:r>
              <a:rPr lang="pt-BR" dirty="0" err="1"/>
              <a:t>VANETs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Métricas</a:t>
            </a:r>
          </a:p>
          <a:p>
            <a:pPr lvl="1"/>
            <a:r>
              <a:rPr lang="en-US" dirty="0" smtClean="0"/>
              <a:t>N</a:t>
            </a:r>
            <a:r>
              <a:rPr lang="pt-BR" dirty="0" smtClean="0"/>
              <a:t>úmero </a:t>
            </a:r>
            <a:r>
              <a:rPr lang="pt-BR" dirty="0"/>
              <a:t>Total de </a:t>
            </a:r>
            <a:r>
              <a:rPr lang="pt-BR" dirty="0" smtClean="0"/>
              <a:t>requisições </a:t>
            </a:r>
            <a:r>
              <a:rPr lang="pt-BR" dirty="0"/>
              <a:t>por min (TR/min);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</a:t>
            </a:r>
            <a:r>
              <a:rPr lang="pt-BR" dirty="0" smtClean="0"/>
              <a:t>latência </a:t>
            </a:r>
            <a:r>
              <a:rPr lang="pt-BR" dirty="0"/>
              <a:t>da </a:t>
            </a:r>
            <a:r>
              <a:rPr lang="pt-BR" dirty="0" smtClean="0"/>
              <a:t>comunicação </a:t>
            </a:r>
            <a:r>
              <a:rPr lang="pt-BR" dirty="0"/>
              <a:t>(</a:t>
            </a:r>
            <a:r>
              <a:rPr lang="pt-BR" dirty="0" err="1"/>
              <a:t>Lat</a:t>
            </a:r>
            <a:r>
              <a:rPr lang="pt-BR" dirty="0"/>
              <a:t>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processamento de cada </a:t>
            </a:r>
            <a:r>
              <a:rPr lang="pt-BR" dirty="0" smtClean="0"/>
              <a:t>requisição </a:t>
            </a:r>
            <a:r>
              <a:rPr lang="pt-BR" dirty="0"/>
              <a:t>no servidor (PT) </a:t>
            </a:r>
          </a:p>
          <a:p>
            <a:pPr lvl="1" algn="just"/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Cenário 1</a:t>
            </a:r>
          </a:p>
          <a:p>
            <a:pPr lvl="1" algn="just"/>
            <a:r>
              <a:rPr lang="pt-BR" dirty="0" smtClean="0"/>
              <a:t>Quantidade de veículos: 50,100, 200 e 400</a:t>
            </a:r>
          </a:p>
          <a:p>
            <a:pPr lvl="1" algn="just"/>
            <a:r>
              <a:rPr lang="pt-BR" dirty="0" smtClean="0"/>
              <a:t>Velocidades utilizadas: 2G, 3G, 4G e 5G</a:t>
            </a:r>
          </a:p>
          <a:p>
            <a:pPr algn="just"/>
            <a:r>
              <a:rPr lang="pt-BR" dirty="0" smtClean="0"/>
              <a:t>Cenário 2</a:t>
            </a:r>
          </a:p>
          <a:p>
            <a:pPr lvl="1" algn="just"/>
            <a:r>
              <a:rPr lang="pt-BR" dirty="0" smtClean="0"/>
              <a:t>Quantidade de veículos: 800  e 1600</a:t>
            </a:r>
          </a:p>
          <a:p>
            <a:pPr lvl="1" algn="just"/>
            <a:r>
              <a:rPr lang="pt-BR" dirty="0" smtClean="0"/>
              <a:t>Velocidade utilizada: sem limite</a:t>
            </a:r>
            <a:endParaRPr lang="pt-BR" dirty="0"/>
          </a:p>
          <a:p>
            <a:pPr marL="366713" lvl="1" indent="0" algn="just">
              <a:buNone/>
            </a:pPr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049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1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17</a:t>
            </a:fld>
            <a:endParaRPr lang="pt-BR" altLang="pt-BR" dirty="0"/>
          </a:p>
        </p:txBody>
      </p:sp>
      <p:pic>
        <p:nvPicPr>
          <p:cNvPr id="2" name="Picture 1" descr="AmbienteTes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" y="2258650"/>
            <a:ext cx="10238280" cy="42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2</a:t>
            </a:r>
          </a:p>
          <a:p>
            <a:pPr lvl="1" algn="just"/>
            <a:r>
              <a:rPr lang="pt-BR" u="sng" dirty="0" smtClean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239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Consumo por Link 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19</a:t>
            </a:fld>
            <a:endParaRPr lang="pt-BR" altLang="pt-BR" dirty="0"/>
          </a:p>
        </p:txBody>
      </p:sp>
      <p:pic>
        <p:nvPicPr>
          <p:cNvPr id="5" name="Picture 4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8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Problema de Pesquisa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Arquitetura Proposta</a:t>
            </a:r>
            <a:endParaRPr lang="pt-BR"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 Trabalhos Futuros;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Publicações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Referências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Médios das Requisições por Link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20</a:t>
            </a:fld>
            <a:endParaRPr lang="pt-BR" altLang="pt-BR" dirty="0"/>
          </a:p>
        </p:txBody>
      </p:sp>
      <p:pic>
        <p:nvPicPr>
          <p:cNvPr id="5" name="Picture 4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800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21</a:t>
            </a:fld>
            <a:endParaRPr lang="pt-BR" altLang="pt-BR" dirty="0"/>
          </a:p>
        </p:txBody>
      </p:sp>
      <p:pic>
        <p:nvPicPr>
          <p:cNvPr id="6" name="Picture 5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1600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22</a:t>
            </a:fld>
            <a:endParaRPr lang="pt-BR" altLang="pt-BR" dirty="0"/>
          </a:p>
        </p:txBody>
      </p:sp>
      <p:pic>
        <p:nvPicPr>
          <p:cNvPr id="2" name="Picture 1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Percentual de Perda </a:t>
            </a:r>
            <a:r>
              <a:rPr lang="pt-BR" dirty="0"/>
              <a:t>(Cenário </a:t>
            </a:r>
            <a:r>
              <a:rPr lang="pt-BR" dirty="0" smtClean="0"/>
              <a:t>1 e 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23</a:t>
            </a:fld>
            <a:endParaRPr lang="pt-BR" altLang="pt-BR" dirty="0"/>
          </a:p>
        </p:txBody>
      </p:sp>
      <p:pic>
        <p:nvPicPr>
          <p:cNvPr id="3" name="Picture 2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5" name="Picture 4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(</a:t>
            </a:r>
            <a:r>
              <a:rPr lang="it-IT" dirty="0" err="1"/>
              <a:t>Papadimitratos</a:t>
            </a:r>
            <a:r>
              <a:rPr lang="en-US" dirty="0"/>
              <a:t>, 2008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24</a:t>
            </a:fld>
            <a:endParaRPr lang="pt-BR" altLang="pt-B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86666"/>
              </p:ext>
            </p:extLst>
          </p:nvPr>
        </p:nvGraphicFramePr>
        <p:xfrm>
          <a:off x="312903" y="2419350"/>
          <a:ext cx="9233083" cy="331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3" imgW="5626100" imgH="2019300" progId="Word.Document.12">
                  <p:link updateAutomatic="1"/>
                </p:oleObj>
              </mc:Choice>
              <mc:Fallback>
                <p:oleObj name="Document" r:id="rId3" imgW="5626100" imgH="2019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903" y="2419350"/>
                        <a:ext cx="9233083" cy="331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182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</a:t>
            </a:r>
            <a:r>
              <a:rPr lang="pt-BR" dirty="0" smtClean="0"/>
              <a:t>comunicação (JSON e </a:t>
            </a:r>
            <a:r>
              <a:rPr lang="pt-BR" dirty="0" err="1" smtClean="0"/>
              <a:t>WebSocket</a:t>
            </a:r>
            <a:r>
              <a:rPr lang="pt-BR" dirty="0" smtClean="0"/>
              <a:t>); </a:t>
            </a:r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Criando </a:t>
            </a:r>
            <a:r>
              <a:rPr lang="pt-BR" dirty="0"/>
              <a:t>diversas aplicações como sistema de detecção e alerta de congestionamento em cruzamentos </a:t>
            </a:r>
            <a:r>
              <a:rPr lang="pt-BR" dirty="0" err="1" smtClean="0"/>
              <a:t>semaforizados</a:t>
            </a:r>
            <a:r>
              <a:rPr lang="pt-BR" dirty="0" smtClean="0"/>
              <a:t> (desenvolvido);</a:t>
            </a:r>
            <a:endParaRPr lang="pt-BR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Implementação </a:t>
            </a:r>
            <a:r>
              <a:rPr lang="pt-BR" dirty="0"/>
              <a:t>de uma plataforma web de </a:t>
            </a:r>
            <a:r>
              <a:rPr lang="pt-BR" dirty="0" smtClean="0"/>
              <a:t>simulação (sendo desenvolvido);</a:t>
            </a:r>
          </a:p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</a:t>
            </a:r>
            <a:r>
              <a:rPr lang="pt-BR" dirty="0" smtClean="0"/>
              <a:t>emergência;</a:t>
            </a:r>
          </a:p>
          <a:p>
            <a:r>
              <a:rPr lang="pt-BR" dirty="0" smtClean="0"/>
              <a:t>Comunicação entre veículos e seguradoras.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modelo </a:t>
            </a:r>
            <a:r>
              <a:rPr lang="pt-BR" dirty="0"/>
              <a:t>proposto permite montar uma rede veicular em nuvem e realizar todo gerenciamento e comunicação de maneira virtual, permitindo criar ambientes flexíveis capazes de oferecer o gerenciamento de uma rede veicular como serviço (</a:t>
            </a:r>
            <a:r>
              <a:rPr lang="pt-BR" dirty="0" err="1"/>
              <a:t>VaaS</a:t>
            </a:r>
            <a:r>
              <a:rPr lang="pt-BR" dirty="0"/>
              <a:t>)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Publicações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Conferências</a:t>
            </a:r>
            <a:r>
              <a:rPr lang="en-US" dirty="0" smtClean="0"/>
              <a:t>:</a:t>
            </a:r>
          </a:p>
          <a:p>
            <a:pPr lvl="1" algn="just"/>
            <a:r>
              <a:rPr lang="en-US" b="1" dirty="0" smtClean="0"/>
              <a:t>ERBASE 2016</a:t>
            </a:r>
            <a:r>
              <a:rPr lang="en-US" dirty="0" smtClean="0"/>
              <a:t>: </a:t>
            </a:r>
            <a:r>
              <a:rPr lang="pt-BR" dirty="0"/>
              <a:t>Modelo de uma Arquitetura de Software para </a:t>
            </a:r>
            <a:r>
              <a:rPr lang="pt-BR" dirty="0" smtClean="0"/>
              <a:t>Virtualização </a:t>
            </a:r>
            <a:r>
              <a:rPr lang="pt-BR" dirty="0"/>
              <a:t>de uma Rede </a:t>
            </a:r>
            <a:r>
              <a:rPr lang="pt-BR" dirty="0" smtClean="0"/>
              <a:t>Veicular. </a:t>
            </a:r>
          </a:p>
          <a:p>
            <a:pPr lvl="1" algn="just"/>
            <a:r>
              <a:rPr lang="en-US" b="1" dirty="0" smtClean="0"/>
              <a:t>CONNEPI 2016 </a:t>
            </a:r>
          </a:p>
          <a:p>
            <a:pPr lvl="2" algn="just"/>
            <a:r>
              <a:rPr lang="es-ES_tradnl" dirty="0"/>
              <a:t>IDENTIFICANDO NÍVEIS DE CONGESTIONAMENTO EM CRUZAMENTOS COM SINALIZAÇÃO SEMAFÓRICA, UTILIZANDO LÓGICA FUZZY E REDE </a:t>
            </a:r>
            <a:r>
              <a:rPr lang="es-ES_tradnl" dirty="0" smtClean="0"/>
              <a:t>VEICULAR. </a:t>
            </a:r>
            <a:endParaRPr lang="en-US" dirty="0" smtClean="0"/>
          </a:p>
          <a:p>
            <a:pPr lvl="2" algn="just"/>
            <a:r>
              <a:rPr lang="es-ES_tradnl" dirty="0" smtClean="0"/>
              <a:t>UM </a:t>
            </a:r>
            <a:r>
              <a:rPr lang="es-ES_tradnl" dirty="0"/>
              <a:t>COMPARATIVO ENTRE MÉTODOS DE COMUNICAÇÃO EM SISTEMAS EMBARCADOS </a:t>
            </a:r>
            <a:endParaRPr lang="es-ES_tradnl" dirty="0" smtClean="0"/>
          </a:p>
          <a:p>
            <a:pPr lvl="1" algn="just"/>
            <a:r>
              <a:rPr lang="pt-BR" b="1" dirty="0"/>
              <a:t>EATIS </a:t>
            </a:r>
            <a:r>
              <a:rPr lang="pt-BR" b="1" dirty="0" smtClean="0"/>
              <a:t>2016 (B3)</a:t>
            </a:r>
            <a:r>
              <a:rPr lang="pt-BR" dirty="0" smtClean="0"/>
              <a:t>: </a:t>
            </a:r>
            <a:r>
              <a:rPr lang="pt-BR" dirty="0"/>
              <a:t>Uma Proposta de Arquitetura Orientada a Serviços com Foco em Interoperabilidade entre Sensores para ITS em Cidades </a:t>
            </a:r>
            <a:r>
              <a:rPr lang="pt-BR" dirty="0" smtClean="0"/>
              <a:t>Inteligentes</a:t>
            </a:r>
            <a:endParaRPr lang="en-US" dirty="0" smtClean="0"/>
          </a:p>
          <a:p>
            <a:pPr lvl="1" algn="just"/>
            <a:r>
              <a:rPr lang="en-US" b="1" dirty="0" smtClean="0"/>
              <a:t>WETICE 2017 (B1)</a:t>
            </a:r>
            <a:r>
              <a:rPr lang="en-US" dirty="0" smtClean="0"/>
              <a:t> - A Platform for Vehicular Networks in the Cloud to Applications in Intelligent Transportation Systems </a:t>
            </a:r>
          </a:p>
          <a:p>
            <a:pPr algn="just"/>
            <a:r>
              <a:rPr lang="en-US" dirty="0" err="1"/>
              <a:t>Periódicos</a:t>
            </a:r>
            <a:endParaRPr lang="en-US" dirty="0"/>
          </a:p>
          <a:p>
            <a:pPr lvl="1" algn="just"/>
            <a:r>
              <a:rPr lang="en-US" dirty="0"/>
              <a:t>Ad Hoc Network </a:t>
            </a:r>
            <a:r>
              <a:rPr lang="en-US" b="1" dirty="0"/>
              <a:t>(A2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[11] FALCHETTI</a:t>
            </a:r>
            <a:r>
              <a:rPr lang="en-US" dirty="0"/>
              <a:t>, Angelo; AZURDIA-MEZA, Cesar; CESPEDES, Sandra. Vehicular cloud computing in the dawn of 5G. In: </a:t>
            </a:r>
            <a:r>
              <a:rPr lang="en-US" b="1" dirty="0"/>
              <a:t>Electrical, Electronics Engineering, Information and Communication Technologies (CHILECON), 2015 CHILEAN Conference on</a:t>
            </a:r>
            <a:r>
              <a:rPr lang="en-US" dirty="0"/>
              <a:t>. IEEE, 2015. p. 301-305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[12] LIU</a:t>
            </a:r>
            <a:r>
              <a:rPr lang="en-US" dirty="0"/>
              <a:t>, Yu-Chun; CHEN, </a:t>
            </a:r>
            <a:r>
              <a:rPr lang="en-US" dirty="0" err="1"/>
              <a:t>Chien</a:t>
            </a:r>
            <a:r>
              <a:rPr lang="en-US" dirty="0"/>
              <a:t>; CHAKRABORTY, </a:t>
            </a:r>
            <a:r>
              <a:rPr lang="en-US" dirty="0" err="1"/>
              <a:t>Suchandra</a:t>
            </a:r>
            <a:r>
              <a:rPr lang="en-US" dirty="0"/>
              <a:t>. A software defined network architecture for </a:t>
            </a:r>
            <a:r>
              <a:rPr lang="en-US" dirty="0" err="1"/>
              <a:t>geobroadcast</a:t>
            </a:r>
            <a:r>
              <a:rPr lang="en-US" dirty="0"/>
              <a:t> in </a:t>
            </a:r>
            <a:r>
              <a:rPr lang="en-US" dirty="0" err="1"/>
              <a:t>vanets</a:t>
            </a:r>
            <a:r>
              <a:rPr lang="en-US" dirty="0"/>
              <a:t>. In: </a:t>
            </a:r>
            <a:r>
              <a:rPr lang="en-US" b="1" dirty="0"/>
              <a:t>Communications (ICC), 2015 IEEE International Conference on</a:t>
            </a:r>
            <a:r>
              <a:rPr lang="en-US" dirty="0"/>
              <a:t>. IEEE, 2015. p. 6559-6564.</a:t>
            </a:r>
          </a:p>
          <a:p>
            <a:pPr algn="just"/>
            <a:r>
              <a:rPr lang="en-US" dirty="0" smtClean="0"/>
              <a:t>[13] HAJJI</a:t>
            </a:r>
            <a:r>
              <a:rPr lang="en-US" dirty="0"/>
              <a:t>, </a:t>
            </a:r>
            <a:r>
              <a:rPr lang="en-US" dirty="0" err="1"/>
              <a:t>Thouraya</a:t>
            </a:r>
            <a:r>
              <a:rPr lang="en-US" dirty="0"/>
              <a:t>; BARGAOUI, </a:t>
            </a:r>
            <a:r>
              <a:rPr lang="en-US" dirty="0" err="1"/>
              <a:t>Hichem</a:t>
            </a:r>
            <a:r>
              <a:rPr lang="en-US" dirty="0"/>
              <a:t>. Design of a VANET </a:t>
            </a:r>
            <a:r>
              <a:rPr lang="en-US" dirty="0" err="1"/>
              <a:t>Testbed</a:t>
            </a:r>
            <a:r>
              <a:rPr lang="en-US" dirty="0"/>
              <a:t> based on Cloud Computing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[14] OLARIU</a:t>
            </a:r>
            <a:r>
              <a:rPr lang="en-US" dirty="0"/>
              <a:t>, Stephan; ELTOWEISSY, Mohamed; YOUNIS, Mohamed. Towards autonomous vehicular clouds. </a:t>
            </a:r>
            <a:r>
              <a:rPr lang="en-US" b="1" dirty="0"/>
              <a:t>EAI Endorsed Trans. Mobile Communications Applications</a:t>
            </a:r>
            <a:r>
              <a:rPr lang="en-US" dirty="0"/>
              <a:t>, v. 1, n. 1, p. e2, 2011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[15] YAN</a:t>
            </a:r>
            <a:r>
              <a:rPr lang="en-US" dirty="0"/>
              <a:t>, </a:t>
            </a:r>
            <a:r>
              <a:rPr lang="en-US" dirty="0" err="1"/>
              <a:t>Gongjun</a:t>
            </a:r>
            <a:r>
              <a:rPr lang="en-US" dirty="0"/>
              <a:t> et al. Security challenges in vehicular cloud computing. </a:t>
            </a:r>
            <a:r>
              <a:rPr lang="en-US" b="1" dirty="0"/>
              <a:t>IEEE Transactions on Intelligent Transportation Systems</a:t>
            </a:r>
            <a:r>
              <a:rPr lang="en-US" dirty="0"/>
              <a:t>, v. 14, n. 1, p. 284-294, 2013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C</a:t>
            </a:r>
            <a:r>
              <a:rPr lang="en-US" sz="3500" dirty="0" err="1" smtClean="0"/>
              <a:t>i</a:t>
            </a:r>
            <a:r>
              <a:rPr lang="pt-BR" sz="3500" dirty="0" err="1" smtClean="0"/>
              <a:t>dades</a:t>
            </a:r>
            <a:r>
              <a:rPr lang="pt-BR" sz="3500" dirty="0" smtClean="0"/>
              <a:t> Inteligentes</a:t>
            </a:r>
          </a:p>
          <a:p>
            <a:pPr algn="just"/>
            <a:r>
              <a:rPr lang="pt-BR" sz="3500" dirty="0" smtClean="0"/>
              <a:t>Sistema Inteligente de Transporte</a:t>
            </a:r>
          </a:p>
          <a:p>
            <a:pPr algn="just"/>
            <a:r>
              <a:rPr lang="pt-BR" sz="3500" dirty="0" smtClean="0"/>
              <a:t>Mobilidade Urbana</a:t>
            </a:r>
          </a:p>
          <a:p>
            <a:pPr algn="just"/>
            <a:r>
              <a:rPr lang="pt-BR" sz="3500" dirty="0" smtClean="0"/>
              <a:t>VANET</a:t>
            </a:r>
          </a:p>
          <a:p>
            <a:pPr algn="just"/>
            <a:r>
              <a:rPr lang="pt-BR" sz="3500" dirty="0" smtClean="0"/>
              <a:t>I9VANET</a:t>
            </a:r>
            <a:endParaRPr lang="pt-BR" sz="35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754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[16] HUSSAIN</a:t>
            </a:r>
            <a:r>
              <a:rPr lang="en-US" dirty="0"/>
              <a:t>, </a:t>
            </a:r>
            <a:r>
              <a:rPr lang="en-US" dirty="0" err="1"/>
              <a:t>Rasheed</a:t>
            </a:r>
            <a:r>
              <a:rPr lang="en-US" dirty="0"/>
              <a:t> et al. Rethinking vehicular communications: Merging VANET with cloud computing. In: </a:t>
            </a:r>
            <a:r>
              <a:rPr lang="en-US" b="1" dirty="0"/>
              <a:t>Cloud Computing Technology and Science (</a:t>
            </a:r>
            <a:r>
              <a:rPr lang="en-US" b="1" dirty="0" err="1"/>
              <a:t>CloudCom</a:t>
            </a:r>
            <a:r>
              <a:rPr lang="en-US" b="1" dirty="0"/>
              <a:t>), 2012 IEEE 4th International Conference on</a:t>
            </a:r>
            <a:r>
              <a:rPr lang="en-US" dirty="0"/>
              <a:t>. IEEE, 2012. p. 606-609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[17] QIN</a:t>
            </a:r>
            <a:r>
              <a:rPr lang="en-US" dirty="0"/>
              <a:t>, Yang; HUANG, </a:t>
            </a:r>
            <a:r>
              <a:rPr lang="en-US" dirty="0" err="1"/>
              <a:t>Dijiang</a:t>
            </a:r>
            <a:r>
              <a:rPr lang="en-US" dirty="0"/>
              <a:t>; ZHANG, </a:t>
            </a:r>
            <a:r>
              <a:rPr lang="en-US" dirty="0" err="1"/>
              <a:t>Xinwen</a:t>
            </a:r>
            <a:r>
              <a:rPr lang="en-US" dirty="0"/>
              <a:t>. </a:t>
            </a:r>
            <a:r>
              <a:rPr lang="en-US" dirty="0" err="1"/>
              <a:t>Vehicloud</a:t>
            </a:r>
            <a:r>
              <a:rPr lang="en-US" dirty="0"/>
              <a:t>: Cloud computing facilitating routing in vehicular networks. In: </a:t>
            </a:r>
            <a:r>
              <a:rPr lang="en-US" b="1" dirty="0"/>
              <a:t>Trust, Security and Privacy in Computing and Communications (</a:t>
            </a:r>
            <a:r>
              <a:rPr lang="en-US" b="1" dirty="0" err="1"/>
              <a:t>TrustCom</a:t>
            </a:r>
            <a:r>
              <a:rPr lang="en-US" b="1" dirty="0"/>
              <a:t>), 2012 IEEE 11th International Conference on</a:t>
            </a:r>
            <a:r>
              <a:rPr lang="en-US" dirty="0"/>
              <a:t>. IEEE, 2012. p. 1438-1445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[18] LEE</a:t>
            </a:r>
            <a:r>
              <a:rPr lang="en-US" dirty="0"/>
              <a:t>, </a:t>
            </a:r>
            <a:r>
              <a:rPr lang="en-US" dirty="0" err="1"/>
              <a:t>Euisin</a:t>
            </a:r>
            <a:r>
              <a:rPr lang="en-US" dirty="0"/>
              <a:t> et al. Vehicular cloud networking: architecture and design principles. </a:t>
            </a:r>
            <a:r>
              <a:rPr lang="en-US" b="1" dirty="0"/>
              <a:t>IEEE Communications Magazine</a:t>
            </a:r>
            <a:r>
              <a:rPr lang="en-US" dirty="0"/>
              <a:t>, v. 52, n. 2, p. 148-155, 2014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[20] GERLA</a:t>
            </a:r>
            <a:r>
              <a:rPr lang="en-US" dirty="0"/>
              <a:t>, Mario. Vehicular cloud computing. In: </a:t>
            </a:r>
            <a:r>
              <a:rPr lang="en-US" b="1" dirty="0"/>
              <a:t>Ad Hoc Networking Workshop (Med-Hoc-Net), 2012 The 11th Annual Mediterranean</a:t>
            </a:r>
            <a:r>
              <a:rPr lang="en-US" dirty="0"/>
              <a:t>. IEEE, 2012. p. 152-155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[21] SOOKHAK</a:t>
            </a:r>
            <a:r>
              <a:rPr lang="en-US" dirty="0"/>
              <a:t>, Mehdi; YU, F. Richard; TANG, Helen. Secure Data Sharing for Vehicular Ad-hoc Networks Using Cloud Computing. In: </a:t>
            </a:r>
            <a:r>
              <a:rPr lang="en-US" b="1" dirty="0"/>
              <a:t>Ad Hoc Networks</a:t>
            </a:r>
            <a:r>
              <a:rPr lang="en-US" dirty="0"/>
              <a:t>. Springer International Publishing, 2017. p. 306-315.</a:t>
            </a:r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[22] COMI</a:t>
            </a:r>
            <a:r>
              <a:rPr lang="en-US" sz="2000" dirty="0"/>
              <a:t>, </a:t>
            </a:r>
            <a:r>
              <a:rPr lang="en-US" sz="2000" dirty="0" err="1"/>
              <a:t>Antonello</a:t>
            </a:r>
            <a:r>
              <a:rPr lang="en-US" sz="2000" dirty="0"/>
              <a:t> et al. An evolutionary approach for cloud learning agents in multi-cloud distributed contexts. In: </a:t>
            </a:r>
            <a:r>
              <a:rPr lang="en-US" sz="2000" b="1" dirty="0"/>
              <a:t>Enabling Technologies: Infrastructure for Collaborative Enterprises (WETICE), 2015 IEEE 24th International Conference on</a:t>
            </a:r>
            <a:r>
              <a:rPr lang="en-US" sz="2000" dirty="0"/>
              <a:t>. IEEE, 2015. p. 99-104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[23] DORRI</a:t>
            </a:r>
            <a:r>
              <a:rPr lang="en-US" sz="2000" dirty="0"/>
              <a:t>, Ali et al. </a:t>
            </a:r>
            <a:r>
              <a:rPr lang="en-US" sz="2000" dirty="0" err="1"/>
              <a:t>BlockChain</a:t>
            </a:r>
            <a:r>
              <a:rPr lang="en-US" sz="2000" dirty="0"/>
              <a:t>: A distributed solution to automotive security and privacy. </a:t>
            </a:r>
            <a:r>
              <a:rPr lang="en-US" sz="2000" b="1" dirty="0" err="1"/>
              <a:t>arXiv</a:t>
            </a:r>
            <a:r>
              <a:rPr lang="en-US" sz="2000" b="1" dirty="0"/>
              <a:t> preprint arXiv:1704.00073</a:t>
            </a:r>
            <a:r>
              <a:rPr lang="en-US" sz="2000" dirty="0"/>
              <a:t>, 2017.</a:t>
            </a:r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 smtClean="0">
                <a:latin typeface="Calibri" pitchFamily="34" charset="0"/>
              </a:rPr>
              <a:t>g</a:t>
            </a:r>
            <a:r>
              <a:rPr lang="pt-BR" altLang="pt-BR" sz="3200" dirty="0" err="1" smtClean="0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Problema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Desafios</a:t>
            </a:r>
          </a:p>
          <a:p>
            <a:pPr lvl="1" algn="just"/>
            <a:r>
              <a:rPr lang="pt-BR" sz="3200" dirty="0" smtClean="0"/>
              <a:t>Alta mobilidade.</a:t>
            </a:r>
          </a:p>
          <a:p>
            <a:pPr lvl="1" algn="just"/>
            <a:r>
              <a:rPr lang="pt-BR" sz="3200" dirty="0" smtClean="0"/>
              <a:t>Alta e baixa densidade</a:t>
            </a:r>
          </a:p>
          <a:p>
            <a:pPr lvl="1" algn="just"/>
            <a:r>
              <a:rPr lang="pt-BR" sz="3200" dirty="0" smtClean="0"/>
              <a:t>Segurança e privacidade</a:t>
            </a:r>
          </a:p>
          <a:p>
            <a:pPr lvl="1" algn="just"/>
            <a:r>
              <a:rPr lang="pt-BR" sz="3200" dirty="0" smtClean="0"/>
              <a:t>Roteamento</a:t>
            </a:r>
          </a:p>
          <a:p>
            <a:pPr lvl="1" algn="just"/>
            <a:r>
              <a:rPr lang="pt-BR" sz="3200" smtClean="0"/>
              <a:t>Escalabilidade</a:t>
            </a: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VANET e Computação em Nuvem</a:t>
            </a:r>
          </a:p>
          <a:p>
            <a:pPr algn="just"/>
            <a:r>
              <a:rPr lang="pt-BR" sz="3200" dirty="0" smtClean="0"/>
              <a:t>Gerenciamento Virtualizado dos Nós</a:t>
            </a:r>
          </a:p>
          <a:p>
            <a:pPr algn="just"/>
            <a:r>
              <a:rPr lang="pt-BR" sz="3200" dirty="0" smtClean="0"/>
              <a:t>Simplificação na construção dos algoritmos :</a:t>
            </a:r>
          </a:p>
          <a:p>
            <a:pPr lvl="1" algn="just"/>
            <a:r>
              <a:rPr lang="pt-BR" dirty="0" smtClean="0"/>
              <a:t>Roteamento</a:t>
            </a:r>
          </a:p>
          <a:p>
            <a:pPr lvl="1" algn="just"/>
            <a:r>
              <a:rPr lang="pt-BR" dirty="0" smtClean="0"/>
              <a:t>Segurança</a:t>
            </a:r>
          </a:p>
          <a:p>
            <a:pPr lvl="1" algn="just"/>
            <a:r>
              <a:rPr lang="pt-BR" dirty="0" smtClean="0"/>
              <a:t>Aplicações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/>
            <a:r>
              <a:rPr lang="pt-BR" dirty="0" smtClean="0"/>
              <a:t>Propor um modelo de arquitetura </a:t>
            </a:r>
            <a:r>
              <a:rPr lang="pt-BR" dirty="0"/>
              <a:t>de </a:t>
            </a:r>
            <a:r>
              <a:rPr lang="pt-BR" smtClean="0"/>
              <a:t>software aberto, </a:t>
            </a:r>
            <a:r>
              <a:rPr lang="pt-BR" dirty="0" smtClean="0"/>
              <a:t>flexível </a:t>
            </a:r>
            <a:r>
              <a:rPr lang="pt-BR" dirty="0"/>
              <a:t>e </a:t>
            </a:r>
            <a:r>
              <a:rPr lang="pt-BR" dirty="0" smtClean="0"/>
              <a:t>extensível</a:t>
            </a:r>
            <a:r>
              <a:rPr lang="pt-BR" dirty="0"/>
              <a:t>, com capacidade de </a:t>
            </a:r>
            <a:r>
              <a:rPr lang="pt-BR" dirty="0" smtClean="0"/>
              <a:t>gerenciar nós </a:t>
            </a:r>
            <a:r>
              <a:rPr lang="pt-BR" dirty="0"/>
              <a:t>de uma </a:t>
            </a:r>
            <a:r>
              <a:rPr lang="pt-BR" dirty="0" smtClean="0"/>
              <a:t>VANET, </a:t>
            </a:r>
            <a:r>
              <a:rPr lang="pt-BR" dirty="0"/>
              <a:t>realizando a </a:t>
            </a:r>
            <a:r>
              <a:rPr lang="pt-BR" dirty="0" smtClean="0"/>
              <a:t>comunicação </a:t>
            </a:r>
            <a:r>
              <a:rPr lang="pt-BR" dirty="0"/>
              <a:t>entre os elementos de forma virtual na tentativa de corroborar com a </a:t>
            </a:r>
            <a:r>
              <a:rPr lang="pt-BR" dirty="0" smtClean="0"/>
              <a:t>solução </a:t>
            </a:r>
            <a:r>
              <a:rPr lang="pt-BR" dirty="0"/>
              <a:t>de alguns dos principais desafios relacionados </a:t>
            </a:r>
            <a:r>
              <a:rPr lang="pt-BR" dirty="0" smtClean="0"/>
              <a:t>às </a:t>
            </a:r>
            <a:r>
              <a:rPr lang="pt-BR" dirty="0"/>
              <a:t>redes veiculares. </a:t>
            </a:r>
          </a:p>
          <a:p>
            <a:pPr marL="0" indent="0" algn="just">
              <a:buNone/>
            </a:pP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Específicos</a:t>
            </a:r>
          </a:p>
          <a:p>
            <a:pPr lvl="1" algn="just"/>
            <a:r>
              <a:rPr lang="pt-BR" dirty="0"/>
              <a:t>Elaborar </a:t>
            </a:r>
            <a:r>
              <a:rPr lang="pt-BR" dirty="0" smtClean="0"/>
              <a:t>um modelo de </a:t>
            </a:r>
            <a:r>
              <a:rPr lang="pt-BR" dirty="0"/>
              <a:t>arquitetura de </a:t>
            </a:r>
            <a:r>
              <a:rPr lang="pt-BR" i="1" dirty="0" smtClean="0"/>
              <a:t>software aberta </a:t>
            </a:r>
            <a:r>
              <a:rPr lang="pt-BR" dirty="0" smtClean="0"/>
              <a:t>de </a:t>
            </a:r>
            <a:r>
              <a:rPr lang="pt-BR" dirty="0"/>
              <a:t>maneira que permita a </a:t>
            </a:r>
            <a:r>
              <a:rPr lang="pt-BR" dirty="0" smtClean="0"/>
              <a:t>extensibilidade</a:t>
            </a:r>
            <a:r>
              <a:rPr lang="pt-BR" dirty="0"/>
              <a:t>, flexibilidade e escalabilidade;</a:t>
            </a:r>
          </a:p>
          <a:p>
            <a:pPr lvl="1" algn="just"/>
            <a:r>
              <a:rPr lang="pt-BR" dirty="0"/>
              <a:t>Construir uma plataforma seguindo os requisitos da arquitetura </a:t>
            </a:r>
            <a:r>
              <a:rPr lang="pt-BR" dirty="0" smtClean="0"/>
              <a:t>definida</a:t>
            </a:r>
            <a:r>
              <a:rPr lang="pt-BR" b="1" u="sng" dirty="0" smtClean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Quadro</a:t>
            </a:r>
            <a:r>
              <a:rPr lang="en-US" dirty="0" smtClean="0"/>
              <a:t> </a:t>
            </a:r>
            <a:r>
              <a:rPr lang="en-US" dirty="0" err="1" smtClean="0"/>
              <a:t>comparativo</a:t>
            </a: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8</a:t>
            </a:fld>
            <a:endParaRPr lang="pt-BR" altLang="pt-BR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estado_da_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7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I2AV e V2AV </a:t>
            </a:r>
            <a:r>
              <a:rPr lang="mr-IN" dirty="0" smtClean="0"/>
              <a:t>–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844901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AV2AV, AV2AI e AI2AI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flux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1"/>
            <a:ext cx="6680026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1465</Words>
  <Application>Microsoft Macintosh PowerPoint</Application>
  <PresentationFormat>On-screen Show (4:3)</PresentationFormat>
  <Paragraphs>261</Paragraphs>
  <Slides>32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EdStudPres</vt:lpstr>
      <vt:lpstr>Geoleite:Users:geoleite:ProjetosGit:Mestrado:Apresentacao:RequisitosPapadimitratos.docx!OLE_LINK1</vt:lpstr>
      <vt:lpstr>I9Vanet: um modelo de arquitetura de software para rede veicular em nuvem </vt:lpstr>
      <vt:lpstr>Agenda</vt:lpstr>
      <vt:lpstr>Introdução</vt:lpstr>
      <vt:lpstr>Problema</vt:lpstr>
      <vt:lpstr>Justificativa</vt:lpstr>
      <vt:lpstr>Objetivos</vt:lpstr>
      <vt:lpstr>Objetivos</vt:lpstr>
      <vt:lpstr>Trabalhos Relacionados</vt:lpstr>
      <vt:lpstr>Arquitetura de Software Proposta</vt:lpstr>
      <vt:lpstr>Plataforma I9VANET</vt:lpstr>
      <vt:lpstr>Plataforma I9VANET</vt:lpstr>
      <vt:lpstr>Plataforma I9VANET</vt:lpstr>
      <vt:lpstr>Plataforma I9VANET</vt:lpstr>
      <vt:lpstr>Plataforma I9VANET</vt:lpstr>
      <vt:lpstr>Avaliação da Plataforma</vt:lpstr>
      <vt:lpstr>Avaliação da Plataforma</vt:lpstr>
      <vt:lpstr>Avaliação da Plataforma</vt:lpstr>
      <vt:lpstr>Avaliação da Plataforma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Trabalhos Futuros</vt:lpstr>
      <vt:lpstr>Trabalhos Futuros</vt:lpstr>
      <vt:lpstr>Contribuições</vt:lpstr>
      <vt:lpstr>Publicações</vt:lpstr>
      <vt:lpstr>Referências</vt:lpstr>
      <vt:lpstr>Referências</vt:lpstr>
      <vt:lpstr>Referências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2017-05-26T22:56:54Z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