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9" r:id="rId3"/>
    <p:sldId id="718" r:id="rId4"/>
    <p:sldId id="672" r:id="rId5"/>
    <p:sldId id="673" r:id="rId6"/>
    <p:sldId id="674" r:id="rId7"/>
    <p:sldId id="703" r:id="rId8"/>
    <p:sldId id="701" r:id="rId9"/>
    <p:sldId id="653" r:id="rId10"/>
    <p:sldId id="662" r:id="rId11"/>
    <p:sldId id="714" r:id="rId12"/>
    <p:sldId id="715" r:id="rId13"/>
    <p:sldId id="716" r:id="rId14"/>
    <p:sldId id="687" r:id="rId15"/>
    <p:sldId id="688" r:id="rId16"/>
    <p:sldId id="705" r:id="rId17"/>
    <p:sldId id="704" r:id="rId18"/>
    <p:sldId id="706" r:id="rId19"/>
    <p:sldId id="690" r:id="rId20"/>
    <p:sldId id="707" r:id="rId21"/>
    <p:sldId id="709" r:id="rId22"/>
    <p:sldId id="711" r:id="rId23"/>
    <p:sldId id="710" r:id="rId24"/>
    <p:sldId id="722" r:id="rId25"/>
    <p:sldId id="665" r:id="rId26"/>
    <p:sldId id="723" r:id="rId27"/>
    <p:sldId id="712" r:id="rId28"/>
    <p:sldId id="717" r:id="rId29"/>
    <p:sldId id="719" r:id="rId30"/>
    <p:sldId id="720" r:id="rId31"/>
    <p:sldId id="721" r:id="rId32"/>
    <p:sldId id="445" r:id="rId33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5842" autoAdjust="0"/>
  </p:normalViewPr>
  <p:slideViewPr>
    <p:cSldViewPr>
      <p:cViewPr varScale="1">
        <p:scale>
          <a:sx n="83" d="100"/>
          <a:sy n="83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4F2CC34-12DA-CA4B-9D5D-E5F07D2D5844}" type="datetime1">
              <a:rPr lang="en-US" smtClean="0"/>
              <a:t>29/05/17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BCE224-A5CA-4F01-AD8F-708276AE2783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23150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4435304" cy="35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797022" y="0"/>
            <a:ext cx="4435304" cy="35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B22F3CA5-5B58-E542-802F-BEC39CAEAF11}" type="datetime1">
              <a:rPr lang="en-US" smtClean="0"/>
              <a:t>29/05/17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>
                <a:latin typeface="Calibri" pitchFamily="34" charset="0"/>
              </a:defRPr>
            </a:lvl1pPr>
          </a:lstStyle>
          <a:p>
            <a:fld id="{5BB55D5F-4A0B-4F20-84B6-04A5F9545562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97086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r>
              <a:rPr lang="pt-BR" altLang="pt-BR" dirty="0" smtClean="0"/>
              <a:t>FALAR DEVAGAR</a:t>
            </a:r>
            <a:endParaRPr altLang="pt-BR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A9BDC8-3FEA-4305-8B40-DC318B586D55}" type="slidenum">
              <a:rPr lang="pt-BR" altLang="pt-BR"/>
              <a:pPr defTabSz="987425"/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149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42457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12132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4474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8440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35509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</a:t>
            </a:r>
            <a:r>
              <a:rPr lang="de-DE" altLang="pt-BR" dirty="0" smtClean="0"/>
              <a:t>DEVAGAR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pt-BR" dirty="0" smtClean="0"/>
              <a:t>E</a:t>
            </a:r>
            <a:r>
              <a:rPr lang="de-DE" altLang="pt-BR" dirty="0" smtClean="0"/>
              <a:t>NVIO</a:t>
            </a:r>
            <a:r>
              <a:rPr lang="de-DE" altLang="pt-BR" baseline="0" dirty="0" smtClean="0"/>
              <a:t> A CADA 10 SEGUNDOS</a:t>
            </a:r>
            <a:endParaRPr lang="de-DE" altLang="pt-BR" dirty="0" smtClean="0"/>
          </a:p>
          <a:p>
            <a:r>
              <a:rPr lang="pt-BR" dirty="0" smtClean="0"/>
              <a:t>TEMPO</a:t>
            </a:r>
            <a:r>
              <a:rPr lang="pt-BR" baseline="0" dirty="0" smtClean="0"/>
              <a:t> SLEEP INICIAL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r>
              <a:rPr lang="pt-BR" altLang="pt-BR" b="0" i="0" dirty="0" smtClean="0"/>
              <a:t>REDE VANET VIRTUALIZADA - </a:t>
            </a:r>
            <a:r>
              <a:rPr lang="pt-BR" altLang="pt-BR" b="0" i="0" dirty="0" err="1" smtClean="0"/>
              <a:t>VaaS</a:t>
            </a:r>
            <a:endParaRPr altLang="pt-BR" b="0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r>
              <a:rPr lang="pt-BR" altLang="pt-BR" baseline="0" dirty="0" smtClean="0"/>
              <a:t>QUALIDADE DE VIDA DAS PESSOAS</a:t>
            </a:r>
            <a:endParaRPr lang="pt-BR" altLang="pt-BR" dirty="0" smtClean="0"/>
          </a:p>
          <a:p>
            <a:r>
              <a:rPr lang="pt-BR" altLang="pt-BR" dirty="0" smtClean="0"/>
              <a:t>VANET</a:t>
            </a:r>
            <a:r>
              <a:rPr lang="pt-BR" altLang="pt-BR" baseline="0" dirty="0" smtClean="0"/>
              <a:t> É DERIVAÇÃO DA MANET</a:t>
            </a:r>
            <a:endParaRPr lang="pt-BR" altLang="pt-BR" dirty="0" smtClean="0"/>
          </a:p>
          <a:p>
            <a:r>
              <a:rPr lang="pt-BR" altLang="pt-BR" dirty="0" smtClean="0"/>
              <a:t>VANET</a:t>
            </a:r>
            <a:r>
              <a:rPr lang="pt-BR" altLang="pt-BR" baseline="0" dirty="0" smtClean="0"/>
              <a:t> </a:t>
            </a:r>
            <a:r>
              <a:rPr lang="pt-BR" altLang="pt-BR" baseline="0" dirty="0" err="1" smtClean="0"/>
              <a:t>X</a:t>
            </a:r>
            <a:r>
              <a:rPr lang="pt-BR" altLang="pt-BR" baseline="0" dirty="0" smtClean="0"/>
              <a:t> VEÍCULOS AUTÔNOMOS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marR="0" indent="-3381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  <a:defRPr/>
            </a:pPr>
            <a:r>
              <a:rPr lang="de-DE" altLang="pt-BR" smtClean="0"/>
              <a:t>FALAR DEVAGAR</a:t>
            </a:r>
          </a:p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1253424F-308B-4D97-9B8A-92547AE55210}" type="slidenum">
              <a:rPr lang="pt-BR" altLang="pt-BR" sz="1300">
                <a:latin typeface="Calibri" pitchFamily="34" charset="0"/>
              </a:rPr>
              <a:pPr algn="r" defTabSz="989013" eaLnBrk="1" hangingPunct="1"/>
              <a:t>32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 DEVAGAR</a:t>
            </a:r>
          </a:p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2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r>
              <a:rPr lang="pt-BR" altLang="pt-BR" dirty="0" smtClean="0"/>
              <a:t>CARACTERÍSTICAS</a:t>
            </a:r>
          </a:p>
          <a:p>
            <a:r>
              <a:rPr lang="pt-BR" altLang="pt-BR" dirty="0" smtClean="0"/>
              <a:t>LIU</a:t>
            </a:r>
            <a:r>
              <a:rPr lang="pt-BR" altLang="pt-BR" baseline="0" dirty="0" smtClean="0"/>
              <a:t>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SDN ENVIAR MSG A PARTIR DE RSU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HAJJI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Testbed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MOBILIDADE </a:t>
            </a:r>
            <a:endParaRPr lang="pt-BR" altLang="pt-BR" dirty="0" smtClean="0"/>
          </a:p>
          <a:p>
            <a:r>
              <a:rPr lang="pt-BR" altLang="pt-BR" dirty="0" smtClean="0"/>
              <a:t>ELTOWEISSY</a:t>
            </a:r>
            <a:r>
              <a:rPr lang="pt-BR" altLang="pt-BR" baseline="0" dirty="0" smtClean="0"/>
              <a:t>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AVC (NUVEM VEICULAES AUTONOMAS)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HUSSAIN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PROPÔS VC , VUC, HVC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QIN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(VEHICLOUD) MELHOR ROTA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FALCHETTI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AUMENTAR A CAPACIDADE OPERACIONAL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dirty="0" smtClean="0"/>
              <a:t>GERLA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dirty="0" smtClean="0"/>
              <a:t>COMI</a:t>
            </a:r>
            <a:r>
              <a:rPr lang="x-none" baseline="0" dirty="0" smtClean="0"/>
              <a:t> </a:t>
            </a:r>
            <a:r>
              <a:rPr lang="mr-IN" baseline="0" dirty="0" smtClean="0"/>
              <a:t>–</a:t>
            </a:r>
            <a:r>
              <a:rPr lang="x-none" baseline="0" dirty="0" smtClean="0"/>
              <a:t> CLONE DE AGENTES PRA UTILIZAR O MELHOR AGENTE DISTRIBUÍDO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SOOKHAK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EMPARELHAMENTO BILINEAR,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COMUNICAÇÃO SEGURA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40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Shap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C974364-DFC2-EF4F-B857-8275172F10E2}" type="datetime8">
              <a:rPr lang="en-US" smtClean="0"/>
              <a:t>29/05/17 10:09</a:t>
            </a:fld>
            <a:endParaRPr dirty="0"/>
          </a:p>
        </p:txBody>
      </p:sp>
      <p:sp>
        <p:nvSpPr>
          <p:cNvPr id="10" name="Shap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/>
            </a:lvl1pPr>
          </a:lstStyle>
          <a:p>
            <a:fld id="{05B05BA0-06D3-4EFD-B09E-A08312F68199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5754B-B55A-BD4C-A73E-8D530E688829}" type="datetime8">
              <a:rPr lang="en-US" smtClean="0"/>
              <a:t>29/05/17 10:09</a:t>
            </a:fld>
            <a:endParaRPr dirty="0"/>
          </a:p>
        </p:txBody>
      </p:sp>
      <p:sp>
        <p:nvSpPr>
          <p:cNvPr id="5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E31C0-DE1C-4F80-B17A-01DB43EF03BC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DFD86-E40D-E341-8040-5C14B599E5D7}" type="datetime8">
              <a:rPr lang="en-US" smtClean="0"/>
              <a:t>29/05/17 10:09</a:t>
            </a:fld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3AE9774-51EB-487C-A9A6-522C458494D2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B7C29-5114-6E4F-ACB5-E86E72D2CC9F}" type="datetime8">
              <a:rPr lang="en-US" smtClean="0"/>
              <a:t>29/05/17 10:09</a:t>
            </a:fld>
            <a:endParaRPr dirty="0"/>
          </a:p>
        </p:txBody>
      </p:sp>
      <p:sp>
        <p:nvSpPr>
          <p:cNvPr id="9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2ECE8C-316A-4354-A4B8-86A79814135A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96B6A-F31E-C14C-9574-6EB25E8F83B9}" type="datetime8">
              <a:rPr lang="en-US" smtClean="0"/>
              <a:t>29/05/17 10:09</a:t>
            </a:fld>
            <a:endParaRPr dirty="0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4F21DC-E194-4E35-B7FE-98BAF9A39BE7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B07FCE-682D-1041-85BB-4F0F4A748BC3}" type="datetime8">
              <a:rPr lang="en-US" smtClean="0"/>
              <a:t>29/05/17 10:09</a:t>
            </a:fld>
            <a:endParaRPr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CA1470-B717-44BF-A069-75C57918AB4B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DBA93B-47F4-0D46-9536-7E923F6911AE}" type="datetime8">
              <a:rPr lang="en-US" smtClean="0"/>
              <a:t>29/05/17 10:09</a:t>
            </a:fld>
            <a:endParaRPr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3A3B2-D4FE-4544-A1F9-97E53C691BD1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86369-1A40-B149-B6B1-43EF348D3210}" type="datetime8">
              <a:rPr lang="en-US" smtClean="0"/>
              <a:t>29/05/17 10:09</a:t>
            </a:fld>
            <a:endParaRPr dirty="0"/>
          </a:p>
        </p:txBody>
      </p:sp>
      <p:sp>
        <p:nvSpPr>
          <p:cNvPr id="7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419B2A-F50D-427A-94E2-35AA897EEE90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1863E-4D78-6D45-BB91-790E1DF68EE2}" type="datetime8">
              <a:rPr lang="en-US" smtClean="0"/>
              <a:t>29/05/17 10:09</a:t>
            </a:fld>
            <a:endParaRPr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fld id="{98FFE461-0E15-43C2-8830-28B77C7FE207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1D7A8-3BE0-8543-9944-FC67E82307F5}" type="datetime8">
              <a:rPr lang="en-US" smtClean="0"/>
              <a:t>29/05/17 10:09</a:t>
            </a:fld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142761-9870-4812-ABE6-DB7CA77B9981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F0C1FD0-B6A0-D946-9671-770C6ABCB5DC}" type="datetime8">
              <a:rPr lang="en-US" smtClean="0"/>
              <a:t>29/05/17 10:09</a:t>
            </a:fld>
            <a:endParaRPr dirty="0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94AB70A8-B28C-4EC1-86A9-44DB841F7305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8F1CD12-E04B-2B40-A139-5C0B55CE35DD}" type="datetime8">
              <a:rPr lang="en-US" smtClean="0"/>
              <a:t>29/05/17 10:09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200" b="1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01B4953-0C83-49F5-8644-9CFDD4252128}" type="slidenum">
              <a:rPr lang="pt-BR" altLang="pt-BR"/>
              <a:pPr/>
              <a:t>‹#›</a:t>
            </a:fld>
            <a:endParaRPr lang="pt-BR" altLang="pt-BR" dirty="0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8905875" y="6073775"/>
            <a:ext cx="228600" cy="660400"/>
            <a:chOff x="1247" y="3838"/>
            <a:chExt cx="144" cy="416"/>
          </a:xfrm>
        </p:grpSpPr>
        <p:pic>
          <p:nvPicPr>
            <p:cNvPr id="1035" name="Picture 11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83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97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411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Geoleite:Users:geoleite:ProjetosGit:Mestrado:Apresentacao:RequisitosPapadimitratos.docx!OLE_LINK1" TargetMode="External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ctrTitle"/>
          </p:nvPr>
        </p:nvSpPr>
        <p:spPr>
          <a:xfrm>
            <a:off x="179512" y="2845343"/>
            <a:ext cx="8640960" cy="648072"/>
          </a:xfrm>
        </p:spPr>
        <p:txBody>
          <a:bodyPr/>
          <a:lstStyle/>
          <a:p>
            <a:pPr algn="ctr"/>
            <a:r>
              <a:rPr lang="pt-BR" sz="2800" dirty="0" smtClean="0"/>
              <a:t>I9Vanet: </a:t>
            </a:r>
            <a:r>
              <a:rPr lang="pt-BR" sz="2800" dirty="0"/>
              <a:t>um modelo de arquitetura de software para rede veicular em nuvem 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 bwMode="auto">
          <a:xfrm>
            <a:off x="2362200" y="6049963"/>
            <a:ext cx="6705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sz="1600" b="1" dirty="0" smtClean="0"/>
              <a:t>Discente: </a:t>
            </a:r>
            <a:r>
              <a:rPr lang="pt-BR" sz="1600" b="1" dirty="0" smtClean="0"/>
              <a:t>George Leite Junior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smtClean="0"/>
              <a:t>Orientador:</a:t>
            </a:r>
            <a:r>
              <a:rPr sz="1600" b="1" dirty="0" smtClean="0"/>
              <a:t> Prof. Dr. </a:t>
            </a:r>
            <a:r>
              <a:rPr lang="pt-BR" sz="1600" b="1" dirty="0" smtClean="0"/>
              <a:t>Douglas D. J. </a:t>
            </a:r>
            <a:r>
              <a:rPr lang="en-US" sz="1600" b="1" dirty="0"/>
              <a:t>d</a:t>
            </a:r>
            <a:r>
              <a:rPr lang="pt-BR" sz="1600" b="1" dirty="0" smtClean="0"/>
              <a:t>e Macedo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err="1" smtClean="0"/>
              <a:t>Co</a:t>
            </a:r>
            <a:r>
              <a:rPr lang="pt-BR" sz="1600" b="1" dirty="0" smtClean="0"/>
              <a:t>-orientador: Prof. Dr</a:t>
            </a:r>
            <a:r>
              <a:rPr lang="pt-BR" sz="1600" b="1" dirty="0"/>
              <a:t>. Rogerio P. C. do </a:t>
            </a:r>
            <a:r>
              <a:rPr lang="pt-BR" sz="1600" b="1" dirty="0" smtClean="0"/>
              <a:t>Nascimento</a:t>
            </a:r>
            <a:endParaRPr lang="pt-BR" sz="1600" b="1" dirty="0"/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98425" y="6056313"/>
            <a:ext cx="2097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29/05/2017</a:t>
            </a:r>
            <a:endParaRPr lang="pt-BR" altLang="pt-BR" sz="2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" y="4733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"/>
    </mc:Choice>
    <mc:Fallback xmlns="">
      <p:transition xmlns:p14="http://schemas.microsoft.com/office/powerpoint/2010/main" advTm="1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3" name="Picture 2" descr="modulo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8352928" cy="5200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4" name="Picture 3" descr="servid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28192"/>
            <a:ext cx="848891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6" name="Picture 5" descr="modulo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8352928" cy="52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8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3" name="Picture 2" descr="DiagramaSequenci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0977"/>
            <a:ext cx="8640960" cy="53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Processo de Negócio</a:t>
            </a:r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5" name="Picture 4" descr="BPMCriptofraf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896448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pt-BR" dirty="0" smtClean="0"/>
              <a:t>Definição</a:t>
            </a:r>
          </a:p>
          <a:p>
            <a:pPr lvl="1" algn="just"/>
            <a:r>
              <a:rPr lang="pt-BR" dirty="0"/>
              <a:t>Analisar a plataforma I9VANET sob a o </a:t>
            </a:r>
            <a:r>
              <a:rPr lang="pt-BR" dirty="0" smtClean="0"/>
              <a:t>ótica </a:t>
            </a:r>
            <a:r>
              <a:rPr lang="pt-BR" dirty="0"/>
              <a:t>da </a:t>
            </a:r>
            <a:r>
              <a:rPr lang="pt-BR" dirty="0" smtClean="0"/>
              <a:t>eficácia </a:t>
            </a:r>
            <a:r>
              <a:rPr lang="pt-BR" dirty="0"/>
              <a:t>e </a:t>
            </a:r>
            <a:r>
              <a:rPr lang="pt-BR" dirty="0" smtClean="0"/>
              <a:t>eficiência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Planejamento</a:t>
            </a:r>
            <a:endParaRPr lang="pt-BR" dirty="0"/>
          </a:p>
          <a:p>
            <a:pPr lvl="1" algn="just"/>
            <a:r>
              <a:rPr lang="pt-BR" dirty="0"/>
              <a:t>O experimento tem como alvo, os desenvolvedores de </a:t>
            </a:r>
            <a:r>
              <a:rPr lang="pt-BR" dirty="0" smtClean="0"/>
              <a:t>soluções </a:t>
            </a:r>
            <a:r>
              <a:rPr lang="pt-BR" dirty="0"/>
              <a:t>que visam melhorar a mobilidade urbana com o uso de </a:t>
            </a:r>
            <a:r>
              <a:rPr lang="pt-BR" dirty="0" err="1"/>
              <a:t>VANETs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Métricas</a:t>
            </a:r>
          </a:p>
          <a:p>
            <a:pPr lvl="1"/>
            <a:r>
              <a:rPr lang="x-none" dirty="0" smtClean="0"/>
              <a:t>Taxa de Ocupac</a:t>
            </a:r>
            <a:r>
              <a:rPr lang="x-none" dirty="0" smtClean="0"/>
              <a:t>ão da rede</a:t>
            </a:r>
            <a:r>
              <a:rPr lang="pt-BR" dirty="0" smtClean="0"/>
              <a:t>; </a:t>
            </a:r>
            <a:endParaRPr lang="pt-BR" dirty="0"/>
          </a:p>
          <a:p>
            <a:pPr lvl="1"/>
            <a:r>
              <a:rPr lang="pt-BR" dirty="0" smtClean="0"/>
              <a:t>Tempo </a:t>
            </a:r>
            <a:r>
              <a:rPr lang="pt-BR" dirty="0"/>
              <a:t>de </a:t>
            </a:r>
            <a:r>
              <a:rPr lang="pt-BR" dirty="0" smtClean="0"/>
              <a:t>latência </a:t>
            </a:r>
            <a:r>
              <a:rPr lang="pt-BR" dirty="0"/>
              <a:t>da </a:t>
            </a:r>
            <a:r>
              <a:rPr lang="pt-BR" dirty="0" smtClean="0"/>
              <a:t>comunicação; </a:t>
            </a:r>
            <a:endParaRPr lang="pt-BR" dirty="0"/>
          </a:p>
          <a:p>
            <a:pPr lvl="1"/>
            <a:r>
              <a:rPr lang="pt-BR" dirty="0" smtClean="0"/>
              <a:t>Tempo </a:t>
            </a:r>
            <a:r>
              <a:rPr lang="pt-BR" dirty="0"/>
              <a:t>de processamento de cada </a:t>
            </a:r>
            <a:r>
              <a:rPr lang="pt-BR" dirty="0" smtClean="0"/>
              <a:t>requisição </a:t>
            </a:r>
            <a:r>
              <a:rPr lang="pt-BR" dirty="0"/>
              <a:t>no </a:t>
            </a:r>
            <a:r>
              <a:rPr lang="pt-BR" dirty="0" smtClean="0"/>
              <a:t>servidor. </a:t>
            </a:r>
            <a:endParaRPr lang="pt-BR" dirty="0"/>
          </a:p>
          <a:p>
            <a:pPr lvl="1" algn="just"/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</p:spTree>
    <p:extLst>
      <p:ext uri="{BB962C8B-B14F-4D97-AF65-F5344CB8AC3E}">
        <p14:creationId xmlns:p14="http://schemas.microsoft.com/office/powerpoint/2010/main" val="16075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Cenário 1</a:t>
            </a:r>
          </a:p>
          <a:p>
            <a:pPr lvl="1" algn="just"/>
            <a:r>
              <a:rPr lang="pt-BR" dirty="0" smtClean="0"/>
              <a:t>Quantidade de veículos: 50,100, 200 e 400</a:t>
            </a:r>
          </a:p>
          <a:p>
            <a:pPr lvl="1" algn="just"/>
            <a:r>
              <a:rPr lang="pt-BR" dirty="0" smtClean="0"/>
              <a:t>Velocidades utilizadas: 2G, 3G, 4G e 5G</a:t>
            </a:r>
          </a:p>
          <a:p>
            <a:pPr lvl="1" algn="just"/>
            <a:r>
              <a:rPr lang="x-none" dirty="0" smtClean="0"/>
              <a:t>Com e sem </a:t>
            </a:r>
            <a:r>
              <a:rPr lang="pt-BR" dirty="0" smtClean="0"/>
              <a:t>criptografia</a:t>
            </a:r>
            <a:endParaRPr lang="pt-BR" dirty="0" smtClean="0"/>
          </a:p>
          <a:p>
            <a:pPr algn="just"/>
            <a:r>
              <a:rPr lang="pt-BR" dirty="0" smtClean="0"/>
              <a:t>Cenário 2</a:t>
            </a:r>
          </a:p>
          <a:p>
            <a:pPr lvl="1" algn="just"/>
            <a:r>
              <a:rPr lang="pt-BR" dirty="0" smtClean="0"/>
              <a:t>Quantidade de veículos: 800  e 1600</a:t>
            </a:r>
          </a:p>
          <a:p>
            <a:pPr lvl="1" algn="just"/>
            <a:r>
              <a:rPr lang="pt-BR" dirty="0" smtClean="0"/>
              <a:t>Velocidade utilizada: sem limite</a:t>
            </a:r>
          </a:p>
          <a:p>
            <a:pPr lvl="1" algn="just"/>
            <a:r>
              <a:rPr lang="en-US" dirty="0"/>
              <a:t>U</a:t>
            </a:r>
            <a:r>
              <a:rPr lang="pt-BR" dirty="0" err="1"/>
              <a:t>tilizando</a:t>
            </a:r>
            <a:r>
              <a:rPr lang="pt-BR" dirty="0"/>
              <a:t> criptografia ou não nos dados</a:t>
            </a:r>
          </a:p>
          <a:p>
            <a:pPr lvl="1" algn="just"/>
            <a:endParaRPr lang="pt-BR" dirty="0"/>
          </a:p>
          <a:p>
            <a:pPr marL="366713" lvl="1" indent="0" algn="just">
              <a:buNone/>
            </a:pPr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</p:spTree>
    <p:extLst>
      <p:ext uri="{BB962C8B-B14F-4D97-AF65-F5344CB8AC3E}">
        <p14:creationId xmlns:p14="http://schemas.microsoft.com/office/powerpoint/2010/main" val="400498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1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2" name="Picture 1" descr="AmbienteTest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" y="2258650"/>
            <a:ext cx="10238280" cy="42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2</a:t>
            </a:r>
          </a:p>
          <a:p>
            <a:pPr lvl="1" algn="just"/>
            <a:r>
              <a:rPr lang="pt-BR" u="sng" dirty="0" smtClean="0"/>
              <a:t>Uso de threads para simular cada veículo.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</p:spTree>
    <p:extLst>
      <p:ext uri="{BB962C8B-B14F-4D97-AF65-F5344CB8AC3E}">
        <p14:creationId xmlns:p14="http://schemas.microsoft.com/office/powerpoint/2010/main" val="368239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Consumo por Link 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5" name="Picture 4" descr="capacidadeLi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8" y="21296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altLang="pt-BR" dirty="0">
                <a:latin typeface="Calibri" pitchFamily="34" charset="0"/>
              </a:rPr>
              <a:t>Agenda</a:t>
            </a: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Introdução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>
                <a:latin typeface="Calibri" pitchFamily="34" charset="0"/>
              </a:rPr>
              <a:t>Problema de </a:t>
            </a:r>
            <a:r>
              <a:rPr lang="pt-BR" altLang="pt-BR" sz="2800" dirty="0" smtClean="0">
                <a:latin typeface="Calibri" pitchFamily="34" charset="0"/>
              </a:rPr>
              <a:t>Pesquisa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Justificativa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Objetivos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Trabalhos Relacionados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Arquitetura Proposta</a:t>
            </a:r>
            <a:endParaRPr lang="pt-BR"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Processo de Avaliação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Conclusões e Trabalhos Futuros;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Contribuições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Publicações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Referências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Tempos Médios das Requisições por Link </a:t>
            </a:r>
            <a:r>
              <a:rPr lang="pt-BR" dirty="0"/>
              <a:t>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5" name="Picture 4" descr="grafico_tempo_me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800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6" name="Picture 5" descr="processament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1600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2" name="Picture 1" descr="processament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Percentual de Perda </a:t>
            </a:r>
            <a:r>
              <a:rPr lang="pt-BR" dirty="0"/>
              <a:t>(Cenário </a:t>
            </a:r>
            <a:r>
              <a:rPr lang="pt-BR" dirty="0" smtClean="0"/>
              <a:t>1 e 2)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3" name="Picture 2" descr="grafico_perda_qnt_velocid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" y="2060848"/>
            <a:ext cx="4668011" cy="3501008"/>
          </a:xfrm>
          <a:prstGeom prst="rect">
            <a:avLst/>
          </a:prstGeom>
        </p:spPr>
      </p:pic>
      <p:pic>
        <p:nvPicPr>
          <p:cNvPr id="5" name="Picture 4" descr="grafico_perda_qnt_800_1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97" y="3284984"/>
            <a:ext cx="470452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Conclusões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(</a:t>
            </a:r>
            <a:r>
              <a:rPr lang="it-IT" dirty="0" err="1"/>
              <a:t>Papadimitratos</a:t>
            </a:r>
            <a:r>
              <a:rPr lang="en-US" dirty="0"/>
              <a:t>, 2008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86666"/>
              </p:ext>
            </p:extLst>
          </p:nvPr>
        </p:nvGraphicFramePr>
        <p:xfrm>
          <a:off x="312903" y="2419350"/>
          <a:ext cx="9233083" cy="331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Document" r:id="rId3" imgW="5626100" imgH="2019300" progId="Word.Document.12">
                  <p:link updateAutomatic="1"/>
                </p:oleObj>
              </mc:Choice>
              <mc:Fallback>
                <p:oleObj name="Document" r:id="rId3" imgW="5626100" imgH="2019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903" y="2419350"/>
                        <a:ext cx="9233083" cy="3313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18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pt-BR" dirty="0" smtClean="0"/>
              <a:t>Alterar a </a:t>
            </a:r>
            <a:r>
              <a:rPr lang="pt-BR" dirty="0"/>
              <a:t>organização dos servidores visando uma melhor distribuição dos veículos e diminuindo a carga com a operação </a:t>
            </a:r>
            <a:r>
              <a:rPr lang="pt-BR" b="1" i="1" dirty="0" err="1" smtClean="0"/>
              <a:t>ChangeServer</a:t>
            </a:r>
            <a:r>
              <a:rPr lang="pt-BR" dirty="0" smtClean="0"/>
              <a:t>; </a:t>
            </a:r>
          </a:p>
          <a:p>
            <a:r>
              <a:rPr lang="pt-BR" dirty="0"/>
              <a:t>N</a:t>
            </a:r>
            <a:r>
              <a:rPr lang="pt-BR" dirty="0" smtClean="0"/>
              <a:t>ovos </a:t>
            </a:r>
            <a:r>
              <a:rPr lang="pt-BR" dirty="0"/>
              <a:t>protocolos de </a:t>
            </a:r>
            <a:r>
              <a:rPr lang="pt-BR" dirty="0" smtClean="0"/>
              <a:t>comunicação (JSON e </a:t>
            </a:r>
            <a:r>
              <a:rPr lang="pt-BR" dirty="0" err="1" smtClean="0"/>
              <a:t>WebSocket</a:t>
            </a:r>
            <a:r>
              <a:rPr lang="pt-BR" dirty="0" smtClean="0"/>
              <a:t>); </a:t>
            </a:r>
          </a:p>
          <a:p>
            <a:r>
              <a:rPr lang="pt-BR" dirty="0" smtClean="0"/>
              <a:t>Novas </a:t>
            </a:r>
            <a:r>
              <a:rPr lang="pt-BR" dirty="0"/>
              <a:t>regras de </a:t>
            </a:r>
            <a:r>
              <a:rPr lang="pt-BR" dirty="0" smtClean="0"/>
              <a:t>segurança (</a:t>
            </a:r>
            <a:r>
              <a:rPr lang="pt-BR" dirty="0" err="1" smtClean="0"/>
              <a:t>BlockChain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Utilizar Redes Definidas por Software (SDN) para gerenciamento dos nós da rede, inclusive em servidores distintos;</a:t>
            </a:r>
          </a:p>
          <a:p>
            <a:endParaRPr lang="pt-BR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997152"/>
          </a:xfrm>
        </p:spPr>
        <p:txBody>
          <a:bodyPr>
            <a:normAutofit/>
          </a:bodyPr>
          <a:lstStyle/>
          <a:p>
            <a:r>
              <a:rPr lang="pt-BR" dirty="0"/>
              <a:t>Criando diversas aplicações como sistema de detecção e alerta de congestionamento em cruzamentos </a:t>
            </a:r>
            <a:r>
              <a:rPr lang="pt-BR" dirty="0" err="1"/>
              <a:t>semaforizados</a:t>
            </a:r>
            <a:r>
              <a:rPr lang="pt-BR" dirty="0"/>
              <a:t> (desenvolvido);</a:t>
            </a:r>
          </a:p>
          <a:p>
            <a:r>
              <a:rPr lang="pt-BR" dirty="0" smtClean="0"/>
              <a:t>Implementação </a:t>
            </a:r>
            <a:r>
              <a:rPr lang="pt-BR" dirty="0"/>
              <a:t>de uma plataforma web de </a:t>
            </a:r>
            <a:r>
              <a:rPr lang="pt-BR" dirty="0" smtClean="0"/>
              <a:t>simulação (sendo desenvolvido);</a:t>
            </a:r>
          </a:p>
          <a:p>
            <a:r>
              <a:rPr lang="pt-BR" dirty="0" smtClean="0"/>
              <a:t>Controle </a:t>
            </a:r>
            <a:r>
              <a:rPr lang="pt-BR" dirty="0"/>
              <a:t>de passagem livre para veículos de urgência e </a:t>
            </a:r>
            <a:r>
              <a:rPr lang="pt-BR" dirty="0" smtClean="0"/>
              <a:t>emergência;</a:t>
            </a:r>
          </a:p>
          <a:p>
            <a:r>
              <a:rPr lang="pt-BR" dirty="0" smtClean="0"/>
              <a:t>Construção de uma plataforma para gerenciamento das Nuvens Veiculares </a:t>
            </a:r>
            <a:r>
              <a:rPr lang="pt-BR" dirty="0" err="1" smtClean="0"/>
              <a:t>Virtais</a:t>
            </a:r>
            <a:r>
              <a:rPr lang="pt-BR" dirty="0" smtClean="0"/>
              <a:t> </a:t>
            </a:r>
            <a:r>
              <a:rPr lang="pt-BR" smtClean="0"/>
              <a:t>(VC-V</a:t>
            </a:r>
            <a:r>
              <a:rPr lang="pt-BR" dirty="0" smtClean="0"/>
              <a:t>).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Contribuições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modelo </a:t>
            </a:r>
            <a:r>
              <a:rPr lang="pt-BR" dirty="0"/>
              <a:t>proposto permite montar uma rede veicular em nuvem e realizar todo gerenciamento e comunicação de maneira virtual, permitindo criar ambientes flexíveis capazes de oferecer o gerenciamento de uma rede veicular como serviço (</a:t>
            </a:r>
            <a:r>
              <a:rPr lang="pt-BR" dirty="0" err="1"/>
              <a:t>VaaS</a:t>
            </a:r>
            <a:r>
              <a:rPr lang="pt-BR" dirty="0"/>
              <a:t>)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Publicações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Conferências</a:t>
            </a:r>
            <a:r>
              <a:rPr lang="en-US" dirty="0" smtClean="0"/>
              <a:t>:</a:t>
            </a:r>
          </a:p>
          <a:p>
            <a:pPr lvl="1" algn="just"/>
            <a:r>
              <a:rPr lang="en-US" b="1" dirty="0" smtClean="0"/>
              <a:t>ERBASE 2016</a:t>
            </a:r>
            <a:r>
              <a:rPr lang="en-US" dirty="0" smtClean="0"/>
              <a:t>: </a:t>
            </a:r>
            <a:r>
              <a:rPr lang="pt-BR" dirty="0"/>
              <a:t>Modelo de uma Arquitetura de Software para </a:t>
            </a:r>
            <a:r>
              <a:rPr lang="pt-BR" dirty="0" smtClean="0"/>
              <a:t>Virtualização </a:t>
            </a:r>
            <a:r>
              <a:rPr lang="pt-BR" dirty="0"/>
              <a:t>de uma Rede </a:t>
            </a:r>
            <a:r>
              <a:rPr lang="pt-BR" dirty="0" smtClean="0"/>
              <a:t>Veicular. </a:t>
            </a:r>
          </a:p>
          <a:p>
            <a:pPr lvl="1" algn="just"/>
            <a:r>
              <a:rPr lang="en-US" b="1" dirty="0" smtClean="0"/>
              <a:t>CONNEPI 2016 </a:t>
            </a:r>
          </a:p>
          <a:p>
            <a:pPr lvl="2" algn="just"/>
            <a:r>
              <a:rPr lang="es-ES_tradnl" dirty="0"/>
              <a:t>IDENTIFICANDO NÍVEIS DE CONGESTIONAMENTO EM CRUZAMENTOS COM SINALIZAÇÃO SEMAFÓRICA, UTILIZANDO LÓGICA FUZZY E REDE </a:t>
            </a:r>
            <a:r>
              <a:rPr lang="es-ES_tradnl" dirty="0" smtClean="0"/>
              <a:t>VEICULAR. </a:t>
            </a:r>
            <a:endParaRPr lang="en-US" dirty="0" smtClean="0"/>
          </a:p>
          <a:p>
            <a:pPr lvl="2" algn="just"/>
            <a:r>
              <a:rPr lang="es-ES_tradnl" dirty="0" smtClean="0"/>
              <a:t>UM </a:t>
            </a:r>
            <a:r>
              <a:rPr lang="es-ES_tradnl" dirty="0"/>
              <a:t>COMPARATIVO ENTRE MÉTODOS DE COMUNICAÇÃO EM SISTEMAS EMBARCADOS </a:t>
            </a:r>
            <a:endParaRPr lang="es-ES_tradnl" dirty="0" smtClean="0"/>
          </a:p>
          <a:p>
            <a:pPr lvl="1" algn="just"/>
            <a:r>
              <a:rPr lang="pt-BR" b="1" dirty="0"/>
              <a:t>EATIS </a:t>
            </a:r>
            <a:r>
              <a:rPr lang="pt-BR" b="1" dirty="0" smtClean="0"/>
              <a:t>2016 (B3)</a:t>
            </a:r>
            <a:r>
              <a:rPr lang="pt-BR" dirty="0" smtClean="0"/>
              <a:t>: </a:t>
            </a:r>
            <a:r>
              <a:rPr lang="pt-BR" dirty="0"/>
              <a:t>Uma Proposta de Arquitetura Orientada a Serviços com Foco em Interoperabilidade entre Sensores para ITS em Cidades </a:t>
            </a:r>
            <a:r>
              <a:rPr lang="pt-BR" dirty="0" smtClean="0"/>
              <a:t>Inteligentes</a:t>
            </a:r>
            <a:endParaRPr lang="en-US" dirty="0" smtClean="0"/>
          </a:p>
          <a:p>
            <a:pPr lvl="1" algn="just"/>
            <a:r>
              <a:rPr lang="en-US" b="1" dirty="0" smtClean="0"/>
              <a:t>WETICE 2017 (B1)</a:t>
            </a:r>
            <a:r>
              <a:rPr lang="en-US" dirty="0" smtClean="0"/>
              <a:t> - A Platform for Vehicular Networks in the Cloud to Applications in Intelligent Transportation Systems </a:t>
            </a:r>
          </a:p>
          <a:p>
            <a:pPr algn="just"/>
            <a:r>
              <a:rPr lang="en-US" dirty="0" err="1"/>
              <a:t>Periódicos</a:t>
            </a:r>
            <a:endParaRPr lang="en-US" dirty="0"/>
          </a:p>
          <a:p>
            <a:pPr lvl="1" algn="just"/>
            <a:r>
              <a:rPr lang="en-US" dirty="0"/>
              <a:t>Ad Hoc Network </a:t>
            </a:r>
            <a:r>
              <a:rPr lang="en-US" b="1" dirty="0"/>
              <a:t>(A2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[11] FALCHETTI</a:t>
            </a:r>
            <a:r>
              <a:rPr lang="en-US" dirty="0"/>
              <a:t>, Angelo; AZURDIA-MEZA, Cesar; CESPEDES, Sandra. Vehicular cloud computing in the dawn of 5G. In: </a:t>
            </a:r>
            <a:r>
              <a:rPr lang="en-US" b="1" dirty="0"/>
              <a:t>Electrical, Electronics Engineering, Information and Communication Technologies (CHILECON), 2015 CHILEAN Conference on</a:t>
            </a:r>
            <a:r>
              <a:rPr lang="en-US" dirty="0"/>
              <a:t>. IEEE, 2015. p. 301-305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[12] LIU</a:t>
            </a:r>
            <a:r>
              <a:rPr lang="en-US" dirty="0"/>
              <a:t>, Yu-Chun; CHEN, </a:t>
            </a:r>
            <a:r>
              <a:rPr lang="en-US" dirty="0" err="1"/>
              <a:t>Chien</a:t>
            </a:r>
            <a:r>
              <a:rPr lang="en-US" dirty="0"/>
              <a:t>; CHAKRABORTY, </a:t>
            </a:r>
            <a:r>
              <a:rPr lang="en-US" dirty="0" err="1"/>
              <a:t>Suchandra</a:t>
            </a:r>
            <a:r>
              <a:rPr lang="en-US" dirty="0"/>
              <a:t>. A software defined network architecture for </a:t>
            </a:r>
            <a:r>
              <a:rPr lang="en-US" dirty="0" err="1"/>
              <a:t>geobroadcast</a:t>
            </a:r>
            <a:r>
              <a:rPr lang="en-US" dirty="0"/>
              <a:t> in </a:t>
            </a:r>
            <a:r>
              <a:rPr lang="en-US" dirty="0" err="1"/>
              <a:t>vanets</a:t>
            </a:r>
            <a:r>
              <a:rPr lang="en-US" dirty="0"/>
              <a:t>. In: </a:t>
            </a:r>
            <a:r>
              <a:rPr lang="en-US" b="1" dirty="0"/>
              <a:t>Communications (ICC), 2015 IEEE International Conference on</a:t>
            </a:r>
            <a:r>
              <a:rPr lang="en-US" dirty="0"/>
              <a:t>. IEEE, 2015. p. 6559-6564.</a:t>
            </a:r>
          </a:p>
          <a:p>
            <a:pPr algn="just"/>
            <a:r>
              <a:rPr lang="en-US" dirty="0" smtClean="0"/>
              <a:t>[13] HAJJI</a:t>
            </a:r>
            <a:r>
              <a:rPr lang="en-US" dirty="0"/>
              <a:t>, </a:t>
            </a:r>
            <a:r>
              <a:rPr lang="en-US" dirty="0" err="1"/>
              <a:t>Thouraya</a:t>
            </a:r>
            <a:r>
              <a:rPr lang="en-US" dirty="0"/>
              <a:t>; BARGAOUI, </a:t>
            </a:r>
            <a:r>
              <a:rPr lang="en-US" dirty="0" err="1"/>
              <a:t>Hichem</a:t>
            </a:r>
            <a:r>
              <a:rPr lang="en-US" dirty="0"/>
              <a:t>. Design of a VANET </a:t>
            </a:r>
            <a:r>
              <a:rPr lang="en-US" dirty="0" err="1"/>
              <a:t>Testbed</a:t>
            </a:r>
            <a:r>
              <a:rPr lang="en-US" dirty="0"/>
              <a:t> based on Cloud </a:t>
            </a:r>
            <a:r>
              <a:rPr lang="en-US" dirty="0" smtClean="0"/>
              <a:t>Computing, 2015.</a:t>
            </a:r>
          </a:p>
          <a:p>
            <a:pPr algn="just"/>
            <a:r>
              <a:rPr lang="en-US" dirty="0" smtClean="0"/>
              <a:t>[14] OLARIU</a:t>
            </a:r>
            <a:r>
              <a:rPr lang="en-US" dirty="0"/>
              <a:t>, Stephan; ELTOWEISSY, Mohamed; YOUNIS, Mohamed. Towards autonomous vehicular clouds. </a:t>
            </a:r>
            <a:r>
              <a:rPr lang="en-US" b="1" dirty="0"/>
              <a:t>EAI Endorsed Trans. Mobile Communications Applications</a:t>
            </a:r>
            <a:r>
              <a:rPr lang="en-US" dirty="0"/>
              <a:t>, v. 1, n. 1, p. e2, 2011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[15] YAN</a:t>
            </a:r>
            <a:r>
              <a:rPr lang="en-US" dirty="0"/>
              <a:t>, </a:t>
            </a:r>
            <a:r>
              <a:rPr lang="en-US" dirty="0" err="1"/>
              <a:t>Gongjun</a:t>
            </a:r>
            <a:r>
              <a:rPr lang="en-US" dirty="0"/>
              <a:t> et al. Security challenges in vehicular cloud computing. </a:t>
            </a:r>
            <a:r>
              <a:rPr lang="en-US" b="1" dirty="0"/>
              <a:t>IEEE Transactions on Intelligent Transportation Systems</a:t>
            </a:r>
            <a:r>
              <a:rPr lang="en-US" dirty="0"/>
              <a:t>, v. 14, n. 1, p. 284-294, 2013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C</a:t>
            </a:r>
            <a:r>
              <a:rPr lang="en-US" sz="3500" dirty="0" err="1" smtClean="0"/>
              <a:t>i</a:t>
            </a:r>
            <a:r>
              <a:rPr lang="pt-BR" sz="3500" dirty="0" err="1" smtClean="0"/>
              <a:t>dades</a:t>
            </a:r>
            <a:r>
              <a:rPr lang="pt-BR" sz="3500" dirty="0" smtClean="0"/>
              <a:t> Inteligentes</a:t>
            </a:r>
          </a:p>
          <a:p>
            <a:pPr algn="just"/>
            <a:r>
              <a:rPr lang="pt-BR" sz="3500" dirty="0" smtClean="0"/>
              <a:t>Sistema Inteligente de Transporte</a:t>
            </a:r>
          </a:p>
          <a:p>
            <a:pPr algn="just"/>
            <a:r>
              <a:rPr lang="pt-BR" sz="3500" dirty="0" smtClean="0"/>
              <a:t>Mobilidade Urbana</a:t>
            </a:r>
          </a:p>
          <a:p>
            <a:pPr algn="just"/>
            <a:r>
              <a:rPr lang="pt-BR" sz="3500" dirty="0" smtClean="0"/>
              <a:t>VANET</a:t>
            </a:r>
          </a:p>
          <a:p>
            <a:pPr algn="just"/>
            <a:r>
              <a:rPr lang="pt-BR" sz="3500" dirty="0" smtClean="0"/>
              <a:t>I9VANET</a:t>
            </a:r>
            <a:endParaRPr lang="pt-BR" sz="3500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754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[16] HUSSAIN</a:t>
            </a:r>
            <a:r>
              <a:rPr lang="en-US" dirty="0"/>
              <a:t>, </a:t>
            </a:r>
            <a:r>
              <a:rPr lang="en-US" dirty="0" err="1"/>
              <a:t>Rasheed</a:t>
            </a:r>
            <a:r>
              <a:rPr lang="en-US" dirty="0"/>
              <a:t> et al. Rethinking vehicular communications: Merging VANET with cloud computing. In: </a:t>
            </a:r>
            <a:r>
              <a:rPr lang="en-US" b="1" dirty="0"/>
              <a:t>Cloud Computing Technology and Science (</a:t>
            </a:r>
            <a:r>
              <a:rPr lang="en-US" b="1" dirty="0" err="1"/>
              <a:t>CloudCom</a:t>
            </a:r>
            <a:r>
              <a:rPr lang="en-US" b="1" dirty="0"/>
              <a:t>), 2012 IEEE 4th International Conference on</a:t>
            </a:r>
            <a:r>
              <a:rPr lang="en-US" dirty="0"/>
              <a:t>. IEEE, 2012. p. 606-609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[17] QIN</a:t>
            </a:r>
            <a:r>
              <a:rPr lang="en-US" dirty="0"/>
              <a:t>, Yang; HUANG, </a:t>
            </a:r>
            <a:r>
              <a:rPr lang="en-US" dirty="0" err="1"/>
              <a:t>Dijiang</a:t>
            </a:r>
            <a:r>
              <a:rPr lang="en-US" dirty="0"/>
              <a:t>; ZHANG, </a:t>
            </a:r>
            <a:r>
              <a:rPr lang="en-US" dirty="0" err="1"/>
              <a:t>Xinwen</a:t>
            </a:r>
            <a:r>
              <a:rPr lang="en-US" dirty="0"/>
              <a:t>. </a:t>
            </a:r>
            <a:r>
              <a:rPr lang="en-US" dirty="0" err="1"/>
              <a:t>Vehicloud</a:t>
            </a:r>
            <a:r>
              <a:rPr lang="en-US" dirty="0"/>
              <a:t>: Cloud computing facilitating routing in vehicular networks. In: </a:t>
            </a:r>
            <a:r>
              <a:rPr lang="en-US" b="1" dirty="0"/>
              <a:t>Trust, Security and Privacy in Computing and Communications (</a:t>
            </a:r>
            <a:r>
              <a:rPr lang="en-US" b="1" dirty="0" err="1"/>
              <a:t>TrustCom</a:t>
            </a:r>
            <a:r>
              <a:rPr lang="en-US" b="1" dirty="0"/>
              <a:t>), 2012 IEEE 11th International Conference on</a:t>
            </a:r>
            <a:r>
              <a:rPr lang="en-US" dirty="0"/>
              <a:t>. IEEE, 2012. p. 1438-1445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[18] LEE</a:t>
            </a:r>
            <a:r>
              <a:rPr lang="en-US" dirty="0"/>
              <a:t>, </a:t>
            </a:r>
            <a:r>
              <a:rPr lang="en-US" dirty="0" err="1"/>
              <a:t>Euisin</a:t>
            </a:r>
            <a:r>
              <a:rPr lang="en-US" dirty="0"/>
              <a:t> et al. Vehicular cloud networking: architecture and design principles. </a:t>
            </a:r>
            <a:r>
              <a:rPr lang="en-US" b="1" dirty="0"/>
              <a:t>IEEE Communications Magazine</a:t>
            </a:r>
            <a:r>
              <a:rPr lang="en-US" dirty="0"/>
              <a:t>, v. 52, n. 2, p. 148-155, 2014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[20] GERLA</a:t>
            </a:r>
            <a:r>
              <a:rPr lang="en-US" dirty="0"/>
              <a:t>, Mario. Vehicular cloud computing. In: </a:t>
            </a:r>
            <a:r>
              <a:rPr lang="en-US" b="1" dirty="0"/>
              <a:t>Ad Hoc Networking Workshop (Med-Hoc-Net), 2012 The 11th Annual Mediterranean</a:t>
            </a:r>
            <a:r>
              <a:rPr lang="en-US" dirty="0"/>
              <a:t>. IEEE, 2012. p. 152-155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[21] SOOKHAK</a:t>
            </a:r>
            <a:r>
              <a:rPr lang="en-US" dirty="0"/>
              <a:t>, Mehdi; YU, F. Richard; TANG, Helen. Secure Data Sharing for Vehicular Ad-hoc Networks Using Cloud Computing. In: </a:t>
            </a:r>
            <a:r>
              <a:rPr lang="en-US" b="1" dirty="0"/>
              <a:t>Ad Hoc Networks</a:t>
            </a:r>
            <a:r>
              <a:rPr lang="en-US" dirty="0"/>
              <a:t>. Springer International Publishing, 2017. p. 306-315.</a:t>
            </a:r>
          </a:p>
          <a:p>
            <a:pPr algn="just"/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9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[22] COMI</a:t>
            </a:r>
            <a:r>
              <a:rPr lang="en-US" sz="2000" dirty="0"/>
              <a:t>, </a:t>
            </a:r>
            <a:r>
              <a:rPr lang="en-US" sz="2000" dirty="0" err="1"/>
              <a:t>Antonello</a:t>
            </a:r>
            <a:r>
              <a:rPr lang="en-US" sz="2000" dirty="0"/>
              <a:t> et al. An evolutionary approach for cloud learning agents in multi-cloud distributed contexts. In: </a:t>
            </a:r>
            <a:r>
              <a:rPr lang="en-US" sz="2000" b="1" dirty="0"/>
              <a:t>Enabling Technologies: Infrastructure for Collaborative Enterprises (WETICE), 2015 IEEE 24th International Conference on</a:t>
            </a:r>
            <a:r>
              <a:rPr lang="en-US" sz="2000" dirty="0"/>
              <a:t>. IEEE, 2015. p. 99-104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[23] DORRI</a:t>
            </a:r>
            <a:r>
              <a:rPr lang="en-US" sz="2000" dirty="0"/>
              <a:t>, Ali et al. </a:t>
            </a:r>
            <a:r>
              <a:rPr lang="en-US" sz="2000" dirty="0" err="1"/>
              <a:t>BlockChain</a:t>
            </a:r>
            <a:r>
              <a:rPr lang="en-US" sz="2000" dirty="0"/>
              <a:t>: A distributed solution to automotive security and privacy. </a:t>
            </a:r>
            <a:r>
              <a:rPr lang="en-US" sz="2000" b="1" dirty="0" err="1"/>
              <a:t>arXiv</a:t>
            </a:r>
            <a:r>
              <a:rPr lang="en-US" sz="2000" b="1" dirty="0"/>
              <a:t> preprint arXiv:1704.00073</a:t>
            </a:r>
            <a:r>
              <a:rPr lang="en-US" sz="2000" dirty="0"/>
              <a:t>, 2017.</a:t>
            </a:r>
            <a:endParaRPr lang="en-US" sz="2000" dirty="0" smtClean="0"/>
          </a:p>
          <a:p>
            <a:pPr algn="just"/>
            <a:endParaRPr lang="en-US" sz="2000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31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/>
          </p:cNvSpPr>
          <p:nvPr>
            <p:ph type="ctrTitle" idx="4294967295"/>
          </p:nvPr>
        </p:nvSpPr>
        <p:spPr>
          <a:xfrm>
            <a:off x="1100138" y="2492375"/>
            <a:ext cx="7362825" cy="2870200"/>
          </a:xfrm>
        </p:spPr>
        <p:txBody>
          <a:bodyPr anchor="b"/>
          <a:lstStyle/>
          <a:p>
            <a:pPr algn="ctr" eaLnBrk="1" hangingPunct="1"/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altLang="pt-BR" sz="3600" dirty="0" smtClean="0">
                <a:latin typeface="Calibri" pitchFamily="34" charset="0"/>
              </a:rPr>
              <a:t>Muito </a:t>
            </a:r>
            <a:r>
              <a:rPr altLang="pt-BR" sz="3600" dirty="0">
                <a:latin typeface="Calibri" pitchFamily="34" charset="0"/>
              </a:rPr>
              <a:t>obrigado</a:t>
            </a:r>
            <a:r>
              <a:rPr altLang="pt-BR" sz="3600" dirty="0" smtClean="0">
                <a:latin typeface="Calibri" pitchFamily="34" charset="0"/>
              </a:rPr>
              <a:t>!</a:t>
            </a:r>
            <a:br>
              <a:rPr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>Dúvidas?</a:t>
            </a:r>
            <a:r>
              <a:rPr altLang="pt-BR" sz="3600" dirty="0"/>
              <a:t/>
            </a:r>
            <a:br>
              <a:rPr altLang="pt-BR" sz="3600" dirty="0"/>
            </a:br>
            <a:endParaRPr alt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627784" y="6003478"/>
            <a:ext cx="525658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3200" dirty="0" smtClean="0">
                <a:latin typeface="Calibri" pitchFamily="34" charset="0"/>
              </a:rPr>
              <a:t>g</a:t>
            </a:r>
            <a:r>
              <a:rPr lang="pt-BR" altLang="pt-BR" sz="3200" dirty="0" err="1" smtClean="0">
                <a:latin typeface="Calibri" pitchFamily="34" charset="0"/>
              </a:rPr>
              <a:t>eorge.junior@ifs.edu.br</a:t>
            </a:r>
            <a:endParaRPr lang="pt-BR" sz="3200" dirty="0"/>
          </a:p>
        </p:txBody>
      </p:sp>
      <p:pic>
        <p:nvPicPr>
          <p:cNvPr id="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Problema de Pesquisa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Desafios</a:t>
            </a:r>
          </a:p>
          <a:p>
            <a:pPr lvl="1" algn="just"/>
            <a:r>
              <a:rPr lang="pt-BR" sz="3200" dirty="0" smtClean="0"/>
              <a:t>Alta mobilidade.</a:t>
            </a:r>
          </a:p>
          <a:p>
            <a:pPr lvl="1" algn="just"/>
            <a:r>
              <a:rPr lang="pt-BR" sz="3200" dirty="0" smtClean="0"/>
              <a:t>Alta e baixa densidade</a:t>
            </a:r>
          </a:p>
          <a:p>
            <a:pPr lvl="1" algn="just"/>
            <a:r>
              <a:rPr lang="pt-BR" sz="3200" dirty="0" smtClean="0"/>
              <a:t>Segurança e privacidade</a:t>
            </a:r>
          </a:p>
          <a:p>
            <a:pPr lvl="1" algn="just"/>
            <a:r>
              <a:rPr lang="pt-BR" sz="3200" dirty="0" smtClean="0"/>
              <a:t>Roteamento</a:t>
            </a:r>
          </a:p>
          <a:p>
            <a:pPr lvl="1" algn="just"/>
            <a:r>
              <a:rPr lang="pt-BR" sz="3200" smtClean="0"/>
              <a:t>Escalabilidade</a:t>
            </a:r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1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Justificativa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VANET e Computação em Nuvem</a:t>
            </a:r>
          </a:p>
          <a:p>
            <a:pPr algn="just"/>
            <a:r>
              <a:rPr lang="pt-BR" sz="3200" dirty="0" smtClean="0"/>
              <a:t>Gerenciamento Virtualizado dos Nós</a:t>
            </a:r>
          </a:p>
          <a:p>
            <a:pPr algn="just"/>
            <a:r>
              <a:rPr lang="pt-BR" sz="3200" dirty="0" smtClean="0"/>
              <a:t>Simplificação na construção dos algoritmos :</a:t>
            </a:r>
          </a:p>
          <a:p>
            <a:pPr lvl="1" algn="just"/>
            <a:r>
              <a:rPr lang="pt-BR" dirty="0" smtClean="0"/>
              <a:t>Roteamento</a:t>
            </a:r>
          </a:p>
          <a:p>
            <a:pPr lvl="1" algn="just"/>
            <a:r>
              <a:rPr lang="pt-BR" dirty="0" smtClean="0"/>
              <a:t>Segurança</a:t>
            </a:r>
          </a:p>
          <a:p>
            <a:pPr lvl="1" algn="just"/>
            <a:r>
              <a:rPr lang="pt-BR" dirty="0" smtClean="0"/>
              <a:t>Aplicações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613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Geral</a:t>
            </a:r>
          </a:p>
          <a:p>
            <a:pPr lvl="1"/>
            <a:r>
              <a:rPr lang="pt-BR" dirty="0" smtClean="0"/>
              <a:t>Propor um modelo de arquitetura </a:t>
            </a:r>
            <a:r>
              <a:rPr lang="pt-BR" dirty="0"/>
              <a:t>de </a:t>
            </a:r>
            <a:r>
              <a:rPr lang="pt-BR" dirty="0" smtClean="0"/>
              <a:t>software aberto, flexível </a:t>
            </a:r>
            <a:r>
              <a:rPr lang="pt-BR" dirty="0"/>
              <a:t>e </a:t>
            </a:r>
            <a:r>
              <a:rPr lang="pt-BR" dirty="0" smtClean="0"/>
              <a:t>extensível</a:t>
            </a:r>
            <a:r>
              <a:rPr lang="pt-BR" dirty="0"/>
              <a:t>, com capacidade de </a:t>
            </a:r>
            <a:r>
              <a:rPr lang="pt-BR" dirty="0" smtClean="0"/>
              <a:t>gerenciar nós </a:t>
            </a:r>
            <a:r>
              <a:rPr lang="pt-BR" dirty="0"/>
              <a:t>de uma </a:t>
            </a:r>
            <a:r>
              <a:rPr lang="pt-BR" dirty="0" smtClean="0"/>
              <a:t>VANET, </a:t>
            </a:r>
            <a:r>
              <a:rPr lang="pt-BR" dirty="0"/>
              <a:t>realizando a </a:t>
            </a:r>
            <a:r>
              <a:rPr lang="pt-BR" dirty="0" smtClean="0"/>
              <a:t>comunicação </a:t>
            </a:r>
            <a:r>
              <a:rPr lang="pt-BR" dirty="0"/>
              <a:t>entre os elementos de forma virtual na tentativa de corroborar com a </a:t>
            </a:r>
            <a:r>
              <a:rPr lang="pt-BR" dirty="0" smtClean="0"/>
              <a:t>solução </a:t>
            </a:r>
            <a:r>
              <a:rPr lang="pt-BR" dirty="0"/>
              <a:t>de alguns dos principais desafios relacionados </a:t>
            </a:r>
            <a:r>
              <a:rPr lang="pt-BR" dirty="0" smtClean="0"/>
              <a:t>às </a:t>
            </a:r>
            <a:r>
              <a:rPr lang="pt-BR" dirty="0"/>
              <a:t>redes veiculares. </a:t>
            </a:r>
          </a:p>
          <a:p>
            <a:pPr marL="0" indent="0" algn="just">
              <a:buNone/>
            </a:pP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810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Específicos</a:t>
            </a:r>
          </a:p>
          <a:p>
            <a:pPr lvl="1" algn="just"/>
            <a:r>
              <a:rPr lang="pt-BR" dirty="0"/>
              <a:t>Elaborar </a:t>
            </a:r>
            <a:r>
              <a:rPr lang="pt-BR" dirty="0" smtClean="0"/>
              <a:t>um modelo de </a:t>
            </a:r>
            <a:r>
              <a:rPr lang="pt-BR" dirty="0"/>
              <a:t>arquitetura de </a:t>
            </a:r>
            <a:r>
              <a:rPr lang="pt-BR" i="1" dirty="0" smtClean="0"/>
              <a:t>software aberta </a:t>
            </a:r>
            <a:r>
              <a:rPr lang="pt-BR" dirty="0" smtClean="0"/>
              <a:t>de </a:t>
            </a:r>
            <a:r>
              <a:rPr lang="pt-BR" dirty="0"/>
              <a:t>maneira que permita a </a:t>
            </a:r>
            <a:r>
              <a:rPr lang="pt-BR" dirty="0" smtClean="0"/>
              <a:t>extensibilidade</a:t>
            </a:r>
            <a:r>
              <a:rPr lang="pt-BR" dirty="0"/>
              <a:t>, flexibilidade e escalabilidade;</a:t>
            </a:r>
          </a:p>
          <a:p>
            <a:pPr lvl="1" algn="just"/>
            <a:r>
              <a:rPr lang="pt-BR" dirty="0"/>
              <a:t>Construir uma plataforma seguindo os requisitos da arquitetura </a:t>
            </a:r>
            <a:r>
              <a:rPr lang="pt-BR" dirty="0" smtClean="0"/>
              <a:t>definida</a:t>
            </a:r>
            <a:r>
              <a:rPr lang="pt-BR" b="1" u="sng" dirty="0" smtClean="0"/>
              <a:t>;</a:t>
            </a:r>
          </a:p>
          <a:p>
            <a:pPr lvl="1" algn="just"/>
            <a:r>
              <a:rPr lang="pt-BR" dirty="0"/>
              <a:t>Realizar testes simulados para avaliar seu desempenho e capacidade operacional.</a:t>
            </a: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510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Trabalhos Relacionados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Quadro</a:t>
            </a:r>
            <a:r>
              <a:rPr lang="en-US" dirty="0" smtClean="0"/>
              <a:t> </a:t>
            </a:r>
            <a:r>
              <a:rPr lang="en-US" dirty="0" err="1" smtClean="0"/>
              <a:t>comparativo</a:t>
            </a:r>
            <a:endParaRPr lang="en-US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6" name="Picture 5" descr="estado_da_art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1553"/>
            <a:ext cx="9144000" cy="434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I2AV e V2AV </a:t>
            </a:r>
            <a:r>
              <a:rPr lang="mr-IN" dirty="0" smtClean="0"/>
              <a:t>–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r>
              <a:rPr lang="en-US" dirty="0" smtClean="0"/>
              <a:t> 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agente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844901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AV2AV, AV2AI e AI2AI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4" name="Picture 3" descr="flux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1"/>
            <a:ext cx="6680026" cy="3024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1483</Words>
  <Application>Microsoft Macintosh PowerPoint</Application>
  <PresentationFormat>On-screen Show (4:3)</PresentationFormat>
  <Paragraphs>246</Paragraphs>
  <Slides>32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EdStudPres</vt:lpstr>
      <vt:lpstr>Geoleite:Users:geoleite:ProjetosGit:Mestrado:Apresentacao:RequisitosPapadimitratos.docx!OLE_LINK1</vt:lpstr>
      <vt:lpstr>I9Vanet: um modelo de arquitetura de software para rede veicular em nuvem </vt:lpstr>
      <vt:lpstr>Agenda</vt:lpstr>
      <vt:lpstr>Introdução</vt:lpstr>
      <vt:lpstr>Problema de Pesquisa</vt:lpstr>
      <vt:lpstr>Justificativa</vt:lpstr>
      <vt:lpstr>Objetivos</vt:lpstr>
      <vt:lpstr>Objetivos</vt:lpstr>
      <vt:lpstr>Trabalhos Relacionados</vt:lpstr>
      <vt:lpstr>Arquitetura de Software Proposta</vt:lpstr>
      <vt:lpstr>Plataforma I9VANET</vt:lpstr>
      <vt:lpstr>Plataforma I9VANET</vt:lpstr>
      <vt:lpstr>Plataforma I9VANET</vt:lpstr>
      <vt:lpstr>Plataforma I9VANET</vt:lpstr>
      <vt:lpstr>Plataforma I9VANET</vt:lpstr>
      <vt:lpstr>Avaliação da Plataforma</vt:lpstr>
      <vt:lpstr>Avaliação da Plataforma</vt:lpstr>
      <vt:lpstr>Avaliação da Plataforma</vt:lpstr>
      <vt:lpstr>Avaliação da Plataforma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Conclusões</vt:lpstr>
      <vt:lpstr>Trabalhos Futuros</vt:lpstr>
      <vt:lpstr>Trabalhos Futuros</vt:lpstr>
      <vt:lpstr>Contribuições</vt:lpstr>
      <vt:lpstr>Publicações</vt:lpstr>
      <vt:lpstr>Referências</vt:lpstr>
      <vt:lpstr>Referências</vt:lpstr>
      <vt:lpstr>Referências</vt:lpstr>
      <vt:lpstr>      Muito obrigado!  Dúvidas?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/>
  <cp:lastModifiedBy/>
  <cp:revision>114</cp:revision>
  <dcterms:created xsi:type="dcterms:W3CDTF">2010-12-14T23:25:39Z</dcterms:created>
  <dcterms:modified xsi:type="dcterms:W3CDTF">2017-05-29T13:10:06Z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TC010167125</vt:lpwstr>
  </property>
</Properties>
</file>