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9" r:id="rId3"/>
    <p:sldId id="724" r:id="rId4"/>
    <p:sldId id="672" r:id="rId5"/>
    <p:sldId id="725" r:id="rId6"/>
    <p:sldId id="726" r:id="rId7"/>
    <p:sldId id="727" r:id="rId8"/>
    <p:sldId id="728" r:id="rId9"/>
    <p:sldId id="653" r:id="rId10"/>
    <p:sldId id="730" r:id="rId11"/>
    <p:sldId id="731" r:id="rId12"/>
    <p:sldId id="729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665" r:id="rId25"/>
    <p:sldId id="723" r:id="rId26"/>
    <p:sldId id="712" r:id="rId27"/>
    <p:sldId id="717" r:id="rId28"/>
    <p:sldId id="719" r:id="rId29"/>
    <p:sldId id="720" r:id="rId30"/>
    <p:sldId id="721" r:id="rId31"/>
    <p:sldId id="445" r:id="rId32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5842" autoAdjust="0"/>
  </p:normalViewPr>
  <p:slideViewPr>
    <p:cSldViewPr>
      <p:cViewPr varScale="1">
        <p:scale>
          <a:sx n="83" d="100"/>
          <a:sy n="83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4F2CC34-12DA-CA4B-9D5D-E5F07D2D5844}" type="datetime1">
              <a:rPr lang="en-US" smtClean="0"/>
              <a:t>29/05/17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4435304" cy="3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797022" y="0"/>
            <a:ext cx="4435304" cy="35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B22F3CA5-5B58-E542-802F-BEC39CAEAF11}" type="datetime1">
              <a:rPr lang="en-US" smtClean="0"/>
              <a:t>29/05/17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r>
              <a:rPr lang="pt-BR" altLang="pt-BR" dirty="0" smtClean="0"/>
              <a:t>FALAR DEVAGAR</a:t>
            </a: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22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23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r>
              <a:rPr lang="pt-BR" altLang="pt-BR" b="0" i="0" dirty="0" smtClean="0"/>
              <a:t>REDE VANET VIRTUALIZADA - </a:t>
            </a:r>
            <a:r>
              <a:rPr lang="pt-BR" altLang="pt-BR" b="0" i="0" dirty="0" err="1" smtClean="0"/>
              <a:t>VaaS</a:t>
            </a:r>
            <a:endParaRPr altLang="pt-BR" b="0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dirty="0" smtClean="0"/>
              <a:t>FALAR DEVAGAR</a:t>
            </a:r>
          </a:p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pt-BR" i="0" dirty="0" smtClean="0"/>
              <a:t>FALAR DEVAGAR</a:t>
            </a:r>
          </a:p>
          <a:p>
            <a:pPr algn="l" eaLnBrk="1" hangingPunct="1">
              <a:spcBef>
                <a:spcPct val="0"/>
              </a:spcBef>
            </a:pPr>
            <a:endParaRPr altLang="pt-BR" b="1" i="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30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marR="0" indent="-3381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  <a:defRPr/>
            </a:pPr>
            <a:r>
              <a:rPr lang="de-DE" altLang="pt-BR" smtClean="0"/>
              <a:t>FALAR DEVAGAR</a:t>
            </a:r>
          </a:p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31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altLang="pt-BR" dirty="0" smtClean="0"/>
              <a:t>FALAR</a:t>
            </a:r>
            <a:r>
              <a:rPr lang="pt-BR" altLang="pt-BR" baseline="0" dirty="0" smtClean="0"/>
              <a:t> DEVAGAR</a:t>
            </a:r>
          </a:p>
          <a:p>
            <a:r>
              <a:rPr lang="pt-BR" altLang="pt-BR" baseline="0" dirty="0" smtClean="0"/>
              <a:t>ALTA MOBILIDADE </a:t>
            </a:r>
            <a:r>
              <a:rPr lang="mr-IN" altLang="pt-BR" baseline="0" dirty="0" smtClean="0"/>
              <a:t>–</a:t>
            </a:r>
            <a:r>
              <a:rPr lang="pt-BR" altLang="pt-BR" baseline="0" dirty="0" smtClean="0"/>
              <a:t> É ALGO PARTICULAR DA REDE VANET</a:t>
            </a:r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C974364-DFC2-EF4F-B857-8275172F10E2}" type="datetime8">
              <a:rPr lang="en-US" smtClean="0"/>
              <a:t>29/05/17 11:56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5754B-B55A-BD4C-A73E-8D530E688829}" type="datetime8">
              <a:rPr lang="en-US" smtClean="0"/>
              <a:t>29/05/17 11:56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DFD86-E40D-E341-8040-5C14B599E5D7}" type="datetime8">
              <a:rPr lang="en-US" smtClean="0"/>
              <a:t>29/05/17 11:56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7C29-5114-6E4F-ACB5-E86E72D2CC9F}" type="datetime8">
              <a:rPr lang="en-US" smtClean="0"/>
              <a:t>29/05/17 11:56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96B6A-F31E-C14C-9574-6EB25E8F83B9}" type="datetime8">
              <a:rPr lang="en-US" smtClean="0"/>
              <a:t>29/05/17 11:56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B07FCE-682D-1041-85BB-4F0F4A748BC3}" type="datetime8">
              <a:rPr lang="en-US" smtClean="0"/>
              <a:t>29/05/17 11:56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DBA93B-47F4-0D46-9536-7E923F6911AE}" type="datetime8">
              <a:rPr lang="en-US" smtClean="0"/>
              <a:t>29/05/17 11:56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86369-1A40-B149-B6B1-43EF348D3210}" type="datetime8">
              <a:rPr lang="en-US" smtClean="0"/>
              <a:t>29/05/17 11:56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1863E-4D78-6D45-BB91-790E1DF68EE2}" type="datetime8">
              <a:rPr lang="en-US" smtClean="0"/>
              <a:t>29/05/17 11:56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1D7A8-3BE0-8543-9944-FC67E82307F5}" type="datetime8">
              <a:rPr lang="en-US" smtClean="0"/>
              <a:t>29/05/17 11:56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0C1FD0-B6A0-D946-9671-770C6ABCB5DC}" type="datetime8">
              <a:rPr lang="en-US" smtClean="0"/>
              <a:t>29/05/17 11:56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32227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8F1CD12-E04B-2B40-A139-5C0B55CE35DD}" type="datetime8">
              <a:rPr lang="en-US" smtClean="0"/>
              <a:t>29/05/17 11:56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E7BB-EB25-A143-8B9C-CEC70E64BC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Geoleite:Users:geoleite:ProjetosGit:Mestrado:Apresentacao:RequisitosPapadimitratos.docx!OLE_LINK1" TargetMode="External"/><Relationship Id="rId5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dirty="0" smtClean="0"/>
              <a:t>I9Vanet: </a:t>
            </a:r>
            <a:r>
              <a:rPr lang="pt-BR" sz="2800" dirty="0"/>
              <a:t>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Orientador: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-orientador: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5"/>
    </mc:Choice>
    <mc:Fallback xmlns="">
      <p:transition xmlns:p14="http://schemas.microsoft.com/office/powerpoint/2010/main" advTm="1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12" name="Picture 11" descr="modulo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352928" cy="52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8" name="Picture 7" descr="servid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28192"/>
            <a:ext cx="84889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12" name="Picture 11" descr="modulo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352928" cy="52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Processo de Negócio</a:t>
            </a:r>
          </a:p>
          <a:p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8" name="Picture 7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2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Definição</a:t>
            </a:r>
          </a:p>
          <a:p>
            <a:pPr lvl="1" algn="just"/>
            <a:r>
              <a:rPr lang="pt-BR" dirty="0"/>
              <a:t>Analisar a plataforma I9VANET sob a o ótica da eficácia e eficiência. </a:t>
            </a:r>
          </a:p>
          <a:p>
            <a:pPr algn="just"/>
            <a:r>
              <a:rPr lang="pt-BR" dirty="0"/>
              <a:t>Planejamento</a:t>
            </a:r>
          </a:p>
          <a:p>
            <a:pPr lvl="1" algn="just"/>
            <a:r>
              <a:rPr lang="pt-BR" dirty="0"/>
              <a:t>O experimento tem como alvo, os desenvolvedores de soluções que visam melhorar a mobilidade urbana com o uso de </a:t>
            </a:r>
            <a:r>
              <a:rPr lang="pt-BR" dirty="0" err="1"/>
              <a:t>VANETs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Métricas</a:t>
            </a:r>
          </a:p>
          <a:p>
            <a:pPr lvl="1"/>
            <a:r>
              <a:rPr lang="pt-BR" dirty="0"/>
              <a:t>Taxa de </a:t>
            </a:r>
            <a:r>
              <a:rPr lang="pt-BR" dirty="0" err="1"/>
              <a:t>Ocupacão</a:t>
            </a:r>
            <a:r>
              <a:rPr lang="pt-BR" dirty="0"/>
              <a:t> da rede; </a:t>
            </a:r>
          </a:p>
          <a:p>
            <a:pPr lvl="1"/>
            <a:r>
              <a:rPr lang="pt-BR" dirty="0"/>
              <a:t>Tempo de latência da comunicação; </a:t>
            </a:r>
          </a:p>
          <a:p>
            <a:pPr lvl="1"/>
            <a:r>
              <a:rPr lang="pt-BR" dirty="0"/>
              <a:t>Tempo de processamento de cada requisição no servidor. </a:t>
            </a:r>
          </a:p>
          <a:p>
            <a:pPr lvl="1" algn="just"/>
            <a:endParaRPr 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833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Cenário 1</a:t>
            </a:r>
          </a:p>
          <a:p>
            <a:pPr lvl="1" algn="just"/>
            <a:r>
              <a:rPr lang="pt-BR" dirty="0"/>
              <a:t>Quantidade de veículos: 50,100, 200 e 400</a:t>
            </a:r>
          </a:p>
          <a:p>
            <a:pPr lvl="1" algn="just"/>
            <a:r>
              <a:rPr lang="pt-BR" dirty="0"/>
              <a:t>Velocidades utilizadas: 2G, 3G, 4G e 5G</a:t>
            </a:r>
          </a:p>
          <a:p>
            <a:pPr lvl="1" algn="just"/>
            <a:r>
              <a:rPr lang="pt-BR" dirty="0"/>
              <a:t>Com e sem criptografia</a:t>
            </a:r>
          </a:p>
          <a:p>
            <a:pPr algn="just"/>
            <a:r>
              <a:rPr lang="pt-BR" dirty="0"/>
              <a:t>Cenário 2</a:t>
            </a:r>
          </a:p>
          <a:p>
            <a:pPr lvl="1" algn="just"/>
            <a:r>
              <a:rPr lang="pt-BR" dirty="0"/>
              <a:t>Quantidade de veículos: 800  e 1600</a:t>
            </a:r>
          </a:p>
          <a:p>
            <a:pPr lvl="1" algn="just"/>
            <a:r>
              <a:rPr lang="pt-BR" dirty="0"/>
              <a:t>Velocidade utilizada: sem limite</a:t>
            </a:r>
          </a:p>
          <a:p>
            <a:pPr lvl="1" algn="just"/>
            <a:r>
              <a:rPr lang="pt-BR" dirty="0"/>
              <a:t>Utilizando criptografia ou não nos dados</a:t>
            </a:r>
          </a:p>
          <a:p>
            <a:pPr lvl="1" algn="just"/>
            <a:endParaRPr lang="pt-BR" dirty="0"/>
          </a:p>
          <a:p>
            <a:pPr marL="366713" lvl="1" indent="0" algn="just">
              <a:buNone/>
            </a:pPr>
            <a:endParaRPr 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625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Cenário 1</a:t>
            </a:r>
          </a:p>
          <a:p>
            <a:pPr marL="366713" lvl="1" indent="0" algn="just">
              <a:buNone/>
            </a:pPr>
            <a:endParaRPr lang="pt-BR" dirty="0"/>
          </a:p>
          <a:p>
            <a:pPr marL="366713" lvl="1" indent="0" algn="just">
              <a:buNone/>
            </a:pPr>
            <a:endParaRPr 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7" name="Picture 6" descr="AmbienteTes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" y="2258650"/>
            <a:ext cx="10238280" cy="42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u="sng" dirty="0"/>
              <a:t>Cenário 2</a:t>
            </a:r>
          </a:p>
          <a:p>
            <a:pPr lvl="1" algn="just"/>
            <a:r>
              <a:rPr lang="pt-BR" u="sng" dirty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167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Consumo por Link (Cenário 1)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7" name="Picture 6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8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Tempos Médios das Requisições por Link (Cenário 1)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8" name="Picture 7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Problema de </a:t>
            </a:r>
            <a:r>
              <a:rPr lang="pt-BR" altLang="pt-BR" sz="2800" dirty="0" smtClean="0">
                <a:latin typeface="Calibri" pitchFamily="34" charset="0"/>
              </a:rPr>
              <a:t>Pesquisa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Arquitetura Proposta</a:t>
            </a:r>
            <a:endParaRPr lang="pt-BR"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 Trabalhos Futuros;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Publicações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Referências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Processamento (Cenário 2 – 800 veículos)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9" name="Picture 8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9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Processamento (Cenário 2 – </a:t>
            </a:r>
            <a:r>
              <a:rPr lang="pt-BR" dirty="0" smtClean="0"/>
              <a:t>1600 </a:t>
            </a:r>
            <a:r>
              <a:rPr lang="pt-BR" dirty="0"/>
              <a:t>veículos)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21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8" name="Picture 7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 dirty="0"/>
              <a:t>Avaliação da Plataforma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Percentual de Perda (Cenário 1 e 2)</a:t>
            </a:r>
            <a:endParaRPr lang="pt-BR"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lang="pt-BR"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lang="pt-BR" alt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9" name="Picture 8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10" name="Picture 9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 sz="4000" dirty="0" err="1">
                <a:latin typeface="Calibri" pitchFamily="34" charset="0"/>
              </a:rPr>
              <a:t>Conclusões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Requisitos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r>
              <a:rPr lang="en-US" dirty="0"/>
              <a:t> (</a:t>
            </a:r>
            <a:r>
              <a:rPr lang="it-IT" dirty="0" err="1"/>
              <a:t>Papadimitratos</a:t>
            </a:r>
            <a:r>
              <a:rPr lang="en-US" dirty="0"/>
              <a:t>, 2008)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522571"/>
              </p:ext>
            </p:extLst>
          </p:nvPr>
        </p:nvGraphicFramePr>
        <p:xfrm>
          <a:off x="312903" y="2419350"/>
          <a:ext cx="9233083" cy="331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4" imgW="5626100" imgH="2019300" progId="Word.Document.12">
                  <p:link updateAutomatic="1"/>
                </p:oleObj>
              </mc:Choice>
              <mc:Fallback>
                <p:oleObj name="Document" r:id="rId4" imgW="5626100" imgH="20193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903" y="2419350"/>
                        <a:ext cx="9233083" cy="3313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43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</a:t>
            </a:r>
            <a:r>
              <a:rPr lang="pt-BR" dirty="0" smtClean="0"/>
              <a:t>comunicação (JSON e </a:t>
            </a:r>
            <a:r>
              <a:rPr lang="pt-BR" dirty="0" err="1" smtClean="0"/>
              <a:t>WebSocket</a:t>
            </a:r>
            <a:r>
              <a:rPr lang="pt-BR" dirty="0" smtClean="0"/>
              <a:t>); </a:t>
            </a:r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Utilizar Redes Definidas por Software (SDN) para gerenciamento dos nós da rede, inclusive em servidores distintos;</a:t>
            </a:r>
          </a:p>
          <a:p>
            <a:endParaRPr lang="pt-BR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997152"/>
          </a:xfrm>
        </p:spPr>
        <p:txBody>
          <a:bodyPr>
            <a:normAutofit/>
          </a:bodyPr>
          <a:lstStyle/>
          <a:p>
            <a:r>
              <a:rPr lang="pt-BR" dirty="0"/>
              <a:t>Criando diversas aplicações como sistema de detecção e alerta de congestionamento em cruzamentos </a:t>
            </a:r>
            <a:r>
              <a:rPr lang="pt-BR" dirty="0" err="1"/>
              <a:t>semaforizados</a:t>
            </a:r>
            <a:r>
              <a:rPr lang="pt-BR" dirty="0"/>
              <a:t> (desenvolvido);</a:t>
            </a:r>
          </a:p>
          <a:p>
            <a:r>
              <a:rPr lang="pt-BR" dirty="0" smtClean="0"/>
              <a:t>Implementação </a:t>
            </a:r>
            <a:r>
              <a:rPr lang="pt-BR" dirty="0"/>
              <a:t>de uma plataforma web de </a:t>
            </a:r>
            <a:r>
              <a:rPr lang="pt-BR" dirty="0" smtClean="0"/>
              <a:t>simulação (sendo desenvolvido);</a:t>
            </a:r>
          </a:p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</a:t>
            </a:r>
            <a:r>
              <a:rPr lang="pt-BR" dirty="0" smtClean="0"/>
              <a:t>emergência;</a:t>
            </a:r>
          </a:p>
          <a:p>
            <a:r>
              <a:rPr lang="pt-BR" dirty="0" smtClean="0"/>
              <a:t>Construção de uma plataforma para gerenciamento das Nuvens Veiculares </a:t>
            </a:r>
            <a:r>
              <a:rPr lang="pt-BR" dirty="0" err="1" smtClean="0"/>
              <a:t>Virtais</a:t>
            </a:r>
            <a:r>
              <a:rPr lang="pt-BR" dirty="0" smtClean="0"/>
              <a:t> </a:t>
            </a:r>
            <a:r>
              <a:rPr lang="pt-BR" smtClean="0"/>
              <a:t>(VC-V</a:t>
            </a:r>
            <a:r>
              <a:rPr lang="pt-BR" dirty="0" smtClean="0"/>
              <a:t>).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Facilidade na construção de novos algoritmos de segurança, roteamento e aplicações;</a:t>
            </a:r>
          </a:p>
          <a:p>
            <a:pPr algn="just"/>
            <a:r>
              <a:rPr lang="pt-BR" dirty="0" smtClean="0"/>
              <a:t>Oferece recurso para um gerenciamento escalável;</a:t>
            </a:r>
          </a:p>
          <a:p>
            <a:pPr algn="just"/>
            <a:r>
              <a:rPr lang="pt-BR" dirty="0" smtClean="0"/>
              <a:t>Permite oferecer o gerenciamento de redes veiculares como serviço (</a:t>
            </a:r>
            <a:r>
              <a:rPr lang="pt-BR" dirty="0" err="1" smtClean="0"/>
              <a:t>VaaS</a:t>
            </a:r>
            <a:r>
              <a:rPr lang="pt-BR" dirty="0" smtClean="0"/>
              <a:t>).</a:t>
            </a:r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Publicações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Conferências</a:t>
            </a:r>
            <a:r>
              <a:rPr lang="en-US" dirty="0" smtClean="0"/>
              <a:t>:</a:t>
            </a:r>
          </a:p>
          <a:p>
            <a:pPr lvl="1" algn="just"/>
            <a:r>
              <a:rPr lang="en-US" b="1" dirty="0" smtClean="0"/>
              <a:t>ERBASE 2016</a:t>
            </a:r>
            <a:r>
              <a:rPr lang="en-US" dirty="0" smtClean="0"/>
              <a:t>: </a:t>
            </a:r>
            <a:r>
              <a:rPr lang="pt-BR" dirty="0"/>
              <a:t>Modelo de uma Arquitetura de Software para </a:t>
            </a:r>
            <a:r>
              <a:rPr lang="pt-BR" dirty="0" smtClean="0"/>
              <a:t>Virtualização </a:t>
            </a:r>
            <a:r>
              <a:rPr lang="pt-BR" dirty="0"/>
              <a:t>de uma Rede </a:t>
            </a:r>
            <a:r>
              <a:rPr lang="pt-BR" dirty="0" smtClean="0"/>
              <a:t>Veicular. </a:t>
            </a:r>
          </a:p>
          <a:p>
            <a:pPr lvl="1" algn="just"/>
            <a:r>
              <a:rPr lang="en-US" b="1" dirty="0" smtClean="0"/>
              <a:t>CONNEPI 2016 </a:t>
            </a:r>
          </a:p>
          <a:p>
            <a:pPr lvl="2" algn="just"/>
            <a:r>
              <a:rPr lang="es-ES_tradnl" dirty="0"/>
              <a:t>IDENTIFICANDO NÍVEIS DE CONGESTIONAMENTO EM CRUZAMENTOS COM SINALIZAÇÃO SEMAFÓRICA, UTILIZANDO LÓGICA FUZZY E REDE </a:t>
            </a:r>
            <a:r>
              <a:rPr lang="es-ES_tradnl" dirty="0" smtClean="0"/>
              <a:t>VEICULAR. </a:t>
            </a:r>
            <a:endParaRPr lang="en-US" dirty="0" smtClean="0"/>
          </a:p>
          <a:p>
            <a:pPr lvl="2" algn="just"/>
            <a:r>
              <a:rPr lang="es-ES_tradnl" dirty="0" smtClean="0"/>
              <a:t>UM </a:t>
            </a:r>
            <a:r>
              <a:rPr lang="es-ES_tradnl" dirty="0"/>
              <a:t>COMPARATIVO ENTRE MÉTODOS DE COMUNICAÇÃO EM SISTEMAS EMBARCADOS </a:t>
            </a:r>
            <a:endParaRPr lang="es-ES_tradnl" dirty="0" smtClean="0"/>
          </a:p>
          <a:p>
            <a:pPr lvl="1" algn="just"/>
            <a:r>
              <a:rPr lang="pt-BR" b="1" dirty="0"/>
              <a:t>EATIS </a:t>
            </a:r>
            <a:r>
              <a:rPr lang="pt-BR" b="1" dirty="0" smtClean="0"/>
              <a:t>2016 (B3)</a:t>
            </a:r>
            <a:r>
              <a:rPr lang="pt-BR" dirty="0" smtClean="0"/>
              <a:t>: </a:t>
            </a:r>
            <a:r>
              <a:rPr lang="pt-BR" dirty="0"/>
              <a:t>Uma Proposta de Arquitetura Orientada a Serviços com Foco em Interoperabilidade entre Sensores para ITS em Cidades </a:t>
            </a:r>
            <a:r>
              <a:rPr lang="pt-BR" dirty="0" smtClean="0"/>
              <a:t>Inteligentes</a:t>
            </a:r>
            <a:endParaRPr lang="en-US" dirty="0" smtClean="0"/>
          </a:p>
          <a:p>
            <a:pPr lvl="1" algn="just"/>
            <a:r>
              <a:rPr lang="en-US" b="1" dirty="0" smtClean="0"/>
              <a:t>WETICE 2017 (B1)</a:t>
            </a:r>
            <a:r>
              <a:rPr lang="en-US" dirty="0" smtClean="0"/>
              <a:t> - A Platform for Vehicular Networks in the Cloud to Applications in Intelligent Transportation Systems </a:t>
            </a:r>
          </a:p>
          <a:p>
            <a:pPr algn="just"/>
            <a:r>
              <a:rPr lang="en-US" dirty="0" err="1"/>
              <a:t>Periódicos</a:t>
            </a:r>
            <a:endParaRPr lang="en-US" dirty="0"/>
          </a:p>
          <a:p>
            <a:pPr lvl="1" algn="just"/>
            <a:r>
              <a:rPr lang="en-US" dirty="0"/>
              <a:t>Ad Hoc Network </a:t>
            </a:r>
            <a:r>
              <a:rPr lang="en-US" b="1" dirty="0"/>
              <a:t>(A2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[11] FALCHETTI</a:t>
            </a:r>
            <a:r>
              <a:rPr lang="en-US" dirty="0"/>
              <a:t>, Angelo; AZURDIA-MEZA, Cesar; CESPEDES, Sandra. Vehicular cloud computing in the dawn of 5G. In: </a:t>
            </a:r>
            <a:r>
              <a:rPr lang="en-US" b="1" dirty="0"/>
              <a:t>Electrical, Electronics Engineering, Information and Communication Technologies (CHILECON), 2015 CHILEAN Conference on</a:t>
            </a:r>
            <a:r>
              <a:rPr lang="en-US" dirty="0"/>
              <a:t>. IEEE, 2015. p. 301-305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[12] LIU</a:t>
            </a:r>
            <a:r>
              <a:rPr lang="en-US" dirty="0"/>
              <a:t>, Yu-Chun; CHEN, </a:t>
            </a:r>
            <a:r>
              <a:rPr lang="en-US" dirty="0" err="1"/>
              <a:t>Chien</a:t>
            </a:r>
            <a:r>
              <a:rPr lang="en-US" dirty="0"/>
              <a:t>; CHAKRABORTY, </a:t>
            </a:r>
            <a:r>
              <a:rPr lang="en-US" dirty="0" err="1"/>
              <a:t>Suchandra</a:t>
            </a:r>
            <a:r>
              <a:rPr lang="en-US" dirty="0"/>
              <a:t>. A software defined network architecture for </a:t>
            </a:r>
            <a:r>
              <a:rPr lang="en-US" dirty="0" err="1"/>
              <a:t>geobroadcast</a:t>
            </a:r>
            <a:r>
              <a:rPr lang="en-US" dirty="0"/>
              <a:t> in </a:t>
            </a:r>
            <a:r>
              <a:rPr lang="en-US" dirty="0" err="1"/>
              <a:t>vanets</a:t>
            </a:r>
            <a:r>
              <a:rPr lang="en-US" dirty="0"/>
              <a:t>. In: </a:t>
            </a:r>
            <a:r>
              <a:rPr lang="en-US" b="1" dirty="0"/>
              <a:t>Communications (ICC), 2015 IEEE International Conference on</a:t>
            </a:r>
            <a:r>
              <a:rPr lang="en-US" dirty="0"/>
              <a:t>. IEEE, 2015. p. 6559-6564.</a:t>
            </a:r>
          </a:p>
          <a:p>
            <a:pPr algn="just"/>
            <a:r>
              <a:rPr lang="en-US" dirty="0" smtClean="0"/>
              <a:t>[13] HAJJI</a:t>
            </a:r>
            <a:r>
              <a:rPr lang="en-US" dirty="0"/>
              <a:t>, </a:t>
            </a:r>
            <a:r>
              <a:rPr lang="en-US" dirty="0" err="1"/>
              <a:t>Thouraya</a:t>
            </a:r>
            <a:r>
              <a:rPr lang="en-US" dirty="0"/>
              <a:t>; BARGAOUI, </a:t>
            </a:r>
            <a:r>
              <a:rPr lang="en-US" dirty="0" err="1"/>
              <a:t>Hichem</a:t>
            </a:r>
            <a:r>
              <a:rPr lang="en-US" dirty="0"/>
              <a:t>. Design of a VANET </a:t>
            </a:r>
            <a:r>
              <a:rPr lang="en-US" dirty="0" err="1"/>
              <a:t>Testbed</a:t>
            </a:r>
            <a:r>
              <a:rPr lang="en-US" dirty="0"/>
              <a:t> based on Cloud </a:t>
            </a:r>
            <a:r>
              <a:rPr lang="en-US" dirty="0" smtClean="0"/>
              <a:t>Computing, 2015.</a:t>
            </a:r>
          </a:p>
          <a:p>
            <a:pPr algn="just"/>
            <a:r>
              <a:rPr lang="en-US" dirty="0" smtClean="0"/>
              <a:t>[14] OLARIU</a:t>
            </a:r>
            <a:r>
              <a:rPr lang="en-US" dirty="0"/>
              <a:t>, Stephan; ELTOWEISSY, Mohamed; YOUNIS, Mohamed. Towards autonomous vehicular clouds. </a:t>
            </a:r>
            <a:r>
              <a:rPr lang="en-US" b="1" dirty="0"/>
              <a:t>EAI Endorsed Trans. Mobile Communications Applications</a:t>
            </a:r>
            <a:r>
              <a:rPr lang="en-US" dirty="0"/>
              <a:t>, v. 1, n. 1, p. e2, 2011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[15] YAN</a:t>
            </a:r>
            <a:r>
              <a:rPr lang="en-US" dirty="0"/>
              <a:t>, </a:t>
            </a:r>
            <a:r>
              <a:rPr lang="en-US" dirty="0" err="1"/>
              <a:t>Gongjun</a:t>
            </a:r>
            <a:r>
              <a:rPr lang="en-US" dirty="0"/>
              <a:t> et al. Security challenges in vehicular cloud computing. </a:t>
            </a:r>
            <a:r>
              <a:rPr lang="en-US" b="1" dirty="0"/>
              <a:t>IEEE Transactions on Intelligent Transportation Systems</a:t>
            </a:r>
            <a:r>
              <a:rPr lang="en-US" dirty="0"/>
              <a:t>, v. 14, n. 1, p. 284-294, 2013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[16] HUSSAIN</a:t>
            </a:r>
            <a:r>
              <a:rPr lang="en-US" dirty="0"/>
              <a:t>, </a:t>
            </a:r>
            <a:r>
              <a:rPr lang="en-US" dirty="0" err="1"/>
              <a:t>Rasheed</a:t>
            </a:r>
            <a:r>
              <a:rPr lang="en-US" dirty="0"/>
              <a:t> et al. Rethinking vehicular communications: Merging VANET with cloud computing. In: </a:t>
            </a:r>
            <a:r>
              <a:rPr lang="en-US" b="1" dirty="0"/>
              <a:t>Cloud Computing Technology and Science (</a:t>
            </a:r>
            <a:r>
              <a:rPr lang="en-US" b="1" dirty="0" err="1"/>
              <a:t>CloudCom</a:t>
            </a:r>
            <a:r>
              <a:rPr lang="en-US" b="1" dirty="0"/>
              <a:t>), 2012 IEEE 4th International Conference on</a:t>
            </a:r>
            <a:r>
              <a:rPr lang="en-US" dirty="0"/>
              <a:t>. IEEE, 2012. p. 606-609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[17] QIN</a:t>
            </a:r>
            <a:r>
              <a:rPr lang="en-US" dirty="0"/>
              <a:t>, Yang; HUANG, </a:t>
            </a:r>
            <a:r>
              <a:rPr lang="en-US" dirty="0" err="1"/>
              <a:t>Dijiang</a:t>
            </a:r>
            <a:r>
              <a:rPr lang="en-US" dirty="0"/>
              <a:t>; ZHANG, </a:t>
            </a:r>
            <a:r>
              <a:rPr lang="en-US" dirty="0" err="1"/>
              <a:t>Xinwen</a:t>
            </a:r>
            <a:r>
              <a:rPr lang="en-US" dirty="0"/>
              <a:t>. </a:t>
            </a:r>
            <a:r>
              <a:rPr lang="en-US" dirty="0" err="1"/>
              <a:t>Vehicloud</a:t>
            </a:r>
            <a:r>
              <a:rPr lang="en-US" dirty="0"/>
              <a:t>: Cloud computing facilitating routing in vehicular networks. In: </a:t>
            </a:r>
            <a:r>
              <a:rPr lang="en-US" b="1" dirty="0"/>
              <a:t>Trust, Security and Privacy in Computing and Communications (</a:t>
            </a:r>
            <a:r>
              <a:rPr lang="en-US" b="1" dirty="0" err="1"/>
              <a:t>TrustCom</a:t>
            </a:r>
            <a:r>
              <a:rPr lang="en-US" b="1" dirty="0"/>
              <a:t>), 2012 IEEE 11th International Conference on</a:t>
            </a:r>
            <a:r>
              <a:rPr lang="en-US" dirty="0"/>
              <a:t>. IEEE, 2012. p. 1438-1445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[18] LEE</a:t>
            </a:r>
            <a:r>
              <a:rPr lang="en-US" dirty="0"/>
              <a:t>, </a:t>
            </a:r>
            <a:r>
              <a:rPr lang="en-US" dirty="0" err="1"/>
              <a:t>Euisin</a:t>
            </a:r>
            <a:r>
              <a:rPr lang="en-US" dirty="0"/>
              <a:t> et al. Vehicular cloud networking: architecture and design principles. </a:t>
            </a:r>
            <a:r>
              <a:rPr lang="en-US" b="1" dirty="0"/>
              <a:t>IEEE Communications Magazine</a:t>
            </a:r>
            <a:r>
              <a:rPr lang="en-US" dirty="0"/>
              <a:t>, v. 52, n. 2, p. 148-155, 2014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[20] GERLA</a:t>
            </a:r>
            <a:r>
              <a:rPr lang="en-US" dirty="0"/>
              <a:t>, Mario. Vehicular cloud computing. In: </a:t>
            </a:r>
            <a:r>
              <a:rPr lang="en-US" b="1" dirty="0"/>
              <a:t>Ad Hoc Networking Workshop (Med-Hoc-Net), 2012 The 11th Annual Mediterranean</a:t>
            </a:r>
            <a:r>
              <a:rPr lang="en-US" dirty="0"/>
              <a:t>. IEEE, 2012. p. 152-155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[21] SOOKHAK</a:t>
            </a:r>
            <a:r>
              <a:rPr lang="en-US" dirty="0"/>
              <a:t>, Mehdi; YU, F. Richard; TANG, Helen. Secure Data Sharing for Vehicular Ad-hoc Networks Using Cloud Computing. In: </a:t>
            </a:r>
            <a:r>
              <a:rPr lang="en-US" b="1" dirty="0"/>
              <a:t>Ad Hoc Networks</a:t>
            </a:r>
            <a:r>
              <a:rPr lang="en-US" dirty="0"/>
              <a:t>. Springer International Publishing, 2017. p. 306-315.</a:t>
            </a:r>
          </a:p>
          <a:p>
            <a:pPr algn="just"/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9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latin typeface="Calibri" pitchFamily="34" charset="0"/>
              </a:rPr>
              <a:t>Introdução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dirty="0"/>
              <a:t>C</a:t>
            </a:r>
            <a:r>
              <a:rPr lang="en-US" sz="2800" dirty="0" err="1"/>
              <a:t>i</a:t>
            </a:r>
            <a:r>
              <a:rPr lang="pt-BR" sz="2800" dirty="0" err="1"/>
              <a:t>dades</a:t>
            </a:r>
            <a:r>
              <a:rPr lang="pt-BR" sz="2800" dirty="0"/>
              <a:t> Inteligentes</a:t>
            </a:r>
          </a:p>
          <a:p>
            <a:pPr algn="just"/>
            <a:r>
              <a:rPr lang="pt-BR" sz="2800" dirty="0"/>
              <a:t>Sistema Inteligente de Transporte</a:t>
            </a:r>
          </a:p>
          <a:p>
            <a:pPr algn="just"/>
            <a:r>
              <a:rPr lang="pt-BR" sz="2800" dirty="0"/>
              <a:t>Mobilidade Urbana</a:t>
            </a:r>
          </a:p>
          <a:p>
            <a:pPr algn="just"/>
            <a:r>
              <a:rPr lang="pt-BR" sz="2800" dirty="0"/>
              <a:t>VANET</a:t>
            </a:r>
          </a:p>
          <a:p>
            <a:pPr algn="just"/>
            <a:r>
              <a:rPr lang="pt-BR" sz="2800" dirty="0"/>
              <a:t>I9VANET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7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Referências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[22] COMI</a:t>
            </a:r>
            <a:r>
              <a:rPr lang="en-US" sz="2000" dirty="0"/>
              <a:t>, </a:t>
            </a:r>
            <a:r>
              <a:rPr lang="en-US" sz="2000" dirty="0" err="1"/>
              <a:t>Antonello</a:t>
            </a:r>
            <a:r>
              <a:rPr lang="en-US" sz="2000" dirty="0"/>
              <a:t> et al. An evolutionary approach for cloud learning agents in multi-cloud distributed contexts. In: </a:t>
            </a:r>
            <a:r>
              <a:rPr lang="en-US" sz="2000" b="1" dirty="0"/>
              <a:t>Enabling Technologies: Infrastructure for Collaborative Enterprises (WETICE), 2015 IEEE 24th International Conference on</a:t>
            </a:r>
            <a:r>
              <a:rPr lang="en-US" sz="2000" dirty="0"/>
              <a:t>. IEEE, 2015. p. 99-104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[23] DORRI</a:t>
            </a:r>
            <a:r>
              <a:rPr lang="en-US" sz="2000" dirty="0"/>
              <a:t>, Ali et al. </a:t>
            </a:r>
            <a:r>
              <a:rPr lang="en-US" sz="2000" dirty="0" err="1"/>
              <a:t>BlockChain</a:t>
            </a:r>
            <a:r>
              <a:rPr lang="en-US" sz="2000" dirty="0"/>
              <a:t>: A distributed solution to automotive security and privacy. </a:t>
            </a:r>
            <a:r>
              <a:rPr lang="en-US" sz="2000" b="1" dirty="0" err="1"/>
              <a:t>arXiv</a:t>
            </a:r>
            <a:r>
              <a:rPr lang="en-US" sz="2000" b="1" dirty="0"/>
              <a:t> preprint arXiv:1704.00073</a:t>
            </a:r>
            <a:r>
              <a:rPr lang="en-US" sz="2000" dirty="0"/>
              <a:t>, 2017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[24] CHEN</a:t>
            </a:r>
            <a:r>
              <a:rPr lang="en-US" sz="2000" dirty="0"/>
              <a:t>, Y.; ZHAO, S.; FARRELL, J. A. Computationally e </a:t>
            </a:r>
            <a:r>
              <a:rPr lang="en-US" sz="2000" dirty="0" err="1"/>
              <a:t>cient</a:t>
            </a:r>
            <a:r>
              <a:rPr lang="en-US" sz="2000" dirty="0"/>
              <a:t> carrier integer ambiguity resolution in </a:t>
            </a:r>
            <a:r>
              <a:rPr lang="en-US" sz="2000" dirty="0" err="1"/>
              <a:t>multiepoch</a:t>
            </a:r>
            <a:r>
              <a:rPr lang="en-US" sz="2000" dirty="0"/>
              <a:t> </a:t>
            </a:r>
            <a:r>
              <a:rPr lang="en-US" sz="2000" dirty="0" err="1"/>
              <a:t>gps</a:t>
            </a:r>
            <a:r>
              <a:rPr lang="en-US" sz="2000" dirty="0"/>
              <a:t>/ins: a common-position-shift approach. IEEE </a:t>
            </a:r>
            <a:r>
              <a:rPr lang="en-US" sz="2000" dirty="0" smtClean="0"/>
              <a:t>Transactions </a:t>
            </a:r>
            <a:r>
              <a:rPr lang="en-US" sz="2000" dirty="0"/>
              <a:t>on Control Systems Technology, IEEE, v. 24, n. 5, p. 1541–1556, 2016. </a:t>
            </a:r>
            <a:r>
              <a:rPr lang="en-US" sz="2000" dirty="0" err="1"/>
              <a:t>Citado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pa ́</a:t>
            </a:r>
            <a:r>
              <a:rPr lang="en-US" sz="2000" dirty="0" err="1"/>
              <a:t>gina</a:t>
            </a:r>
            <a:r>
              <a:rPr lang="en-US" sz="2000" dirty="0"/>
              <a:t> 90. 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 smtClean="0">
                <a:latin typeface="Calibri" pitchFamily="34" charset="0"/>
              </a:rPr>
              <a:t>g</a:t>
            </a:r>
            <a:r>
              <a:rPr lang="pt-BR" altLang="pt-BR" sz="3200" dirty="0" err="1" smtClean="0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Problema de Pesquisa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Desafios</a:t>
            </a:r>
          </a:p>
          <a:p>
            <a:pPr lvl="1" algn="just"/>
            <a:r>
              <a:rPr lang="pt-BR" sz="3200" dirty="0" smtClean="0"/>
              <a:t>Alta mobilidade.</a:t>
            </a:r>
          </a:p>
          <a:p>
            <a:pPr lvl="1" algn="just"/>
            <a:r>
              <a:rPr lang="pt-BR" sz="3200" dirty="0" smtClean="0"/>
              <a:t>Alta e baixa densidade</a:t>
            </a:r>
          </a:p>
          <a:p>
            <a:pPr lvl="1" algn="just"/>
            <a:r>
              <a:rPr lang="pt-BR" sz="3200" dirty="0" smtClean="0"/>
              <a:t>Segurança e privacidade</a:t>
            </a:r>
          </a:p>
          <a:p>
            <a:pPr lvl="1" algn="just"/>
            <a:r>
              <a:rPr lang="pt-BR" sz="3200" dirty="0" smtClean="0"/>
              <a:t>Roteamento</a:t>
            </a:r>
          </a:p>
          <a:p>
            <a:pPr lvl="1" algn="just"/>
            <a:r>
              <a:rPr lang="pt-BR" sz="3200" smtClean="0"/>
              <a:t>Escalabilidade</a:t>
            </a:r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VANET e Computação em Nuvem</a:t>
            </a:r>
          </a:p>
          <a:p>
            <a:pPr algn="just"/>
            <a:r>
              <a:rPr lang="pt-BR" sz="3200" dirty="0"/>
              <a:t>Gerenciamento Virtualizado dos Nós</a:t>
            </a:r>
          </a:p>
          <a:p>
            <a:pPr algn="just"/>
            <a:r>
              <a:rPr lang="pt-BR" sz="3200" dirty="0"/>
              <a:t>Simplificação na construção dos algoritmos :</a:t>
            </a:r>
          </a:p>
          <a:p>
            <a:pPr lvl="1" algn="just"/>
            <a:r>
              <a:rPr lang="pt-BR" dirty="0"/>
              <a:t>Roteamento</a:t>
            </a:r>
          </a:p>
          <a:p>
            <a:pPr lvl="1" algn="just"/>
            <a:r>
              <a:rPr lang="pt-BR" dirty="0"/>
              <a:t>Segurança</a:t>
            </a:r>
          </a:p>
          <a:p>
            <a:pPr lvl="1" algn="just"/>
            <a:r>
              <a:rPr lang="pt-BR" dirty="0"/>
              <a:t>Aplicações</a:t>
            </a:r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440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Geral</a:t>
            </a:r>
          </a:p>
          <a:p>
            <a:pPr lvl="1"/>
            <a:r>
              <a:rPr lang="pt-BR" dirty="0"/>
              <a:t>Propor um modelo de arquitetura de software aberto, flexível e extensível, com capacidade de gerenciar nós de uma VANET, realizando a comunicação entre os elementos de forma virtual na tentativa de corroborar com a solução de alguns dos principais desafios relacionados às redes veiculares.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668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Específicos</a:t>
            </a:r>
          </a:p>
          <a:p>
            <a:pPr lvl="1" algn="just"/>
            <a:r>
              <a:rPr lang="pt-BR" dirty="0"/>
              <a:t>Elaborar um modelo de arquitetura de </a:t>
            </a:r>
            <a:r>
              <a:rPr lang="pt-BR" i="1" dirty="0"/>
              <a:t>software aberta </a:t>
            </a:r>
            <a:r>
              <a:rPr lang="pt-BR" dirty="0"/>
              <a:t>de maneira que permita a extensibilidade, flexibilidade e escalabilidade;</a:t>
            </a:r>
          </a:p>
          <a:p>
            <a:pPr lvl="1" algn="just"/>
            <a:r>
              <a:rPr lang="pt-BR" dirty="0"/>
              <a:t>Construir uma plataforma seguindo os requisitos da arquitetura definida</a:t>
            </a:r>
            <a:r>
              <a:rPr lang="pt-BR" b="1" u="sng" dirty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</a:p>
          <a:p>
            <a:pPr algn="just"/>
            <a:endParaRPr 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423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dirty="0" err="1"/>
              <a:t>Quadro</a:t>
            </a:r>
            <a:r>
              <a:rPr lang="en-US" dirty="0"/>
              <a:t> </a:t>
            </a:r>
            <a:r>
              <a:rPr lang="en-US" dirty="0" err="1"/>
              <a:t>comparativo</a:t>
            </a: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7" name="Picture 6" descr="estado_da_art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43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I2AV e V2AV </a:t>
            </a:r>
            <a:r>
              <a:rPr lang="mr-IN" dirty="0" smtClean="0"/>
              <a:t>–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844901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AV2AV, AV2AI e AI2AI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flux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1"/>
            <a:ext cx="6680026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1495</Words>
  <Application>Microsoft Macintosh PowerPoint</Application>
  <PresentationFormat>On-screen Show (4:3)</PresentationFormat>
  <Paragraphs>228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EdStudPres</vt:lpstr>
      <vt:lpstr>Geoleite:Users:geoleite:ProjetosGit:Mestrado:Apresentacao:RequisitosPapadimitratos.docx!OLE_LINK1</vt:lpstr>
      <vt:lpstr>I9Vanet: um modelo de arquitetura de software para rede veicular em nuvem </vt:lpstr>
      <vt:lpstr>Agenda</vt:lpstr>
      <vt:lpstr>Introdução</vt:lpstr>
      <vt:lpstr>Problema de Pesquisa</vt:lpstr>
      <vt:lpstr>Justificativa</vt:lpstr>
      <vt:lpstr>Objetivos</vt:lpstr>
      <vt:lpstr>Objetivos</vt:lpstr>
      <vt:lpstr>Trabalhos Relacionados</vt:lpstr>
      <vt:lpstr>Arquitetura de Software Proposta</vt:lpstr>
      <vt:lpstr>Arquitetura de Software Proposta</vt:lpstr>
      <vt:lpstr>Arquitetura de Software Proposta</vt:lpstr>
      <vt:lpstr>Arquitetura de Software Proposta</vt:lpstr>
      <vt:lpstr>Arquitetura de Software Proposta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Avaliação da Plataforma</vt:lpstr>
      <vt:lpstr>Conclusões</vt:lpstr>
      <vt:lpstr>Trabalhos Futuros</vt:lpstr>
      <vt:lpstr>Trabalhos Futuros</vt:lpstr>
      <vt:lpstr>Contribuições</vt:lpstr>
      <vt:lpstr>Publicações</vt:lpstr>
      <vt:lpstr>Referências</vt:lpstr>
      <vt:lpstr>Referências</vt:lpstr>
      <vt:lpstr>Referências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2017-05-29T15:02:00Z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