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56" r:id="rId5"/>
    <p:sldId id="257" r:id="rId6"/>
    <p:sldId id="260" r:id="rId7"/>
    <p:sldId id="258" r:id="rId8"/>
    <p:sldId id="261" r:id="rId9"/>
    <p:sldId id="283" r:id="rId10"/>
    <p:sldId id="264" r:id="rId11"/>
    <p:sldId id="266" r:id="rId12"/>
    <p:sldId id="267" r:id="rId13"/>
    <p:sldId id="269" r:id="rId14"/>
    <p:sldId id="268" r:id="rId15"/>
    <p:sldId id="285" r:id="rId16"/>
    <p:sldId id="286" r:id="rId17"/>
    <p:sldId id="287" r:id="rId18"/>
    <p:sldId id="2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66CC"/>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4" d="100"/>
          <a:sy n="74" d="100"/>
        </p:scale>
        <p:origin x="564"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5/17/2025</a:t>
            </a:fld>
            <a:endParaRPr lang="en-US" dirty="0"/>
          </a:p>
        </p:txBody>
      </p:sp>
      <p:sp>
        <p:nvSpPr>
          <p:cNvPr id="4" name="Footer Placeholder 3">
            <a:extLst>
              <a:ext uri="{FF2B5EF4-FFF2-40B4-BE49-F238E27FC236}">
                <a16:creationId xmlns=""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5/17/2025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7" name="Text Placeholder 22">
            <a:extLst>
              <a:ext uri="{FF2B5EF4-FFF2-40B4-BE49-F238E27FC236}">
                <a16:creationId xmlns=""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8" name="Text Placeholder 22">
            <a:extLst>
              <a:ext uri="{FF2B5EF4-FFF2-40B4-BE49-F238E27FC236}">
                <a16:creationId xmlns=""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29" name="Text Placeholder 22">
            <a:extLst>
              <a:ext uri="{FF2B5EF4-FFF2-40B4-BE49-F238E27FC236}">
                <a16:creationId xmlns=""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0" name="Text Placeholder 22">
            <a:extLst>
              <a:ext uri="{FF2B5EF4-FFF2-40B4-BE49-F238E27FC236}">
                <a16:creationId xmlns=""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cxnSp>
        <p:nvCxnSpPr>
          <p:cNvPr id="7" name="Straight Connector 6">
            <a:extLst>
              <a:ext uri="{FF2B5EF4-FFF2-40B4-BE49-F238E27FC236}">
                <a16:creationId xmlns=""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7" name="Text Placeholder 22">
            <a:extLst>
              <a:ext uri="{FF2B5EF4-FFF2-40B4-BE49-F238E27FC236}">
                <a16:creationId xmlns=""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p:txBody>
      </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Click to edit Master text styles</a:t>
            </a:r>
          </a:p>
        </p:txBody>
      </p:sp>
      <p:sp>
        <p:nvSpPr>
          <p:cNvPr id="22" name="Content Placeholder 2">
            <a:extLst>
              <a:ext uri="{FF2B5EF4-FFF2-40B4-BE49-F238E27FC236}">
                <a16:creationId xmlns=""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22" name="Slide Number Placeholder 4">
            <a:extLst>
              <a:ext uri="{FF2B5EF4-FFF2-40B4-BE49-F238E27FC236}">
                <a16:creationId xmlns=""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Click to edit Master text styles</a:t>
            </a:r>
          </a:p>
        </p:txBody>
      </p:sp>
      <p:sp>
        <p:nvSpPr>
          <p:cNvPr id="35" name="Slide Number Placeholder 4">
            <a:extLst>
              <a:ext uri="{FF2B5EF4-FFF2-40B4-BE49-F238E27FC236}">
                <a16:creationId xmlns=""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Click to 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6" name="Text Placeholder 4">
            <a:extLst>
              <a:ext uri="{FF2B5EF4-FFF2-40B4-BE49-F238E27FC236}">
                <a16:creationId xmlns=""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Click to edit Master text styles</a:t>
            </a:r>
          </a:p>
        </p:txBody>
      </p:sp>
      <p:sp>
        <p:nvSpPr>
          <p:cNvPr id="27" name="Content Placeholder 3">
            <a:extLst>
              <a:ext uri="{FF2B5EF4-FFF2-40B4-BE49-F238E27FC236}">
                <a16:creationId xmlns=""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4" name="Title 3"/>
          <p:cNvSpPr>
            <a:spLocks noGrp="1"/>
          </p:cNvSpPr>
          <p:nvPr>
            <p:ph type="ctrTitle"/>
          </p:nvPr>
        </p:nvSpPr>
        <p:spPr>
          <a:xfrm>
            <a:off x="3799268" y="2395727"/>
            <a:ext cx="6039676" cy="643687"/>
          </a:xfrm>
        </p:spPr>
        <p:txBody>
          <a:bodyPr/>
          <a:lstStyle/>
          <a:p>
            <a:r>
              <a:rPr lang="en-US" sz="5400" dirty="0" smtClean="0">
                <a:latin typeface="Algerian" panose="04020705040A02060702" pitchFamily="82" charset="0"/>
              </a:rPr>
              <a:t>SPAM EMAIL DETECTION</a:t>
            </a:r>
            <a:endParaRPr lang="en-US" sz="5400" dirty="0">
              <a:latin typeface="Algerian" panose="04020705040A02060702" pitchFamily="82" charset="0"/>
            </a:endParaRPr>
          </a:p>
        </p:txBody>
      </p:sp>
      <p:sp>
        <p:nvSpPr>
          <p:cNvPr id="5" name="Subtitle 4"/>
          <p:cNvSpPr>
            <a:spLocks noGrp="1"/>
          </p:cNvSpPr>
          <p:nvPr>
            <p:ph type="subTitle" idx="1"/>
          </p:nvPr>
        </p:nvSpPr>
        <p:spPr>
          <a:xfrm>
            <a:off x="3168202" y="3721608"/>
            <a:ext cx="6670741" cy="868680"/>
          </a:xfrm>
        </p:spPr>
        <p:txBody>
          <a:bodyPr>
            <a:normAutofit/>
          </a:bodyPr>
          <a:lstStyle/>
          <a:p>
            <a:pPr algn="ctr"/>
            <a:r>
              <a:rPr lang="en-US" sz="3600" dirty="0" smtClean="0">
                <a:solidFill>
                  <a:schemeClr val="bg1">
                    <a:lumMod val="85000"/>
                  </a:schemeClr>
                </a:solidFill>
                <a:latin typeface="Algerian" panose="04020705040A02060702" pitchFamily="82" charset="0"/>
              </a:rPr>
              <a:t>Innovative ninjas</a:t>
            </a:r>
            <a:endParaRPr lang="en-US" sz="3600" dirty="0">
              <a:solidFill>
                <a:schemeClr val="bg1">
                  <a:lumMod val="85000"/>
                </a:schemeClr>
              </a:solidFill>
              <a:latin typeface="Algerian" panose="04020705040A02060702" pitchFamily="82" charset="0"/>
            </a:endParaRPr>
          </a:p>
        </p:txBody>
      </p:sp>
    </p:spTree>
    <p:extLst>
      <p:ext uri="{BB962C8B-B14F-4D97-AF65-F5344CB8AC3E}">
        <p14:creationId xmlns:p14="http://schemas.microsoft.com/office/powerpoint/2010/main" val="3946934594"/>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490953" y="193183"/>
            <a:ext cx="4069723" cy="707886"/>
          </a:xfrm>
          <a:prstGeom prst="rect">
            <a:avLst/>
          </a:prstGeom>
          <a:noFill/>
        </p:spPr>
        <p:txBody>
          <a:bodyPr wrap="square" rtlCol="0">
            <a:spAutoFit/>
          </a:bodyPr>
          <a:lstStyle/>
          <a:p>
            <a:r>
              <a:rPr lang="en-US" sz="4000" dirty="0" smtClean="0">
                <a:solidFill>
                  <a:schemeClr val="bg1"/>
                </a:solidFill>
                <a:latin typeface="Algerian" panose="04020705040A02060702" pitchFamily="82" charset="0"/>
              </a:rPr>
              <a:t>SAMPLE INPUT</a:t>
            </a:r>
            <a:r>
              <a:rPr lang="en-US" sz="4000" dirty="0" smtClean="0">
                <a:solidFill>
                  <a:schemeClr val="bg1"/>
                </a:solidFill>
              </a:rPr>
              <a:t>:</a:t>
            </a:r>
            <a:endParaRPr lang="en-US" sz="4000" dirty="0">
              <a:solidFill>
                <a:schemeClr val="bg1"/>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820" y="193183"/>
            <a:ext cx="5474905" cy="388942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30313" y="2781836"/>
            <a:ext cx="5876951" cy="3837905"/>
          </a:xfrm>
          <a:prstGeom prst="rect">
            <a:avLst/>
          </a:prstGeom>
        </p:spPr>
      </p:pic>
    </p:spTree>
    <p:extLst>
      <p:ext uri="{BB962C8B-B14F-4D97-AF65-F5344CB8AC3E}">
        <p14:creationId xmlns:p14="http://schemas.microsoft.com/office/powerpoint/2010/main" val="429771863"/>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366716" y="850005"/>
            <a:ext cx="4327301" cy="707886"/>
          </a:xfrm>
          <a:prstGeom prst="rect">
            <a:avLst/>
          </a:prstGeom>
          <a:noFill/>
        </p:spPr>
        <p:txBody>
          <a:bodyPr wrap="square" rtlCol="0">
            <a:spAutoFit/>
          </a:bodyPr>
          <a:lstStyle/>
          <a:p>
            <a:r>
              <a:rPr lang="en-US" sz="4000" dirty="0" smtClean="0">
                <a:solidFill>
                  <a:schemeClr val="bg1"/>
                </a:solidFill>
                <a:latin typeface="Algerian" panose="04020705040A02060702" pitchFamily="82" charset="0"/>
              </a:rPr>
              <a:t>SAMPLE OUTPUT:</a:t>
            </a:r>
            <a:endParaRPr lang="en-US" sz="4000" dirty="0">
              <a:solidFill>
                <a:schemeClr val="bg1"/>
              </a:solidFill>
              <a:latin typeface="Algerian" panose="04020705040A02060702" pitchFamily="82"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36406" y="2055667"/>
            <a:ext cx="5666704" cy="4473921"/>
          </a:xfrm>
          <a:prstGeom prst="rect">
            <a:avLst/>
          </a:prstGeom>
        </p:spPr>
      </p:pic>
    </p:spTree>
    <p:extLst>
      <p:ext uri="{BB962C8B-B14F-4D97-AF65-F5344CB8AC3E}">
        <p14:creationId xmlns:p14="http://schemas.microsoft.com/office/powerpoint/2010/main" val="44069682"/>
      </p:ext>
    </p:extLst>
  </p:cSld>
  <p:clrMapOvr>
    <a:masterClrMapping/>
  </p:clrMapOvr>
  <p:transition spd="slow">
    <p:wip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98DCA46-603B-4178-8707-30E192CE6B8D}"/>
              </a:ext>
            </a:extLst>
          </p:cNvPr>
          <p:cNvSpPr>
            <a:spLocks noGrp="1"/>
          </p:cNvSpPr>
          <p:nvPr>
            <p:ph type="title"/>
          </p:nvPr>
        </p:nvSpPr>
        <p:spPr/>
        <p:txBody>
          <a:bodyPr/>
          <a:lstStyle/>
          <a:p>
            <a:r>
              <a:rPr lang="en-US" dirty="0"/>
              <a:t> </a:t>
            </a:r>
            <a:r>
              <a:rPr lang="en-US" dirty="0" smtClean="0"/>
              <a:t> </a:t>
            </a:r>
            <a:endParaRPr lang="en-US" dirty="0"/>
          </a:p>
        </p:txBody>
      </p:sp>
      <p:sp>
        <p:nvSpPr>
          <p:cNvPr id="2" name="Slide Number Placeholder 1">
            <a:extLst>
              <a:ext uri="{FF2B5EF4-FFF2-40B4-BE49-F238E27FC236}">
                <a16:creationId xmlns=""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12</a:t>
            </a:fld>
            <a:endParaRPr lang="en-US" dirty="0"/>
          </a:p>
        </p:txBody>
      </p:sp>
      <p:sp>
        <p:nvSpPr>
          <p:cNvPr id="3" name="Text Placeholder 2">
            <a:extLst>
              <a:ext uri="{FF2B5EF4-FFF2-40B4-BE49-F238E27FC236}">
                <a16:creationId xmlns="" xmlns:a16="http://schemas.microsoft.com/office/drawing/2014/main" id="{06554A61-D199-469B-AB0C-B68F82B5059F}"/>
              </a:ext>
            </a:extLst>
          </p:cNvPr>
          <p:cNvSpPr>
            <a:spLocks noGrp="1"/>
          </p:cNvSpPr>
          <p:nvPr>
            <p:ph type="body" sz="quarter" idx="13"/>
          </p:nvPr>
        </p:nvSpPr>
        <p:spPr>
          <a:xfrm>
            <a:off x="1120462" y="1866364"/>
            <a:ext cx="9661838" cy="4637467"/>
          </a:xfrm>
        </p:spPr>
        <p:txBody>
          <a:bodyPr>
            <a:normAutofit fontScale="40000" lnSpcReduction="20000"/>
          </a:bodyPr>
          <a:lstStyle/>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t>False </a:t>
            </a:r>
            <a:r>
              <a:rPr lang="en-US" dirty="0"/>
              <a:t>Positives: Legitimate emails may be incorrectly marked as spam, </a:t>
            </a:r>
            <a:r>
              <a:rPr lang="en-US" dirty="0" smtClean="0"/>
              <a:t>causing </a:t>
            </a:r>
            <a:r>
              <a:rPr lang="en-US" dirty="0"/>
              <a:t>important messages to be missed</a:t>
            </a:r>
            <a:r>
              <a:rPr lang="en-US" dirty="0" smtClean="0"/>
              <a:t>.</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t>False </a:t>
            </a:r>
            <a:r>
              <a:rPr lang="en-US" dirty="0"/>
              <a:t>Negatives: Some spam emails evade detection and reach the inbox</a:t>
            </a:r>
            <a:r>
              <a:rPr lang="en-US" dirty="0" smtClean="0"/>
              <a:t>.</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t>Imbalanced </a:t>
            </a:r>
            <a:r>
              <a:rPr lang="en-US" dirty="0"/>
              <a:t>Data: Spam datasets often have more legitimate emails than spam, making training </a:t>
            </a:r>
            <a:r>
              <a:rPr lang="en-US" dirty="0" smtClean="0"/>
              <a:t>difficult.</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t>Language </a:t>
            </a:r>
            <a:r>
              <a:rPr lang="en-US" dirty="0"/>
              <a:t>and Format Variations: Spam emails can use different languages, slang, or obfuscation techniques</a:t>
            </a:r>
            <a:r>
              <a:rPr lang="en-US" dirty="0" smtClean="0"/>
              <a:t>.</a:t>
            </a:r>
          </a:p>
          <a:p>
            <a:r>
              <a:rPr lang="en-US"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t>High </a:t>
            </a:r>
            <a:r>
              <a:rPr lang="en-US" dirty="0"/>
              <a:t>Volume of Emails: Processing large volumes of emails efficiently is challenging</a:t>
            </a:r>
            <a:r>
              <a:rPr lang="en-US" dirty="0" smtClean="0"/>
              <a:t>.</a:t>
            </a:r>
          </a:p>
          <a:p>
            <a:r>
              <a:rPr lang="en-US"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dirty="0" smtClean="0"/>
              <a:t>Encrypted </a:t>
            </a:r>
            <a:r>
              <a:rPr lang="en-US" dirty="0"/>
              <a:t>or Image-based Spam: Spam hidden inside images or encrypted content is harder to detect.</a:t>
            </a:r>
          </a:p>
        </p:txBody>
      </p:sp>
      <p:sp>
        <p:nvSpPr>
          <p:cNvPr id="5" name="TextBox 4"/>
          <p:cNvSpPr txBox="1"/>
          <p:nvPr/>
        </p:nvSpPr>
        <p:spPr>
          <a:xfrm>
            <a:off x="1409700" y="416736"/>
            <a:ext cx="5125791" cy="1323439"/>
          </a:xfrm>
          <a:prstGeom prst="rect">
            <a:avLst/>
          </a:prstGeom>
          <a:noFill/>
        </p:spPr>
        <p:txBody>
          <a:bodyPr wrap="square" rtlCol="0">
            <a:spAutoFit/>
          </a:bodyPr>
          <a:lstStyle/>
          <a:p>
            <a:r>
              <a:rPr lang="en-US" sz="4000" dirty="0" smtClean="0">
                <a:solidFill>
                  <a:schemeClr val="bg1"/>
                </a:solidFill>
                <a:latin typeface="Algerian" panose="04020705040A02060702" pitchFamily="82" charset="0"/>
              </a:rPr>
              <a:t>CHALLENGES FACED:</a:t>
            </a:r>
            <a:endParaRPr lang="en-US" sz="40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5958238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C263D6C4-4840-40CC-AC84-17E24B3B7BDE}" type="slidenum">
              <a:rPr lang="en-US" noProof="0" smtClean="0"/>
              <a:pPr/>
              <a:t>13</a:t>
            </a:fld>
            <a:endParaRPr lang="en-US" noProof="0" dirty="0"/>
          </a:p>
        </p:txBody>
      </p:sp>
      <p:sp>
        <p:nvSpPr>
          <p:cNvPr id="5" name="TextBox 4"/>
          <p:cNvSpPr txBox="1"/>
          <p:nvPr/>
        </p:nvSpPr>
        <p:spPr>
          <a:xfrm>
            <a:off x="888643" y="824247"/>
            <a:ext cx="6954592" cy="1323439"/>
          </a:xfrm>
          <a:prstGeom prst="rect">
            <a:avLst/>
          </a:prstGeom>
          <a:noFill/>
        </p:spPr>
        <p:txBody>
          <a:bodyPr wrap="square" rtlCol="0">
            <a:spAutoFit/>
          </a:bodyPr>
          <a:lstStyle/>
          <a:p>
            <a:r>
              <a:rPr lang="en-US" sz="4000" dirty="0" smtClean="0">
                <a:solidFill>
                  <a:schemeClr val="bg1"/>
                </a:solidFill>
                <a:latin typeface="Algerian" panose="04020705040A02060702" pitchFamily="82" charset="0"/>
              </a:rPr>
              <a:t>ADVANTAGES: </a:t>
            </a:r>
          </a:p>
          <a:p>
            <a:endParaRPr lang="en-US" sz="4000" dirty="0">
              <a:solidFill>
                <a:schemeClr val="bg1"/>
              </a:solidFill>
              <a:latin typeface="Algerian" panose="04020705040A02060702" pitchFamily="82" charset="0"/>
            </a:endParaRPr>
          </a:p>
        </p:txBody>
      </p:sp>
      <p:sp>
        <p:nvSpPr>
          <p:cNvPr id="6" name="TextBox 5"/>
          <p:cNvSpPr txBox="1"/>
          <p:nvPr/>
        </p:nvSpPr>
        <p:spPr>
          <a:xfrm>
            <a:off x="1815921" y="2408349"/>
            <a:ext cx="6851561" cy="4893647"/>
          </a:xfrm>
          <a:prstGeom prst="rect">
            <a:avLst/>
          </a:prstGeom>
          <a:noFill/>
        </p:spPr>
        <p:txBody>
          <a:bodyPr wrap="square" rtlCol="0">
            <a:spAutoFit/>
          </a:bodyPr>
          <a:lstStyle/>
          <a:p>
            <a:r>
              <a:rPr lang="en-US" sz="2400"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solidFill>
                  <a:schemeClr val="bg1"/>
                </a:solidFill>
              </a:rPr>
              <a:t>Improves Security.</a:t>
            </a:r>
          </a:p>
          <a:p>
            <a:endParaRPr lang="en-US" sz="2400" dirty="0" smtClean="0">
              <a:solidFill>
                <a:schemeClr val="bg1"/>
              </a:solidFill>
            </a:endParaRPr>
          </a:p>
          <a:p>
            <a:r>
              <a:rPr lang="en-US" sz="24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solidFill>
                  <a:schemeClr val="bg1"/>
                </a:solidFill>
              </a:rPr>
              <a:t>Reduces </a:t>
            </a:r>
            <a:r>
              <a:rPr lang="en-US" sz="2400" dirty="0">
                <a:solidFill>
                  <a:schemeClr val="bg1"/>
                </a:solidFill>
              </a:rPr>
              <a:t>Inbox </a:t>
            </a:r>
            <a:r>
              <a:rPr lang="en-US" sz="2400" dirty="0" smtClean="0">
                <a:solidFill>
                  <a:schemeClr val="bg1"/>
                </a:solidFill>
              </a:rPr>
              <a:t>Clutter.</a:t>
            </a:r>
          </a:p>
          <a:p>
            <a:endParaRPr lang="en-US" sz="2400" dirty="0" smtClean="0">
              <a:solidFill>
                <a:schemeClr val="bg1"/>
              </a:solidFill>
            </a:endParaRPr>
          </a:p>
          <a:p>
            <a:r>
              <a:rPr lang="en-US" sz="24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solidFill>
                  <a:schemeClr val="bg1"/>
                </a:solidFill>
              </a:rPr>
              <a:t>Saves Time.</a:t>
            </a:r>
          </a:p>
          <a:p>
            <a:endParaRPr lang="en-US" sz="2400" dirty="0" smtClean="0">
              <a:solidFill>
                <a:schemeClr val="bg1"/>
              </a:solidFill>
            </a:endParaRPr>
          </a:p>
          <a:p>
            <a:r>
              <a:rPr lang="en-US" sz="24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solidFill>
                  <a:schemeClr val="bg1"/>
                </a:solidFill>
              </a:rPr>
              <a:t>Productivity.</a:t>
            </a:r>
          </a:p>
          <a:p>
            <a:endParaRPr lang="en-US" sz="2400" dirty="0" smtClean="0">
              <a:solidFill>
                <a:schemeClr val="bg1"/>
              </a:solidFill>
            </a:endParaRPr>
          </a:p>
          <a:p>
            <a:r>
              <a:rPr lang="en-US" sz="24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solidFill>
                  <a:schemeClr val="bg1"/>
                </a:solidFill>
              </a:rPr>
              <a:t>Sensitive Information.</a:t>
            </a:r>
          </a:p>
          <a:p>
            <a:endParaRPr lang="en-US" sz="2400" dirty="0" smtClean="0">
              <a:solidFill>
                <a:schemeClr val="bg1"/>
              </a:solidFill>
            </a:endParaRPr>
          </a:p>
          <a:p>
            <a:r>
              <a:rPr lang="en-US" sz="24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solidFill>
                  <a:schemeClr val="bg1"/>
                </a:solidFill>
              </a:rPr>
              <a:t>Improves </a:t>
            </a:r>
            <a:r>
              <a:rPr lang="en-US" sz="2400" dirty="0">
                <a:solidFill>
                  <a:schemeClr val="bg1"/>
                </a:solidFill>
              </a:rPr>
              <a:t>System </a:t>
            </a:r>
            <a:r>
              <a:rPr lang="en-US" sz="2400" dirty="0" smtClean="0">
                <a:solidFill>
                  <a:schemeClr val="bg1"/>
                </a:solidFill>
              </a:rPr>
              <a:t>Performance.</a:t>
            </a:r>
          </a:p>
          <a:p>
            <a:endParaRPr lang="en-US" sz="2400" dirty="0" smtClean="0">
              <a:solidFill>
                <a:schemeClr val="bg1"/>
              </a:solidFill>
            </a:endParaRPr>
          </a:p>
          <a:p>
            <a:r>
              <a:rPr lang="en-US" sz="2400" dirty="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solidFill>
                  <a:schemeClr val="bg1"/>
                </a:solidFill>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solidFill>
                  <a:schemeClr val="bg1"/>
                </a:solidFill>
              </a:rPr>
              <a:t>Supports Compliance</a:t>
            </a:r>
            <a:r>
              <a:rPr lang="en-US" sz="2400" dirty="0">
                <a:solidFill>
                  <a:schemeClr val="bg1"/>
                </a:solidFill>
              </a:rPr>
              <a:t>.</a:t>
            </a:r>
          </a:p>
        </p:txBody>
      </p:sp>
    </p:spTree>
    <p:extLst>
      <p:ext uri="{BB962C8B-B14F-4D97-AF65-F5344CB8AC3E}">
        <p14:creationId xmlns:p14="http://schemas.microsoft.com/office/powerpoint/2010/main" val="40226246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4500" y="542925"/>
            <a:ext cx="11214100" cy="646331"/>
          </a:xfrm>
        </p:spPr>
        <p:txBody>
          <a:bodyPr/>
          <a:lstStyle/>
          <a:p>
            <a:r>
              <a:rPr lang="en-US" sz="4000" dirty="0" smtClean="0">
                <a:latin typeface="Algerian" panose="04020705040A02060702" pitchFamily="82" charset="0"/>
              </a:rPr>
              <a:t>CONCLUSION:</a:t>
            </a:r>
            <a:endParaRPr lang="en-US" sz="4000" dirty="0">
              <a:latin typeface="Algerian" panose="04020705040A02060702" pitchFamily="82" charset="0"/>
            </a:endParaRPr>
          </a:p>
        </p:txBody>
      </p:sp>
      <p:sp>
        <p:nvSpPr>
          <p:cNvPr id="3" name="Slide Number Placeholder 2"/>
          <p:cNvSpPr>
            <a:spLocks noGrp="1"/>
          </p:cNvSpPr>
          <p:nvPr>
            <p:ph type="sldNum" sz="quarter" idx="12"/>
          </p:nvPr>
        </p:nvSpPr>
        <p:spPr/>
        <p:txBody>
          <a:bodyPr/>
          <a:lstStyle/>
          <a:p>
            <a:fld id="{C263D6C4-4840-40CC-AC84-17E24B3B7BDE}" type="slidenum">
              <a:rPr lang="en-US" noProof="0" smtClean="0"/>
              <a:pPr/>
              <a:t>14</a:t>
            </a:fld>
            <a:endParaRPr lang="en-US" noProof="0" dirty="0"/>
          </a:p>
        </p:txBody>
      </p:sp>
      <p:sp>
        <p:nvSpPr>
          <p:cNvPr id="4" name="TextBox 3"/>
          <p:cNvSpPr txBox="1"/>
          <p:nvPr/>
        </p:nvSpPr>
        <p:spPr>
          <a:xfrm>
            <a:off x="1918953" y="1880316"/>
            <a:ext cx="9105364" cy="3046988"/>
          </a:xfrm>
          <a:prstGeom prst="rect">
            <a:avLst/>
          </a:prstGeom>
          <a:noFill/>
        </p:spPr>
        <p:txBody>
          <a:bodyPr wrap="square" rtlCol="0">
            <a:spAutoFit/>
          </a:bodyPr>
          <a:lstStyle/>
          <a:p>
            <a:r>
              <a:rPr lang="en-US" sz="2400" dirty="0" smtClean="0">
                <a:solidFill>
                  <a:schemeClr val="bg1"/>
                </a:solidFill>
                <a:latin typeface="Constantia" panose="02030602050306030303" pitchFamily="18" charset="0"/>
              </a:rPr>
              <a:t>             Spam </a:t>
            </a:r>
            <a:r>
              <a:rPr lang="en-US" sz="2400" dirty="0">
                <a:solidFill>
                  <a:schemeClr val="bg1"/>
                </a:solidFill>
                <a:latin typeface="Constantia" panose="02030602050306030303" pitchFamily="18" charset="0"/>
              </a:rPr>
              <a:t>email detection is essential for maintaining secure and efficient communication in today’s digital world. By using advanced techniques such as machine learning and natural language processing, spam filters can accurately identify and block unwanted or harmful emails. This not only protects users from security threats but also improves inbox management and productivity. Continuous improvement and adaptation to evolving spam tactics remain crucial to ensuring the effectiveness of spam detection systems.</a:t>
            </a:r>
          </a:p>
        </p:txBody>
      </p:sp>
    </p:spTree>
    <p:extLst>
      <p:ext uri="{BB962C8B-B14F-4D97-AF65-F5344CB8AC3E}">
        <p14:creationId xmlns:p14="http://schemas.microsoft.com/office/powerpoint/2010/main" val="4508997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5190186" y="4250028"/>
            <a:ext cx="5035639" cy="923330"/>
          </a:xfrm>
          <a:prstGeom prst="rect">
            <a:avLst/>
          </a:prstGeom>
          <a:noFill/>
        </p:spPr>
        <p:txBody>
          <a:bodyPr wrap="square" rtlCol="0">
            <a:spAutoFit/>
          </a:bodyPr>
          <a:lstStyle/>
          <a:p>
            <a:pPr algn="ctr"/>
            <a:r>
              <a:rPr lang="en-US" sz="5400" dirty="0" smtClean="0">
                <a:solidFill>
                  <a:schemeClr val="bg1"/>
                </a:solidFill>
                <a:latin typeface="Copperplate Gothic Bold" panose="020E0705020206020404" pitchFamily="34" charset="0"/>
              </a:rPr>
              <a:t>THANK YOU</a:t>
            </a:r>
            <a:endParaRPr lang="en-US" sz="5400" dirty="0">
              <a:solidFill>
                <a:schemeClr val="bg1"/>
              </a:solidFill>
              <a:latin typeface="Copperplate Gothic Bold" panose="020E0705020206020404" pitchFamily="34" charset="0"/>
            </a:endParaRPr>
          </a:p>
        </p:txBody>
      </p:sp>
    </p:spTree>
    <p:extLst>
      <p:ext uri="{BB962C8B-B14F-4D97-AF65-F5344CB8AC3E}">
        <p14:creationId xmlns:p14="http://schemas.microsoft.com/office/powerpoint/2010/main" val="1438377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E3BD8413-C238-49D7-A4E1-E8FEF1811A0E}"/>
              </a:ext>
            </a:extLst>
          </p:cNvPr>
          <p:cNvSpPr>
            <a:spLocks noGrp="1"/>
          </p:cNvSpPr>
          <p:nvPr>
            <p:ph type="title"/>
          </p:nvPr>
        </p:nvSpPr>
        <p:spPr>
          <a:xfrm>
            <a:off x="1450290" y="1532586"/>
            <a:ext cx="7781544" cy="734096"/>
          </a:xfrm>
        </p:spPr>
        <p:txBody>
          <a:bodyPr>
            <a:normAutofit fontScale="90000"/>
          </a:bodyPr>
          <a:lstStyle/>
          <a:p>
            <a:r>
              <a:rPr lang="en-US" dirty="0" smtClean="0">
                <a:latin typeface="Algerian" panose="04020705040A02060702" pitchFamily="82" charset="0"/>
              </a:rPr>
              <a:t>TEAM MEMBERS: </a:t>
            </a:r>
            <a:r>
              <a:rPr lang="en-US" dirty="0" smtClean="0">
                <a:latin typeface="Bahnschrift Condensed" panose="020B0502040204020203" pitchFamily="34" charset="0"/>
              </a:rPr>
              <a:t/>
            </a:r>
            <a:br>
              <a:rPr lang="en-US" dirty="0" smtClean="0">
                <a:latin typeface="Bahnschrift Condensed" panose="020B0502040204020203" pitchFamily="34" charset="0"/>
              </a:rPr>
            </a:br>
            <a:endParaRPr lang="en-US" dirty="0">
              <a:latin typeface="Bahnschrift Condensed" panose="020B0502040204020203" pitchFamily="34" charset="0"/>
            </a:endParaRPr>
          </a:p>
        </p:txBody>
      </p:sp>
      <p:sp>
        <p:nvSpPr>
          <p:cNvPr id="5" name="Text Placeholder 4">
            <a:extLst>
              <a:ext uri="{FF2B5EF4-FFF2-40B4-BE49-F238E27FC236}">
                <a16:creationId xmlns="" xmlns:a16="http://schemas.microsoft.com/office/drawing/2014/main" id="{0A95F4DE-39B7-4CE2-BC1E-8B8AE662A895}"/>
              </a:ext>
            </a:extLst>
          </p:cNvPr>
          <p:cNvSpPr>
            <a:spLocks noGrp="1"/>
          </p:cNvSpPr>
          <p:nvPr>
            <p:ph type="body" idx="1"/>
          </p:nvPr>
        </p:nvSpPr>
        <p:spPr>
          <a:xfrm>
            <a:off x="2279561" y="2047741"/>
            <a:ext cx="6053069" cy="2395470"/>
          </a:xfrm>
        </p:spPr>
        <p:txBody>
          <a:bodyPr>
            <a:noAutofit/>
          </a:bodyPr>
          <a:lstStyle/>
          <a:p>
            <a:r>
              <a:rPr lang="en-US" sz="2400" dirty="0" smtClean="0">
                <a:solidFill>
                  <a:schemeClr val="bg1"/>
                </a:solidFill>
                <a:latin typeface="Copperplate Gothic Bold" panose="020E0705020206020404" pitchFamily="34" charset="0"/>
              </a:rPr>
              <a:t>► S.M.SUVETHI</a:t>
            </a:r>
          </a:p>
          <a:p>
            <a:r>
              <a:rPr lang="en-US" sz="2400" dirty="0" smtClean="0">
                <a:solidFill>
                  <a:schemeClr val="bg1"/>
                </a:solidFill>
                <a:latin typeface="Copperplate Gothic Bold" panose="020E0705020206020404" pitchFamily="34" charset="0"/>
              </a:rPr>
              <a:t>► V.SHARMILA</a:t>
            </a:r>
          </a:p>
          <a:p>
            <a:r>
              <a:rPr lang="en-US" sz="2400" dirty="0" smtClean="0">
                <a:solidFill>
                  <a:schemeClr val="bg1"/>
                </a:solidFill>
                <a:latin typeface="Copperplate Gothic Bold" panose="020E0705020206020404" pitchFamily="34" charset="0"/>
              </a:rPr>
              <a:t>►S.SAKTHIPRIYA</a:t>
            </a:r>
          </a:p>
          <a:p>
            <a:r>
              <a:rPr lang="en-US" sz="2400" dirty="0" smtClean="0">
                <a:solidFill>
                  <a:schemeClr val="bg1"/>
                </a:solidFill>
                <a:latin typeface="Copperplate Gothic Bold" panose="020E0705020206020404" pitchFamily="34" charset="0"/>
              </a:rPr>
              <a:t>►S.SHARANI</a:t>
            </a:r>
          </a:p>
          <a:p>
            <a:r>
              <a:rPr lang="en-US" sz="2400" dirty="0" smtClean="0">
                <a:solidFill>
                  <a:schemeClr val="bg1"/>
                </a:solidFill>
                <a:latin typeface="Copperplate Gothic Bold" panose="020E0705020206020404" pitchFamily="34" charset="0"/>
              </a:rPr>
              <a:t>► S.GEO LIVINGSTION</a:t>
            </a:r>
          </a:p>
          <a:p>
            <a:r>
              <a:rPr lang="en-US" sz="2400" dirty="0" smtClean="0">
                <a:solidFill>
                  <a:schemeClr val="bg1"/>
                </a:solidFill>
                <a:latin typeface="Copperplate Gothic Bold" panose="020E0705020206020404" pitchFamily="34" charset="0"/>
              </a:rPr>
              <a:t>► S.SYED JAVVATH AHAMED</a:t>
            </a:r>
          </a:p>
          <a:p>
            <a:endParaRPr lang="en-US" sz="2400" dirty="0">
              <a:solidFill>
                <a:schemeClr val="bg1"/>
              </a:solidFill>
              <a:latin typeface="Copperplate Gothic Bold" panose="020E0705020206020404" pitchFamily="34" charset="0"/>
            </a:endParaRPr>
          </a:p>
        </p:txBody>
      </p:sp>
      <p:sp>
        <p:nvSpPr>
          <p:cNvPr id="2" name="Slide Number Placeholder 1">
            <a:extLst>
              <a:ext uri="{FF2B5EF4-FFF2-40B4-BE49-F238E27FC236}">
                <a16:creationId xmlns=""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BD179B88-D43C-4A31-9A52-3498E9430782}"/>
              </a:ext>
            </a:extLst>
          </p:cNvPr>
          <p:cNvSpPr>
            <a:spLocks noGrp="1"/>
          </p:cNvSpPr>
          <p:nvPr>
            <p:ph type="title"/>
          </p:nvPr>
        </p:nvSpPr>
        <p:spPr>
          <a:xfrm>
            <a:off x="218941" y="682581"/>
            <a:ext cx="9066727" cy="4971244"/>
          </a:xfrm>
        </p:spPr>
        <p:txBody>
          <a:bodyPr>
            <a:normAutofit fontScale="90000"/>
          </a:bodyPr>
          <a:lstStyle/>
          <a:p>
            <a:r>
              <a:rPr lang="en-US" sz="4000" dirty="0">
                <a:latin typeface="Algerian" panose="04020705040A02060702" pitchFamily="82" charset="0"/>
              </a:rPr>
              <a:t/>
            </a:r>
            <a:br>
              <a:rPr lang="en-US" sz="4000" dirty="0">
                <a:latin typeface="Algerian" panose="04020705040A02060702" pitchFamily="82" charset="0"/>
              </a:rPr>
            </a:br>
            <a:r>
              <a:rPr lang="en-US" sz="1400" dirty="0">
                <a:latin typeface="Algerian" panose="04020705040A02060702" pitchFamily="82" charset="0"/>
              </a:rPr>
              <a:t/>
            </a:r>
            <a:br>
              <a:rPr lang="en-US" sz="1400" dirty="0">
                <a:latin typeface="Algerian" panose="04020705040A02060702" pitchFamily="82" charset="0"/>
              </a:rPr>
            </a:br>
            <a:r>
              <a:rPr lang="en-US" sz="1400" dirty="0" smtClean="0">
                <a:latin typeface="Algerian" panose="04020705040A02060702" pitchFamily="82" charset="0"/>
              </a:rPr>
              <a:t>                                                                   </a:t>
            </a:r>
            <a:br>
              <a:rPr lang="en-US" sz="1400" dirty="0" smtClean="0">
                <a:latin typeface="Algerian" panose="04020705040A02060702" pitchFamily="82" charset="0"/>
              </a:rPr>
            </a:br>
            <a:r>
              <a:rPr lang="en-US" sz="1400" dirty="0">
                <a:latin typeface="Algerian" panose="04020705040A02060702" pitchFamily="82" charset="0"/>
              </a:rPr>
              <a:t/>
            </a:r>
            <a:br>
              <a:rPr lang="en-US" sz="1400" dirty="0">
                <a:latin typeface="Algerian" panose="04020705040A02060702" pitchFamily="82" charset="0"/>
              </a:rPr>
            </a:br>
            <a:r>
              <a:rPr lang="en-US" sz="1400" dirty="0" smtClean="0">
                <a:latin typeface="Algerian" panose="04020705040A02060702" pitchFamily="82" charset="0"/>
              </a:rPr>
              <a:t/>
            </a:r>
            <a:br>
              <a:rPr lang="en-US" sz="1400" dirty="0" smtClean="0">
                <a:latin typeface="Algerian" panose="04020705040A02060702" pitchFamily="82" charset="0"/>
              </a:rPr>
            </a:br>
            <a:r>
              <a:rPr lang="en-US" sz="4400" dirty="0" smtClean="0">
                <a:latin typeface="Algerian" panose="04020705040A02060702" pitchFamily="82" charset="0"/>
              </a:rPr>
              <a:t>INTRODUCTION:</a:t>
            </a:r>
            <a:r>
              <a:rPr lang="en-US" sz="1400" dirty="0">
                <a:latin typeface="Algerian" panose="04020705040A02060702" pitchFamily="82" charset="0"/>
              </a:rPr>
              <a:t/>
            </a:r>
            <a:br>
              <a:rPr lang="en-US" sz="1400" dirty="0">
                <a:latin typeface="Algerian" panose="04020705040A02060702" pitchFamily="82" charset="0"/>
              </a:rPr>
            </a:br>
            <a:r>
              <a:rPr lang="en-US" sz="1400" dirty="0" smtClean="0">
                <a:latin typeface="Algerian" panose="04020705040A02060702" pitchFamily="82" charset="0"/>
              </a:rPr>
              <a:t/>
            </a:r>
            <a:br>
              <a:rPr lang="en-US" sz="1400" dirty="0" smtClean="0">
                <a:latin typeface="Algerian" panose="04020705040A02060702" pitchFamily="82" charset="0"/>
              </a:rPr>
            </a:br>
            <a:r>
              <a:rPr lang="en-US" sz="3100" dirty="0" smtClean="0">
                <a:latin typeface="Algerian" panose="04020705040A02060702" pitchFamily="82" charset="0"/>
              </a:rPr>
              <a:t>                           </a:t>
            </a:r>
            <a:r>
              <a:rPr lang="en-US" sz="3100" dirty="0" smtClean="0">
                <a:latin typeface="Constantia" panose="02030602050306030303" pitchFamily="18" charset="0"/>
              </a:rPr>
              <a:t>Spam </a:t>
            </a:r>
            <a:r>
              <a:rPr lang="en-US" sz="3100" dirty="0">
                <a:latin typeface="Constantia" panose="02030602050306030303" pitchFamily="18" charset="0"/>
              </a:rPr>
              <a:t>email detection is a critical component of modern communication systems, aimed at identifying and filtering unsolicited or harmful messages. As spam tactics become more advanced, effective detection relies on machine learning and natural language processing techniques to ensure email security, reduce clutter, and </a:t>
            </a:r>
            <a:r>
              <a:rPr lang="en-US" sz="3100" dirty="0" smtClean="0">
                <a:latin typeface="Constantia" panose="02030602050306030303" pitchFamily="18" charset="0"/>
              </a:rPr>
              <a:t>protect user from phishing and malware threats.</a:t>
            </a:r>
            <a:br>
              <a:rPr lang="en-US" sz="3100" dirty="0" smtClean="0">
                <a:latin typeface="Constantia" panose="02030602050306030303" pitchFamily="18" charset="0"/>
              </a:rPr>
            </a:br>
            <a:endParaRPr lang="en-US" sz="3100" dirty="0">
              <a:latin typeface="Constantia" panose="02030602050306030303" pitchFamily="18" charset="0"/>
            </a:endParaRPr>
          </a:p>
        </p:txBody>
      </p:sp>
      <p:sp>
        <p:nvSpPr>
          <p:cNvPr id="2" name="Slide Number Placeholder 1">
            <a:extLst>
              <a:ext uri="{FF2B5EF4-FFF2-40B4-BE49-F238E27FC236}">
                <a16:creationId xmlns=""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 xmlns:a16="http://schemas.microsoft.com/office/drawing/2014/main" id="{7875C19A-1AAE-476A-A316-A2CF92D763D3}"/>
              </a:ext>
            </a:extLst>
          </p:cNvPr>
          <p:cNvSpPr>
            <a:spLocks noGrp="1"/>
          </p:cNvSpPr>
          <p:nvPr>
            <p:ph type="title"/>
          </p:nvPr>
        </p:nvSpPr>
        <p:spPr>
          <a:xfrm>
            <a:off x="579550" y="1302779"/>
            <a:ext cx="11516932" cy="590931"/>
          </a:xfrm>
        </p:spPr>
        <p:txBody>
          <a:bodyPr/>
          <a:lstStyle/>
          <a:p>
            <a:r>
              <a:rPr lang="en-US" sz="3600" dirty="0" smtClean="0">
                <a:latin typeface="Algerian" panose="04020705040A02060702" pitchFamily="82" charset="0"/>
              </a:rPr>
              <a:t>ACHIEVEMENT OF THIS PROJECT:</a:t>
            </a:r>
            <a:endParaRPr lang="en-US" sz="3600" dirty="0">
              <a:latin typeface="Algerian" panose="04020705040A02060702" pitchFamily="82" charset="0"/>
            </a:endParaRPr>
          </a:p>
        </p:txBody>
      </p:sp>
      <p:sp>
        <p:nvSpPr>
          <p:cNvPr id="10" name="Text Placeholder 9">
            <a:extLst>
              <a:ext uri="{FF2B5EF4-FFF2-40B4-BE49-F238E27FC236}">
                <a16:creationId xmlns="" xmlns:a16="http://schemas.microsoft.com/office/drawing/2014/main" id="{EF2BC084-E6DB-4DE7-B309-042A85EBA700}"/>
              </a:ext>
            </a:extLst>
          </p:cNvPr>
          <p:cNvSpPr>
            <a:spLocks noGrp="1"/>
          </p:cNvSpPr>
          <p:nvPr>
            <p:ph type="body" sz="quarter" idx="13"/>
          </p:nvPr>
        </p:nvSpPr>
        <p:spPr>
          <a:xfrm>
            <a:off x="785611" y="2292439"/>
            <a:ext cx="7482625" cy="3426189"/>
          </a:xfrm>
        </p:spPr>
        <p:txBody>
          <a:bodyPr/>
          <a:lstStyle/>
          <a:p>
            <a:pPr marL="0" indent="0">
              <a:buNone/>
            </a:pPr>
            <a:r>
              <a:rPr lang="en-US" sz="2800" dirty="0" smtClean="0">
                <a:latin typeface="Constantia" panose="02030602050306030303" pitchFamily="18" charset="0"/>
              </a:rPr>
              <a:t>                     This </a:t>
            </a:r>
            <a:r>
              <a:rPr lang="en-US" sz="2800" dirty="0">
                <a:latin typeface="Constantia" panose="02030602050306030303" pitchFamily="18" charset="0"/>
              </a:rPr>
              <a:t>project successfully developed an automated spam email detection system with high accuracy, leveraging machine learning techniques to classify emails as spam or legitimate. It demonstrated improved filtering performance, reduced false positives, and enhanced overall email security, making it a reliable solution for real-world applications.</a:t>
            </a:r>
          </a:p>
        </p:txBody>
      </p:sp>
      <p:sp>
        <p:nvSpPr>
          <p:cNvPr id="2" name="Slide Number Placeholder 1">
            <a:extLst>
              <a:ext uri="{FF2B5EF4-FFF2-40B4-BE49-F238E27FC236}">
                <a16:creationId xmlns=""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8" name="Text Placeholder 7">
            <a:extLst>
              <a:ext uri="{FF2B5EF4-FFF2-40B4-BE49-F238E27FC236}">
                <a16:creationId xmlns="" xmlns:a16="http://schemas.microsoft.com/office/drawing/2014/main" id="{47DC4E62-1A34-4F98-A451-214F1808519C}"/>
              </a:ext>
            </a:extLst>
          </p:cNvPr>
          <p:cNvSpPr>
            <a:spLocks noGrp="1"/>
          </p:cNvSpPr>
          <p:nvPr>
            <p:ph type="body" sz="quarter" idx="2"/>
          </p:nvPr>
        </p:nvSpPr>
        <p:spPr>
          <a:xfrm>
            <a:off x="772733" y="1365161"/>
            <a:ext cx="8706118" cy="4353059"/>
          </a:xfrm>
        </p:spPr>
        <p:txBody>
          <a:bodyPr>
            <a:noAutofit/>
          </a:bodyPr>
          <a:lstStyle/>
          <a:p>
            <a:pPr marL="0" indent="0">
              <a:buNone/>
            </a:pPr>
            <a:r>
              <a:rPr lang="en-US" sz="2400" dirty="0" smtClean="0">
                <a:latin typeface="Constantia" panose="02030602050306030303" pitchFamily="18" charset="0"/>
                <a:ea typeface="Arial Unicode MS" panose="020B0604020202020204" pitchFamily="34" charset="-128"/>
                <a:cs typeface="Arial Unicode MS" panose="020B0604020202020204" pitchFamily="34" charset="-128"/>
              </a:rPr>
              <a:t>∙</a:t>
            </a:r>
            <a:r>
              <a:rPr lang="en-US" sz="2400" dirty="0" smtClean="0">
                <a:latin typeface="Constantia" panose="02030602050306030303" pitchFamily="18" charset="0"/>
              </a:rPr>
              <a:t>Enhances </a:t>
            </a:r>
            <a:r>
              <a:rPr lang="en-US" sz="2400" dirty="0">
                <a:latin typeface="Constantia" panose="02030602050306030303" pitchFamily="18" charset="0"/>
              </a:rPr>
              <a:t>Security: Prevents phishing attacks, malware, and data breaches</a:t>
            </a:r>
            <a:r>
              <a:rPr lang="en-US" sz="2400" dirty="0" smtClean="0">
                <a:latin typeface="Constantia" panose="02030602050306030303" pitchFamily="18" charset="0"/>
              </a:rPr>
              <a:t>.</a:t>
            </a:r>
          </a:p>
          <a:p>
            <a:pPr marL="0" indent="0">
              <a:buNone/>
            </a:pPr>
            <a:r>
              <a:rPr lang="en-US" sz="2400" dirty="0" smtClean="0">
                <a:latin typeface="Constantia" panose="02030602050306030303" pitchFamily="18" charset="0"/>
                <a:ea typeface="Arial Unicode MS" panose="020B0604020202020204" pitchFamily="34" charset="-128"/>
                <a:cs typeface="Arial Unicode MS" panose="020B0604020202020204" pitchFamily="34" charset="-128"/>
              </a:rPr>
              <a:t>∙ </a:t>
            </a:r>
            <a:r>
              <a:rPr lang="en-US" sz="2400" dirty="0" smtClean="0">
                <a:latin typeface="Constantia" panose="02030602050306030303" pitchFamily="18" charset="0"/>
              </a:rPr>
              <a:t>Reduces </a:t>
            </a:r>
            <a:r>
              <a:rPr lang="en-US" sz="2400" dirty="0">
                <a:latin typeface="Constantia" panose="02030602050306030303" pitchFamily="18" charset="0"/>
              </a:rPr>
              <a:t>Inbox Clutter: Filters out irrelevant and unwanted messages</a:t>
            </a:r>
            <a:r>
              <a:rPr lang="en-US" sz="2400" dirty="0" smtClean="0">
                <a:latin typeface="Constantia" panose="02030602050306030303" pitchFamily="18" charset="0"/>
              </a:rPr>
              <a:t>.</a:t>
            </a:r>
          </a:p>
          <a:p>
            <a:pPr marL="0" indent="0">
              <a:buNone/>
            </a:pPr>
            <a:r>
              <a:rPr lang="en-US" sz="2400" dirty="0" smtClean="0">
                <a:latin typeface="Constantia" panose="02030602050306030303" pitchFamily="18" charset="0"/>
                <a:ea typeface="Arial Unicode MS" panose="020B0604020202020204" pitchFamily="34" charset="-128"/>
                <a:cs typeface="Arial Unicode MS" panose="020B0604020202020204" pitchFamily="34" charset="-128"/>
              </a:rPr>
              <a:t>∙ </a:t>
            </a:r>
            <a:r>
              <a:rPr lang="en-US" sz="2400" dirty="0" smtClean="0">
                <a:latin typeface="Constantia" panose="02030602050306030303" pitchFamily="18" charset="0"/>
              </a:rPr>
              <a:t>Saves </a:t>
            </a:r>
            <a:r>
              <a:rPr lang="en-US" sz="2400" dirty="0">
                <a:latin typeface="Constantia" panose="02030602050306030303" pitchFamily="18" charset="0"/>
              </a:rPr>
              <a:t>Time: Helps users focus on important emails by minimizing </a:t>
            </a:r>
            <a:r>
              <a:rPr lang="en-US" sz="2400" dirty="0" smtClean="0">
                <a:latin typeface="Constantia" panose="02030602050306030303" pitchFamily="18" charset="0"/>
              </a:rPr>
              <a:t>distractions.</a:t>
            </a:r>
          </a:p>
          <a:p>
            <a:pPr marL="0" indent="0">
              <a:buNone/>
            </a:pPr>
            <a:r>
              <a:rPr lang="en-US" sz="2400" dirty="0" smtClean="0">
                <a:latin typeface="Constantia" panose="02030602050306030303" pitchFamily="18" charset="0"/>
                <a:ea typeface="Arial Unicode MS" panose="020B0604020202020204" pitchFamily="34" charset="-128"/>
                <a:cs typeface="Arial Unicode MS" panose="020B0604020202020204" pitchFamily="34" charset="-128"/>
              </a:rPr>
              <a:t>∙ </a:t>
            </a:r>
            <a:r>
              <a:rPr lang="en-US" sz="2400" dirty="0" smtClean="0">
                <a:latin typeface="Constantia" panose="02030602050306030303" pitchFamily="18" charset="0"/>
              </a:rPr>
              <a:t>Protects Sensitive </a:t>
            </a:r>
            <a:r>
              <a:rPr lang="en-US" sz="2400" dirty="0">
                <a:latin typeface="Constantia" panose="02030602050306030303" pitchFamily="18" charset="0"/>
              </a:rPr>
              <a:t>Information: Blocks emails that attempt to steal personal or </a:t>
            </a:r>
            <a:r>
              <a:rPr lang="en-US" sz="2400" dirty="0" smtClean="0">
                <a:latin typeface="Constantia" panose="02030602050306030303" pitchFamily="18" charset="0"/>
              </a:rPr>
              <a:t>financial data.</a:t>
            </a:r>
          </a:p>
          <a:p>
            <a:pPr marL="0" indent="0">
              <a:buNone/>
            </a:pPr>
            <a:r>
              <a:rPr lang="en-US" sz="2400" dirty="0" smtClean="0">
                <a:latin typeface="Constantia" panose="02030602050306030303" pitchFamily="18" charset="0"/>
                <a:ea typeface="Arial Unicode MS" panose="020B0604020202020204" pitchFamily="34" charset="-128"/>
                <a:cs typeface="Arial Unicode MS" panose="020B0604020202020204" pitchFamily="34" charset="-128"/>
              </a:rPr>
              <a:t>∙</a:t>
            </a:r>
            <a:r>
              <a:rPr lang="en-US" sz="2400" dirty="0" smtClean="0">
                <a:latin typeface="Constantia" panose="02030602050306030303" pitchFamily="18" charset="0"/>
              </a:rPr>
              <a:t>Improves System </a:t>
            </a:r>
            <a:r>
              <a:rPr lang="en-US" sz="2400" dirty="0">
                <a:latin typeface="Constantia" panose="02030602050306030303" pitchFamily="18" charset="0"/>
              </a:rPr>
              <a:t>Performance: Reduces server load by minimizing the processing of </a:t>
            </a:r>
            <a:r>
              <a:rPr lang="en-US" sz="2400" dirty="0" smtClean="0">
                <a:latin typeface="Constantia" panose="02030602050306030303" pitchFamily="18" charset="0"/>
              </a:rPr>
              <a:t>spam. </a:t>
            </a:r>
          </a:p>
          <a:p>
            <a:pPr marL="0" indent="0">
              <a:buNone/>
            </a:pPr>
            <a:r>
              <a:rPr lang="en-US" sz="2400" dirty="0" smtClean="0">
                <a:latin typeface="Constantia" panose="02030602050306030303" pitchFamily="18" charset="0"/>
                <a:ea typeface="Arial Unicode MS" panose="020B0604020202020204" pitchFamily="34" charset="-128"/>
                <a:cs typeface="Arial Unicode MS" panose="020B0604020202020204" pitchFamily="34" charset="-128"/>
              </a:rPr>
              <a:t>∙</a:t>
            </a:r>
            <a:r>
              <a:rPr lang="en-US" sz="2400" dirty="0" smtClean="0">
                <a:latin typeface="Constantia" panose="02030602050306030303" pitchFamily="18" charset="0"/>
              </a:rPr>
              <a:t>Boosts Productivity</a:t>
            </a:r>
            <a:r>
              <a:rPr lang="en-US" sz="2400" dirty="0">
                <a:latin typeface="Constantia" panose="02030602050306030303" pitchFamily="18" charset="0"/>
              </a:rPr>
              <a:t>: Allows users to manage emails more </a:t>
            </a:r>
            <a:r>
              <a:rPr lang="en-US" sz="2400" dirty="0" smtClean="0">
                <a:latin typeface="Constantia" panose="02030602050306030303" pitchFamily="18" charset="0"/>
              </a:rPr>
              <a:t>efficiently.</a:t>
            </a:r>
          </a:p>
          <a:p>
            <a:pPr marL="0" indent="0">
              <a:buNone/>
            </a:pPr>
            <a:r>
              <a:rPr lang="en-US" sz="2400" dirty="0" smtClean="0">
                <a:latin typeface="Constantia" panose="02030602050306030303" pitchFamily="18" charset="0"/>
                <a:ea typeface="Arial Unicode MS" panose="020B0604020202020204" pitchFamily="34" charset="-128"/>
                <a:cs typeface="Arial Unicode MS" panose="020B0604020202020204" pitchFamily="34" charset="-128"/>
              </a:rPr>
              <a:t>∙</a:t>
            </a:r>
            <a:r>
              <a:rPr lang="en-US" sz="2400" dirty="0" smtClean="0">
                <a:latin typeface="Constantia" panose="02030602050306030303" pitchFamily="18" charset="0"/>
              </a:rPr>
              <a:t>Supports </a:t>
            </a:r>
            <a:r>
              <a:rPr lang="en-US" sz="2400" dirty="0">
                <a:latin typeface="Constantia" panose="02030602050306030303" pitchFamily="18" charset="0"/>
              </a:rPr>
              <a:t>Compliance: Helps organizations comply with data protection and email usage policies.</a:t>
            </a:r>
          </a:p>
        </p:txBody>
      </p:sp>
      <p:sp>
        <p:nvSpPr>
          <p:cNvPr id="3" name="Title 2"/>
          <p:cNvSpPr>
            <a:spLocks noGrp="1"/>
          </p:cNvSpPr>
          <p:nvPr>
            <p:ph type="title"/>
          </p:nvPr>
        </p:nvSpPr>
        <p:spPr>
          <a:xfrm>
            <a:off x="103031" y="542925"/>
            <a:ext cx="11555569" cy="822236"/>
          </a:xfrm>
        </p:spPr>
        <p:txBody>
          <a:bodyPr/>
          <a:lstStyle/>
          <a:p>
            <a:r>
              <a:rPr lang="en-US" sz="3600" dirty="0" smtClean="0">
                <a:latin typeface="Algerian" panose="04020705040A02060702" pitchFamily="82" charset="0"/>
              </a:rPr>
              <a:t>IMPORTANCE OF SPAM DETECTION:</a:t>
            </a:r>
            <a:endParaRPr lang="en-US" sz="3600" dirty="0">
              <a:latin typeface="Algerian" panose="04020705040A02060702" pitchFamily="82" charset="0"/>
            </a:endParaRP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15E3981-F0D7-482C-A8E0-6A57700BECA7}"/>
              </a:ext>
            </a:extLst>
          </p:cNvPr>
          <p:cNvSpPr>
            <a:spLocks noGrp="1"/>
          </p:cNvSpPr>
          <p:nvPr>
            <p:ph type="title"/>
          </p:nvPr>
        </p:nvSpPr>
        <p:spPr>
          <a:xfrm>
            <a:off x="444500" y="708339"/>
            <a:ext cx="11214100" cy="1120462"/>
          </a:xfrm>
        </p:spPr>
        <p:txBody>
          <a:bodyPr/>
          <a:lstStyle/>
          <a:p>
            <a:r>
              <a:rPr lang="en-US" sz="4000" dirty="0" smtClean="0">
                <a:latin typeface="Algerian" panose="04020705040A02060702" pitchFamily="82" charset="0"/>
              </a:rPr>
              <a:t>ROLE OF PROJECT:</a:t>
            </a:r>
            <a:endParaRPr lang="en-US" sz="4000" dirty="0">
              <a:latin typeface="Algerian" panose="04020705040A02060702" pitchFamily="82" charset="0"/>
            </a:endParaRPr>
          </a:p>
        </p:txBody>
      </p:sp>
      <p:sp>
        <p:nvSpPr>
          <p:cNvPr id="2" name="Slide Number Placeholder 1">
            <a:extLst>
              <a:ext uri="{FF2B5EF4-FFF2-40B4-BE49-F238E27FC236}">
                <a16:creationId xmlns=""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7" name="Text Placeholder 6"/>
          <p:cNvSpPr>
            <a:spLocks noGrp="1"/>
          </p:cNvSpPr>
          <p:nvPr>
            <p:ph type="body" sz="quarter" idx="18"/>
          </p:nvPr>
        </p:nvSpPr>
        <p:spPr>
          <a:xfrm>
            <a:off x="444500" y="1622738"/>
            <a:ext cx="10807700" cy="4868214"/>
          </a:xfrm>
        </p:spPr>
        <p:txBody>
          <a:bodyPr/>
          <a:lstStyle/>
          <a:p>
            <a:r>
              <a:rPr lang="en-US" sz="2400" dirty="0" smtClean="0">
                <a:latin typeface="Constantia" panose="02030602050306030303" pitchFamily="18" charset="0"/>
                <a:ea typeface="Arial Unicode MS" panose="020B0604020202020204" pitchFamily="34" charset="-128"/>
                <a:cs typeface="Arial Unicode MS" panose="020B0604020202020204" pitchFamily="34" charset="-128"/>
              </a:rPr>
              <a:t>✦ </a:t>
            </a:r>
            <a:r>
              <a:rPr lang="en-US" sz="2400" dirty="0" smtClean="0">
                <a:latin typeface="Constantia" panose="02030602050306030303" pitchFamily="18" charset="0"/>
              </a:rPr>
              <a:t>Identifies </a:t>
            </a:r>
            <a:r>
              <a:rPr lang="en-US" sz="2400" dirty="0">
                <a:latin typeface="Constantia" panose="02030602050306030303" pitchFamily="18" charset="0"/>
              </a:rPr>
              <a:t>Unwanted Emails: Automatically detects and filters spam messages from legitimate emails</a:t>
            </a:r>
            <a:r>
              <a:rPr lang="en-US" sz="2400" dirty="0" smtClean="0">
                <a:latin typeface="Constantia" panose="02030602050306030303" pitchFamily="18" charset="0"/>
              </a:rPr>
              <a:t>.</a:t>
            </a:r>
          </a:p>
          <a:p>
            <a:r>
              <a:rPr lang="en-US" sz="2400" dirty="0" smtClean="0">
                <a:latin typeface="Constantia" panose="02030602050306030303" pitchFamily="18" charset="0"/>
                <a:ea typeface="Arial Unicode MS" panose="020B0604020202020204" pitchFamily="34" charset="-128"/>
                <a:cs typeface="Arial Unicode MS" panose="020B0604020202020204" pitchFamily="34" charset="-128"/>
              </a:rPr>
              <a:t>✦ </a:t>
            </a:r>
            <a:r>
              <a:rPr lang="en-US" sz="2400" dirty="0" smtClean="0">
                <a:latin typeface="Constantia" panose="02030602050306030303" pitchFamily="18" charset="0"/>
              </a:rPr>
              <a:t>Improves </a:t>
            </a:r>
            <a:r>
              <a:rPr lang="en-US" sz="2400" dirty="0">
                <a:latin typeface="Constantia" panose="02030602050306030303" pitchFamily="18" charset="0"/>
              </a:rPr>
              <a:t>Email Security: Protects users from phishing, scams, and </a:t>
            </a:r>
            <a:r>
              <a:rPr lang="en-US" sz="2400" dirty="0" smtClean="0">
                <a:latin typeface="Constantia" panose="02030602050306030303" pitchFamily="18" charset="0"/>
              </a:rPr>
              <a:t>malware</a:t>
            </a:r>
          </a:p>
          <a:p>
            <a:r>
              <a:rPr lang="en-US" sz="2400" dirty="0" smtClean="0">
                <a:latin typeface="Constantia" panose="02030602050306030303" pitchFamily="18" charset="0"/>
                <a:ea typeface="Arial Unicode MS" panose="020B0604020202020204" pitchFamily="34" charset="-128"/>
                <a:cs typeface="Arial Unicode MS" panose="020B0604020202020204" pitchFamily="34" charset="-128"/>
              </a:rPr>
              <a:t>✦ </a:t>
            </a:r>
            <a:r>
              <a:rPr lang="en-US" sz="2400" dirty="0" smtClean="0">
                <a:latin typeface="Constantia" panose="02030602050306030303" pitchFamily="18" charset="0"/>
              </a:rPr>
              <a:t>Reduces </a:t>
            </a:r>
            <a:r>
              <a:rPr lang="en-US" sz="2400" dirty="0">
                <a:latin typeface="Constantia" panose="02030602050306030303" pitchFamily="18" charset="0"/>
              </a:rPr>
              <a:t>Manual Effort: Minimizes the need for users to sort and delete spam emails </a:t>
            </a:r>
            <a:r>
              <a:rPr lang="en-US" sz="2400" dirty="0" smtClean="0">
                <a:latin typeface="Constantia" panose="02030602050306030303" pitchFamily="18" charset="0"/>
              </a:rPr>
              <a:t>manually.</a:t>
            </a:r>
          </a:p>
          <a:p>
            <a:r>
              <a:rPr lang="en-US" sz="2400" dirty="0" smtClean="0">
                <a:latin typeface="Constantia" panose="02030602050306030303" pitchFamily="18" charset="0"/>
                <a:ea typeface="Arial Unicode MS" panose="020B0604020202020204" pitchFamily="34" charset="-128"/>
                <a:cs typeface="Arial Unicode MS" panose="020B0604020202020204" pitchFamily="34" charset="-128"/>
              </a:rPr>
              <a:t>✦ </a:t>
            </a:r>
            <a:r>
              <a:rPr lang="en-US" sz="2400" dirty="0" err="1" smtClean="0">
                <a:latin typeface="Constantia" panose="02030602050306030303" pitchFamily="18" charset="0"/>
              </a:rPr>
              <a:t>EnhancesUser</a:t>
            </a:r>
            <a:r>
              <a:rPr lang="en-US" sz="2400" dirty="0" smtClean="0">
                <a:latin typeface="Constantia" panose="02030602050306030303" pitchFamily="18" charset="0"/>
              </a:rPr>
              <a:t> </a:t>
            </a:r>
            <a:r>
              <a:rPr lang="en-US" sz="2400" dirty="0">
                <a:latin typeface="Constantia" panose="02030602050306030303" pitchFamily="18" charset="0"/>
              </a:rPr>
              <a:t>Experience: Ensures a cleaner and more organized inbox</a:t>
            </a:r>
            <a:r>
              <a:rPr lang="en-US" sz="2400" dirty="0" smtClean="0">
                <a:latin typeface="Constantia" panose="02030602050306030303" pitchFamily="18" charset="0"/>
              </a:rPr>
              <a:t>.</a:t>
            </a:r>
          </a:p>
          <a:p>
            <a:r>
              <a:rPr lang="en-US" sz="2400" dirty="0" smtClean="0">
                <a:latin typeface="Constantia" panose="02030602050306030303" pitchFamily="18" charset="0"/>
                <a:ea typeface="Arial Unicode MS" panose="020B0604020202020204" pitchFamily="34" charset="-128"/>
                <a:cs typeface="Arial Unicode MS" panose="020B0604020202020204" pitchFamily="34" charset="-128"/>
              </a:rPr>
              <a:t>✦ </a:t>
            </a:r>
            <a:r>
              <a:rPr lang="en-US" sz="2400" dirty="0" smtClean="0">
                <a:latin typeface="Constantia" panose="02030602050306030303" pitchFamily="18" charset="0"/>
              </a:rPr>
              <a:t>Learns </a:t>
            </a:r>
            <a:r>
              <a:rPr lang="en-US" sz="2400" dirty="0">
                <a:latin typeface="Constantia" panose="02030602050306030303" pitchFamily="18" charset="0"/>
              </a:rPr>
              <a:t>and Adapts: Uses machine learning to improve accuracy over time</a:t>
            </a:r>
            <a:r>
              <a:rPr lang="en-US" sz="2400" dirty="0" smtClean="0">
                <a:latin typeface="Constantia" panose="02030602050306030303" pitchFamily="18" charset="0"/>
              </a:rPr>
              <a:t>.</a:t>
            </a:r>
          </a:p>
          <a:p>
            <a:r>
              <a:rPr lang="en-US" sz="2400" dirty="0" smtClean="0">
                <a:latin typeface="Constantia" panose="02030602050306030303" pitchFamily="18" charset="0"/>
                <a:ea typeface="Arial Unicode MS" panose="020B0604020202020204" pitchFamily="34" charset="-128"/>
                <a:cs typeface="Arial Unicode MS" panose="020B0604020202020204" pitchFamily="34" charset="-128"/>
              </a:rPr>
              <a:t>✦ </a:t>
            </a:r>
            <a:r>
              <a:rPr lang="en-US" sz="2400" dirty="0" smtClean="0">
                <a:latin typeface="Constantia" panose="02030602050306030303" pitchFamily="18" charset="0"/>
              </a:rPr>
              <a:t>Supports </a:t>
            </a:r>
            <a:r>
              <a:rPr lang="en-US" sz="2400" dirty="0">
                <a:latin typeface="Constantia" panose="02030602050306030303" pitchFamily="18" charset="0"/>
              </a:rPr>
              <a:t>IT Infrastructure: Reduces server load and bandwidth usage caused by spam traffic</a:t>
            </a:r>
            <a:r>
              <a:rPr lang="en-US" sz="2400" dirty="0" smtClean="0">
                <a:latin typeface="Constantia" panose="02030602050306030303" pitchFamily="18" charset="0"/>
              </a:rPr>
              <a:t>.</a:t>
            </a:r>
          </a:p>
          <a:p>
            <a:r>
              <a:rPr lang="en-US" sz="2400" dirty="0" smtClean="0">
                <a:latin typeface="Constantia" panose="02030602050306030303" pitchFamily="18" charset="0"/>
                <a:ea typeface="Arial Unicode MS" panose="020B0604020202020204" pitchFamily="34" charset="-128"/>
                <a:cs typeface="Arial Unicode MS" panose="020B0604020202020204" pitchFamily="34" charset="-128"/>
              </a:rPr>
              <a:t>✦ </a:t>
            </a:r>
            <a:r>
              <a:rPr lang="en-US" sz="2400" dirty="0" smtClean="0">
                <a:latin typeface="Constantia" panose="02030602050306030303" pitchFamily="18" charset="0"/>
              </a:rPr>
              <a:t>Contributes </a:t>
            </a:r>
            <a:r>
              <a:rPr lang="en-US" sz="2400" dirty="0">
                <a:latin typeface="Constantia" panose="02030602050306030303" pitchFamily="18" charset="0"/>
              </a:rPr>
              <a:t>to Data Privacy: Helps prevent unauthorized access to sensitive user information.</a:t>
            </a:r>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 xmlns:a16="http://schemas.microsoft.com/office/drawing/2014/main" id="{315E3981-F0D7-482C-A8E0-6A57700BECA7}"/>
              </a:ext>
            </a:extLst>
          </p:cNvPr>
          <p:cNvSpPr>
            <a:spLocks noGrp="1"/>
          </p:cNvSpPr>
          <p:nvPr>
            <p:ph type="title"/>
          </p:nvPr>
        </p:nvSpPr>
        <p:spPr>
          <a:xfrm>
            <a:off x="444500" y="542925"/>
            <a:ext cx="11214100" cy="646331"/>
          </a:xfrm>
        </p:spPr>
        <p:txBody>
          <a:bodyPr/>
          <a:lstStyle/>
          <a:p>
            <a:r>
              <a:rPr lang="en-US" sz="4000" dirty="0" smtClean="0">
                <a:latin typeface="Algerian" panose="04020705040A02060702" pitchFamily="82" charset="0"/>
              </a:rPr>
              <a:t>Technologies used:</a:t>
            </a:r>
            <a:endParaRPr lang="en-US" sz="4000" dirty="0">
              <a:latin typeface="Algerian" panose="04020705040A02060702" pitchFamily="82" charset="0"/>
            </a:endParaRPr>
          </a:p>
        </p:txBody>
      </p:sp>
      <p:pic>
        <p:nvPicPr>
          <p:cNvPr id="8" name="Picture Placeholder 7" descr="Triangular pattern design with dimension">
            <a:extLst>
              <a:ext uri="{FF2B5EF4-FFF2-40B4-BE49-F238E27FC236}">
                <a16:creationId xmlns=""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 xmlns:a16="http://schemas.microsoft.com/office/drawing/2014/main" id="{782206B1-586F-4254-9B36-D06C4E294ACF}"/>
              </a:ext>
            </a:extLst>
          </p:cNvPr>
          <p:cNvSpPr>
            <a:spLocks noGrp="1"/>
          </p:cNvSpPr>
          <p:nvPr>
            <p:ph type="body" sz="quarter" idx="18"/>
          </p:nvPr>
        </p:nvSpPr>
        <p:spPr>
          <a:xfrm>
            <a:off x="1365160" y="3805790"/>
            <a:ext cx="9465972" cy="2874409"/>
          </a:xfrm>
        </p:spPr>
        <p:txBody>
          <a:bodyPr/>
          <a:lstStyle/>
          <a:p>
            <a:r>
              <a:rPr lang="en-US" sz="2000" dirty="0" smtClean="0">
                <a:latin typeface="Constantia" panose="02030602050306030303" pitchFamily="18" charset="0"/>
                <a:ea typeface="Arial Unicode MS" panose="020B0604020202020204" pitchFamily="34" charset="-128"/>
                <a:cs typeface="Arial Unicode MS" panose="020B0604020202020204" pitchFamily="34" charset="-128"/>
              </a:rPr>
              <a:t>✸ </a:t>
            </a:r>
            <a:r>
              <a:rPr lang="en-US" sz="2000" dirty="0" smtClean="0">
                <a:latin typeface="Constantia" panose="02030602050306030303" pitchFamily="18" charset="0"/>
              </a:rPr>
              <a:t>Machine </a:t>
            </a:r>
            <a:r>
              <a:rPr lang="en-US" sz="2000" dirty="0">
                <a:latin typeface="Constantia" panose="02030602050306030303" pitchFamily="18" charset="0"/>
              </a:rPr>
              <a:t>Learning Algorithms (e.g., Naive Bayes, SVM, Random Forest</a:t>
            </a:r>
            <a:r>
              <a:rPr lang="en-US" sz="2000" dirty="0" smtClean="0">
                <a:latin typeface="Constantia" panose="02030602050306030303" pitchFamily="18" charset="0"/>
              </a:rPr>
              <a:t>)</a:t>
            </a:r>
          </a:p>
          <a:p>
            <a:r>
              <a:rPr lang="en-US" sz="2000" dirty="0">
                <a:latin typeface="Constantia" panose="02030602050306030303" pitchFamily="18" charset="0"/>
                <a:ea typeface="Arial Unicode MS" panose="020B0604020202020204" pitchFamily="34" charset="-128"/>
                <a:cs typeface="Arial Unicode MS" panose="020B0604020202020204" pitchFamily="34" charset="-128"/>
              </a:rPr>
              <a:t>✸ </a:t>
            </a:r>
            <a:r>
              <a:rPr lang="en-US" sz="2000" dirty="0" smtClean="0">
                <a:latin typeface="Constantia" panose="02030602050306030303" pitchFamily="18" charset="0"/>
              </a:rPr>
              <a:t>Natural </a:t>
            </a:r>
            <a:r>
              <a:rPr lang="en-US" sz="2000" dirty="0">
                <a:latin typeface="Constantia" panose="02030602050306030303" pitchFamily="18" charset="0"/>
              </a:rPr>
              <a:t>Language Processing (NLP) for analyzing email </a:t>
            </a:r>
            <a:r>
              <a:rPr lang="en-US" sz="2000" dirty="0" smtClean="0">
                <a:latin typeface="Constantia" panose="02030602050306030303" pitchFamily="18" charset="0"/>
              </a:rPr>
              <a:t>content</a:t>
            </a:r>
          </a:p>
          <a:p>
            <a:r>
              <a:rPr lang="en-US" sz="2000" dirty="0">
                <a:latin typeface="Constantia" panose="02030602050306030303" pitchFamily="18" charset="0"/>
                <a:ea typeface="Arial Unicode MS" panose="020B0604020202020204" pitchFamily="34" charset="-128"/>
                <a:cs typeface="Arial Unicode MS" panose="020B0604020202020204" pitchFamily="34" charset="-128"/>
              </a:rPr>
              <a:t>✸ </a:t>
            </a:r>
            <a:r>
              <a:rPr lang="en-US" sz="2000" dirty="0" smtClean="0">
                <a:latin typeface="Constantia" panose="02030602050306030303" pitchFamily="18" charset="0"/>
              </a:rPr>
              <a:t>Text </a:t>
            </a:r>
            <a:r>
              <a:rPr lang="en-US" sz="2000" dirty="0">
                <a:latin typeface="Constantia" panose="02030602050306030303" pitchFamily="18" charset="0"/>
              </a:rPr>
              <a:t>Preprocessing (tokenization, stemming, stop-word removal</a:t>
            </a:r>
            <a:r>
              <a:rPr lang="en-US" sz="2000" dirty="0" smtClean="0">
                <a:latin typeface="Constantia" panose="02030602050306030303" pitchFamily="18" charset="0"/>
              </a:rPr>
              <a:t>)</a:t>
            </a:r>
          </a:p>
          <a:p>
            <a:r>
              <a:rPr lang="en-US" sz="2000" dirty="0">
                <a:latin typeface="Constantia" panose="02030602050306030303" pitchFamily="18" charset="0"/>
                <a:ea typeface="Arial Unicode MS" panose="020B0604020202020204" pitchFamily="34" charset="-128"/>
                <a:cs typeface="Arial Unicode MS" panose="020B0604020202020204" pitchFamily="34" charset="-128"/>
              </a:rPr>
              <a:t>✸ </a:t>
            </a:r>
            <a:r>
              <a:rPr lang="en-US" sz="2000" dirty="0" smtClean="0">
                <a:latin typeface="Constantia" panose="02030602050306030303" pitchFamily="18" charset="0"/>
              </a:rPr>
              <a:t>Feature </a:t>
            </a:r>
            <a:r>
              <a:rPr lang="en-US" sz="2000" dirty="0">
                <a:latin typeface="Constantia" panose="02030602050306030303" pitchFamily="18" charset="0"/>
              </a:rPr>
              <a:t>Extraction Techniques (e.g., TF-IDF, Bag of Words</a:t>
            </a:r>
            <a:r>
              <a:rPr lang="en-US" sz="2000" dirty="0" smtClean="0">
                <a:latin typeface="Constantia" panose="02030602050306030303" pitchFamily="18" charset="0"/>
              </a:rPr>
              <a:t>)</a:t>
            </a:r>
          </a:p>
          <a:p>
            <a:r>
              <a:rPr lang="en-US" sz="2000" dirty="0">
                <a:latin typeface="Constantia" panose="02030602050306030303" pitchFamily="18" charset="0"/>
                <a:ea typeface="Arial Unicode MS" panose="020B0604020202020204" pitchFamily="34" charset="-128"/>
                <a:cs typeface="Arial Unicode MS" panose="020B0604020202020204" pitchFamily="34" charset="-128"/>
              </a:rPr>
              <a:t>✸ </a:t>
            </a:r>
            <a:r>
              <a:rPr lang="en-US" sz="2000" dirty="0" smtClean="0">
                <a:latin typeface="Constantia" panose="02030602050306030303" pitchFamily="18" charset="0"/>
              </a:rPr>
              <a:t>Python </a:t>
            </a:r>
            <a:r>
              <a:rPr lang="en-US" sz="2000" dirty="0">
                <a:latin typeface="Constantia" panose="02030602050306030303" pitchFamily="18" charset="0"/>
              </a:rPr>
              <a:t>Libraries (e.g., </a:t>
            </a:r>
            <a:r>
              <a:rPr lang="en-US" sz="2000" dirty="0" err="1">
                <a:latin typeface="Constantia" panose="02030602050306030303" pitchFamily="18" charset="0"/>
              </a:rPr>
              <a:t>Scikit</a:t>
            </a:r>
            <a:r>
              <a:rPr lang="en-US" sz="2000" dirty="0">
                <a:latin typeface="Constantia" panose="02030602050306030303" pitchFamily="18" charset="0"/>
              </a:rPr>
              <a:t>-learn, NLTK, Pandas) for </a:t>
            </a:r>
            <a:r>
              <a:rPr lang="en-US" sz="2000" dirty="0" smtClean="0">
                <a:latin typeface="Constantia" panose="02030602050306030303" pitchFamily="18" charset="0"/>
              </a:rPr>
              <a:t>implementation</a:t>
            </a:r>
          </a:p>
          <a:p>
            <a:r>
              <a:rPr lang="en-US" sz="2000" dirty="0">
                <a:latin typeface="Constantia" panose="02030602050306030303" pitchFamily="18" charset="0"/>
                <a:ea typeface="Arial Unicode MS" panose="020B0604020202020204" pitchFamily="34" charset="-128"/>
                <a:cs typeface="Arial Unicode MS" panose="020B0604020202020204" pitchFamily="34" charset="-128"/>
              </a:rPr>
              <a:t>✸ </a:t>
            </a:r>
            <a:r>
              <a:rPr lang="en-US" sz="2000" dirty="0" smtClean="0">
                <a:latin typeface="Constantia" panose="02030602050306030303" pitchFamily="18" charset="0"/>
              </a:rPr>
              <a:t>Dataset </a:t>
            </a:r>
            <a:r>
              <a:rPr lang="en-US" sz="2000" dirty="0">
                <a:latin typeface="Constantia" panose="02030602050306030303" pitchFamily="18" charset="0"/>
              </a:rPr>
              <a:t>Management (e.g., using public datasets like </a:t>
            </a:r>
            <a:r>
              <a:rPr lang="en-US" sz="2000" dirty="0" err="1">
                <a:latin typeface="Constantia" panose="02030602050306030303" pitchFamily="18" charset="0"/>
              </a:rPr>
              <a:t>SpamAssassin</a:t>
            </a:r>
            <a:r>
              <a:rPr lang="en-US" sz="2000" dirty="0">
                <a:latin typeface="Constantia" panose="02030602050306030303" pitchFamily="18" charset="0"/>
              </a:rPr>
              <a:t> or Enron</a:t>
            </a:r>
            <a:r>
              <a:rPr lang="en-US" sz="2000" dirty="0" smtClean="0">
                <a:latin typeface="Constantia" panose="02030602050306030303" pitchFamily="18" charset="0"/>
              </a:rPr>
              <a:t>) </a:t>
            </a:r>
          </a:p>
          <a:p>
            <a:r>
              <a:rPr lang="en-US" sz="2000" dirty="0">
                <a:latin typeface="Constantia" panose="02030602050306030303" pitchFamily="18" charset="0"/>
                <a:ea typeface="Arial Unicode MS" panose="020B0604020202020204" pitchFamily="34" charset="-128"/>
                <a:cs typeface="Arial Unicode MS" panose="020B0604020202020204" pitchFamily="34" charset="-128"/>
              </a:rPr>
              <a:t>✸ </a:t>
            </a:r>
            <a:r>
              <a:rPr lang="en-US" sz="2000" dirty="0" smtClean="0">
                <a:latin typeface="Constantia" panose="02030602050306030303" pitchFamily="18" charset="0"/>
              </a:rPr>
              <a:t>Model </a:t>
            </a:r>
            <a:r>
              <a:rPr lang="en-US" sz="2000" dirty="0">
                <a:latin typeface="Constantia" panose="02030602050306030303" pitchFamily="18" charset="0"/>
              </a:rPr>
              <a:t>Evaluation Metrics (e.g., Accuracy, Precision, Recall, F1-score</a:t>
            </a:r>
            <a:r>
              <a:rPr lang="en-US" sz="2000" dirty="0" smtClean="0">
                <a:latin typeface="Constantia" panose="02030602050306030303" pitchFamily="18" charset="0"/>
              </a:rPr>
              <a:t>)</a:t>
            </a:r>
            <a:endParaRPr lang="en-US" sz="2000" dirty="0">
              <a:latin typeface="Constantia" panose="02030602050306030303" pitchFamily="18" charset="0"/>
            </a:endParaRPr>
          </a:p>
        </p:txBody>
      </p:sp>
      <p:sp>
        <p:nvSpPr>
          <p:cNvPr id="2" name="Slide Number Placeholder 1">
            <a:extLst>
              <a:ext uri="{FF2B5EF4-FFF2-40B4-BE49-F238E27FC236}">
                <a16:creationId xmlns=""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201323FB-427E-4A8D-B473-AB0657D8D23B}"/>
              </a:ext>
            </a:extLst>
          </p:cNvPr>
          <p:cNvSpPr>
            <a:spLocks noGrp="1"/>
          </p:cNvSpPr>
          <p:nvPr>
            <p:ph type="title"/>
          </p:nvPr>
        </p:nvSpPr>
        <p:spPr>
          <a:xfrm>
            <a:off x="1342264" y="560892"/>
            <a:ext cx="10151772" cy="6297108"/>
          </a:xfrm>
        </p:spPr>
        <p:txBody>
          <a:bodyPr/>
          <a:lstStyle/>
          <a:p>
            <a:r>
              <a:rPr lang="en-US" sz="4000" dirty="0" smtClean="0">
                <a:latin typeface="Algerian" panose="04020705040A02060702" pitchFamily="82" charset="0"/>
              </a:rPr>
              <a:t>WHAT IS NLP?</a:t>
            </a:r>
            <a:br>
              <a:rPr lang="en-US" sz="4000" dirty="0" smtClean="0">
                <a:latin typeface="Algerian" panose="04020705040A02060702" pitchFamily="82" charset="0"/>
              </a:rPr>
            </a:br>
            <a:r>
              <a:rPr lang="en-US" sz="2400" dirty="0">
                <a:latin typeface="Algerian" panose="04020705040A02060702" pitchFamily="82" charset="0"/>
              </a:rPr>
              <a:t/>
            </a:r>
            <a:br>
              <a:rPr lang="en-US" sz="2400" dirty="0">
                <a:latin typeface="Algerian" panose="04020705040A02060702" pitchFamily="82" charset="0"/>
              </a:rPr>
            </a:br>
            <a:r>
              <a:rPr lang="en-US" sz="2400" dirty="0" smtClean="0">
                <a:latin typeface="Algerian" panose="04020705040A02060702" pitchFamily="82" charset="0"/>
              </a:rPr>
              <a:t>               </a:t>
            </a:r>
            <a:r>
              <a:rPr lang="en-US" sz="2400" dirty="0" smtClean="0">
                <a:latin typeface="Constantia" panose="02030602050306030303" pitchFamily="18" charset="0"/>
              </a:rPr>
              <a:t>Natural </a:t>
            </a:r>
            <a:r>
              <a:rPr lang="en-US" sz="2400" dirty="0">
                <a:latin typeface="Constantia" panose="02030602050306030303" pitchFamily="18" charset="0"/>
              </a:rPr>
              <a:t>Language Processing (NLP) plays a key role in spam email </a:t>
            </a:r>
            <a:r>
              <a:rPr lang="en-US" sz="2400" dirty="0" smtClean="0">
                <a:latin typeface="Constantia" panose="02030602050306030303" pitchFamily="18" charset="0"/>
              </a:rPr>
              <a:t/>
            </a:r>
            <a:br>
              <a:rPr lang="en-US" sz="2400" dirty="0" smtClean="0">
                <a:latin typeface="Constantia" panose="02030602050306030303" pitchFamily="18" charset="0"/>
              </a:rPr>
            </a:br>
            <a:r>
              <a:rPr lang="en-US" sz="2400" dirty="0" smtClean="0">
                <a:latin typeface="Constantia" panose="02030602050306030303" pitchFamily="18" charset="0"/>
              </a:rPr>
              <a:t>detection </a:t>
            </a:r>
            <a:r>
              <a:rPr lang="en-US" sz="2400" dirty="0">
                <a:latin typeface="Constantia" panose="02030602050306030303" pitchFamily="18" charset="0"/>
              </a:rPr>
              <a:t>by analyzing the text content of emails. It helps in</a:t>
            </a:r>
            <a:r>
              <a:rPr lang="en-US" sz="2400" dirty="0" smtClean="0">
                <a:latin typeface="Constantia" panose="02030602050306030303" pitchFamily="18" charset="0"/>
              </a:rPr>
              <a:t>:</a:t>
            </a:r>
            <a:br>
              <a:rPr lang="en-US" sz="2400" dirty="0" smtClean="0">
                <a:latin typeface="Constantia" panose="02030602050306030303" pitchFamily="18" charset="0"/>
              </a:rPr>
            </a:br>
            <a:r>
              <a:rPr lang="en-US" sz="2400" dirty="0" smtClean="0">
                <a:latin typeface="Constantia" panose="02030602050306030303" pitchFamily="18" charset="0"/>
              </a:rPr>
              <a:t/>
            </a:r>
            <a:br>
              <a:rPr lang="en-US" sz="2400" dirty="0" smtClean="0">
                <a:latin typeface="Constantia" panose="02030602050306030303" pitchFamily="18" charset="0"/>
              </a:rPr>
            </a:br>
            <a:r>
              <a:rPr lang="en-US" sz="24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Constantia" panose="02030602050306030303" pitchFamily="18" charset="0"/>
              </a:rPr>
              <a:t>Extracting </a:t>
            </a:r>
            <a:r>
              <a:rPr lang="en-US" sz="2400" dirty="0">
                <a:latin typeface="Constantia" panose="02030602050306030303" pitchFamily="18" charset="0"/>
              </a:rPr>
              <a:t>and cleaning text (e.g., removing stop words, punctuation, etc</a:t>
            </a:r>
            <a:r>
              <a:rPr lang="en-US" sz="2400" dirty="0" smtClean="0">
                <a:latin typeface="Constantia" panose="02030602050306030303" pitchFamily="18" charset="0"/>
              </a:rPr>
              <a:t>.)</a:t>
            </a:r>
            <a:br>
              <a:rPr lang="en-US" sz="2400" dirty="0" smtClean="0">
                <a:latin typeface="Constantia" panose="02030602050306030303" pitchFamily="18" charset="0"/>
              </a:rPr>
            </a:br>
            <a:r>
              <a:rPr lang="en-US" sz="2400" dirty="0" smtClean="0">
                <a:latin typeface="Constantia" panose="02030602050306030303" pitchFamily="18" charset="0"/>
              </a:rPr>
              <a:t/>
            </a:r>
            <a:br>
              <a:rPr lang="en-US" sz="2400" dirty="0" smtClean="0">
                <a:latin typeface="Constantia" panose="02030602050306030303" pitchFamily="18" charset="0"/>
              </a:rPr>
            </a:b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Constantia" panose="02030602050306030303" pitchFamily="18" charset="0"/>
              </a:rPr>
              <a:t>Tokenization </a:t>
            </a:r>
            <a:r>
              <a:rPr lang="en-US" sz="2400" dirty="0">
                <a:latin typeface="Constantia" panose="02030602050306030303" pitchFamily="18" charset="0"/>
              </a:rPr>
              <a:t>– splitting email text into words or </a:t>
            </a:r>
            <a:r>
              <a:rPr lang="en-US" sz="2400" dirty="0" smtClean="0">
                <a:latin typeface="Constantia" panose="02030602050306030303" pitchFamily="18" charset="0"/>
              </a:rPr>
              <a:t>phrases</a:t>
            </a:r>
            <a:br>
              <a:rPr lang="en-US" sz="2400" dirty="0" smtClean="0">
                <a:latin typeface="Constantia" panose="02030602050306030303" pitchFamily="18" charset="0"/>
              </a:rPr>
            </a:br>
            <a:r>
              <a:rPr lang="en-US" sz="2400" dirty="0" smtClean="0">
                <a:latin typeface="Constantia" panose="02030602050306030303" pitchFamily="18" charset="0"/>
              </a:rPr>
              <a:t/>
            </a:r>
            <a:br>
              <a:rPr lang="en-US" sz="2400" dirty="0" smtClean="0">
                <a:latin typeface="Constantia" panose="02030602050306030303" pitchFamily="18" charset="0"/>
              </a:rPr>
            </a:b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Constantia" panose="02030602050306030303" pitchFamily="18" charset="0"/>
              </a:rPr>
              <a:t>Stemming </a:t>
            </a:r>
            <a:r>
              <a:rPr lang="en-US" sz="2400" dirty="0">
                <a:latin typeface="Constantia" panose="02030602050306030303" pitchFamily="18" charset="0"/>
              </a:rPr>
              <a:t>and Lemmatization – reducing words to their root </a:t>
            </a:r>
            <a:r>
              <a:rPr lang="en-US" sz="2400" dirty="0" smtClean="0">
                <a:latin typeface="Constantia" panose="02030602050306030303" pitchFamily="18" charset="0"/>
              </a:rPr>
              <a:t>forms</a:t>
            </a:r>
            <a:br>
              <a:rPr lang="en-US" sz="2400" dirty="0" smtClean="0">
                <a:latin typeface="Constantia" panose="02030602050306030303" pitchFamily="18" charset="0"/>
              </a:rPr>
            </a:br>
            <a:r>
              <a:rPr lang="en-US" sz="2400" dirty="0" smtClean="0">
                <a:latin typeface="Constantia" panose="02030602050306030303" pitchFamily="18" charset="0"/>
              </a:rPr>
              <a:t/>
            </a:r>
            <a:br>
              <a:rPr lang="en-US" sz="2400" dirty="0" smtClean="0">
                <a:latin typeface="Constantia" panose="02030602050306030303" pitchFamily="18" charset="0"/>
              </a:rPr>
            </a:b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Constantia" panose="02030602050306030303" pitchFamily="18" charset="0"/>
              </a:rPr>
              <a:t>Identifying </a:t>
            </a:r>
            <a:r>
              <a:rPr lang="en-US" sz="2400" dirty="0">
                <a:latin typeface="Constantia" panose="02030602050306030303" pitchFamily="18" charset="0"/>
              </a:rPr>
              <a:t>spam keywords or </a:t>
            </a:r>
            <a:r>
              <a:rPr lang="en-US" sz="2400" dirty="0" smtClean="0">
                <a:latin typeface="Constantia" panose="02030602050306030303" pitchFamily="18" charset="0"/>
              </a:rPr>
              <a:t>patterns</a:t>
            </a:r>
            <a:br>
              <a:rPr lang="en-US" sz="2400" dirty="0" smtClean="0">
                <a:latin typeface="Constantia" panose="02030602050306030303" pitchFamily="18" charset="0"/>
              </a:rPr>
            </a:br>
            <a:r>
              <a:rPr lang="en-US" sz="2400" dirty="0" smtClean="0">
                <a:latin typeface="Constantia" panose="02030602050306030303" pitchFamily="18" charset="0"/>
              </a:rPr>
              <a:t/>
            </a:r>
            <a:br>
              <a:rPr lang="en-US" sz="2400" dirty="0" smtClean="0">
                <a:latin typeface="Constantia" panose="02030602050306030303" pitchFamily="18" charset="0"/>
              </a:rPr>
            </a:b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Constantia" panose="02030602050306030303" pitchFamily="18" charset="0"/>
              </a:rPr>
              <a:t>Converting </a:t>
            </a:r>
            <a:r>
              <a:rPr lang="en-US" sz="2400" dirty="0">
                <a:latin typeface="Constantia" panose="02030602050306030303" pitchFamily="18" charset="0"/>
              </a:rPr>
              <a:t>text into numerical features using techniques like TF-IDF or Bag of </a:t>
            </a:r>
            <a:r>
              <a:rPr lang="en-US" sz="2400" dirty="0" smtClean="0">
                <a:latin typeface="Constantia" panose="02030602050306030303" pitchFamily="18" charset="0"/>
              </a:rPr>
              <a:t>Words</a:t>
            </a:r>
            <a:br>
              <a:rPr lang="en-US" sz="2400" dirty="0" smtClean="0">
                <a:latin typeface="Constantia" panose="02030602050306030303" pitchFamily="18" charset="0"/>
              </a:rPr>
            </a:br>
            <a:r>
              <a:rPr lang="en-US" sz="2400" dirty="0" smtClean="0">
                <a:latin typeface="Constantia" panose="02030602050306030303" pitchFamily="18" charset="0"/>
              </a:rPr>
              <a:t/>
            </a:r>
            <a:br>
              <a:rPr lang="en-US" sz="2400" dirty="0" smtClean="0">
                <a:latin typeface="Constantia" panose="02030602050306030303" pitchFamily="18" charset="0"/>
              </a:rPr>
            </a:br>
            <a:r>
              <a:rPr lang="en-US" sz="24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400" dirty="0" smtClean="0">
                <a:latin typeface="Constantia" panose="02030602050306030303" pitchFamily="18" charset="0"/>
              </a:rPr>
              <a:t>Understanding </a:t>
            </a:r>
            <a:r>
              <a:rPr lang="en-US" sz="2400" dirty="0">
                <a:latin typeface="Constantia" panose="02030602050306030303" pitchFamily="18" charset="0"/>
              </a:rPr>
              <a:t>context and sentiment in advanced models</a:t>
            </a:r>
          </a:p>
        </p:txBody>
      </p:sp>
      <p:sp>
        <p:nvSpPr>
          <p:cNvPr id="2" name="Slide Number Placeholder 1">
            <a:extLst>
              <a:ext uri="{FF2B5EF4-FFF2-40B4-BE49-F238E27FC236}">
                <a16:creationId xmlns=""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 xmlns:a16="http://schemas.microsoft.com/office/drawing/2014/main" id="{A4CD37D6-FE32-48E3-A3AD-F07BE6A19FA1}"/>
              </a:ext>
            </a:extLst>
          </p:cNvPr>
          <p:cNvSpPr>
            <a:spLocks noGrp="1"/>
          </p:cNvSpPr>
          <p:nvPr>
            <p:ph type="title"/>
          </p:nvPr>
        </p:nvSpPr>
        <p:spPr>
          <a:xfrm>
            <a:off x="2498501" y="2047742"/>
            <a:ext cx="9478850" cy="4632458"/>
          </a:xfrm>
        </p:spPr>
        <p:txBody>
          <a:bodyPr>
            <a:normAutofit fontScale="90000"/>
          </a:bodyPr>
          <a:lstStyle/>
          <a:p>
            <a:r>
              <a:rPr lang="en-US" sz="2400" dirty="0" smtClean="0"/>
              <a:t> </a:t>
            </a:r>
            <a:r>
              <a:rPr lang="en-US" sz="2200" dirty="0"/>
              <a:t>Removing unwanted characters, HTML tags, and special symbols</a:t>
            </a:r>
            <a:r>
              <a:rPr lang="en-US" sz="2200" dirty="0" smtClean="0"/>
              <a:t>.</a:t>
            </a:r>
            <a:br>
              <a:rPr lang="en-US" sz="2200" dirty="0" smtClean="0"/>
            </a:br>
            <a:r>
              <a:rPr lang="en-US" sz="2200" dirty="0" smtClean="0"/>
              <a:t/>
            </a:r>
            <a:br>
              <a:rPr lang="en-US" sz="2200" dirty="0" smtClean="0"/>
            </a:b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200" dirty="0" smtClean="0"/>
              <a:t>Tokenization</a:t>
            </a:r>
            <a:r>
              <a:rPr lang="en-US" sz="2200" dirty="0"/>
              <a:t>: Splitting email text into individual words or tokens</a:t>
            </a:r>
            <a:r>
              <a:rPr lang="en-US" sz="2200" dirty="0" smtClean="0"/>
              <a:t>.</a:t>
            </a:r>
            <a:br>
              <a:rPr lang="en-US" sz="2200" dirty="0" smtClean="0"/>
            </a:br>
            <a:r>
              <a:rPr lang="en-US" sz="2200" dirty="0" smtClean="0"/>
              <a:t/>
            </a:r>
            <a:br>
              <a:rPr lang="en-US" sz="2200" dirty="0" smtClean="0"/>
            </a:b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200" dirty="0" smtClean="0"/>
              <a:t>Stop </a:t>
            </a:r>
            <a:r>
              <a:rPr lang="en-US" sz="2200" dirty="0"/>
              <a:t>Words Removal: Eliminating common words like “the,” “is,” and “and” that don’t help in classification</a:t>
            </a:r>
            <a:r>
              <a:rPr lang="en-US" sz="2200" dirty="0" smtClean="0"/>
              <a:t>.</a:t>
            </a:r>
            <a:br>
              <a:rPr lang="en-US" sz="2200" dirty="0" smtClean="0"/>
            </a:br>
            <a:r>
              <a:rPr lang="en-US" sz="2200" dirty="0" smtClean="0"/>
              <a:t/>
            </a:r>
            <a:br>
              <a:rPr lang="en-US" sz="2200" dirty="0" smtClean="0"/>
            </a:b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200" dirty="0" smtClean="0"/>
              <a:t>Stemming/Lemmatization</a:t>
            </a:r>
            <a:r>
              <a:rPr lang="en-US" sz="2200" dirty="0"/>
              <a:t>: Reducing words to their root forms (e.g., “running” to “run</a:t>
            </a:r>
            <a:r>
              <a:rPr lang="en-US" sz="2200" dirty="0" smtClean="0"/>
              <a:t>”).</a:t>
            </a:r>
            <a:br>
              <a:rPr lang="en-US" sz="2200" dirty="0" smtClean="0"/>
            </a:br>
            <a:r>
              <a:rPr lang="en-US" sz="2200" dirty="0" smtClean="0"/>
              <a:t/>
            </a:r>
            <a:br>
              <a:rPr lang="en-US" sz="2200" dirty="0" smtClean="0"/>
            </a:b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200" dirty="0" smtClean="0"/>
              <a:t>Feature </a:t>
            </a:r>
            <a:r>
              <a:rPr lang="en-US" sz="2200" dirty="0"/>
              <a:t>Extraction: Converting text into numerical features using methods like Bag of Words or TF-IDF</a:t>
            </a:r>
            <a:r>
              <a:rPr lang="en-US" sz="2200" dirty="0" smtClean="0"/>
              <a:t>.</a:t>
            </a:r>
            <a:br>
              <a:rPr lang="en-US" sz="2200" dirty="0" smtClean="0"/>
            </a:br>
            <a:r>
              <a:rPr lang="en-US" sz="2200" dirty="0"/>
              <a:t/>
            </a:r>
            <a:br>
              <a:rPr lang="en-US" sz="2200" dirty="0"/>
            </a:br>
            <a:r>
              <a:rPr lang="en-US" sz="2200" dirty="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200" dirty="0" smtClean="0">
                <a:latin typeface="Arial Unicode MS" panose="020B0604020202020204" pitchFamily="34" charset="-128"/>
                <a:ea typeface="Arial Unicode MS" panose="020B0604020202020204" pitchFamily="34" charset="-128"/>
                <a:cs typeface="Arial Unicode MS" panose="020B0604020202020204" pitchFamily="34" charset="-128"/>
              </a:rPr>
              <a:t> </a:t>
            </a:r>
            <a:r>
              <a:rPr lang="en-US" sz="2200" dirty="0" smtClean="0"/>
              <a:t>Labeling</a:t>
            </a:r>
            <a:r>
              <a:rPr lang="en-US" sz="2200" dirty="0"/>
              <a:t>: Ensuring each email is marked as spam or non-spam for supervised learning.</a:t>
            </a:r>
          </a:p>
        </p:txBody>
      </p:sp>
      <p:sp>
        <p:nvSpPr>
          <p:cNvPr id="2" name="Slide Number Placeholder 1">
            <a:extLst>
              <a:ext uri="{FF2B5EF4-FFF2-40B4-BE49-F238E27FC236}">
                <a16:creationId xmlns=""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3" name="TextBox 2"/>
          <p:cNvSpPr txBox="1"/>
          <p:nvPr/>
        </p:nvSpPr>
        <p:spPr>
          <a:xfrm>
            <a:off x="3580327" y="850005"/>
            <a:ext cx="5370489" cy="707886"/>
          </a:xfrm>
          <a:prstGeom prst="rect">
            <a:avLst/>
          </a:prstGeom>
          <a:noFill/>
        </p:spPr>
        <p:txBody>
          <a:bodyPr wrap="square" rtlCol="0">
            <a:spAutoFit/>
          </a:bodyPr>
          <a:lstStyle/>
          <a:p>
            <a:r>
              <a:rPr lang="en-US" sz="4000" dirty="0" smtClean="0">
                <a:solidFill>
                  <a:schemeClr val="bg1">
                    <a:lumMod val="95000"/>
                  </a:schemeClr>
                </a:solidFill>
                <a:latin typeface="Algerian" panose="04020705040A02060702" pitchFamily="82" charset="0"/>
              </a:rPr>
              <a:t>DATA PROCESSING:</a:t>
            </a:r>
            <a:endParaRPr lang="en-US" sz="4000" dirty="0">
              <a:solidFill>
                <a:schemeClr val="bg1">
                  <a:lumMod val="95000"/>
                </a:schemeClr>
              </a:solidFill>
              <a:latin typeface="Algerian" panose="04020705040A02060702" pitchFamily="82" charset="0"/>
            </a:endParaRPr>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16c05727-aa75-4e4a-9b5f-8a80a1165891"/>
    <ds:schemaRef ds:uri="http://schemas.microsoft.com/office/2006/documentManagement/types"/>
    <ds:schemaRef ds:uri="71af3243-3dd4-4a8d-8c0d-dd76da1f02a5"/>
    <ds:schemaRef ds:uri="http://www.w3.org/XML/1998/namespace"/>
    <ds:schemaRef ds:uri="http://purl.org/dc/dcmitype/"/>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643</Words>
  <Application>Microsoft Office PowerPoint</Application>
  <PresentationFormat>Widescreen</PresentationFormat>
  <Paragraphs>77</Paragraphs>
  <Slides>15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 Unicode MS</vt:lpstr>
      <vt:lpstr>Algerian</vt:lpstr>
      <vt:lpstr>Arial</vt:lpstr>
      <vt:lpstr>Bahnschrift Condensed</vt:lpstr>
      <vt:lpstr>Calibri</vt:lpstr>
      <vt:lpstr>Constantia</vt:lpstr>
      <vt:lpstr>Copperplate Gothic Bold</vt:lpstr>
      <vt:lpstr>Tahoma</vt:lpstr>
      <vt:lpstr>Trade Gothic LT Pro</vt:lpstr>
      <vt:lpstr>Trebuchet MS</vt:lpstr>
      <vt:lpstr>Office Theme</vt:lpstr>
      <vt:lpstr>SPAM EMAIL DETECTION</vt:lpstr>
      <vt:lpstr>TEAM MEMBERS:  </vt:lpstr>
      <vt:lpstr>                                                                        INTRODUCTION:                             Spam email detection is a critical component of modern communication systems, aimed at identifying and filtering unsolicited or harmful messages. As spam tactics become more advanced, effective detection relies on machine learning and natural language processing techniques to ensure email security, reduce clutter, and protect user from phishing and malware threats. </vt:lpstr>
      <vt:lpstr>ACHIEVEMENT OF THIS PROJECT:</vt:lpstr>
      <vt:lpstr>IMPORTANCE OF SPAM DETECTION:</vt:lpstr>
      <vt:lpstr>ROLE OF PROJECT:</vt:lpstr>
      <vt:lpstr>Technologies used:</vt:lpstr>
      <vt:lpstr>WHAT IS NLP?                 Natural Language Processing (NLP) plays a key role in spam email  detection by analyzing the text content of emails. It helps in:  ➔ Extracting and cleaning text (e.g., removing stop words, punctuation, etc.)  ➔ Tokenization – splitting email text into words or phrases  ➔ Stemming and Lemmatization – reducing words to their root forms  ➔ Identifying spam keywords or patterns  ➔ Converting text into numerical features using techniques like TF-IDF or Bag of Words  ➔ Understanding context and sentiment in advanced models</vt:lpstr>
      <vt:lpstr> Removing unwanted characters, HTML tags, and special symbols.  ◘ Tokenization: Splitting email text into individual words or tokens.  ◘  Stop Words Removal: Eliminating common words like “the,” “is,” and “and” that don’t help in classification.  ◘  Stemming/Lemmatization: Reducing words to their root forms (e.g., “running” to “run”).  ◘  Feature Extraction: Converting text into numerical features using methods like Bag of Words or TF-IDF.  ◘  Labeling: Ensuring each email is marked as spam or non-spam for supervised learning.</vt:lpstr>
      <vt:lpstr>PowerPoint Presentation</vt:lpstr>
      <vt:lpstr>PowerPoint Presentation</vt:lpstr>
      <vt:lpstr>  </vt:lpstr>
      <vt:lpstr>PowerPoint Presentation</vt:lpstr>
      <vt:lpstr>CONCLUSION: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2025-05-16T08:25:02Z</dcterms:created>
  <dcterms:modified xsi:type="dcterms:W3CDTF">2025-05-17T09:02:28Z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