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66" r:id="rId4"/>
    <p:sldId id="258" r:id="rId5"/>
    <p:sldId id="261" r:id="rId6"/>
    <p:sldId id="264" r:id="rId7"/>
    <p:sldId id="262" r:id="rId8"/>
    <p:sldId id="265" r:id="rId9"/>
    <p:sldId id="263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203B8-EDAB-42CA-8AEF-01E6E91A7151}" type="datetimeFigureOut">
              <a:rPr lang="en-AU" smtClean="0"/>
              <a:t>22/1/20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A796-169E-4278-86DB-4553520E7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36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8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3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4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3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4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19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B415-E8C9-4CF3-B558-E7326249D816}" type="datetimeFigureOut">
              <a:rPr lang="en-AU" smtClean="0"/>
              <a:t>22/1/20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492E-99C4-4E58-BAC7-651F65A8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data/crust/definition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3300" y="27991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971" y="1949957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Stratigraphic 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8316" y="193239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Lithodemic 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45733" y="341486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Tectonic 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2820" y="3390977"/>
            <a:ext cx="1603112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Structural Feature (incl. Denudational Features)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2494" y="439210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Tectonic Entities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3300" y="5369344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Tectonostratigraphic Entities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47006" y="197419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solidFill>
                  <a:schemeClr val="tx1"/>
                </a:solidFill>
              </a:rPr>
              <a:t>GeoResource</a:t>
            </a:r>
            <a:r>
              <a:rPr lang="en-AU" sz="1100" dirty="0">
                <a:solidFill>
                  <a:schemeClr val="tx1"/>
                </a:solidFill>
              </a:rPr>
              <a:t> Accumulation Feature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185804" y="196204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Geologically Significant Site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78703" y="910159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2828" y="1362269"/>
            <a:ext cx="51283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65435" y="1362269"/>
            <a:ext cx="4407393" cy="22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81141" y="1375513"/>
            <a:ext cx="2762" cy="1610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50237" y="2985796"/>
            <a:ext cx="13041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861136" y="2985796"/>
            <a:ext cx="989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6240" y="339224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Stratigraphic Unit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28854" y="339224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Stratigraphic Event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88312" y="3390977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Geophysical Feature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>
            <a:off x="1365435" y="1375513"/>
            <a:ext cx="2939" cy="57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0"/>
          </p:cNvCxnSpPr>
          <p:nvPr/>
        </p:nvCxnSpPr>
        <p:spPr>
          <a:xfrm flipH="1">
            <a:off x="3733719" y="1384843"/>
            <a:ext cx="7008" cy="547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4861136" y="2985796"/>
            <a:ext cx="0" cy="42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7154376" y="2985796"/>
            <a:ext cx="0" cy="405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58771" y="1349026"/>
            <a:ext cx="12068" cy="206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0"/>
          </p:cNvCxnSpPr>
          <p:nvPr/>
        </p:nvCxnSpPr>
        <p:spPr>
          <a:xfrm>
            <a:off x="9262409" y="1362269"/>
            <a:ext cx="0" cy="61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0"/>
          </p:cNvCxnSpPr>
          <p:nvPr/>
        </p:nvCxnSpPr>
        <p:spPr>
          <a:xfrm>
            <a:off x="10901207" y="1362269"/>
            <a:ext cx="0" cy="599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8" idx="0"/>
          </p:cNvCxnSpPr>
          <p:nvPr/>
        </p:nvCxnSpPr>
        <p:spPr>
          <a:xfrm>
            <a:off x="861643" y="2580197"/>
            <a:ext cx="0" cy="81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971135" y="2577462"/>
            <a:ext cx="4459" cy="81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5" idx="0"/>
          </p:cNvCxnSpPr>
          <p:nvPr/>
        </p:nvCxnSpPr>
        <p:spPr>
          <a:xfrm>
            <a:off x="4347897" y="4045103"/>
            <a:ext cx="0" cy="34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61462" y="4045103"/>
            <a:ext cx="0" cy="132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35308" y="21460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104" y="189185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Stratigraphic Feature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50711" y="844845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94747" y="1303488"/>
            <a:ext cx="4655964" cy="42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25875" y="2951159"/>
            <a:ext cx="1530306" cy="279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Lithostratigraphic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Chronostratigraphic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Biostratigraphic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Sequence 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Magnetostratigraphic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9417" y="2858644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Stratigraphic Unit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1112" y="2944514"/>
            <a:ext cx="1401203" cy="288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Rank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Supergroup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Group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Subgroup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Formation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Member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Flow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beds (informal—no rank)</a:t>
            </a: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66931" y="3173764"/>
            <a:ext cx="6718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338735" y="2522094"/>
            <a:ext cx="0" cy="651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38735" y="2522093"/>
            <a:ext cx="12223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51779" y="214605"/>
            <a:ext cx="1616190" cy="26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Biostratigraphic Units (</a:t>
            </a:r>
            <a:r>
              <a:rPr lang="en-AU" sz="1100" dirty="0" err="1">
                <a:solidFill>
                  <a:schemeClr val="tx1"/>
                </a:solidFill>
              </a:rPr>
              <a:t>Biozones</a:t>
            </a:r>
            <a:r>
              <a:rPr lang="en-AU" sz="1100" dirty="0">
                <a:solidFill>
                  <a:schemeClr val="tx1"/>
                </a:solidFill>
              </a:rPr>
              <a:t>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Range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Taxon-range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Concurrent-range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Interval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Lineage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Assemblage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Abundance Zone</a:t>
            </a:r>
          </a:p>
          <a:p>
            <a:r>
              <a:rPr lang="en-AU" sz="1100" b="1" dirty="0">
                <a:solidFill>
                  <a:schemeClr val="bg1"/>
                </a:solidFill>
              </a:rPr>
              <a:t>Association Zone (to include)</a:t>
            </a:r>
          </a:p>
          <a:p>
            <a:endParaRPr lang="en-AU" sz="1100" dirty="0">
              <a:solidFill>
                <a:srgbClr val="FF0000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7741" y="214605"/>
            <a:ext cx="1404851" cy="147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Rank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Superzone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Subzone</a:t>
            </a:r>
          </a:p>
          <a:p>
            <a:r>
              <a:rPr lang="en-AU" sz="1100" dirty="0">
                <a:solidFill>
                  <a:schemeClr val="bg1"/>
                </a:solidFill>
              </a:rPr>
              <a:t>Subsubzone (to include)</a:t>
            </a:r>
          </a:p>
          <a:p>
            <a:endParaRPr lang="en-AU" sz="1100" dirty="0">
              <a:solidFill>
                <a:schemeClr val="bg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24596" y="4247804"/>
            <a:ext cx="8141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8735" y="4256116"/>
            <a:ext cx="0" cy="1787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38735" y="6059978"/>
            <a:ext cx="2336385" cy="8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66807" y="3149676"/>
            <a:ext cx="8313" cy="2893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75120" y="3166300"/>
            <a:ext cx="1184754" cy="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584575" y="407324"/>
            <a:ext cx="41563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2"/>
          </p:cNvCxnSpPr>
          <p:nvPr/>
        </p:nvCxnSpPr>
        <p:spPr>
          <a:xfrm flipV="1">
            <a:off x="7859874" y="2818015"/>
            <a:ext cx="0" cy="35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" idx="0"/>
          </p:cNvCxnSpPr>
          <p:nvPr/>
        </p:nvCxnSpPr>
        <p:spPr>
          <a:xfrm flipH="1">
            <a:off x="5551714" y="2522093"/>
            <a:ext cx="9331" cy="422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94747" y="1352165"/>
            <a:ext cx="1" cy="54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28" idx="0"/>
          </p:cNvCxnSpPr>
          <p:nvPr/>
        </p:nvCxnSpPr>
        <p:spPr>
          <a:xfrm>
            <a:off x="1116507" y="2522093"/>
            <a:ext cx="8313" cy="336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3"/>
          </p:cNvCxnSpPr>
          <p:nvPr/>
        </p:nvCxnSpPr>
        <p:spPr>
          <a:xfrm>
            <a:off x="1840223" y="3173764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67969" y="415636"/>
            <a:ext cx="629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297741" y="1993163"/>
            <a:ext cx="1404851" cy="52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Barren interval</a:t>
            </a:r>
          </a:p>
        </p:txBody>
      </p:sp>
    </p:spTree>
    <p:extLst>
      <p:ext uri="{BB962C8B-B14F-4D97-AF65-F5344CB8AC3E}">
        <p14:creationId xmlns:p14="http://schemas.microsoft.com/office/powerpoint/2010/main" val="27760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35308" y="21460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104" y="189185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Stratigraphic Feature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50711" y="844845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94747" y="1303488"/>
            <a:ext cx="4655964" cy="42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02625" y="2967784"/>
            <a:ext cx="1530306" cy="279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Lithostratigraphic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Chronostratigraphic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Biostratigraphic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Sequence 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Magnetostratigraphic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9417" y="2858644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Stratigraphic Unit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9584575" y="407324"/>
            <a:ext cx="41563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94747" y="1352165"/>
            <a:ext cx="1" cy="54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28" idx="0"/>
          </p:cNvCxnSpPr>
          <p:nvPr/>
        </p:nvCxnSpPr>
        <p:spPr>
          <a:xfrm>
            <a:off x="1116507" y="2522093"/>
            <a:ext cx="8313" cy="336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03788" y="4867385"/>
            <a:ext cx="1463040" cy="6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Magnetostratigraphic  Unit (</a:t>
            </a:r>
            <a:r>
              <a:rPr lang="en-AU" sz="1100" dirty="0" err="1">
                <a:solidFill>
                  <a:schemeClr val="tx1"/>
                </a:solidFill>
              </a:rPr>
              <a:t>Magnetozone</a:t>
            </a:r>
            <a:r>
              <a:rPr lang="en-AU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29230" y="4867385"/>
            <a:ext cx="1463040" cy="6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Magnetostratigraphic  Polarity Unit: Magnetopolarity  Zone (</a:t>
            </a:r>
            <a:r>
              <a:rPr lang="en-AU" sz="1100" dirty="0" err="1">
                <a:solidFill>
                  <a:schemeClr val="tx1"/>
                </a:solidFill>
              </a:rPr>
              <a:t>Magnetozone</a:t>
            </a:r>
            <a:r>
              <a:rPr lang="en-AU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9973" y="1873617"/>
            <a:ext cx="1426165" cy="150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Hierarchy/Rank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Polarity Superzone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Polarity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Polarity Subzone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99973" y="4045837"/>
            <a:ext cx="3269899" cy="199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Remanent Field Direction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Single direction throughout (Normal/Reversed)</a:t>
            </a: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Dominantly either (N/R), with minor subdivisions of opposite polarity</a:t>
            </a: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Mixed: an intricate alternation of normal and reversed polarity of magnetization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32931" y="5213153"/>
            <a:ext cx="462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66828" y="5213153"/>
            <a:ext cx="462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0" idx="3"/>
          </p:cNvCxnSpPr>
          <p:nvPr/>
        </p:nvCxnSpPr>
        <p:spPr>
          <a:xfrm>
            <a:off x="7692270" y="5213153"/>
            <a:ext cx="2297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913716" y="1454727"/>
            <a:ext cx="8313" cy="3758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22029" y="1454727"/>
            <a:ext cx="2375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7" idx="0"/>
          </p:cNvCxnSpPr>
          <p:nvPr/>
        </p:nvCxnSpPr>
        <p:spPr>
          <a:xfrm>
            <a:off x="8913055" y="1454727"/>
            <a:ext cx="1" cy="41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297355" y="1454727"/>
            <a:ext cx="0" cy="2591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3"/>
          </p:cNvCxnSpPr>
          <p:nvPr/>
        </p:nvCxnSpPr>
        <p:spPr>
          <a:xfrm>
            <a:off x="1840223" y="3173764"/>
            <a:ext cx="2047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036618" y="2690368"/>
            <a:ext cx="8313" cy="483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44931" y="2690368"/>
            <a:ext cx="10192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" idx="0"/>
          </p:cNvCxnSpPr>
          <p:nvPr/>
        </p:nvCxnSpPr>
        <p:spPr>
          <a:xfrm>
            <a:off x="3064194" y="2690368"/>
            <a:ext cx="3584" cy="27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3300" y="27991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8316" y="193239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Lithodemic Feature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78703" y="910159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733720" y="1353659"/>
            <a:ext cx="2044983" cy="8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63300" y="1932399"/>
            <a:ext cx="1928553" cy="14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Rank</a:t>
            </a:r>
          </a:p>
          <a:p>
            <a:r>
              <a:rPr lang="en-AU" sz="1100" dirty="0">
                <a:solidFill>
                  <a:schemeClr val="tx1"/>
                </a:solidFill>
              </a:rPr>
              <a:t>Supersuite</a:t>
            </a:r>
          </a:p>
          <a:p>
            <a:r>
              <a:rPr lang="en-AU" sz="1100" dirty="0">
                <a:solidFill>
                  <a:schemeClr val="tx1"/>
                </a:solidFill>
              </a:rPr>
              <a:t>Suite</a:t>
            </a:r>
          </a:p>
          <a:p>
            <a:r>
              <a:rPr lang="en-AU" sz="1100" dirty="0">
                <a:solidFill>
                  <a:schemeClr val="tx1"/>
                </a:solidFill>
              </a:rPr>
              <a:t>Lithodeme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Not Ranked</a:t>
            </a:r>
          </a:p>
          <a:p>
            <a:r>
              <a:rPr lang="en-AU" sz="1100" dirty="0">
                <a:solidFill>
                  <a:schemeClr val="tx1"/>
                </a:solidFill>
              </a:rPr>
              <a:t>Complex</a:t>
            </a:r>
          </a:p>
        </p:txBody>
      </p:sp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3733719" y="1362269"/>
            <a:ext cx="1" cy="57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4449122" y="2247519"/>
            <a:ext cx="614178" cy="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2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3300" y="27991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45733" y="341486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Tectonic 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2494" y="4392103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Tectonic Entities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3300" y="5369344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Tectonostratigraphic Entities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78703" y="910159"/>
            <a:ext cx="34211" cy="2075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861137" y="2985796"/>
            <a:ext cx="9517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1"/>
          </p:cNvCxnSpPr>
          <p:nvPr/>
        </p:nvCxnSpPr>
        <p:spPr>
          <a:xfrm flipH="1" flipV="1">
            <a:off x="3483033" y="4705004"/>
            <a:ext cx="149461" cy="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56517" y="4096508"/>
            <a:ext cx="1280160" cy="127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Terrane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Nappe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Nappe Complex</a:t>
            </a:r>
          </a:p>
        </p:txBody>
      </p:sp>
      <p:cxnSp>
        <p:nvCxnSpPr>
          <p:cNvPr id="55" name="Straight Connector 54"/>
          <p:cNvCxnSpPr>
            <a:stCxn id="16" idx="3"/>
          </p:cNvCxnSpPr>
          <p:nvPr/>
        </p:nvCxnSpPr>
        <p:spPr>
          <a:xfrm>
            <a:off x="6494106" y="5684464"/>
            <a:ext cx="4137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07876" y="3640975"/>
            <a:ext cx="0" cy="20434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907876" y="3632660"/>
            <a:ext cx="118872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7037" y="2871960"/>
            <a:ext cx="2687214" cy="383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Provinces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Craton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Shield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Orogen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Orogenic Collage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Sedimentary Basin (Sedimentary Province)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 err="1">
                <a:solidFill>
                  <a:schemeClr val="tx1"/>
                </a:solidFill>
              </a:rPr>
              <a:t>Tectonised</a:t>
            </a:r>
            <a:r>
              <a:rPr lang="en-AU" sz="1100" dirty="0">
                <a:solidFill>
                  <a:schemeClr val="tx1"/>
                </a:solidFill>
              </a:rPr>
              <a:t>/Metamorphosed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Metallogenic (Mineral)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Igneous (Petrographic)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Large Igneous Province</a:t>
            </a: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036" y="910159"/>
            <a:ext cx="2720833" cy="10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Continent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Supercontinent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Tectonic Plate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Intraplate Tectonic Features: Provinces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471639" y="440575"/>
            <a:ext cx="11394" cy="4264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97453" y="440575"/>
            <a:ext cx="17855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85577" y="440575"/>
            <a:ext cx="6656" cy="46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01142" y="1662545"/>
            <a:ext cx="357447" cy="8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1181" y="1662545"/>
            <a:ext cx="1303" cy="752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692233" y="2402376"/>
            <a:ext cx="1558949" cy="123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0"/>
          </p:cNvCxnSpPr>
          <p:nvPr/>
        </p:nvCxnSpPr>
        <p:spPr>
          <a:xfrm flipH="1">
            <a:off x="1680644" y="2402376"/>
            <a:ext cx="4933" cy="46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3" idx="0"/>
          </p:cNvCxnSpPr>
          <p:nvPr/>
        </p:nvCxnSpPr>
        <p:spPr>
          <a:xfrm flipH="1">
            <a:off x="4861136" y="2985796"/>
            <a:ext cx="1" cy="42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5" idx="0"/>
          </p:cNvCxnSpPr>
          <p:nvPr/>
        </p:nvCxnSpPr>
        <p:spPr>
          <a:xfrm>
            <a:off x="4347556" y="4045103"/>
            <a:ext cx="341" cy="34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28211" y="4045103"/>
            <a:ext cx="0" cy="132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3" idx="0"/>
          </p:cNvCxnSpPr>
          <p:nvPr/>
        </p:nvCxnSpPr>
        <p:spPr>
          <a:xfrm>
            <a:off x="8096597" y="3640975"/>
            <a:ext cx="0" cy="455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548684" y="4391856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Tectonic Entities: Provinces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090323" y="4706976"/>
            <a:ext cx="434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090323" y="2302624"/>
            <a:ext cx="0" cy="2404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375683" y="2302624"/>
            <a:ext cx="171464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0941" y="1057977"/>
            <a:ext cx="1487977" cy="161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Basin Type/Status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Superbasin</a:t>
            </a:r>
          </a:p>
          <a:p>
            <a:r>
              <a:rPr lang="en-AU" sz="1100" dirty="0">
                <a:solidFill>
                  <a:schemeClr val="tx1"/>
                </a:solidFill>
              </a:rPr>
              <a:t>Basin</a:t>
            </a:r>
          </a:p>
          <a:p>
            <a:r>
              <a:rPr lang="en-AU" sz="1100" dirty="0">
                <a:solidFill>
                  <a:schemeClr val="tx1"/>
                </a:solidFill>
              </a:rPr>
              <a:t>Sub-basin</a:t>
            </a:r>
          </a:p>
          <a:p>
            <a:r>
              <a:rPr lang="en-AU" sz="1100" dirty="0">
                <a:solidFill>
                  <a:schemeClr val="tx1"/>
                </a:solidFill>
              </a:rPr>
              <a:t>Trough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6924" y="2670647"/>
            <a:ext cx="2297517" cy="4021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Craton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Shield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Orogen (orogenic system)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Sedimentary Basin (Sedimentary Province)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Block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 err="1">
                <a:solidFill>
                  <a:schemeClr val="tx1"/>
                </a:solidFill>
              </a:rPr>
              <a:t>Tectonised</a:t>
            </a:r>
            <a:r>
              <a:rPr lang="en-AU" sz="1100" dirty="0">
                <a:solidFill>
                  <a:schemeClr val="tx1"/>
                </a:solidFill>
              </a:rPr>
              <a:t>/Metamorphosed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Metallogenic (Mineral)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Igneous (Petrographic)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Large Igneous Province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0935" y="4648691"/>
            <a:ext cx="2297517" cy="64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solidFill>
                  <a:schemeClr val="tx1"/>
                </a:solidFill>
              </a:rPr>
              <a:t>Tectonised</a:t>
            </a:r>
            <a:r>
              <a:rPr lang="en-AU" sz="1100" dirty="0">
                <a:solidFill>
                  <a:schemeClr val="tx1"/>
                </a:solidFill>
              </a:rPr>
              <a:t>/Metamorphosed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 Subprovince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5780" y="4650759"/>
            <a:ext cx="2297517" cy="64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Tectonised/Metamorphosed Domain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62975" y="4953849"/>
            <a:ext cx="568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27207" y="4955591"/>
            <a:ext cx="565882" cy="6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8375682" y="2302624"/>
            <a:ext cx="1" cy="368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12994" y="4140970"/>
            <a:ext cx="1533858" cy="1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700893" y="3765529"/>
            <a:ext cx="537643" cy="9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00893" y="482290"/>
            <a:ext cx="0" cy="3283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700893" y="482290"/>
            <a:ext cx="780562" cy="8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481455" y="299257"/>
            <a:ext cx="1497856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Orogen components e.g.: </a:t>
            </a:r>
            <a:r>
              <a:rPr lang="en-AU" sz="1100" dirty="0">
                <a:hlinkClick r:id="rId2"/>
              </a:rPr>
              <a:t>https://earthquake.usgs.gov/data/crust/definitions.html</a:t>
            </a:r>
            <a:r>
              <a:rPr lang="en-AU" sz="11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603801" y="1100486"/>
            <a:ext cx="1494159" cy="9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Orogenic Collage    (e.g. Tasmanides = Tasman Orogenic Zone)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700893" y="1595070"/>
            <a:ext cx="2927733" cy="17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56764" y="1351058"/>
            <a:ext cx="1876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Zone with multiple orogens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70909" y="1578590"/>
            <a:ext cx="1048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of varying age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04144" y="407324"/>
            <a:ext cx="17700" cy="37262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026055" y="399011"/>
            <a:ext cx="16959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0"/>
          </p:cNvCxnSpPr>
          <p:nvPr/>
        </p:nvCxnSpPr>
        <p:spPr>
          <a:xfrm>
            <a:off x="4014929" y="407324"/>
            <a:ext cx="1" cy="65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03096" y="2992652"/>
            <a:ext cx="1352047" cy="53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Supercraton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55143" y="3104347"/>
            <a:ext cx="2461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40187" y="254981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7956" y="257041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Structural Feature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 flipH="1">
            <a:off x="1647956" y="885221"/>
            <a:ext cx="7634" cy="140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47956" y="2294374"/>
            <a:ext cx="715403" cy="5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03100" y="1313412"/>
            <a:ext cx="2651760" cy="529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Fold</a:t>
            </a:r>
          </a:p>
          <a:p>
            <a:r>
              <a:rPr lang="en-AU" sz="1100" dirty="0">
                <a:solidFill>
                  <a:schemeClr val="tx1"/>
                </a:solidFill>
              </a:rPr>
              <a:t>Anticline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Anticlinorium</a:t>
            </a:r>
          </a:p>
          <a:p>
            <a:r>
              <a:rPr lang="en-AU" sz="1100" dirty="0">
                <a:solidFill>
                  <a:schemeClr val="tx1"/>
                </a:solidFill>
              </a:rPr>
              <a:t>Antiform</a:t>
            </a:r>
          </a:p>
          <a:p>
            <a:r>
              <a:rPr lang="en-AU" sz="1100" dirty="0">
                <a:solidFill>
                  <a:schemeClr val="tx1"/>
                </a:solidFill>
              </a:rPr>
              <a:t>Antiformal Stack</a:t>
            </a:r>
          </a:p>
          <a:p>
            <a:r>
              <a:rPr lang="en-AU" sz="1100" dirty="0">
                <a:solidFill>
                  <a:schemeClr val="tx1"/>
                </a:solidFill>
              </a:rPr>
              <a:t>Arch</a:t>
            </a:r>
          </a:p>
          <a:p>
            <a:r>
              <a:rPr lang="en-AU" sz="1100" dirty="0">
                <a:solidFill>
                  <a:schemeClr val="tx1"/>
                </a:solidFill>
              </a:rPr>
              <a:t>Duplex (Duplex Fault Zone)</a:t>
            </a:r>
          </a:p>
          <a:p>
            <a:r>
              <a:rPr lang="en-AU" sz="1100" dirty="0">
                <a:solidFill>
                  <a:schemeClr val="tx1"/>
                </a:solidFill>
              </a:rPr>
              <a:t>Syncline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Synform</a:t>
            </a:r>
          </a:p>
          <a:p>
            <a:r>
              <a:rPr lang="en-AU" sz="1100" dirty="0">
                <a:solidFill>
                  <a:schemeClr val="tx1"/>
                </a:solidFill>
              </a:rPr>
              <a:t>Synclinorium</a:t>
            </a:r>
          </a:p>
          <a:p>
            <a:r>
              <a:rPr lang="en-AU" sz="1100" dirty="0">
                <a:solidFill>
                  <a:schemeClr val="tx1"/>
                </a:solidFill>
              </a:rPr>
              <a:t>Monocline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Dome</a:t>
            </a:r>
          </a:p>
          <a:p>
            <a:r>
              <a:rPr lang="en-AU" sz="1100" dirty="0">
                <a:solidFill>
                  <a:schemeClr val="tx1"/>
                </a:solidFill>
              </a:rPr>
              <a:t>Fault</a:t>
            </a:r>
          </a:p>
          <a:p>
            <a:r>
              <a:rPr lang="en-AU" sz="1100" dirty="0">
                <a:solidFill>
                  <a:schemeClr val="tx1"/>
                </a:solidFill>
              </a:rPr>
              <a:t>Fault Scarp</a:t>
            </a:r>
          </a:p>
          <a:p>
            <a:r>
              <a:rPr lang="en-AU" sz="1100" dirty="0">
                <a:solidFill>
                  <a:schemeClr val="tx1"/>
                </a:solidFill>
              </a:rPr>
              <a:t>Escarpment</a:t>
            </a:r>
          </a:p>
          <a:p>
            <a:r>
              <a:rPr lang="en-AU" sz="1100" dirty="0">
                <a:solidFill>
                  <a:schemeClr val="tx1"/>
                </a:solidFill>
              </a:rPr>
              <a:t>Fault Set</a:t>
            </a:r>
          </a:p>
          <a:p>
            <a:r>
              <a:rPr lang="en-AU" sz="1100" dirty="0">
                <a:solidFill>
                  <a:schemeClr val="tx1"/>
                </a:solidFill>
              </a:rPr>
              <a:t>Fault System</a:t>
            </a:r>
          </a:p>
          <a:p>
            <a:r>
              <a:rPr lang="en-AU" sz="1100" dirty="0">
                <a:solidFill>
                  <a:schemeClr val="tx1"/>
                </a:solidFill>
              </a:rPr>
              <a:t>Fault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Shear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Fold Belt</a:t>
            </a:r>
          </a:p>
          <a:p>
            <a:r>
              <a:rPr lang="en-AU" sz="1100" dirty="0">
                <a:solidFill>
                  <a:schemeClr val="tx1"/>
                </a:solidFill>
              </a:rPr>
              <a:t>Overfolded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Mylonite Zone</a:t>
            </a:r>
          </a:p>
          <a:p>
            <a:r>
              <a:rPr lang="en-AU" sz="1100" dirty="0">
                <a:solidFill>
                  <a:schemeClr val="tx1"/>
                </a:solidFill>
              </a:rPr>
              <a:t>Graben</a:t>
            </a:r>
          </a:p>
          <a:p>
            <a:r>
              <a:rPr lang="en-AU" sz="1100" dirty="0">
                <a:solidFill>
                  <a:schemeClr val="tx1"/>
                </a:solidFill>
              </a:rPr>
              <a:t>Horst</a:t>
            </a:r>
          </a:p>
          <a:p>
            <a:r>
              <a:rPr lang="en-AU" sz="1100" dirty="0">
                <a:solidFill>
                  <a:schemeClr val="tx1"/>
                </a:solidFill>
              </a:rPr>
              <a:t>Half-</a:t>
            </a:r>
            <a:r>
              <a:rPr lang="en-AU" sz="1100" dirty="0" err="1">
                <a:solidFill>
                  <a:schemeClr val="tx1"/>
                </a:solidFill>
              </a:rPr>
              <a:t>graben</a:t>
            </a:r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Block</a:t>
            </a:r>
          </a:p>
          <a:p>
            <a:r>
              <a:rPr lang="en-AU" sz="1100" dirty="0">
                <a:solidFill>
                  <a:schemeClr val="tx1"/>
                </a:solidFill>
              </a:rPr>
              <a:t>Embayment</a:t>
            </a:r>
          </a:p>
          <a:p>
            <a:r>
              <a:rPr lang="en-AU" sz="1100" dirty="0">
                <a:solidFill>
                  <a:schemeClr val="tx1"/>
                </a:solidFill>
              </a:rPr>
              <a:t>Ridge</a:t>
            </a:r>
          </a:p>
          <a:p>
            <a:r>
              <a:rPr lang="en-AU" sz="1100" dirty="0">
                <a:solidFill>
                  <a:schemeClr val="tx1"/>
                </a:solidFill>
              </a:rPr>
              <a:t>Depression</a:t>
            </a:r>
          </a:p>
          <a:p>
            <a:r>
              <a:rPr lang="en-AU" sz="1100" dirty="0">
                <a:solidFill>
                  <a:schemeClr val="tx1"/>
                </a:solidFill>
              </a:rPr>
              <a:t>Denudational Feature</a:t>
            </a:r>
          </a:p>
        </p:txBody>
      </p:sp>
      <p:cxnSp>
        <p:nvCxnSpPr>
          <p:cNvPr id="56" name="Straight Connector 55"/>
          <p:cNvCxnSpPr>
            <a:stCxn id="14" idx="3"/>
          </p:cNvCxnSpPr>
          <p:nvPr/>
        </p:nvCxnSpPr>
        <p:spPr>
          <a:xfrm>
            <a:off x="3078762" y="2885535"/>
            <a:ext cx="437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06987" y="4301835"/>
            <a:ext cx="2651760" cy="154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Inlier</a:t>
            </a:r>
          </a:p>
          <a:p>
            <a:r>
              <a:rPr lang="en-AU" sz="1100" dirty="0">
                <a:solidFill>
                  <a:schemeClr val="tx1"/>
                </a:solidFill>
              </a:rPr>
              <a:t>Outlier</a:t>
            </a:r>
          </a:p>
          <a:p>
            <a:r>
              <a:rPr lang="en-AU" sz="1100" dirty="0">
                <a:solidFill>
                  <a:schemeClr val="tx1"/>
                </a:solidFill>
              </a:rPr>
              <a:t>Window</a:t>
            </a:r>
          </a:p>
          <a:p>
            <a:r>
              <a:rPr lang="en-AU" sz="1100" dirty="0">
                <a:solidFill>
                  <a:schemeClr val="tx1"/>
                </a:solidFill>
              </a:rPr>
              <a:t>Klippe</a:t>
            </a:r>
          </a:p>
          <a:p>
            <a:r>
              <a:rPr lang="en-AU" sz="1100" dirty="0">
                <a:solidFill>
                  <a:schemeClr val="tx1"/>
                </a:solidFill>
              </a:rPr>
              <a:t>Unconformity</a:t>
            </a:r>
          </a:p>
          <a:p>
            <a:r>
              <a:rPr lang="en-AU" sz="1100" dirty="0">
                <a:solidFill>
                  <a:schemeClr val="tx1"/>
                </a:solidFill>
              </a:rPr>
              <a:t>Peneplain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483034" y="570101"/>
            <a:ext cx="33250" cy="2315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7697" y="570101"/>
            <a:ext cx="20412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2" idx="0"/>
          </p:cNvCxnSpPr>
          <p:nvPr/>
        </p:nvCxnSpPr>
        <p:spPr>
          <a:xfrm>
            <a:off x="5528980" y="570101"/>
            <a:ext cx="0" cy="74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60967" y="6400800"/>
            <a:ext cx="1770611" cy="8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31578" y="3890356"/>
            <a:ext cx="0" cy="2510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62851" y="44597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31578" y="3873731"/>
            <a:ext cx="1995055" cy="16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" idx="0"/>
          </p:cNvCxnSpPr>
          <p:nvPr/>
        </p:nvCxnSpPr>
        <p:spPr>
          <a:xfrm>
            <a:off x="9426633" y="3890356"/>
            <a:ext cx="6234" cy="41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2363359" y="2294374"/>
            <a:ext cx="0" cy="27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3300" y="27991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78703" y="910159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8312" y="3390977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Geophysical Feature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78703" y="1362269"/>
            <a:ext cx="2514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0142" y="3097190"/>
            <a:ext cx="2182696" cy="121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Crustal Element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Upper Crust Geophysical Domain)</a:t>
            </a:r>
          </a:p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Seismic Province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(Middle to lower Crust Geophysical Domain)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8943" y="3107589"/>
            <a:ext cx="1604357" cy="121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Geophysical Domain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93399" y="1362269"/>
            <a:ext cx="0" cy="202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1"/>
          </p:cNvCxnSpPr>
          <p:nvPr/>
        </p:nvCxnSpPr>
        <p:spPr>
          <a:xfrm flipH="1">
            <a:off x="5063300" y="3706097"/>
            <a:ext cx="31250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8" idx="3"/>
          </p:cNvCxnSpPr>
          <p:nvPr/>
        </p:nvCxnSpPr>
        <p:spPr>
          <a:xfrm flipH="1" flipV="1">
            <a:off x="2462838" y="3706097"/>
            <a:ext cx="996105" cy="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0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3300" y="279919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 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85804" y="1962045"/>
            <a:ext cx="1430806" cy="6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Geologically Significant Site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778703" y="910159"/>
            <a:ext cx="0" cy="452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2828" y="1362269"/>
            <a:ext cx="51283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52247" y="3936755"/>
            <a:ext cx="1769539" cy="120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Geotrail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Geological Heritage Site (Geological Monument)</a:t>
            </a:r>
          </a:p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Geopark</a:t>
            </a:r>
          </a:p>
        </p:txBody>
      </p:sp>
      <p:cxnSp>
        <p:nvCxnSpPr>
          <p:cNvPr id="4" name="Straight Connector 3"/>
          <p:cNvCxnSpPr>
            <a:stCxn id="18" idx="2"/>
          </p:cNvCxnSpPr>
          <p:nvPr/>
        </p:nvCxnSpPr>
        <p:spPr>
          <a:xfrm flipH="1">
            <a:off x="10897985" y="2592285"/>
            <a:ext cx="3222" cy="766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37016" y="3358342"/>
            <a:ext cx="2560969" cy="8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8" idx="0"/>
          </p:cNvCxnSpPr>
          <p:nvPr/>
        </p:nvCxnSpPr>
        <p:spPr>
          <a:xfrm>
            <a:off x="10897985" y="1362269"/>
            <a:ext cx="3222" cy="599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" idx="0"/>
          </p:cNvCxnSpPr>
          <p:nvPr/>
        </p:nvCxnSpPr>
        <p:spPr>
          <a:xfrm>
            <a:off x="8337016" y="3366656"/>
            <a:ext cx="1" cy="570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416</Words>
  <Application>Microsoft Macintosh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MCKELLAR John</dc:creator>
  <cp:lastModifiedBy>Nicholas Car</cp:lastModifiedBy>
  <cp:revision>99</cp:revision>
  <cp:lastPrinted>2019-12-17T04:36:19Z</cp:lastPrinted>
  <dcterms:created xsi:type="dcterms:W3CDTF">2019-12-02T06:04:59Z</dcterms:created>
  <dcterms:modified xsi:type="dcterms:W3CDTF">2020-01-22T06:18:55Z</dcterms:modified>
</cp:coreProperties>
</file>