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4" r:id="rId2"/>
    <p:sldId id="256" r:id="rId3"/>
    <p:sldId id="257" r:id="rId4"/>
    <p:sldId id="260" r:id="rId5"/>
    <p:sldId id="258" r:id="rId6"/>
    <p:sldId id="261" r:id="rId7"/>
    <p:sldId id="259" r:id="rId8"/>
    <p:sldId id="263" r:id="rId9"/>
    <p:sldId id="264" r:id="rId10"/>
    <p:sldId id="262" r:id="rId11"/>
    <p:sldId id="265" r:id="rId12"/>
    <p:sldId id="266" r:id="rId13"/>
    <p:sldId id="267" r:id="rId14"/>
    <p:sldId id="268" r:id="rId15"/>
    <p:sldId id="269" r:id="rId16"/>
    <p:sldId id="270" r:id="rId17"/>
    <p:sldId id="271" r:id="rId18"/>
    <p:sldId id="272" r:id="rId19"/>
    <p:sldId id="273"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9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26F19-CAF5-4CB9-8D06-B7E8AEAF36DC}" type="datetimeFigureOut">
              <a:rPr lang="en-CA" smtClean="0"/>
              <a:t>2022-08-04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B63CCA-211E-488E-88C2-9C05C7F9891A}" type="slidenum">
              <a:rPr lang="en-CA" smtClean="0"/>
              <a:t>‹#›</a:t>
            </a:fld>
            <a:endParaRPr lang="en-CA"/>
          </a:p>
        </p:txBody>
      </p:sp>
    </p:spTree>
    <p:extLst>
      <p:ext uri="{BB962C8B-B14F-4D97-AF65-F5344CB8AC3E}">
        <p14:creationId xmlns:p14="http://schemas.microsoft.com/office/powerpoint/2010/main" val="2232642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EB63CCA-211E-488E-88C2-9C05C7F9891A}" type="slidenum">
              <a:rPr lang="en-CA" smtClean="0"/>
              <a:t>2</a:t>
            </a:fld>
            <a:endParaRPr lang="en-CA"/>
          </a:p>
        </p:txBody>
      </p:sp>
    </p:spTree>
    <p:extLst>
      <p:ext uri="{BB962C8B-B14F-4D97-AF65-F5344CB8AC3E}">
        <p14:creationId xmlns:p14="http://schemas.microsoft.com/office/powerpoint/2010/main" val="3106406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EB63CCA-211E-488E-88C2-9C05C7F9891A}" type="slidenum">
              <a:rPr lang="en-CA" smtClean="0"/>
              <a:t>12</a:t>
            </a:fld>
            <a:endParaRPr lang="en-CA"/>
          </a:p>
        </p:txBody>
      </p:sp>
    </p:spTree>
    <p:extLst>
      <p:ext uri="{BB962C8B-B14F-4D97-AF65-F5344CB8AC3E}">
        <p14:creationId xmlns:p14="http://schemas.microsoft.com/office/powerpoint/2010/main" val="3772384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0F91-83E1-5183-DBA2-93D3168668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AE704BA-29CF-A654-D989-FE6D90F6CB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33E4B53-3EB5-D954-EDD2-A9008391C2C1}"/>
              </a:ext>
            </a:extLst>
          </p:cNvPr>
          <p:cNvSpPr>
            <a:spLocks noGrp="1"/>
          </p:cNvSpPr>
          <p:nvPr>
            <p:ph type="dt" sz="half" idx="10"/>
          </p:nvPr>
        </p:nvSpPr>
        <p:spPr/>
        <p:txBody>
          <a:bodyPr/>
          <a:lstStyle/>
          <a:p>
            <a:fld id="{CDDACA09-352B-4BF4-80BC-225CFF349198}" type="datetimeFigureOut">
              <a:rPr lang="en-CA" smtClean="0"/>
              <a:t>2022-08-04</a:t>
            </a:fld>
            <a:endParaRPr lang="en-CA"/>
          </a:p>
        </p:txBody>
      </p:sp>
      <p:sp>
        <p:nvSpPr>
          <p:cNvPr id="5" name="Footer Placeholder 4">
            <a:extLst>
              <a:ext uri="{FF2B5EF4-FFF2-40B4-BE49-F238E27FC236}">
                <a16:creationId xmlns:a16="http://schemas.microsoft.com/office/drawing/2014/main" id="{997BA9B6-6C84-EB1A-37E3-B015EBCA11C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FBBB775-05E6-A22A-CD9F-890AEC786303}"/>
              </a:ext>
            </a:extLst>
          </p:cNvPr>
          <p:cNvSpPr>
            <a:spLocks noGrp="1"/>
          </p:cNvSpPr>
          <p:nvPr>
            <p:ph type="sldNum" sz="quarter" idx="12"/>
          </p:nvPr>
        </p:nvSpPr>
        <p:spPr/>
        <p:txBody>
          <a:bodyPr/>
          <a:lstStyle/>
          <a:p>
            <a:fld id="{D3CCAE10-C925-4A5A-9231-80FD36E5DC7F}" type="slidenum">
              <a:rPr lang="en-CA" smtClean="0"/>
              <a:t>‹#›</a:t>
            </a:fld>
            <a:endParaRPr lang="en-CA"/>
          </a:p>
        </p:txBody>
      </p:sp>
    </p:spTree>
    <p:extLst>
      <p:ext uri="{BB962C8B-B14F-4D97-AF65-F5344CB8AC3E}">
        <p14:creationId xmlns:p14="http://schemas.microsoft.com/office/powerpoint/2010/main" val="3093161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C5366-2FDA-9475-1014-35B497B5284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ECB7D7E-C37C-5276-6456-DD1FD4272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F8E3D1B-CB04-D8DE-2E00-FFB9F992D49E}"/>
              </a:ext>
            </a:extLst>
          </p:cNvPr>
          <p:cNvSpPr>
            <a:spLocks noGrp="1"/>
          </p:cNvSpPr>
          <p:nvPr>
            <p:ph type="dt" sz="half" idx="10"/>
          </p:nvPr>
        </p:nvSpPr>
        <p:spPr/>
        <p:txBody>
          <a:bodyPr/>
          <a:lstStyle/>
          <a:p>
            <a:fld id="{CDDACA09-352B-4BF4-80BC-225CFF349198}" type="datetimeFigureOut">
              <a:rPr lang="en-CA" smtClean="0"/>
              <a:t>2022-08-04</a:t>
            </a:fld>
            <a:endParaRPr lang="en-CA"/>
          </a:p>
        </p:txBody>
      </p:sp>
      <p:sp>
        <p:nvSpPr>
          <p:cNvPr id="5" name="Footer Placeholder 4">
            <a:extLst>
              <a:ext uri="{FF2B5EF4-FFF2-40B4-BE49-F238E27FC236}">
                <a16:creationId xmlns:a16="http://schemas.microsoft.com/office/drawing/2014/main" id="{51A785BB-251B-B01B-1C83-80C29FB96BB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4D53E7-60A9-F923-9145-5D721A9F20BD}"/>
              </a:ext>
            </a:extLst>
          </p:cNvPr>
          <p:cNvSpPr>
            <a:spLocks noGrp="1"/>
          </p:cNvSpPr>
          <p:nvPr>
            <p:ph type="sldNum" sz="quarter" idx="12"/>
          </p:nvPr>
        </p:nvSpPr>
        <p:spPr/>
        <p:txBody>
          <a:bodyPr/>
          <a:lstStyle/>
          <a:p>
            <a:fld id="{D3CCAE10-C925-4A5A-9231-80FD36E5DC7F}" type="slidenum">
              <a:rPr lang="en-CA" smtClean="0"/>
              <a:t>‹#›</a:t>
            </a:fld>
            <a:endParaRPr lang="en-CA"/>
          </a:p>
        </p:txBody>
      </p:sp>
    </p:spTree>
    <p:extLst>
      <p:ext uri="{BB962C8B-B14F-4D97-AF65-F5344CB8AC3E}">
        <p14:creationId xmlns:p14="http://schemas.microsoft.com/office/powerpoint/2010/main" val="367201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431093-F671-762C-7F3C-7758969BFB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9D54E0F-6306-1620-072F-7DCC485C27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53067D8-8AE0-7074-0308-0E29F581FE5C}"/>
              </a:ext>
            </a:extLst>
          </p:cNvPr>
          <p:cNvSpPr>
            <a:spLocks noGrp="1"/>
          </p:cNvSpPr>
          <p:nvPr>
            <p:ph type="dt" sz="half" idx="10"/>
          </p:nvPr>
        </p:nvSpPr>
        <p:spPr/>
        <p:txBody>
          <a:bodyPr/>
          <a:lstStyle/>
          <a:p>
            <a:fld id="{CDDACA09-352B-4BF4-80BC-225CFF349198}" type="datetimeFigureOut">
              <a:rPr lang="en-CA" smtClean="0"/>
              <a:t>2022-08-04</a:t>
            </a:fld>
            <a:endParaRPr lang="en-CA"/>
          </a:p>
        </p:txBody>
      </p:sp>
      <p:sp>
        <p:nvSpPr>
          <p:cNvPr id="5" name="Footer Placeholder 4">
            <a:extLst>
              <a:ext uri="{FF2B5EF4-FFF2-40B4-BE49-F238E27FC236}">
                <a16:creationId xmlns:a16="http://schemas.microsoft.com/office/drawing/2014/main" id="{DEC11FDE-12F0-7246-7C11-F392B24D37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982BDCD-FF27-1E23-1EDB-15D67A09C298}"/>
              </a:ext>
            </a:extLst>
          </p:cNvPr>
          <p:cNvSpPr>
            <a:spLocks noGrp="1"/>
          </p:cNvSpPr>
          <p:nvPr>
            <p:ph type="sldNum" sz="quarter" idx="12"/>
          </p:nvPr>
        </p:nvSpPr>
        <p:spPr/>
        <p:txBody>
          <a:bodyPr/>
          <a:lstStyle/>
          <a:p>
            <a:fld id="{D3CCAE10-C925-4A5A-9231-80FD36E5DC7F}" type="slidenum">
              <a:rPr lang="en-CA" smtClean="0"/>
              <a:t>‹#›</a:t>
            </a:fld>
            <a:endParaRPr lang="en-CA"/>
          </a:p>
        </p:txBody>
      </p:sp>
    </p:spTree>
    <p:extLst>
      <p:ext uri="{BB962C8B-B14F-4D97-AF65-F5344CB8AC3E}">
        <p14:creationId xmlns:p14="http://schemas.microsoft.com/office/powerpoint/2010/main" val="3764864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8CDC-9715-8B50-011F-2646EC22A5F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AB88A25-C9A6-0FB5-6FF5-7CB4923C19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8733472-3C03-C9C3-A403-F6D8CD328A58}"/>
              </a:ext>
            </a:extLst>
          </p:cNvPr>
          <p:cNvSpPr>
            <a:spLocks noGrp="1"/>
          </p:cNvSpPr>
          <p:nvPr>
            <p:ph type="dt" sz="half" idx="10"/>
          </p:nvPr>
        </p:nvSpPr>
        <p:spPr/>
        <p:txBody>
          <a:bodyPr/>
          <a:lstStyle/>
          <a:p>
            <a:fld id="{CDDACA09-352B-4BF4-80BC-225CFF349198}" type="datetimeFigureOut">
              <a:rPr lang="en-CA" smtClean="0"/>
              <a:t>2022-08-04</a:t>
            </a:fld>
            <a:endParaRPr lang="en-CA"/>
          </a:p>
        </p:txBody>
      </p:sp>
      <p:sp>
        <p:nvSpPr>
          <p:cNvPr id="5" name="Footer Placeholder 4">
            <a:extLst>
              <a:ext uri="{FF2B5EF4-FFF2-40B4-BE49-F238E27FC236}">
                <a16:creationId xmlns:a16="http://schemas.microsoft.com/office/drawing/2014/main" id="{2971234C-3469-6E4E-CE00-3671B32E56C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7B5618E-A357-31FA-CB08-7731845311A2}"/>
              </a:ext>
            </a:extLst>
          </p:cNvPr>
          <p:cNvSpPr>
            <a:spLocks noGrp="1"/>
          </p:cNvSpPr>
          <p:nvPr>
            <p:ph type="sldNum" sz="quarter" idx="12"/>
          </p:nvPr>
        </p:nvSpPr>
        <p:spPr/>
        <p:txBody>
          <a:bodyPr/>
          <a:lstStyle/>
          <a:p>
            <a:fld id="{D3CCAE10-C925-4A5A-9231-80FD36E5DC7F}" type="slidenum">
              <a:rPr lang="en-CA" smtClean="0"/>
              <a:t>‹#›</a:t>
            </a:fld>
            <a:endParaRPr lang="en-CA"/>
          </a:p>
        </p:txBody>
      </p:sp>
    </p:spTree>
    <p:extLst>
      <p:ext uri="{BB962C8B-B14F-4D97-AF65-F5344CB8AC3E}">
        <p14:creationId xmlns:p14="http://schemas.microsoft.com/office/powerpoint/2010/main" val="4027891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E002-2809-D4C8-70D2-C444C55B1C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B60C15D-EA11-E11B-590D-E57CB8160C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71206B-879E-035C-1D01-D158DF3A7F7E}"/>
              </a:ext>
            </a:extLst>
          </p:cNvPr>
          <p:cNvSpPr>
            <a:spLocks noGrp="1"/>
          </p:cNvSpPr>
          <p:nvPr>
            <p:ph type="dt" sz="half" idx="10"/>
          </p:nvPr>
        </p:nvSpPr>
        <p:spPr/>
        <p:txBody>
          <a:bodyPr/>
          <a:lstStyle/>
          <a:p>
            <a:fld id="{CDDACA09-352B-4BF4-80BC-225CFF349198}" type="datetimeFigureOut">
              <a:rPr lang="en-CA" smtClean="0"/>
              <a:t>2022-08-04</a:t>
            </a:fld>
            <a:endParaRPr lang="en-CA"/>
          </a:p>
        </p:txBody>
      </p:sp>
      <p:sp>
        <p:nvSpPr>
          <p:cNvPr id="5" name="Footer Placeholder 4">
            <a:extLst>
              <a:ext uri="{FF2B5EF4-FFF2-40B4-BE49-F238E27FC236}">
                <a16:creationId xmlns:a16="http://schemas.microsoft.com/office/drawing/2014/main" id="{31B1D256-D2D2-75B1-6BFA-0161F891B35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08911ED-A136-9816-6360-BE1E67EF5372}"/>
              </a:ext>
            </a:extLst>
          </p:cNvPr>
          <p:cNvSpPr>
            <a:spLocks noGrp="1"/>
          </p:cNvSpPr>
          <p:nvPr>
            <p:ph type="sldNum" sz="quarter" idx="12"/>
          </p:nvPr>
        </p:nvSpPr>
        <p:spPr/>
        <p:txBody>
          <a:bodyPr/>
          <a:lstStyle/>
          <a:p>
            <a:fld id="{D3CCAE10-C925-4A5A-9231-80FD36E5DC7F}" type="slidenum">
              <a:rPr lang="en-CA" smtClean="0"/>
              <a:t>‹#›</a:t>
            </a:fld>
            <a:endParaRPr lang="en-CA"/>
          </a:p>
        </p:txBody>
      </p:sp>
    </p:spTree>
    <p:extLst>
      <p:ext uri="{BB962C8B-B14F-4D97-AF65-F5344CB8AC3E}">
        <p14:creationId xmlns:p14="http://schemas.microsoft.com/office/powerpoint/2010/main" val="61454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B8C9-008E-5DF0-1AAD-DA4E4A3AA39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CA7B1D5-7DBA-EB8C-3B1F-B8A72FA6CE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4BFA44B-4591-7C23-B673-E54D9C2BCD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D6AEF16-C614-6877-8415-D8AFE05A4BA7}"/>
              </a:ext>
            </a:extLst>
          </p:cNvPr>
          <p:cNvSpPr>
            <a:spLocks noGrp="1"/>
          </p:cNvSpPr>
          <p:nvPr>
            <p:ph type="dt" sz="half" idx="10"/>
          </p:nvPr>
        </p:nvSpPr>
        <p:spPr/>
        <p:txBody>
          <a:bodyPr/>
          <a:lstStyle/>
          <a:p>
            <a:fld id="{CDDACA09-352B-4BF4-80BC-225CFF349198}" type="datetimeFigureOut">
              <a:rPr lang="en-CA" smtClean="0"/>
              <a:t>2022-08-04</a:t>
            </a:fld>
            <a:endParaRPr lang="en-CA"/>
          </a:p>
        </p:txBody>
      </p:sp>
      <p:sp>
        <p:nvSpPr>
          <p:cNvPr id="6" name="Footer Placeholder 5">
            <a:extLst>
              <a:ext uri="{FF2B5EF4-FFF2-40B4-BE49-F238E27FC236}">
                <a16:creationId xmlns:a16="http://schemas.microsoft.com/office/drawing/2014/main" id="{FD43E80C-E0CD-8D60-CE0B-C7EA19566F8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4ED0C2F-8272-CD7D-CE5E-6BBDB45D6792}"/>
              </a:ext>
            </a:extLst>
          </p:cNvPr>
          <p:cNvSpPr>
            <a:spLocks noGrp="1"/>
          </p:cNvSpPr>
          <p:nvPr>
            <p:ph type="sldNum" sz="quarter" idx="12"/>
          </p:nvPr>
        </p:nvSpPr>
        <p:spPr/>
        <p:txBody>
          <a:bodyPr/>
          <a:lstStyle/>
          <a:p>
            <a:fld id="{D3CCAE10-C925-4A5A-9231-80FD36E5DC7F}" type="slidenum">
              <a:rPr lang="en-CA" smtClean="0"/>
              <a:t>‹#›</a:t>
            </a:fld>
            <a:endParaRPr lang="en-CA"/>
          </a:p>
        </p:txBody>
      </p:sp>
    </p:spTree>
    <p:extLst>
      <p:ext uri="{BB962C8B-B14F-4D97-AF65-F5344CB8AC3E}">
        <p14:creationId xmlns:p14="http://schemas.microsoft.com/office/powerpoint/2010/main" val="363532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DEA7-3798-63BE-90D1-FFE893C33FE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BA93DFE-B557-417B-6975-E8CE09D739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382341-B198-135F-CA48-F84E74977B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E22578E-2DEB-E156-61FE-3958840871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1557AF-F253-442A-DDC8-A182EFC0A4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F0C158C-A8B1-9418-E0AB-64D940963AAD}"/>
              </a:ext>
            </a:extLst>
          </p:cNvPr>
          <p:cNvSpPr>
            <a:spLocks noGrp="1"/>
          </p:cNvSpPr>
          <p:nvPr>
            <p:ph type="dt" sz="half" idx="10"/>
          </p:nvPr>
        </p:nvSpPr>
        <p:spPr/>
        <p:txBody>
          <a:bodyPr/>
          <a:lstStyle/>
          <a:p>
            <a:fld id="{CDDACA09-352B-4BF4-80BC-225CFF349198}" type="datetimeFigureOut">
              <a:rPr lang="en-CA" smtClean="0"/>
              <a:t>2022-08-04</a:t>
            </a:fld>
            <a:endParaRPr lang="en-CA"/>
          </a:p>
        </p:txBody>
      </p:sp>
      <p:sp>
        <p:nvSpPr>
          <p:cNvPr id="8" name="Footer Placeholder 7">
            <a:extLst>
              <a:ext uri="{FF2B5EF4-FFF2-40B4-BE49-F238E27FC236}">
                <a16:creationId xmlns:a16="http://schemas.microsoft.com/office/drawing/2014/main" id="{B601DE8D-4FD2-6BD0-5CCA-87B6FB035F6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89C1C2E-D2CE-E831-8D49-BF91D43969B1}"/>
              </a:ext>
            </a:extLst>
          </p:cNvPr>
          <p:cNvSpPr>
            <a:spLocks noGrp="1"/>
          </p:cNvSpPr>
          <p:nvPr>
            <p:ph type="sldNum" sz="quarter" idx="12"/>
          </p:nvPr>
        </p:nvSpPr>
        <p:spPr/>
        <p:txBody>
          <a:bodyPr/>
          <a:lstStyle/>
          <a:p>
            <a:fld id="{D3CCAE10-C925-4A5A-9231-80FD36E5DC7F}" type="slidenum">
              <a:rPr lang="en-CA" smtClean="0"/>
              <a:t>‹#›</a:t>
            </a:fld>
            <a:endParaRPr lang="en-CA"/>
          </a:p>
        </p:txBody>
      </p:sp>
    </p:spTree>
    <p:extLst>
      <p:ext uri="{BB962C8B-B14F-4D97-AF65-F5344CB8AC3E}">
        <p14:creationId xmlns:p14="http://schemas.microsoft.com/office/powerpoint/2010/main" val="2173850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F624-6CFC-BD33-8290-A07AB918792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381CCF6-DEAD-7D50-ECE3-E3965B7C13D6}"/>
              </a:ext>
            </a:extLst>
          </p:cNvPr>
          <p:cNvSpPr>
            <a:spLocks noGrp="1"/>
          </p:cNvSpPr>
          <p:nvPr>
            <p:ph type="dt" sz="half" idx="10"/>
          </p:nvPr>
        </p:nvSpPr>
        <p:spPr/>
        <p:txBody>
          <a:bodyPr/>
          <a:lstStyle/>
          <a:p>
            <a:fld id="{CDDACA09-352B-4BF4-80BC-225CFF349198}" type="datetimeFigureOut">
              <a:rPr lang="en-CA" smtClean="0"/>
              <a:t>2022-08-04</a:t>
            </a:fld>
            <a:endParaRPr lang="en-CA"/>
          </a:p>
        </p:txBody>
      </p:sp>
      <p:sp>
        <p:nvSpPr>
          <p:cNvPr id="4" name="Footer Placeholder 3">
            <a:extLst>
              <a:ext uri="{FF2B5EF4-FFF2-40B4-BE49-F238E27FC236}">
                <a16:creationId xmlns:a16="http://schemas.microsoft.com/office/drawing/2014/main" id="{58A979BA-0CB3-DB8B-4B73-B6127B53A18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4690544-3691-46CB-11C6-0C8E9E40E0D7}"/>
              </a:ext>
            </a:extLst>
          </p:cNvPr>
          <p:cNvSpPr>
            <a:spLocks noGrp="1"/>
          </p:cNvSpPr>
          <p:nvPr>
            <p:ph type="sldNum" sz="quarter" idx="12"/>
          </p:nvPr>
        </p:nvSpPr>
        <p:spPr/>
        <p:txBody>
          <a:bodyPr/>
          <a:lstStyle/>
          <a:p>
            <a:fld id="{D3CCAE10-C925-4A5A-9231-80FD36E5DC7F}" type="slidenum">
              <a:rPr lang="en-CA" smtClean="0"/>
              <a:t>‹#›</a:t>
            </a:fld>
            <a:endParaRPr lang="en-CA"/>
          </a:p>
        </p:txBody>
      </p:sp>
    </p:spTree>
    <p:extLst>
      <p:ext uri="{BB962C8B-B14F-4D97-AF65-F5344CB8AC3E}">
        <p14:creationId xmlns:p14="http://schemas.microsoft.com/office/powerpoint/2010/main" val="261403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85C3D-745D-A641-7925-74694EA1EC63}"/>
              </a:ext>
            </a:extLst>
          </p:cNvPr>
          <p:cNvSpPr>
            <a:spLocks noGrp="1"/>
          </p:cNvSpPr>
          <p:nvPr>
            <p:ph type="dt" sz="half" idx="10"/>
          </p:nvPr>
        </p:nvSpPr>
        <p:spPr/>
        <p:txBody>
          <a:bodyPr/>
          <a:lstStyle/>
          <a:p>
            <a:fld id="{CDDACA09-352B-4BF4-80BC-225CFF349198}" type="datetimeFigureOut">
              <a:rPr lang="en-CA" smtClean="0"/>
              <a:t>2022-08-04</a:t>
            </a:fld>
            <a:endParaRPr lang="en-CA"/>
          </a:p>
        </p:txBody>
      </p:sp>
      <p:sp>
        <p:nvSpPr>
          <p:cNvPr id="3" name="Footer Placeholder 2">
            <a:extLst>
              <a:ext uri="{FF2B5EF4-FFF2-40B4-BE49-F238E27FC236}">
                <a16:creationId xmlns:a16="http://schemas.microsoft.com/office/drawing/2014/main" id="{9116B756-76A8-7F97-6F39-38507C075FD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920D6E5-5272-CEA8-CD32-79D64F4EF072}"/>
              </a:ext>
            </a:extLst>
          </p:cNvPr>
          <p:cNvSpPr>
            <a:spLocks noGrp="1"/>
          </p:cNvSpPr>
          <p:nvPr>
            <p:ph type="sldNum" sz="quarter" idx="12"/>
          </p:nvPr>
        </p:nvSpPr>
        <p:spPr/>
        <p:txBody>
          <a:bodyPr/>
          <a:lstStyle/>
          <a:p>
            <a:fld id="{D3CCAE10-C925-4A5A-9231-80FD36E5DC7F}" type="slidenum">
              <a:rPr lang="en-CA" smtClean="0"/>
              <a:t>‹#›</a:t>
            </a:fld>
            <a:endParaRPr lang="en-CA"/>
          </a:p>
        </p:txBody>
      </p:sp>
    </p:spTree>
    <p:extLst>
      <p:ext uri="{BB962C8B-B14F-4D97-AF65-F5344CB8AC3E}">
        <p14:creationId xmlns:p14="http://schemas.microsoft.com/office/powerpoint/2010/main" val="404898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0D96F-4C0A-50B1-5FA8-61F5F7A466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479136E-9433-23A7-5EBD-E9BEE01C4D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289A50B-2D67-D4BA-F485-5EFDC1A6EA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0D519-9B71-EF38-9E85-A416F878B011}"/>
              </a:ext>
            </a:extLst>
          </p:cNvPr>
          <p:cNvSpPr>
            <a:spLocks noGrp="1"/>
          </p:cNvSpPr>
          <p:nvPr>
            <p:ph type="dt" sz="half" idx="10"/>
          </p:nvPr>
        </p:nvSpPr>
        <p:spPr/>
        <p:txBody>
          <a:bodyPr/>
          <a:lstStyle/>
          <a:p>
            <a:fld id="{CDDACA09-352B-4BF4-80BC-225CFF349198}" type="datetimeFigureOut">
              <a:rPr lang="en-CA" smtClean="0"/>
              <a:t>2022-08-04</a:t>
            </a:fld>
            <a:endParaRPr lang="en-CA"/>
          </a:p>
        </p:txBody>
      </p:sp>
      <p:sp>
        <p:nvSpPr>
          <p:cNvPr id="6" name="Footer Placeholder 5">
            <a:extLst>
              <a:ext uri="{FF2B5EF4-FFF2-40B4-BE49-F238E27FC236}">
                <a16:creationId xmlns:a16="http://schemas.microsoft.com/office/drawing/2014/main" id="{62E77655-5916-CCE3-730C-68319C8AF56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D474E06-BED9-708D-0E79-BF0BB905F809}"/>
              </a:ext>
            </a:extLst>
          </p:cNvPr>
          <p:cNvSpPr>
            <a:spLocks noGrp="1"/>
          </p:cNvSpPr>
          <p:nvPr>
            <p:ph type="sldNum" sz="quarter" idx="12"/>
          </p:nvPr>
        </p:nvSpPr>
        <p:spPr/>
        <p:txBody>
          <a:bodyPr/>
          <a:lstStyle/>
          <a:p>
            <a:fld id="{D3CCAE10-C925-4A5A-9231-80FD36E5DC7F}" type="slidenum">
              <a:rPr lang="en-CA" smtClean="0"/>
              <a:t>‹#›</a:t>
            </a:fld>
            <a:endParaRPr lang="en-CA"/>
          </a:p>
        </p:txBody>
      </p:sp>
    </p:spTree>
    <p:extLst>
      <p:ext uri="{BB962C8B-B14F-4D97-AF65-F5344CB8AC3E}">
        <p14:creationId xmlns:p14="http://schemas.microsoft.com/office/powerpoint/2010/main" val="279750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3072-3DCE-FEC1-32F6-ED5BC7ECF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038E9BC-C5CC-6ADE-A15D-EE9DF58359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A388B9E-2F33-1B98-2B50-2027119DF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CE8034-5FB8-06C8-2100-728A16385180}"/>
              </a:ext>
            </a:extLst>
          </p:cNvPr>
          <p:cNvSpPr>
            <a:spLocks noGrp="1"/>
          </p:cNvSpPr>
          <p:nvPr>
            <p:ph type="dt" sz="half" idx="10"/>
          </p:nvPr>
        </p:nvSpPr>
        <p:spPr/>
        <p:txBody>
          <a:bodyPr/>
          <a:lstStyle/>
          <a:p>
            <a:fld id="{CDDACA09-352B-4BF4-80BC-225CFF349198}" type="datetimeFigureOut">
              <a:rPr lang="en-CA" smtClean="0"/>
              <a:t>2022-08-04</a:t>
            </a:fld>
            <a:endParaRPr lang="en-CA"/>
          </a:p>
        </p:txBody>
      </p:sp>
      <p:sp>
        <p:nvSpPr>
          <p:cNvPr id="6" name="Footer Placeholder 5">
            <a:extLst>
              <a:ext uri="{FF2B5EF4-FFF2-40B4-BE49-F238E27FC236}">
                <a16:creationId xmlns:a16="http://schemas.microsoft.com/office/drawing/2014/main" id="{B89B4A52-F05C-D4A4-63FF-FE7F471FABF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9770F40-A45C-46E6-C25E-3AB3E9FEBA70}"/>
              </a:ext>
            </a:extLst>
          </p:cNvPr>
          <p:cNvSpPr>
            <a:spLocks noGrp="1"/>
          </p:cNvSpPr>
          <p:nvPr>
            <p:ph type="sldNum" sz="quarter" idx="12"/>
          </p:nvPr>
        </p:nvSpPr>
        <p:spPr/>
        <p:txBody>
          <a:bodyPr/>
          <a:lstStyle/>
          <a:p>
            <a:fld id="{D3CCAE10-C925-4A5A-9231-80FD36E5DC7F}" type="slidenum">
              <a:rPr lang="en-CA" smtClean="0"/>
              <a:t>‹#›</a:t>
            </a:fld>
            <a:endParaRPr lang="en-CA"/>
          </a:p>
        </p:txBody>
      </p:sp>
    </p:spTree>
    <p:extLst>
      <p:ext uri="{BB962C8B-B14F-4D97-AF65-F5344CB8AC3E}">
        <p14:creationId xmlns:p14="http://schemas.microsoft.com/office/powerpoint/2010/main" val="1678687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2B73D9-D26F-E663-5703-3AFBFE9779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3FFD840-F138-E2E7-9772-AFF8FF2C9A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03F0068-9F18-475D-7580-398717209F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ACA09-352B-4BF4-80BC-225CFF349198}" type="datetimeFigureOut">
              <a:rPr lang="en-CA" smtClean="0"/>
              <a:t>2022-08-04</a:t>
            </a:fld>
            <a:endParaRPr lang="en-CA"/>
          </a:p>
        </p:txBody>
      </p:sp>
      <p:sp>
        <p:nvSpPr>
          <p:cNvPr id="5" name="Footer Placeholder 4">
            <a:extLst>
              <a:ext uri="{FF2B5EF4-FFF2-40B4-BE49-F238E27FC236}">
                <a16:creationId xmlns:a16="http://schemas.microsoft.com/office/drawing/2014/main" id="{C8738719-A793-3830-6994-D65E6A246D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2E94FCC-A5E1-3714-79B8-DF209753B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CAE10-C925-4A5A-9231-80FD36E5DC7F}" type="slidenum">
              <a:rPr lang="en-CA" smtClean="0"/>
              <a:t>‹#›</a:t>
            </a:fld>
            <a:endParaRPr lang="en-CA"/>
          </a:p>
        </p:txBody>
      </p:sp>
    </p:spTree>
    <p:extLst>
      <p:ext uri="{BB962C8B-B14F-4D97-AF65-F5344CB8AC3E}">
        <p14:creationId xmlns:p14="http://schemas.microsoft.com/office/powerpoint/2010/main" val="1422061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7.xml"/><Relationship Id="rId4" Type="http://schemas.openxmlformats.org/officeDocument/2006/relationships/image" Target="../media/image7.tmp"/></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7.xml"/><Relationship Id="rId4" Type="http://schemas.openxmlformats.org/officeDocument/2006/relationships/image" Target="../media/image10.tm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7.xml"/><Relationship Id="rId4" Type="http://schemas.openxmlformats.org/officeDocument/2006/relationships/image" Target="../media/image20.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mailto:Oscar@geoloil.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3DB5B6-7008-C4C2-772D-A29EA7B7F8F7}"/>
              </a:ext>
            </a:extLst>
          </p:cNvPr>
          <p:cNvSpPr txBox="1"/>
          <p:nvPr/>
        </p:nvSpPr>
        <p:spPr>
          <a:xfrm>
            <a:off x="3020291" y="83131"/>
            <a:ext cx="6151418" cy="369332"/>
          </a:xfrm>
          <a:prstGeom prst="rect">
            <a:avLst/>
          </a:prstGeom>
          <a:noFill/>
        </p:spPr>
        <p:txBody>
          <a:bodyPr wrap="square" rtlCol="0">
            <a:spAutoFit/>
          </a:bodyPr>
          <a:lstStyle/>
          <a:p>
            <a:pPr algn="ctr"/>
            <a:r>
              <a:rPr lang="en-CA" b="1" dirty="0">
                <a:solidFill>
                  <a:srgbClr val="002060"/>
                </a:solidFill>
              </a:rPr>
              <a:t>Oscar Gonzalez’ ERT skills assessment. August 5</a:t>
            </a:r>
            <a:r>
              <a:rPr lang="en-CA" b="1" baseline="30000" dirty="0">
                <a:solidFill>
                  <a:srgbClr val="002060"/>
                </a:solidFill>
              </a:rPr>
              <a:t>th</a:t>
            </a:r>
            <a:r>
              <a:rPr lang="en-CA" b="1" dirty="0">
                <a:solidFill>
                  <a:srgbClr val="002060"/>
                </a:solidFill>
              </a:rPr>
              <a:t> 2022</a:t>
            </a:r>
          </a:p>
        </p:txBody>
      </p:sp>
      <p:grpSp>
        <p:nvGrpSpPr>
          <p:cNvPr id="11" name="Group 10">
            <a:extLst>
              <a:ext uri="{FF2B5EF4-FFF2-40B4-BE49-F238E27FC236}">
                <a16:creationId xmlns:a16="http://schemas.microsoft.com/office/drawing/2014/main" id="{FAF7A93D-80E5-F50D-929D-9DF6035773E1}"/>
              </a:ext>
            </a:extLst>
          </p:cNvPr>
          <p:cNvGrpSpPr/>
          <p:nvPr/>
        </p:nvGrpSpPr>
        <p:grpSpPr>
          <a:xfrm>
            <a:off x="1819564" y="507879"/>
            <a:ext cx="8405091" cy="6627634"/>
            <a:chOff x="1819564" y="507879"/>
            <a:chExt cx="8405091" cy="6627634"/>
          </a:xfrm>
        </p:grpSpPr>
        <p:sp>
          <p:nvSpPr>
            <p:cNvPr id="3" name="TextBox 2">
              <a:extLst>
                <a:ext uri="{FF2B5EF4-FFF2-40B4-BE49-F238E27FC236}">
                  <a16:creationId xmlns:a16="http://schemas.microsoft.com/office/drawing/2014/main" id="{060B2A0C-CA5B-191F-327F-88645A242321}"/>
                </a:ext>
              </a:extLst>
            </p:cNvPr>
            <p:cNvSpPr txBox="1"/>
            <p:nvPr/>
          </p:nvSpPr>
          <p:spPr>
            <a:xfrm>
              <a:off x="1819564" y="507879"/>
              <a:ext cx="8405091" cy="3693319"/>
            </a:xfrm>
            <a:prstGeom prst="rect">
              <a:avLst/>
            </a:prstGeom>
            <a:noFill/>
          </p:spPr>
          <p:txBody>
            <a:bodyPr wrap="square" rtlCol="0">
              <a:spAutoFit/>
            </a:bodyPr>
            <a:lstStyle/>
            <a:p>
              <a:pPr algn="just"/>
              <a:r>
                <a:rPr lang="en-CA" sz="1300" dirty="0"/>
                <a:t>I am an experienced </a:t>
              </a:r>
              <a:r>
                <a:rPr lang="en-CA" sz="1300" b="1" i="1" dirty="0">
                  <a:solidFill>
                    <a:srgbClr val="C00000"/>
                  </a:solidFill>
                </a:rPr>
                <a:t>Scientific Programmer</a:t>
              </a:r>
              <a:r>
                <a:rPr lang="en-CA" sz="1300" dirty="0"/>
                <a:t>, with a strong background and formal education in </a:t>
              </a:r>
              <a:r>
                <a:rPr lang="en-CA" sz="1300" b="1" i="1" dirty="0">
                  <a:solidFill>
                    <a:srgbClr val="C00000"/>
                  </a:solidFill>
                </a:rPr>
                <a:t>Math</a:t>
              </a:r>
              <a:r>
                <a:rPr lang="en-CA" sz="1300" b="1" dirty="0"/>
                <a:t> </a:t>
              </a:r>
              <a:r>
                <a:rPr lang="en-CA" sz="1300" dirty="0"/>
                <a:t>and </a:t>
              </a:r>
              <a:r>
                <a:rPr lang="en-CA" sz="1300" b="1" i="1" dirty="0">
                  <a:solidFill>
                    <a:srgbClr val="C00000"/>
                  </a:solidFill>
                </a:rPr>
                <a:t>Physics</a:t>
              </a:r>
              <a:r>
                <a:rPr lang="en-CA" sz="1300" dirty="0"/>
                <a:t>. I have used many programming languages, and even created my own </a:t>
              </a:r>
              <a:r>
                <a:rPr lang="en-CA" sz="1300" i="1" dirty="0"/>
                <a:t>GLS Scripting Language </a:t>
              </a:r>
              <a:r>
                <a:rPr lang="en-CA" sz="1300" dirty="0"/>
                <a:t>with </a:t>
              </a:r>
              <a:r>
                <a:rPr lang="en-CA" sz="1300" i="1" dirty="0"/>
                <a:t>Operator Overloading </a:t>
              </a:r>
              <a:r>
                <a:rPr lang="en-CA" sz="1300" dirty="0"/>
                <a:t>to process math on </a:t>
              </a:r>
              <a:r>
                <a:rPr lang="en-CA" sz="1300" i="1" dirty="0"/>
                <a:t>LAS</a:t>
              </a:r>
              <a:r>
                <a:rPr lang="en-CA" sz="1300" dirty="0"/>
                <a:t> petrophysical files. This ERT assessment allows me to show you all, some of my skills on these areas:</a:t>
              </a:r>
            </a:p>
            <a:p>
              <a:pPr algn="just"/>
              <a:endParaRPr lang="en-CA" sz="1300" dirty="0"/>
            </a:p>
            <a:p>
              <a:pPr marL="342900" indent="-342900" algn="just">
                <a:buFont typeface="Arial" panose="020B0604020202020204" pitchFamily="34" charset="0"/>
                <a:buChar char="•"/>
              </a:pPr>
              <a:r>
                <a:rPr lang="en-CA" sz="1300" b="1" dirty="0"/>
                <a:t>Algorithm</a:t>
              </a:r>
              <a:r>
                <a:rPr lang="en-CA" sz="1300" dirty="0"/>
                <a:t> + </a:t>
              </a:r>
              <a:r>
                <a:rPr lang="en-CA" sz="1300" b="1" dirty="0"/>
                <a:t>System</a:t>
              </a:r>
              <a:r>
                <a:rPr lang="en-CA" sz="1300" dirty="0"/>
                <a:t> design (The boxes problem)</a:t>
              </a:r>
            </a:p>
            <a:p>
              <a:pPr marL="342900" indent="-342900" algn="just">
                <a:buFont typeface="Arial" panose="020B0604020202020204" pitchFamily="34" charset="0"/>
                <a:buChar char="•"/>
              </a:pPr>
              <a:r>
                <a:rPr lang="en-CA" sz="1300" dirty="0"/>
                <a:t>Applied </a:t>
              </a:r>
              <a:r>
                <a:rPr lang="en-CA" sz="1300" b="1" dirty="0"/>
                <a:t>Math</a:t>
              </a:r>
              <a:r>
                <a:rPr lang="en-CA" sz="1300" dirty="0"/>
                <a:t> and optimization (The boxes problem), and of course basic </a:t>
              </a:r>
              <a:r>
                <a:rPr lang="en-CA" sz="1300" b="1" dirty="0"/>
                <a:t>Physics</a:t>
              </a:r>
              <a:r>
                <a:rPr lang="en-CA" sz="1300" dirty="0"/>
                <a:t> to understand the IRI statement.</a:t>
              </a:r>
            </a:p>
            <a:p>
              <a:pPr marL="342900" indent="-342900" algn="just">
                <a:buFont typeface="Arial" panose="020B0604020202020204" pitchFamily="34" charset="0"/>
                <a:buChar char="•"/>
              </a:pPr>
              <a:r>
                <a:rPr lang="en-CA" sz="1300" dirty="0"/>
                <a:t>Programming Languages: (and I handle much more than those)</a:t>
              </a:r>
            </a:p>
            <a:p>
              <a:pPr marL="800100" lvl="1" indent="-342900" algn="just">
                <a:buFont typeface="+mj-lt"/>
                <a:buAutoNum type="arabicPeriod"/>
              </a:pPr>
              <a:r>
                <a:rPr lang="en-CA" sz="1300" i="1" dirty="0"/>
                <a:t>Java</a:t>
              </a:r>
            </a:p>
            <a:p>
              <a:pPr marL="800100" lvl="1" indent="-342900" algn="just">
                <a:buFont typeface="+mj-lt"/>
                <a:buAutoNum type="arabicPeriod"/>
              </a:pPr>
              <a:r>
                <a:rPr lang="en-CA" sz="1300" i="1" dirty="0"/>
                <a:t>Groovy</a:t>
              </a:r>
            </a:p>
            <a:p>
              <a:pPr marL="800100" lvl="1" indent="-342900" algn="just">
                <a:buFont typeface="+mj-lt"/>
                <a:buAutoNum type="arabicPeriod"/>
              </a:pPr>
              <a:r>
                <a:rPr lang="en-CA" sz="1300" i="1" dirty="0"/>
                <a:t>Bash Shell</a:t>
              </a:r>
            </a:p>
            <a:p>
              <a:pPr marL="800100" lvl="1" indent="-342900" algn="just">
                <a:buFont typeface="+mj-lt"/>
                <a:buAutoNum type="arabicPeriod"/>
              </a:pPr>
              <a:r>
                <a:rPr lang="en-CA" sz="1300" i="1" dirty="0"/>
                <a:t>Fortran</a:t>
              </a:r>
            </a:p>
            <a:p>
              <a:pPr marL="800100" lvl="1" indent="-342900" algn="just">
                <a:buFont typeface="+mj-lt"/>
                <a:buAutoNum type="arabicPeriod"/>
              </a:pPr>
              <a:r>
                <a:rPr lang="en-CA" sz="1300" i="1" dirty="0"/>
                <a:t>C</a:t>
              </a:r>
            </a:p>
            <a:p>
              <a:pPr marL="800100" lvl="1" indent="-342900" algn="just">
                <a:buFont typeface="+mj-lt"/>
                <a:buAutoNum type="arabicPeriod"/>
              </a:pPr>
              <a:r>
                <a:rPr lang="en-CA" sz="1300" i="1" dirty="0"/>
                <a:t>PHP</a:t>
              </a:r>
            </a:p>
            <a:p>
              <a:pPr marL="800100" lvl="1" indent="-342900" algn="just">
                <a:buFont typeface="+mj-lt"/>
                <a:buAutoNum type="arabicPeriod"/>
              </a:pPr>
              <a:r>
                <a:rPr lang="en-CA" sz="1300" i="1" dirty="0"/>
                <a:t>JavaScript</a:t>
              </a:r>
            </a:p>
            <a:p>
              <a:pPr marL="342900" indent="-342900" algn="just">
                <a:buFont typeface="Arial" panose="020B0604020202020204" pitchFamily="34" charset="0"/>
                <a:buChar char="•"/>
              </a:pPr>
              <a:r>
                <a:rPr lang="en-CA" sz="1300" dirty="0"/>
                <a:t>Tools and Web:</a:t>
              </a:r>
            </a:p>
            <a:p>
              <a:pPr marL="800100" lvl="1" indent="-342900" algn="just">
                <a:buFont typeface="+mj-lt"/>
                <a:buAutoNum type="arabicPeriod"/>
              </a:pPr>
              <a:r>
                <a:rPr lang="en-CA" sz="1300" dirty="0"/>
                <a:t>Linux </a:t>
              </a:r>
              <a:r>
                <a:rPr lang="en-CA" sz="1300" i="1" dirty="0"/>
                <a:t>make</a:t>
              </a:r>
              <a:r>
                <a:rPr lang="en-CA" sz="1300" dirty="0"/>
                <a:t>, </a:t>
              </a:r>
              <a:r>
                <a:rPr lang="en-CA" sz="1300" i="1" dirty="0" err="1"/>
                <a:t>egrep</a:t>
              </a:r>
              <a:r>
                <a:rPr lang="en-CA" sz="1300" dirty="0"/>
                <a:t>, </a:t>
              </a:r>
              <a:r>
                <a:rPr lang="en-CA" sz="1300" i="1" dirty="0"/>
                <a:t>vim</a:t>
              </a:r>
              <a:r>
                <a:rPr lang="en-CA" sz="1300" dirty="0"/>
                <a:t>, etc.</a:t>
              </a:r>
            </a:p>
            <a:p>
              <a:pPr marL="800100" lvl="1" indent="-342900" algn="just">
                <a:buFont typeface="+mj-lt"/>
                <a:buAutoNum type="arabicPeriod"/>
              </a:pPr>
              <a:r>
                <a:rPr lang="en-CA" sz="1300" i="1" dirty="0"/>
                <a:t>HTML</a:t>
              </a:r>
              <a:r>
                <a:rPr lang="en-CA" sz="1300" dirty="0"/>
                <a:t> (Handwritten: without edition software)</a:t>
              </a:r>
            </a:p>
            <a:p>
              <a:pPr marL="800100" lvl="1" indent="-342900" algn="just">
                <a:buFont typeface="+mj-lt"/>
                <a:buAutoNum type="arabicPeriod"/>
              </a:pPr>
              <a:r>
                <a:rPr lang="en-CA" sz="1300" i="1" dirty="0"/>
                <a:t>CSS</a:t>
              </a:r>
              <a:r>
                <a:rPr lang="en-CA" sz="1300" dirty="0"/>
                <a:t> (Handwritten: without edition software)</a:t>
              </a:r>
            </a:p>
          </p:txBody>
        </p:sp>
        <p:sp>
          <p:nvSpPr>
            <p:cNvPr id="5" name="TextBox 4">
              <a:extLst>
                <a:ext uri="{FF2B5EF4-FFF2-40B4-BE49-F238E27FC236}">
                  <a16:creationId xmlns:a16="http://schemas.microsoft.com/office/drawing/2014/main" id="{A53BF189-8FFD-4B69-D469-3C84E8F490DD}"/>
                </a:ext>
              </a:extLst>
            </p:cNvPr>
            <p:cNvSpPr txBox="1"/>
            <p:nvPr/>
          </p:nvSpPr>
          <p:spPr>
            <a:xfrm>
              <a:off x="3629891" y="2458577"/>
              <a:ext cx="1736437" cy="492443"/>
            </a:xfrm>
            <a:prstGeom prst="rect">
              <a:avLst/>
            </a:prstGeom>
            <a:noFill/>
          </p:spPr>
          <p:txBody>
            <a:bodyPr wrap="square" rtlCol="0">
              <a:spAutoFit/>
            </a:bodyPr>
            <a:lstStyle/>
            <a:p>
              <a:r>
                <a:rPr lang="en-CA" sz="1300" dirty="0"/>
                <a:t>Seven programming languages used for ERT</a:t>
              </a:r>
            </a:p>
          </p:txBody>
        </p:sp>
        <p:sp>
          <p:nvSpPr>
            <p:cNvPr id="4" name="Right Brace 3">
              <a:extLst>
                <a:ext uri="{FF2B5EF4-FFF2-40B4-BE49-F238E27FC236}">
                  <a16:creationId xmlns:a16="http://schemas.microsoft.com/office/drawing/2014/main" id="{1C92A374-F7C8-EE57-4628-99A33E066D97}"/>
                </a:ext>
              </a:extLst>
            </p:cNvPr>
            <p:cNvSpPr/>
            <p:nvPr/>
          </p:nvSpPr>
          <p:spPr>
            <a:xfrm>
              <a:off x="3435927" y="2031871"/>
              <a:ext cx="184726" cy="12861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 name="TextBox 5">
              <a:extLst>
                <a:ext uri="{FF2B5EF4-FFF2-40B4-BE49-F238E27FC236}">
                  <a16:creationId xmlns:a16="http://schemas.microsoft.com/office/drawing/2014/main" id="{C1870541-50A8-2B57-0A0E-92AF737EB667}"/>
                </a:ext>
              </a:extLst>
            </p:cNvPr>
            <p:cNvSpPr txBox="1"/>
            <p:nvPr/>
          </p:nvSpPr>
          <p:spPr>
            <a:xfrm>
              <a:off x="1819564" y="4165469"/>
              <a:ext cx="3657601" cy="2970044"/>
            </a:xfrm>
            <a:prstGeom prst="rect">
              <a:avLst/>
            </a:prstGeom>
            <a:noFill/>
          </p:spPr>
          <p:txBody>
            <a:bodyPr wrap="square" rtlCol="0">
              <a:spAutoFit/>
            </a:bodyPr>
            <a:lstStyle/>
            <a:p>
              <a:r>
                <a:rPr lang="en-CA" sz="1300" b="1" dirty="0"/>
                <a:t>Time line:</a:t>
              </a:r>
            </a:p>
            <a:p>
              <a:endParaRPr lang="en-CA" sz="1300" dirty="0"/>
            </a:p>
            <a:p>
              <a:pPr marL="285750" indent="-285750">
                <a:buFont typeface="Arial" panose="020B0604020202020204" pitchFamily="34" charset="0"/>
                <a:buChar char="•"/>
              </a:pPr>
              <a:r>
                <a:rPr lang="en-CA" sz="1300" dirty="0"/>
                <a:t>Monday July 25: Ye Men </a:t>
              </a:r>
              <a:r>
                <a:rPr lang="en-CA" sz="1300" b="1" dirty="0">
                  <a:solidFill>
                    <a:schemeClr val="accent6">
                      <a:lumMod val="75000"/>
                    </a:schemeClr>
                  </a:solidFill>
                </a:rPr>
                <a:t>interview</a:t>
              </a:r>
            </a:p>
            <a:p>
              <a:pPr marL="285750" indent="-285750">
                <a:buFont typeface="Arial" panose="020B0604020202020204" pitchFamily="34" charset="0"/>
                <a:buChar char="•"/>
              </a:pPr>
              <a:r>
                <a:rPr lang="en-CA" sz="1300" dirty="0"/>
                <a:t>Tuesday 26: </a:t>
              </a:r>
              <a:r>
                <a:rPr lang="en-CA" sz="1300" dirty="0">
                  <a:solidFill>
                    <a:srgbClr val="C00000"/>
                  </a:solidFill>
                </a:rPr>
                <a:t>Desktop computer still </a:t>
              </a:r>
              <a:r>
                <a:rPr lang="en-CA" sz="1300" b="1" dirty="0">
                  <a:solidFill>
                    <a:srgbClr val="C00000"/>
                  </a:solidFill>
                </a:rPr>
                <a:t>dead</a:t>
              </a:r>
              <a:r>
                <a:rPr lang="en-CA" sz="1300" dirty="0">
                  <a:solidFill>
                    <a:srgbClr val="C00000"/>
                  </a:solidFill>
                </a:rPr>
                <a:t> </a:t>
              </a:r>
              <a:r>
                <a:rPr lang="en-CA" sz="1300" dirty="0">
                  <a:solidFill>
                    <a:srgbClr val="C00000"/>
                  </a:solidFill>
                  <a:sym typeface="Wingdings" panose="05000000000000000000" pitchFamily="2" charset="2"/>
                </a:rPr>
                <a:t></a:t>
              </a:r>
              <a:endParaRPr lang="en-CA" sz="1300" dirty="0">
                <a:solidFill>
                  <a:srgbClr val="C00000"/>
                </a:solidFill>
              </a:endParaRPr>
            </a:p>
            <a:p>
              <a:pPr marL="285750" indent="-285750">
                <a:buFont typeface="Arial" panose="020B0604020202020204" pitchFamily="34" charset="0"/>
                <a:buChar char="•"/>
              </a:pPr>
              <a:r>
                <a:rPr lang="en-CA" sz="1300" dirty="0"/>
                <a:t>Wednesday 27: </a:t>
              </a:r>
              <a:r>
                <a:rPr lang="en-CA" sz="1300" dirty="0">
                  <a:solidFill>
                    <a:srgbClr val="C00000"/>
                  </a:solidFill>
                </a:rPr>
                <a:t>Desktop computer still </a:t>
              </a:r>
              <a:r>
                <a:rPr lang="en-CA" sz="1300" b="1" dirty="0">
                  <a:solidFill>
                    <a:srgbClr val="C00000"/>
                  </a:solidFill>
                </a:rPr>
                <a:t>dead</a:t>
              </a:r>
              <a:r>
                <a:rPr lang="en-CA" sz="1300" dirty="0">
                  <a:solidFill>
                    <a:srgbClr val="C00000"/>
                  </a:solidFill>
                </a:rPr>
                <a:t> </a:t>
              </a:r>
              <a:r>
                <a:rPr lang="en-CA" sz="1300" dirty="0">
                  <a:solidFill>
                    <a:srgbClr val="C00000"/>
                  </a:solidFill>
                  <a:sym typeface="Wingdings" panose="05000000000000000000" pitchFamily="2" charset="2"/>
                </a:rPr>
                <a:t></a:t>
              </a:r>
              <a:endParaRPr lang="en-CA" sz="1300" dirty="0">
                <a:solidFill>
                  <a:srgbClr val="C00000"/>
                </a:solidFill>
              </a:endParaRPr>
            </a:p>
            <a:p>
              <a:pPr marL="285750" indent="-285750">
                <a:buFont typeface="Arial" panose="020B0604020202020204" pitchFamily="34" charset="0"/>
                <a:buChar char="•"/>
              </a:pPr>
              <a:r>
                <a:rPr lang="en-CA" sz="1300" dirty="0"/>
                <a:t>Thursday 28: </a:t>
              </a:r>
              <a:r>
                <a:rPr lang="en-CA" sz="1300" b="1" dirty="0">
                  <a:solidFill>
                    <a:schemeClr val="accent6">
                      <a:lumMod val="75000"/>
                    </a:schemeClr>
                  </a:solidFill>
                </a:rPr>
                <a:t>Start</a:t>
              </a:r>
              <a:r>
                <a:rPr lang="en-CA" sz="1300" dirty="0"/>
                <a:t> with The boxes assessment</a:t>
              </a:r>
            </a:p>
            <a:p>
              <a:pPr marL="285750" indent="-285750">
                <a:buFont typeface="Arial" panose="020B0604020202020204" pitchFamily="34" charset="0"/>
                <a:buChar char="•"/>
              </a:pPr>
              <a:r>
                <a:rPr lang="en-CA" sz="1300" dirty="0"/>
                <a:t>Friday 29: The boxes assessment</a:t>
              </a:r>
            </a:p>
            <a:p>
              <a:pPr marL="285750" indent="-285750">
                <a:buFont typeface="Arial" panose="020B0604020202020204" pitchFamily="34" charset="0"/>
                <a:buChar char="•"/>
              </a:pPr>
              <a:r>
                <a:rPr lang="en-CA" sz="1300" dirty="0">
                  <a:solidFill>
                    <a:srgbClr val="0070C0"/>
                  </a:solidFill>
                </a:rPr>
                <a:t>Week-end, some </a:t>
              </a:r>
              <a:r>
                <a:rPr lang="en-CA" sz="1300" b="1" dirty="0">
                  <a:solidFill>
                    <a:srgbClr val="0070C0"/>
                  </a:solidFill>
                </a:rPr>
                <a:t>rest</a:t>
              </a:r>
              <a:r>
                <a:rPr lang="en-CA" sz="1300" dirty="0">
                  <a:solidFill>
                    <a:srgbClr val="0070C0"/>
                  </a:solidFill>
                </a:rPr>
                <a:t>, but less than I needed </a:t>
              </a:r>
              <a:r>
                <a:rPr lang="en-CA" sz="1300" dirty="0">
                  <a:solidFill>
                    <a:srgbClr val="0070C0"/>
                  </a:solidFill>
                  <a:sym typeface="Wingdings" panose="05000000000000000000" pitchFamily="2" charset="2"/>
                </a:rPr>
                <a:t></a:t>
              </a:r>
              <a:endParaRPr lang="en-CA" sz="1300" dirty="0">
                <a:solidFill>
                  <a:srgbClr val="0070C0"/>
                </a:solidFill>
              </a:endParaRPr>
            </a:p>
            <a:p>
              <a:pPr marL="285750" indent="-285750">
                <a:buFont typeface="Arial" panose="020B0604020202020204" pitchFamily="34" charset="0"/>
                <a:buChar char="•"/>
              </a:pPr>
              <a:r>
                <a:rPr lang="en-CA" sz="1300" dirty="0"/>
                <a:t>Monday: </a:t>
              </a:r>
              <a:r>
                <a:rPr lang="en-CA" sz="1300" b="1" dirty="0">
                  <a:solidFill>
                    <a:schemeClr val="accent6">
                      <a:lumMod val="75000"/>
                    </a:schemeClr>
                  </a:solidFill>
                </a:rPr>
                <a:t>End</a:t>
              </a:r>
              <a:r>
                <a:rPr lang="en-CA" sz="1300" dirty="0"/>
                <a:t> with the boxes assessment</a:t>
              </a:r>
            </a:p>
            <a:p>
              <a:pPr marL="285750" indent="-285750">
                <a:buFont typeface="Arial" panose="020B0604020202020204" pitchFamily="34" charset="0"/>
                <a:buChar char="•"/>
              </a:pPr>
              <a:r>
                <a:rPr lang="en-CA" sz="1300" dirty="0"/>
                <a:t>Tuesday: </a:t>
              </a:r>
              <a:r>
                <a:rPr lang="en-CA" sz="1300" b="1" dirty="0">
                  <a:solidFill>
                    <a:schemeClr val="accent6">
                      <a:lumMod val="75000"/>
                    </a:schemeClr>
                  </a:solidFill>
                </a:rPr>
                <a:t>Start</a:t>
              </a:r>
              <a:r>
                <a:rPr lang="en-CA" sz="1300" dirty="0"/>
                <a:t> with the IRI assessment</a:t>
              </a:r>
            </a:p>
            <a:p>
              <a:pPr marL="285750" indent="-285750">
                <a:buFont typeface="Arial" panose="020B0604020202020204" pitchFamily="34" charset="0"/>
                <a:buChar char="•"/>
              </a:pPr>
              <a:r>
                <a:rPr lang="en-CA" sz="1300" dirty="0"/>
                <a:t>Wednesday: </a:t>
              </a:r>
              <a:r>
                <a:rPr lang="en-CA" sz="1300" b="1" dirty="0">
                  <a:solidFill>
                    <a:schemeClr val="accent6">
                      <a:lumMod val="75000"/>
                    </a:schemeClr>
                  </a:solidFill>
                </a:rPr>
                <a:t>End</a:t>
              </a:r>
              <a:r>
                <a:rPr lang="en-CA" sz="1300" dirty="0"/>
                <a:t> with the IRI assessment</a:t>
              </a:r>
            </a:p>
            <a:p>
              <a:pPr marL="285750" indent="-285750">
                <a:buFont typeface="Arial" panose="020B0604020202020204" pitchFamily="34" charset="0"/>
                <a:buChar char="•"/>
              </a:pPr>
              <a:r>
                <a:rPr lang="en-CA" sz="1300" dirty="0"/>
                <a:t>Thursday: HTML, CSS, JavaScript assessment</a:t>
              </a:r>
            </a:p>
            <a:p>
              <a:pPr marL="285750" indent="-285750">
                <a:buFont typeface="Arial" panose="020B0604020202020204" pitchFamily="34" charset="0"/>
                <a:buChar char="•"/>
              </a:pPr>
              <a:r>
                <a:rPr lang="en-CA" sz="1300" dirty="0"/>
                <a:t>Friday August 5</a:t>
              </a:r>
              <a:r>
                <a:rPr lang="en-CA" sz="1300" baseline="30000" dirty="0"/>
                <a:t>th</a:t>
              </a:r>
              <a:r>
                <a:rPr lang="en-CA" sz="1300" dirty="0"/>
                <a:t>: </a:t>
              </a:r>
              <a:r>
                <a:rPr lang="en-CA" sz="1300" dirty="0">
                  <a:solidFill>
                    <a:schemeClr val="accent6">
                      <a:lumMod val="75000"/>
                    </a:schemeClr>
                  </a:solidFill>
                </a:rPr>
                <a:t>This results </a:t>
              </a:r>
              <a:r>
                <a:rPr lang="en-CA" sz="1300" b="1" dirty="0">
                  <a:solidFill>
                    <a:schemeClr val="accent6">
                      <a:lumMod val="75000"/>
                    </a:schemeClr>
                  </a:solidFill>
                </a:rPr>
                <a:t>seminar</a:t>
              </a:r>
              <a:r>
                <a:rPr lang="en-CA" sz="1300" dirty="0">
                  <a:solidFill>
                    <a:schemeClr val="accent6">
                      <a:lumMod val="75000"/>
                    </a:schemeClr>
                  </a:solidFill>
                </a:rPr>
                <a:t> </a:t>
              </a:r>
              <a:r>
                <a:rPr lang="en-CA" sz="1300" dirty="0">
                  <a:solidFill>
                    <a:schemeClr val="accent6">
                      <a:lumMod val="75000"/>
                    </a:schemeClr>
                  </a:solidFill>
                  <a:sym typeface="Wingdings" panose="05000000000000000000" pitchFamily="2" charset="2"/>
                </a:rPr>
                <a:t></a:t>
              </a:r>
              <a:endParaRPr lang="en-CA" sz="1300" dirty="0">
                <a:solidFill>
                  <a:schemeClr val="accent6">
                    <a:lumMod val="75000"/>
                  </a:schemeClr>
                </a:solidFill>
              </a:endParaRPr>
            </a:p>
            <a:p>
              <a:pPr marL="285750" indent="-285750">
                <a:buFont typeface="Arial" panose="020B0604020202020204" pitchFamily="34" charset="0"/>
                <a:buChar char="•"/>
              </a:pPr>
              <a:endParaRPr lang="en-CA" dirty="0"/>
            </a:p>
          </p:txBody>
        </p:sp>
        <p:sp>
          <p:nvSpPr>
            <p:cNvPr id="7" name="Right Brace 6">
              <a:extLst>
                <a:ext uri="{FF2B5EF4-FFF2-40B4-BE49-F238E27FC236}">
                  <a16:creationId xmlns:a16="http://schemas.microsoft.com/office/drawing/2014/main" id="{EDAA4096-4DC1-B88B-2F2B-7F5B90D1EBAC}"/>
                </a:ext>
              </a:extLst>
            </p:cNvPr>
            <p:cNvSpPr/>
            <p:nvPr/>
          </p:nvSpPr>
          <p:spPr>
            <a:xfrm>
              <a:off x="5375564" y="4641138"/>
              <a:ext cx="286327" cy="2115126"/>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TextBox 8">
              <a:extLst>
                <a:ext uri="{FF2B5EF4-FFF2-40B4-BE49-F238E27FC236}">
                  <a16:creationId xmlns:a16="http://schemas.microsoft.com/office/drawing/2014/main" id="{F6B8E307-EEB5-5943-578B-9B73FBE67156}"/>
                </a:ext>
              </a:extLst>
            </p:cNvPr>
            <p:cNvSpPr txBox="1"/>
            <p:nvPr/>
          </p:nvSpPr>
          <p:spPr>
            <a:xfrm>
              <a:off x="5763491" y="5252425"/>
              <a:ext cx="3592945" cy="892552"/>
            </a:xfrm>
            <a:prstGeom prst="rect">
              <a:avLst/>
            </a:prstGeom>
            <a:noFill/>
          </p:spPr>
          <p:txBody>
            <a:bodyPr wrap="square" rtlCol="0">
              <a:spAutoFit/>
            </a:bodyPr>
            <a:lstStyle/>
            <a:p>
              <a:r>
                <a:rPr lang="en-CA" sz="1300" dirty="0"/>
                <a:t>I could only fit an </a:t>
              </a:r>
              <a:r>
                <a:rPr lang="en-CA" sz="1300" b="1" dirty="0"/>
                <a:t>effective allowance of 6 days</a:t>
              </a:r>
              <a:r>
                <a:rPr lang="en-CA" sz="1300" dirty="0"/>
                <a:t>, and still I am working with JavaScript.</a:t>
              </a:r>
            </a:p>
            <a:p>
              <a:endParaRPr lang="en-CA" sz="1300" dirty="0"/>
            </a:p>
            <a:p>
              <a:r>
                <a:rPr lang="en-CA" sz="1300" dirty="0"/>
                <a:t>Overall I fell OK with my results.</a:t>
              </a:r>
            </a:p>
          </p:txBody>
        </p:sp>
      </p:grpSp>
    </p:spTree>
    <p:extLst>
      <p:ext uri="{BB962C8B-B14F-4D97-AF65-F5344CB8AC3E}">
        <p14:creationId xmlns:p14="http://schemas.microsoft.com/office/powerpoint/2010/main" val="3791379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1E7DF2-7B9E-F9D8-88D7-91E0FE348A6D}"/>
              </a:ext>
            </a:extLst>
          </p:cNvPr>
          <p:cNvSpPr txBox="1"/>
          <p:nvPr/>
        </p:nvSpPr>
        <p:spPr>
          <a:xfrm>
            <a:off x="3020291" y="166255"/>
            <a:ext cx="6151418" cy="369332"/>
          </a:xfrm>
          <a:prstGeom prst="rect">
            <a:avLst/>
          </a:prstGeom>
          <a:noFill/>
        </p:spPr>
        <p:txBody>
          <a:bodyPr wrap="square" rtlCol="0">
            <a:spAutoFit/>
          </a:bodyPr>
          <a:lstStyle/>
          <a:p>
            <a:pPr algn="ctr"/>
            <a:r>
              <a:rPr lang="en-CA" b="1" dirty="0">
                <a:solidFill>
                  <a:srgbClr val="002060"/>
                </a:solidFill>
              </a:rPr>
              <a:t>Compile the IRI 2016 Program</a:t>
            </a:r>
          </a:p>
        </p:txBody>
      </p:sp>
      <p:sp>
        <p:nvSpPr>
          <p:cNvPr id="3" name="TextBox 2">
            <a:extLst>
              <a:ext uri="{FF2B5EF4-FFF2-40B4-BE49-F238E27FC236}">
                <a16:creationId xmlns:a16="http://schemas.microsoft.com/office/drawing/2014/main" id="{D8BD9B2A-DAEF-275F-D1EE-03C07F1C86CD}"/>
              </a:ext>
            </a:extLst>
          </p:cNvPr>
          <p:cNvSpPr txBox="1"/>
          <p:nvPr/>
        </p:nvSpPr>
        <p:spPr>
          <a:xfrm>
            <a:off x="831273" y="609604"/>
            <a:ext cx="10612582" cy="5478423"/>
          </a:xfrm>
          <a:prstGeom prst="rect">
            <a:avLst/>
          </a:prstGeom>
          <a:noFill/>
        </p:spPr>
        <p:txBody>
          <a:bodyPr wrap="square" rtlCol="0">
            <a:spAutoFit/>
          </a:bodyPr>
          <a:lstStyle/>
          <a:p>
            <a:pPr marL="285750" indent="-285750">
              <a:buFont typeface="Arial" panose="020B0604020202020204" pitchFamily="34" charset="0"/>
              <a:buChar char="•"/>
            </a:pPr>
            <a:r>
              <a:rPr lang="en-CA" sz="1400" dirty="0"/>
              <a:t>Download all the </a:t>
            </a:r>
            <a:r>
              <a:rPr lang="en-CA" sz="1400" i="1" dirty="0"/>
              <a:t>Fortran</a:t>
            </a:r>
            <a:r>
              <a:rPr lang="en-CA" sz="1400" dirty="0"/>
              <a:t> source code files. Download also all the necessary non-embedded data files.</a:t>
            </a:r>
          </a:p>
          <a:p>
            <a:pPr marL="285750" indent="-285750">
              <a:buFont typeface="Arial" panose="020B0604020202020204" pitchFamily="34" charset="0"/>
              <a:buChar char="•"/>
            </a:pPr>
            <a:r>
              <a:rPr lang="en-CA" sz="1400" dirty="0"/>
              <a:t>Install a Linux Fortran compiler. GNU </a:t>
            </a:r>
            <a:r>
              <a:rPr lang="en-CA" sz="1400" i="1" dirty="0" err="1"/>
              <a:t>gcc</a:t>
            </a:r>
            <a:r>
              <a:rPr lang="en-CA" sz="1400" dirty="0"/>
              <a:t> and </a:t>
            </a:r>
            <a:r>
              <a:rPr lang="en-CA" sz="1400" i="1" dirty="0" err="1"/>
              <a:t>gfortran</a:t>
            </a:r>
            <a:r>
              <a:rPr lang="en-CA" sz="1400" dirty="0"/>
              <a:t> makes the work, the create a file soft link “</a:t>
            </a:r>
            <a:r>
              <a:rPr lang="en-CA" sz="1400" i="1" dirty="0"/>
              <a:t>f77</a:t>
            </a:r>
            <a:r>
              <a:rPr lang="en-CA" sz="1400" dirty="0"/>
              <a:t>” to </a:t>
            </a:r>
            <a:r>
              <a:rPr lang="en-CA" sz="1400" i="1" dirty="0" err="1"/>
              <a:t>gfortran</a:t>
            </a:r>
            <a:r>
              <a:rPr lang="en-CA" sz="1400" dirty="0"/>
              <a:t> in root </a:t>
            </a:r>
            <a:r>
              <a:rPr lang="en-CA" sz="1400" i="1" dirty="0"/>
              <a:t>/bin/</a:t>
            </a:r>
          </a:p>
          <a:p>
            <a:pPr marL="285750" indent="-285750">
              <a:buFont typeface="Arial" panose="020B0604020202020204" pitchFamily="34" charset="0"/>
              <a:buChar char="•"/>
            </a:pPr>
            <a:r>
              <a:rPr lang="en-CA" sz="1400" dirty="0"/>
              <a:t>How to compile the code?</a:t>
            </a:r>
          </a:p>
          <a:p>
            <a:pPr marL="800100" lvl="1" indent="-342900">
              <a:buFont typeface="+mj-lt"/>
              <a:buAutoNum type="arabicPeriod"/>
            </a:pPr>
            <a:r>
              <a:rPr lang="en-CA" sz="1400" dirty="0"/>
              <a:t>Write a </a:t>
            </a:r>
            <a:r>
              <a:rPr lang="en-CA" sz="1400" i="1" dirty="0"/>
              <a:t>.</a:t>
            </a:r>
            <a:r>
              <a:rPr lang="en-CA" sz="1400" i="1" dirty="0" err="1"/>
              <a:t>sh</a:t>
            </a:r>
            <a:r>
              <a:rPr lang="en-CA" sz="1400" i="1" dirty="0"/>
              <a:t> Linux Bash script </a:t>
            </a:r>
            <a:r>
              <a:rPr lang="en-CA" sz="1400" dirty="0"/>
              <a:t>with full control on dates, folders, and more (</a:t>
            </a:r>
            <a:r>
              <a:rPr lang="en-CA" sz="1400" b="1" dirty="0"/>
              <a:t>My recommendation</a:t>
            </a:r>
            <a:r>
              <a:rPr lang="en-CA" sz="1400" dirty="0"/>
              <a:t>)</a:t>
            </a:r>
          </a:p>
          <a:p>
            <a:pPr marL="800100" lvl="1" indent="-342900">
              <a:buFont typeface="+mj-lt"/>
              <a:buAutoNum type="arabicPeriod"/>
            </a:pPr>
            <a:endParaRPr lang="en-CA" sz="1400" dirty="0"/>
          </a:p>
          <a:p>
            <a:pPr marL="800100" lvl="1" indent="-342900">
              <a:buFont typeface="+mj-lt"/>
              <a:buAutoNum type="arabicPeriod"/>
            </a:pPr>
            <a:endParaRPr lang="en-CA" sz="1400" dirty="0"/>
          </a:p>
          <a:p>
            <a:pPr marL="800100" lvl="1" indent="-342900">
              <a:buFont typeface="+mj-lt"/>
              <a:buAutoNum type="arabicPeriod"/>
            </a:pPr>
            <a:endParaRPr lang="en-CA" sz="1400" dirty="0"/>
          </a:p>
          <a:p>
            <a:pPr marL="800100" lvl="1" indent="-342900">
              <a:buFont typeface="+mj-lt"/>
              <a:buAutoNum type="arabicPeriod"/>
            </a:pPr>
            <a:endParaRPr lang="en-CA" sz="1400" dirty="0"/>
          </a:p>
          <a:p>
            <a:pPr marL="800100" lvl="1" indent="-342900">
              <a:buFont typeface="+mj-lt"/>
              <a:buAutoNum type="arabicPeriod"/>
            </a:pPr>
            <a:endParaRPr lang="en-CA" sz="1400" dirty="0"/>
          </a:p>
          <a:p>
            <a:pPr marL="800100" lvl="1" indent="-342900">
              <a:buFont typeface="+mj-lt"/>
              <a:buAutoNum type="arabicPeriod"/>
            </a:pPr>
            <a:endParaRPr lang="en-CA" sz="1400" dirty="0"/>
          </a:p>
          <a:p>
            <a:pPr marL="800100" lvl="1" indent="-342900">
              <a:buFont typeface="+mj-lt"/>
              <a:buAutoNum type="arabicPeriod"/>
            </a:pPr>
            <a:endParaRPr lang="en-CA" sz="1400" dirty="0"/>
          </a:p>
          <a:p>
            <a:pPr marL="800100" lvl="1" indent="-342900">
              <a:buFont typeface="+mj-lt"/>
              <a:buAutoNum type="arabicPeriod"/>
            </a:pPr>
            <a:endParaRPr lang="en-CA" sz="1400" dirty="0"/>
          </a:p>
          <a:p>
            <a:pPr marL="800100" lvl="1" indent="-342900">
              <a:buFont typeface="+mj-lt"/>
              <a:buAutoNum type="arabicPeriod"/>
            </a:pPr>
            <a:endParaRPr lang="en-CA" sz="1400" dirty="0"/>
          </a:p>
          <a:p>
            <a:pPr marL="800100" lvl="1" indent="-342900">
              <a:buFont typeface="+mj-lt"/>
              <a:buAutoNum type="arabicPeriod"/>
            </a:pPr>
            <a:endParaRPr lang="en-CA" sz="1400" dirty="0"/>
          </a:p>
          <a:p>
            <a:pPr marL="800100" lvl="1" indent="-342900">
              <a:buFont typeface="+mj-lt"/>
              <a:buAutoNum type="arabicPeriod"/>
            </a:pPr>
            <a:r>
              <a:rPr lang="en-CA" sz="1400" dirty="0"/>
              <a:t>Straightforward command line:</a:t>
            </a:r>
          </a:p>
          <a:p>
            <a:pPr marL="800100" lvl="1" indent="-342900">
              <a:buFont typeface="+mj-lt"/>
              <a:buAutoNum type="arabicPeriod"/>
            </a:pPr>
            <a:endParaRPr lang="en-CA" sz="1400" dirty="0"/>
          </a:p>
          <a:p>
            <a:pPr marL="800100" lvl="1" indent="-342900">
              <a:buFont typeface="+mj-lt"/>
              <a:buAutoNum type="arabicPeriod"/>
            </a:pPr>
            <a:r>
              <a:rPr lang="en-CA" sz="1400" dirty="0"/>
              <a:t>Write a </a:t>
            </a:r>
            <a:r>
              <a:rPr lang="en-CA" sz="1400" i="1" dirty="0" err="1"/>
              <a:t>Makefile</a:t>
            </a:r>
            <a:r>
              <a:rPr lang="en-CA" sz="1400" dirty="0"/>
              <a:t> to be run through Linux </a:t>
            </a:r>
            <a:r>
              <a:rPr lang="en-CA" sz="1400" i="1" dirty="0"/>
              <a:t>make:</a:t>
            </a:r>
          </a:p>
          <a:p>
            <a:pPr lvl="1"/>
            <a:endParaRPr lang="en-CA" sz="1400" i="1" dirty="0"/>
          </a:p>
          <a:p>
            <a:pPr lvl="2"/>
            <a:r>
              <a:rPr lang="en-CA" sz="1400" b="1" i="1" dirty="0"/>
              <a:t>My opinion</a:t>
            </a:r>
            <a:r>
              <a:rPr lang="en-CA" sz="1400" i="1" dirty="0"/>
              <a:t>: make is a legacy, very old</a:t>
            </a:r>
          </a:p>
          <a:p>
            <a:pPr lvl="2"/>
            <a:r>
              <a:rPr lang="en-CA" sz="1400" i="1" dirty="0"/>
              <a:t>program with primitive syntaxis, like</a:t>
            </a:r>
          </a:p>
          <a:p>
            <a:pPr lvl="2"/>
            <a:r>
              <a:rPr lang="en-CA" sz="1400" i="1" dirty="0"/>
              <a:t>using “TAB” character at start of rules.</a:t>
            </a:r>
            <a:r>
              <a:rPr lang="en-CA" sz="1400" dirty="0"/>
              <a:t> </a:t>
            </a:r>
          </a:p>
          <a:p>
            <a:pPr lvl="1"/>
            <a:endParaRPr lang="en-CA" sz="1400" dirty="0"/>
          </a:p>
          <a:p>
            <a:pPr lvl="1"/>
            <a:endParaRPr lang="en-CA" sz="1400" dirty="0"/>
          </a:p>
          <a:p>
            <a:pPr lvl="1"/>
            <a:endParaRPr lang="en-CA" sz="1400" dirty="0"/>
          </a:p>
          <a:p>
            <a:pPr marL="800100" lvl="1" indent="-342900">
              <a:buFont typeface="+mj-lt"/>
              <a:buAutoNum type="arabicPeriod" startAt="4"/>
            </a:pPr>
            <a:r>
              <a:rPr lang="en-CA" sz="1400" dirty="0"/>
              <a:t>Check alive the builder-compiler</a:t>
            </a:r>
          </a:p>
        </p:txBody>
      </p:sp>
      <p:pic>
        <p:nvPicPr>
          <p:cNvPr id="5" name="Picture 4">
            <a:extLst>
              <a:ext uri="{FF2B5EF4-FFF2-40B4-BE49-F238E27FC236}">
                <a16:creationId xmlns:a16="http://schemas.microsoft.com/office/drawing/2014/main" id="{25B15293-3337-A81F-AD8F-71D768E96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053" y="3666963"/>
            <a:ext cx="7011631" cy="170739"/>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1C2D91A4-425C-BC5F-D191-F3A706831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5795" y="1527099"/>
            <a:ext cx="2055697" cy="1984263"/>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F3EFAA61-6D72-A3BB-E527-4CCFD1998A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3793" y="4105459"/>
            <a:ext cx="3877916" cy="2523396"/>
          </a:xfrm>
          <a:prstGeom prst="rect">
            <a:avLst/>
          </a:prstGeom>
        </p:spPr>
      </p:pic>
    </p:spTree>
    <p:extLst>
      <p:ext uri="{BB962C8B-B14F-4D97-AF65-F5344CB8AC3E}">
        <p14:creationId xmlns:p14="http://schemas.microsoft.com/office/powerpoint/2010/main" val="171703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0EF7FB-07EA-2666-D249-531410E1658A}"/>
              </a:ext>
            </a:extLst>
          </p:cNvPr>
          <p:cNvSpPr txBox="1"/>
          <p:nvPr/>
        </p:nvSpPr>
        <p:spPr>
          <a:xfrm>
            <a:off x="831273" y="609604"/>
            <a:ext cx="3833091" cy="3108543"/>
          </a:xfrm>
          <a:prstGeom prst="rect">
            <a:avLst/>
          </a:prstGeom>
          <a:noFill/>
        </p:spPr>
        <p:txBody>
          <a:bodyPr wrap="square" rtlCol="0">
            <a:spAutoFit/>
          </a:bodyPr>
          <a:lstStyle/>
          <a:p>
            <a:pPr marL="342900" indent="-342900">
              <a:buFont typeface="+mj-lt"/>
              <a:buAutoNum type="arabicPeriod" startAt="5"/>
            </a:pPr>
            <a:r>
              <a:rPr lang="en-CA" sz="1400" dirty="0"/>
              <a:t>Check alive the ASCII compiled executable</a:t>
            </a:r>
          </a:p>
          <a:p>
            <a:pPr marL="342900" indent="-342900">
              <a:buFont typeface="+mj-lt"/>
              <a:buAutoNum type="arabicPeriod" startAt="5"/>
            </a:pPr>
            <a:endParaRPr lang="en-CA" sz="1400" dirty="0"/>
          </a:p>
          <a:p>
            <a:pPr marL="342900" indent="-342900">
              <a:buFont typeface="+mj-lt"/>
              <a:buAutoNum type="arabicPeriod" startAt="5"/>
            </a:pPr>
            <a:endParaRPr lang="en-CA" sz="1400" dirty="0"/>
          </a:p>
          <a:p>
            <a:pPr marL="342900" indent="-342900">
              <a:buFont typeface="+mj-lt"/>
              <a:buAutoNum type="arabicPeriod" startAt="5"/>
            </a:pPr>
            <a:endParaRPr lang="en-CA" sz="1400" dirty="0"/>
          </a:p>
          <a:p>
            <a:pPr marL="342900" indent="-342900">
              <a:buFont typeface="+mj-lt"/>
              <a:buAutoNum type="arabicPeriod" startAt="5"/>
            </a:pPr>
            <a:endParaRPr lang="en-CA" sz="1400" dirty="0"/>
          </a:p>
          <a:p>
            <a:pPr marL="342900" indent="-342900">
              <a:buFont typeface="+mj-lt"/>
              <a:buAutoNum type="arabicPeriod" startAt="5"/>
            </a:pPr>
            <a:endParaRPr lang="en-CA" sz="1400" dirty="0"/>
          </a:p>
          <a:p>
            <a:pPr marL="342900" indent="-342900">
              <a:buFont typeface="+mj-lt"/>
              <a:buAutoNum type="arabicPeriod" startAt="5"/>
            </a:pPr>
            <a:endParaRPr lang="en-CA" sz="1400" dirty="0"/>
          </a:p>
          <a:p>
            <a:pPr marL="342900" indent="-342900">
              <a:buFont typeface="+mj-lt"/>
              <a:buAutoNum type="arabicPeriod" startAt="5"/>
            </a:pPr>
            <a:endParaRPr lang="en-CA" sz="1400" dirty="0"/>
          </a:p>
          <a:p>
            <a:pPr marL="342900" indent="-342900">
              <a:buFont typeface="+mj-lt"/>
              <a:buAutoNum type="arabicPeriod" startAt="5"/>
            </a:pPr>
            <a:endParaRPr lang="en-CA" sz="1400" dirty="0"/>
          </a:p>
          <a:p>
            <a:pPr marL="342900" indent="-342900">
              <a:buFont typeface="+mj-lt"/>
              <a:buAutoNum type="arabicPeriod" startAt="5"/>
            </a:pPr>
            <a:endParaRPr lang="en-CA" sz="1400" dirty="0"/>
          </a:p>
          <a:p>
            <a:pPr marL="342900" indent="-342900">
              <a:buFont typeface="+mj-lt"/>
              <a:buAutoNum type="arabicPeriod" startAt="5"/>
            </a:pPr>
            <a:r>
              <a:rPr lang="en-CA" sz="1400" dirty="0"/>
              <a:t>Run it. The source code has unstable </a:t>
            </a:r>
            <a:r>
              <a:rPr lang="en-CA" sz="1400" dirty="0">
                <a:solidFill>
                  <a:srgbClr val="C00000"/>
                </a:solidFill>
              </a:rPr>
              <a:t>numerical underflow IEE </a:t>
            </a:r>
            <a:r>
              <a:rPr lang="en-CA" sz="1400" dirty="0"/>
              <a:t>floating point number exceptions!, but managed to produce results. Poor math coding?</a:t>
            </a:r>
          </a:p>
        </p:txBody>
      </p:sp>
      <p:pic>
        <p:nvPicPr>
          <p:cNvPr id="4" name="Picture 3" descr="Text&#10;&#10;Description automatically generated">
            <a:extLst>
              <a:ext uri="{FF2B5EF4-FFF2-40B4-BE49-F238E27FC236}">
                <a16:creationId xmlns:a16="http://schemas.microsoft.com/office/drawing/2014/main" id="{32527145-DC61-4017-CD11-A570D5F94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358" y="1009269"/>
            <a:ext cx="2279694" cy="1568044"/>
          </a:xfrm>
          <a:prstGeom prst="rect">
            <a:avLst/>
          </a:prstGeom>
        </p:spPr>
      </p:pic>
      <p:sp>
        <p:nvSpPr>
          <p:cNvPr id="5" name="Right Brace 4">
            <a:extLst>
              <a:ext uri="{FF2B5EF4-FFF2-40B4-BE49-F238E27FC236}">
                <a16:creationId xmlns:a16="http://schemas.microsoft.com/office/drawing/2014/main" id="{7B9332BB-4206-9C21-BF3F-9D1DD37E0ECB}"/>
              </a:ext>
            </a:extLst>
          </p:cNvPr>
          <p:cNvSpPr/>
          <p:nvPr/>
        </p:nvSpPr>
        <p:spPr>
          <a:xfrm>
            <a:off x="3855563" y="1009269"/>
            <a:ext cx="390402" cy="1568044"/>
          </a:xfrm>
          <a:prstGeom prst="rightBrace">
            <a:avLst>
              <a:gd name="adj1" fmla="val 8333"/>
              <a:gd name="adj2" fmla="val 176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 name="TextBox 5">
            <a:extLst>
              <a:ext uri="{FF2B5EF4-FFF2-40B4-BE49-F238E27FC236}">
                <a16:creationId xmlns:a16="http://schemas.microsoft.com/office/drawing/2014/main" id="{9B678AF9-E1C0-FAFC-EFD4-5E53543B1723}"/>
              </a:ext>
            </a:extLst>
          </p:cNvPr>
          <p:cNvSpPr txBox="1"/>
          <p:nvPr/>
        </p:nvSpPr>
        <p:spPr>
          <a:xfrm>
            <a:off x="4245965" y="1125130"/>
            <a:ext cx="4221018" cy="523220"/>
          </a:xfrm>
          <a:prstGeom prst="rect">
            <a:avLst/>
          </a:prstGeom>
          <a:noFill/>
        </p:spPr>
        <p:txBody>
          <a:bodyPr wrap="square" rtlCol="0">
            <a:spAutoFit/>
          </a:bodyPr>
          <a:lstStyle/>
          <a:p>
            <a:r>
              <a:rPr lang="en-CA" sz="1400" dirty="0"/>
              <a:t>Create a keyboard input text-file, instead of typing any time you need to run.</a:t>
            </a:r>
          </a:p>
        </p:txBody>
      </p:sp>
      <p:pic>
        <p:nvPicPr>
          <p:cNvPr id="8" name="Picture 7" descr="Text, letter&#10;&#10;Description automatically generated">
            <a:extLst>
              <a:ext uri="{FF2B5EF4-FFF2-40B4-BE49-F238E27FC236}">
                <a16:creationId xmlns:a16="http://schemas.microsoft.com/office/drawing/2014/main" id="{8B8BA11F-5794-CB0F-3E27-BCEA663700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364" y="2163875"/>
            <a:ext cx="5468113" cy="3982006"/>
          </a:xfrm>
          <a:prstGeom prst="rect">
            <a:avLst/>
          </a:prstGeom>
        </p:spPr>
      </p:pic>
      <p:pic>
        <p:nvPicPr>
          <p:cNvPr id="10" name="Picture 9" descr="Table&#10;&#10;Description automatically generated with low confidence">
            <a:extLst>
              <a:ext uri="{FF2B5EF4-FFF2-40B4-BE49-F238E27FC236}">
                <a16:creationId xmlns:a16="http://schemas.microsoft.com/office/drawing/2014/main" id="{094A2AFD-C4FA-BB80-CC25-DC7698DCB0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5357" y="3718146"/>
            <a:ext cx="2670097" cy="3027245"/>
          </a:xfrm>
          <a:prstGeom prst="rect">
            <a:avLst/>
          </a:prstGeom>
        </p:spPr>
      </p:pic>
      <p:sp>
        <p:nvSpPr>
          <p:cNvPr id="11" name="Left Brace 10">
            <a:extLst>
              <a:ext uri="{FF2B5EF4-FFF2-40B4-BE49-F238E27FC236}">
                <a16:creationId xmlns:a16="http://schemas.microsoft.com/office/drawing/2014/main" id="{051F5F68-5968-4962-14CF-5D3B94849B39}"/>
              </a:ext>
            </a:extLst>
          </p:cNvPr>
          <p:cNvSpPr/>
          <p:nvPr/>
        </p:nvSpPr>
        <p:spPr>
          <a:xfrm>
            <a:off x="4126181" y="2163875"/>
            <a:ext cx="390402" cy="3982006"/>
          </a:xfrm>
          <a:prstGeom prst="leftBrace">
            <a:avLst>
              <a:gd name="adj1" fmla="val 8333"/>
              <a:gd name="adj2" fmla="val 1868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3" name="Straight Arrow Connector 12">
            <a:extLst>
              <a:ext uri="{FF2B5EF4-FFF2-40B4-BE49-F238E27FC236}">
                <a16:creationId xmlns:a16="http://schemas.microsoft.com/office/drawing/2014/main" id="{D18D8A9A-F6AE-8388-C70D-5FB03CEFAE0A}"/>
              </a:ext>
            </a:extLst>
          </p:cNvPr>
          <p:cNvCxnSpPr/>
          <p:nvPr/>
        </p:nvCxnSpPr>
        <p:spPr>
          <a:xfrm>
            <a:off x="2447636" y="3223491"/>
            <a:ext cx="6280728" cy="272472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E5CDC87-5E7E-43A3-0329-C99F156F49EF}"/>
              </a:ext>
            </a:extLst>
          </p:cNvPr>
          <p:cNvSpPr/>
          <p:nvPr/>
        </p:nvSpPr>
        <p:spPr>
          <a:xfrm>
            <a:off x="1255357" y="3676072"/>
            <a:ext cx="536498" cy="310854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Left Brace 14">
            <a:extLst>
              <a:ext uri="{FF2B5EF4-FFF2-40B4-BE49-F238E27FC236}">
                <a16:creationId xmlns:a16="http://schemas.microsoft.com/office/drawing/2014/main" id="{352AC0E1-C8AE-40EC-D02E-0EFD1ED24C91}"/>
              </a:ext>
            </a:extLst>
          </p:cNvPr>
          <p:cNvSpPr/>
          <p:nvPr/>
        </p:nvSpPr>
        <p:spPr>
          <a:xfrm>
            <a:off x="831273" y="3676072"/>
            <a:ext cx="277091" cy="30693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6" name="TextBox 15">
            <a:extLst>
              <a:ext uri="{FF2B5EF4-FFF2-40B4-BE49-F238E27FC236}">
                <a16:creationId xmlns:a16="http://schemas.microsoft.com/office/drawing/2014/main" id="{B0F46128-3926-B844-615C-E8D04258E91F}"/>
              </a:ext>
            </a:extLst>
          </p:cNvPr>
          <p:cNvSpPr txBox="1"/>
          <p:nvPr/>
        </p:nvSpPr>
        <p:spPr>
          <a:xfrm rot="16200000">
            <a:off x="-547429" y="4870203"/>
            <a:ext cx="2221854" cy="461665"/>
          </a:xfrm>
          <a:prstGeom prst="rect">
            <a:avLst/>
          </a:prstGeom>
          <a:noFill/>
        </p:spPr>
        <p:txBody>
          <a:bodyPr wrap="square" rtlCol="0">
            <a:spAutoFit/>
          </a:bodyPr>
          <a:lstStyle/>
          <a:p>
            <a:r>
              <a:rPr lang="en-CA" sz="1200" dirty="0"/>
              <a:t>Altitude of ionosphere electron density is the classic plot</a:t>
            </a:r>
          </a:p>
        </p:txBody>
      </p:sp>
    </p:spTree>
    <p:extLst>
      <p:ext uri="{BB962C8B-B14F-4D97-AF65-F5344CB8AC3E}">
        <p14:creationId xmlns:p14="http://schemas.microsoft.com/office/powerpoint/2010/main" val="2089783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0DE810-C48D-AA67-DDD2-34AA892E592C}"/>
              </a:ext>
            </a:extLst>
          </p:cNvPr>
          <p:cNvSpPr txBox="1"/>
          <p:nvPr/>
        </p:nvSpPr>
        <p:spPr>
          <a:xfrm>
            <a:off x="3020291" y="166255"/>
            <a:ext cx="6151418" cy="646331"/>
          </a:xfrm>
          <a:prstGeom prst="rect">
            <a:avLst/>
          </a:prstGeom>
          <a:noFill/>
        </p:spPr>
        <p:txBody>
          <a:bodyPr wrap="square" rtlCol="0">
            <a:spAutoFit/>
          </a:bodyPr>
          <a:lstStyle/>
          <a:p>
            <a:pPr algn="ctr"/>
            <a:r>
              <a:rPr lang="en-CA" b="1" dirty="0">
                <a:solidFill>
                  <a:srgbClr val="002060"/>
                </a:solidFill>
              </a:rPr>
              <a:t>Write a </a:t>
            </a:r>
            <a:r>
              <a:rPr lang="en-CA" b="1" i="1" dirty="0">
                <a:solidFill>
                  <a:srgbClr val="002060"/>
                </a:solidFill>
              </a:rPr>
              <a:t>C</a:t>
            </a:r>
            <a:r>
              <a:rPr lang="en-CA" b="1" dirty="0">
                <a:solidFill>
                  <a:srgbClr val="002060"/>
                </a:solidFill>
              </a:rPr>
              <a:t> program that links for </a:t>
            </a:r>
            <a:r>
              <a:rPr lang="en-CA" b="1" i="1" dirty="0">
                <a:solidFill>
                  <a:srgbClr val="002060"/>
                </a:solidFill>
              </a:rPr>
              <a:t>Fortran</a:t>
            </a:r>
            <a:r>
              <a:rPr lang="en-CA" b="1" dirty="0">
                <a:solidFill>
                  <a:srgbClr val="002060"/>
                </a:solidFill>
              </a:rPr>
              <a:t> *.o libraries and drive pre and post processing</a:t>
            </a:r>
          </a:p>
        </p:txBody>
      </p:sp>
      <p:sp>
        <p:nvSpPr>
          <p:cNvPr id="3" name="TextBox 2">
            <a:extLst>
              <a:ext uri="{FF2B5EF4-FFF2-40B4-BE49-F238E27FC236}">
                <a16:creationId xmlns:a16="http://schemas.microsoft.com/office/drawing/2014/main" id="{F6F1B47F-E4EC-75A5-4618-E484EC9D4FD7}"/>
              </a:ext>
            </a:extLst>
          </p:cNvPr>
          <p:cNvSpPr txBox="1"/>
          <p:nvPr/>
        </p:nvSpPr>
        <p:spPr>
          <a:xfrm>
            <a:off x="960582" y="1265382"/>
            <a:ext cx="10270836" cy="954107"/>
          </a:xfrm>
          <a:prstGeom prst="rect">
            <a:avLst/>
          </a:prstGeom>
          <a:noFill/>
        </p:spPr>
        <p:txBody>
          <a:bodyPr wrap="square" rtlCol="0">
            <a:spAutoFit/>
          </a:bodyPr>
          <a:lstStyle/>
          <a:p>
            <a:pPr algn="just"/>
            <a:r>
              <a:rPr lang="en-CA" sz="1400" b="1" dirty="0">
                <a:solidFill>
                  <a:srgbClr val="C00000"/>
                </a:solidFill>
              </a:rPr>
              <a:t>Motivation</a:t>
            </a:r>
            <a:r>
              <a:rPr lang="en-CA" sz="1400" dirty="0"/>
              <a:t>: Certainly we don’t plan to reinvent the wheel. If there is a reliable, reputable, top quality, and fast program already available, don’t touch it unless really necessary.  Just write or adapt interfaces in other languages. For a Linux GNU Fortran environment, the natural </a:t>
            </a:r>
            <a:r>
              <a:rPr lang="en-CA" sz="1400" i="1" dirty="0"/>
              <a:t>glue language </a:t>
            </a:r>
            <a:r>
              <a:rPr lang="en-CA" sz="1400" dirty="0"/>
              <a:t>choices are </a:t>
            </a:r>
            <a:r>
              <a:rPr lang="en-CA" sz="1400" b="1" i="1" dirty="0"/>
              <a:t>C</a:t>
            </a:r>
            <a:r>
              <a:rPr lang="en-CA" sz="1400" dirty="0"/>
              <a:t> and </a:t>
            </a:r>
            <a:r>
              <a:rPr lang="en-CA" sz="1400" b="1" i="1" dirty="0"/>
              <a:t>Rust</a:t>
            </a:r>
            <a:r>
              <a:rPr lang="en-CA" sz="1400" dirty="0"/>
              <a:t>. For quick prototyping then interface the C layer with another layer high level Scripting language, like </a:t>
            </a:r>
            <a:r>
              <a:rPr lang="en-CA" sz="1400" b="1" i="1" dirty="0" err="1"/>
              <a:t>CPython</a:t>
            </a:r>
            <a:r>
              <a:rPr lang="en-CA" sz="1400" dirty="0"/>
              <a:t> that may use GNU Fortran and C libraries:</a:t>
            </a:r>
          </a:p>
        </p:txBody>
      </p:sp>
      <p:grpSp>
        <p:nvGrpSpPr>
          <p:cNvPr id="14" name="Group 13">
            <a:extLst>
              <a:ext uri="{FF2B5EF4-FFF2-40B4-BE49-F238E27FC236}">
                <a16:creationId xmlns:a16="http://schemas.microsoft.com/office/drawing/2014/main" id="{B510AED0-F10C-53F5-9874-4C54D01F9D3A}"/>
              </a:ext>
            </a:extLst>
          </p:cNvPr>
          <p:cNvGrpSpPr/>
          <p:nvPr/>
        </p:nvGrpSpPr>
        <p:grpSpPr>
          <a:xfrm>
            <a:off x="2900219" y="2589161"/>
            <a:ext cx="6548582" cy="3611418"/>
            <a:chOff x="3934691" y="2456873"/>
            <a:chExt cx="6548582" cy="3611418"/>
          </a:xfrm>
        </p:grpSpPr>
        <p:sp>
          <p:nvSpPr>
            <p:cNvPr id="11" name="Oval 10">
              <a:extLst>
                <a:ext uri="{FF2B5EF4-FFF2-40B4-BE49-F238E27FC236}">
                  <a16:creationId xmlns:a16="http://schemas.microsoft.com/office/drawing/2014/main" id="{1218A6D3-0703-EE4F-3937-406384CB0B62}"/>
                </a:ext>
              </a:extLst>
            </p:cNvPr>
            <p:cNvSpPr/>
            <p:nvPr/>
          </p:nvSpPr>
          <p:spPr>
            <a:xfrm>
              <a:off x="3934691" y="2456873"/>
              <a:ext cx="6548582" cy="361141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 name="Group 9">
              <a:extLst>
                <a:ext uri="{FF2B5EF4-FFF2-40B4-BE49-F238E27FC236}">
                  <a16:creationId xmlns:a16="http://schemas.microsoft.com/office/drawing/2014/main" id="{A8E91AB3-3FAA-0937-F281-1471534350A1}"/>
                </a:ext>
              </a:extLst>
            </p:cNvPr>
            <p:cNvGrpSpPr/>
            <p:nvPr/>
          </p:nvGrpSpPr>
          <p:grpSpPr>
            <a:xfrm>
              <a:off x="5227783" y="3140363"/>
              <a:ext cx="3962398" cy="2244439"/>
              <a:chOff x="4608947" y="2743200"/>
              <a:chExt cx="3962398" cy="2244439"/>
            </a:xfrm>
          </p:grpSpPr>
          <p:sp>
            <p:nvSpPr>
              <p:cNvPr id="7" name="Oval 6">
                <a:extLst>
                  <a:ext uri="{FF2B5EF4-FFF2-40B4-BE49-F238E27FC236}">
                    <a16:creationId xmlns:a16="http://schemas.microsoft.com/office/drawing/2014/main" id="{FCEE40C9-4C3A-EC6E-B81E-398BC64B01B1}"/>
                  </a:ext>
                </a:extLst>
              </p:cNvPr>
              <p:cNvSpPr/>
              <p:nvPr/>
            </p:nvSpPr>
            <p:spPr>
              <a:xfrm>
                <a:off x="4608947" y="2743200"/>
                <a:ext cx="3962398" cy="2244439"/>
              </a:xfrm>
              <a:prstGeom prst="ellips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 name="Group 5">
                <a:extLst>
                  <a:ext uri="{FF2B5EF4-FFF2-40B4-BE49-F238E27FC236}">
                    <a16:creationId xmlns:a16="http://schemas.microsoft.com/office/drawing/2014/main" id="{607BFDED-5E31-24DE-C3A9-8722E24650EC}"/>
                  </a:ext>
                </a:extLst>
              </p:cNvPr>
              <p:cNvGrpSpPr/>
              <p:nvPr/>
            </p:nvGrpSpPr>
            <p:grpSpPr>
              <a:xfrm>
                <a:off x="5624946" y="3440546"/>
                <a:ext cx="1930400" cy="849746"/>
                <a:chOff x="5403273" y="3528291"/>
                <a:chExt cx="1930400" cy="849746"/>
              </a:xfrm>
            </p:grpSpPr>
            <p:sp>
              <p:nvSpPr>
                <p:cNvPr id="5" name="Oval 4">
                  <a:extLst>
                    <a:ext uri="{FF2B5EF4-FFF2-40B4-BE49-F238E27FC236}">
                      <a16:creationId xmlns:a16="http://schemas.microsoft.com/office/drawing/2014/main" id="{2F5FB083-993A-F088-DDA3-9CD2DAB709DA}"/>
                    </a:ext>
                  </a:extLst>
                </p:cNvPr>
                <p:cNvSpPr/>
                <p:nvPr/>
              </p:nvSpPr>
              <p:spPr>
                <a:xfrm>
                  <a:off x="5403273" y="3528291"/>
                  <a:ext cx="1930400" cy="849746"/>
                </a:xfrm>
                <a:prstGeom prst="ellipse">
                  <a:avLst/>
                </a:prstGeom>
                <a:solidFill>
                  <a:schemeClr val="accent4">
                    <a:lumMod val="20000"/>
                    <a:lumOff val="80000"/>
                  </a:schemeClr>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14C2060E-D55B-D901-B175-9CD1BB9B306A}"/>
                    </a:ext>
                  </a:extLst>
                </p:cNvPr>
                <p:cNvSpPr txBox="1"/>
                <p:nvPr/>
              </p:nvSpPr>
              <p:spPr>
                <a:xfrm>
                  <a:off x="5523345" y="3555999"/>
                  <a:ext cx="1671782" cy="738664"/>
                </a:xfrm>
                <a:prstGeom prst="rect">
                  <a:avLst/>
                </a:prstGeom>
                <a:noFill/>
              </p:spPr>
              <p:txBody>
                <a:bodyPr wrap="square" rtlCol="0">
                  <a:spAutoFit/>
                </a:bodyPr>
                <a:lstStyle/>
                <a:p>
                  <a:pPr algn="ctr"/>
                  <a:r>
                    <a:rPr lang="en-CA" sz="1400" dirty="0"/>
                    <a:t>IRI-2016</a:t>
                  </a:r>
                </a:p>
                <a:p>
                  <a:pPr algn="ctr"/>
                  <a:r>
                    <a:rPr lang="en-CA" sz="1400" dirty="0"/>
                    <a:t>Master math engine</a:t>
                  </a:r>
                </a:p>
                <a:p>
                  <a:pPr algn="ctr"/>
                  <a:r>
                    <a:rPr lang="en-CA" sz="1400" dirty="0"/>
                    <a:t>(GNU </a:t>
                  </a:r>
                  <a:r>
                    <a:rPr lang="en-CA" sz="1400" b="1" dirty="0"/>
                    <a:t>Fortran</a:t>
                  </a:r>
                  <a:r>
                    <a:rPr lang="en-CA" sz="1400" dirty="0"/>
                    <a:t>)</a:t>
                  </a:r>
                </a:p>
              </p:txBody>
            </p:sp>
          </p:grpSp>
          <p:sp>
            <p:nvSpPr>
              <p:cNvPr id="8" name="TextBox 7">
                <a:extLst>
                  <a:ext uri="{FF2B5EF4-FFF2-40B4-BE49-F238E27FC236}">
                    <a16:creationId xmlns:a16="http://schemas.microsoft.com/office/drawing/2014/main" id="{7F80872B-9607-7639-ABBF-EBDD984375D8}"/>
                  </a:ext>
                </a:extLst>
              </p:cNvPr>
              <p:cNvSpPr txBox="1"/>
              <p:nvPr/>
            </p:nvSpPr>
            <p:spPr>
              <a:xfrm>
                <a:off x="5396347" y="2903472"/>
                <a:ext cx="2387599" cy="523220"/>
              </a:xfrm>
              <a:prstGeom prst="rect">
                <a:avLst/>
              </a:prstGeom>
              <a:noFill/>
            </p:spPr>
            <p:txBody>
              <a:bodyPr wrap="square" rtlCol="0">
                <a:spAutoFit/>
              </a:bodyPr>
              <a:lstStyle/>
              <a:p>
                <a:r>
                  <a:rPr lang="en-CA" sz="1400" b="1" dirty="0"/>
                  <a:t>Rust</a:t>
                </a:r>
                <a:r>
                  <a:rPr lang="en-CA" sz="1400" dirty="0"/>
                  <a:t> or </a:t>
                </a:r>
                <a:r>
                  <a:rPr lang="en-CA" sz="1400" b="1" dirty="0"/>
                  <a:t>C</a:t>
                </a:r>
                <a:r>
                  <a:rPr lang="en-CA" sz="1400" dirty="0"/>
                  <a:t>, low level pre, post-processing and fast simulation</a:t>
                </a:r>
              </a:p>
            </p:txBody>
          </p:sp>
          <p:sp>
            <p:nvSpPr>
              <p:cNvPr id="9" name="TextBox 8">
                <a:extLst>
                  <a:ext uri="{FF2B5EF4-FFF2-40B4-BE49-F238E27FC236}">
                    <a16:creationId xmlns:a16="http://schemas.microsoft.com/office/drawing/2014/main" id="{777D03B9-E988-2ED7-922D-F22882CFE906}"/>
                  </a:ext>
                </a:extLst>
              </p:cNvPr>
              <p:cNvSpPr txBox="1"/>
              <p:nvPr/>
            </p:nvSpPr>
            <p:spPr>
              <a:xfrm>
                <a:off x="6149110" y="4482101"/>
                <a:ext cx="882073" cy="307777"/>
              </a:xfrm>
              <a:prstGeom prst="rect">
                <a:avLst/>
              </a:prstGeom>
              <a:noFill/>
            </p:spPr>
            <p:txBody>
              <a:bodyPr wrap="square" rtlCol="0">
                <a:spAutoFit/>
              </a:bodyPr>
              <a:lstStyle/>
              <a:p>
                <a:r>
                  <a:rPr lang="en-CA" sz="1400" dirty="0"/>
                  <a:t>Interface</a:t>
                </a:r>
              </a:p>
            </p:txBody>
          </p:sp>
        </p:grpSp>
        <p:sp>
          <p:nvSpPr>
            <p:cNvPr id="12" name="TextBox 11">
              <a:extLst>
                <a:ext uri="{FF2B5EF4-FFF2-40B4-BE49-F238E27FC236}">
                  <a16:creationId xmlns:a16="http://schemas.microsoft.com/office/drawing/2014/main" id="{86230229-9C03-4609-C475-395D00E949D3}"/>
                </a:ext>
              </a:extLst>
            </p:cNvPr>
            <p:cNvSpPr txBox="1"/>
            <p:nvPr/>
          </p:nvSpPr>
          <p:spPr>
            <a:xfrm>
              <a:off x="5880102" y="2713894"/>
              <a:ext cx="2657761" cy="307777"/>
            </a:xfrm>
            <a:prstGeom prst="rect">
              <a:avLst/>
            </a:prstGeom>
            <a:noFill/>
          </p:spPr>
          <p:txBody>
            <a:bodyPr wrap="square" rtlCol="0">
              <a:spAutoFit/>
            </a:bodyPr>
            <a:lstStyle/>
            <a:p>
              <a:r>
                <a:rPr lang="en-CA" sz="1400" b="1" dirty="0" err="1"/>
                <a:t>CPython</a:t>
              </a:r>
              <a:r>
                <a:rPr lang="en-CA" sz="1400" b="1" dirty="0"/>
                <a:t> </a:t>
              </a:r>
              <a:r>
                <a:rPr lang="en-CA" sz="1400" dirty="0"/>
                <a:t>Scripting for XML,&amp; GUI</a:t>
              </a:r>
            </a:p>
          </p:txBody>
        </p:sp>
        <p:sp>
          <p:nvSpPr>
            <p:cNvPr id="13" name="TextBox 12">
              <a:extLst>
                <a:ext uri="{FF2B5EF4-FFF2-40B4-BE49-F238E27FC236}">
                  <a16:creationId xmlns:a16="http://schemas.microsoft.com/office/drawing/2014/main" id="{95FE0A7B-E30E-8B7E-7B04-071F0DFBD035}"/>
                </a:ext>
              </a:extLst>
            </p:cNvPr>
            <p:cNvSpPr txBox="1"/>
            <p:nvPr/>
          </p:nvSpPr>
          <p:spPr>
            <a:xfrm>
              <a:off x="5697105" y="5504769"/>
              <a:ext cx="3023755" cy="307777"/>
            </a:xfrm>
            <a:prstGeom prst="rect">
              <a:avLst/>
            </a:prstGeom>
            <a:noFill/>
          </p:spPr>
          <p:txBody>
            <a:bodyPr wrap="square" rtlCol="0">
              <a:spAutoFit/>
            </a:bodyPr>
            <a:lstStyle/>
            <a:p>
              <a:r>
                <a:rPr lang="en-CA" sz="1400" b="1" dirty="0"/>
                <a:t>Plotting </a:t>
              </a:r>
              <a:r>
                <a:rPr lang="en-CA" sz="1400" dirty="0"/>
                <a:t>1D X-Y services &amp; 2D mapping </a:t>
              </a:r>
            </a:p>
          </p:txBody>
        </p:sp>
      </p:grpSp>
    </p:spTree>
    <p:extLst>
      <p:ext uri="{BB962C8B-B14F-4D97-AF65-F5344CB8AC3E}">
        <p14:creationId xmlns:p14="http://schemas.microsoft.com/office/powerpoint/2010/main" val="3324578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EE8B8F-4BB2-E586-ABEA-786E75007D78}"/>
              </a:ext>
            </a:extLst>
          </p:cNvPr>
          <p:cNvSpPr txBox="1"/>
          <p:nvPr/>
        </p:nvSpPr>
        <p:spPr>
          <a:xfrm>
            <a:off x="1154545" y="701964"/>
            <a:ext cx="10233891" cy="523220"/>
          </a:xfrm>
          <a:prstGeom prst="rect">
            <a:avLst/>
          </a:prstGeom>
          <a:noFill/>
        </p:spPr>
        <p:txBody>
          <a:bodyPr wrap="square" rtlCol="0">
            <a:spAutoFit/>
          </a:bodyPr>
          <a:lstStyle/>
          <a:p>
            <a:pPr marL="285750" indent="-285750">
              <a:buFont typeface="Arial" panose="020B0604020202020204" pitchFamily="34" charset="0"/>
              <a:buChar char="•"/>
            </a:pPr>
            <a:r>
              <a:rPr lang="en-CA" sz="1400" b="1" dirty="0"/>
              <a:t>Step 1:</a:t>
            </a:r>
            <a:r>
              <a:rPr lang="en-CA" sz="1400" dirty="0"/>
              <a:t> Explore the eight Fortran source code files and understand the architecture. Start by searching with </a:t>
            </a:r>
            <a:r>
              <a:rPr lang="en-CA" sz="1400" i="1" dirty="0"/>
              <a:t>Linux</a:t>
            </a:r>
            <a:r>
              <a:rPr lang="en-CA" sz="1400" b="1" i="1" dirty="0"/>
              <a:t> </a:t>
            </a:r>
            <a:r>
              <a:rPr lang="en-CA" sz="1400" b="1" i="1" dirty="0" err="1"/>
              <a:t>egrep</a:t>
            </a:r>
            <a:r>
              <a:rPr lang="en-CA" sz="1400" b="1" i="1" dirty="0"/>
              <a:t> </a:t>
            </a:r>
            <a:r>
              <a:rPr lang="en-CA" sz="1400" dirty="0"/>
              <a:t>the collection of all subroutines and functions:</a:t>
            </a:r>
          </a:p>
        </p:txBody>
      </p:sp>
      <p:grpSp>
        <p:nvGrpSpPr>
          <p:cNvPr id="26" name="Group 25">
            <a:extLst>
              <a:ext uri="{FF2B5EF4-FFF2-40B4-BE49-F238E27FC236}">
                <a16:creationId xmlns:a16="http://schemas.microsoft.com/office/drawing/2014/main" id="{4CEC7139-3666-B4E7-3AC1-BF15B9759B89}"/>
              </a:ext>
            </a:extLst>
          </p:cNvPr>
          <p:cNvGrpSpPr/>
          <p:nvPr/>
        </p:nvGrpSpPr>
        <p:grpSpPr>
          <a:xfrm>
            <a:off x="1616311" y="1286583"/>
            <a:ext cx="9504271" cy="4897161"/>
            <a:chOff x="1616311" y="1286583"/>
            <a:chExt cx="9504271" cy="4897161"/>
          </a:xfrm>
        </p:grpSpPr>
        <p:grpSp>
          <p:nvGrpSpPr>
            <p:cNvPr id="23" name="Group 22">
              <a:extLst>
                <a:ext uri="{FF2B5EF4-FFF2-40B4-BE49-F238E27FC236}">
                  <a16:creationId xmlns:a16="http://schemas.microsoft.com/office/drawing/2014/main" id="{8C8046A5-3D17-213D-30C5-7816633528E5}"/>
                </a:ext>
              </a:extLst>
            </p:cNvPr>
            <p:cNvGrpSpPr/>
            <p:nvPr/>
          </p:nvGrpSpPr>
          <p:grpSpPr>
            <a:xfrm>
              <a:off x="1616312" y="1286583"/>
              <a:ext cx="9504270" cy="4897161"/>
              <a:chOff x="1616312" y="1286583"/>
              <a:chExt cx="9504270" cy="4897161"/>
            </a:xfrm>
          </p:grpSpPr>
          <p:grpSp>
            <p:nvGrpSpPr>
              <p:cNvPr id="14" name="Group 13">
                <a:extLst>
                  <a:ext uri="{FF2B5EF4-FFF2-40B4-BE49-F238E27FC236}">
                    <a16:creationId xmlns:a16="http://schemas.microsoft.com/office/drawing/2014/main" id="{3AE63A9D-066F-671C-0739-2C4ED14E7A99}"/>
                  </a:ext>
                </a:extLst>
              </p:cNvPr>
              <p:cNvGrpSpPr/>
              <p:nvPr/>
            </p:nvGrpSpPr>
            <p:grpSpPr>
              <a:xfrm>
                <a:off x="1616312" y="1286583"/>
                <a:ext cx="9504270" cy="4104859"/>
                <a:chOff x="1616312" y="1286583"/>
                <a:chExt cx="9504270" cy="4104859"/>
              </a:xfrm>
            </p:grpSpPr>
            <p:grpSp>
              <p:nvGrpSpPr>
                <p:cNvPr id="10" name="Group 9">
                  <a:extLst>
                    <a:ext uri="{FF2B5EF4-FFF2-40B4-BE49-F238E27FC236}">
                      <a16:creationId xmlns:a16="http://schemas.microsoft.com/office/drawing/2014/main" id="{029B83AF-D967-3D94-CACD-43827C55D332}"/>
                    </a:ext>
                  </a:extLst>
                </p:cNvPr>
                <p:cNvGrpSpPr/>
                <p:nvPr/>
              </p:nvGrpSpPr>
              <p:grpSpPr>
                <a:xfrm>
                  <a:off x="1616312" y="1466558"/>
                  <a:ext cx="4387323" cy="3924884"/>
                  <a:chOff x="1616312" y="1466558"/>
                  <a:chExt cx="4387323" cy="3924884"/>
                </a:xfrm>
              </p:grpSpPr>
              <p:grpSp>
                <p:nvGrpSpPr>
                  <p:cNvPr id="8" name="Group 7">
                    <a:extLst>
                      <a:ext uri="{FF2B5EF4-FFF2-40B4-BE49-F238E27FC236}">
                        <a16:creationId xmlns:a16="http://schemas.microsoft.com/office/drawing/2014/main" id="{B2D5F4CF-D422-CB4E-B510-57A266709E12}"/>
                      </a:ext>
                    </a:extLst>
                  </p:cNvPr>
                  <p:cNvGrpSpPr/>
                  <p:nvPr/>
                </p:nvGrpSpPr>
                <p:grpSpPr>
                  <a:xfrm>
                    <a:off x="1616312" y="1466558"/>
                    <a:ext cx="4387323" cy="3924884"/>
                    <a:chOff x="3666785" y="1442760"/>
                    <a:chExt cx="4387323" cy="3924884"/>
                  </a:xfrm>
                </p:grpSpPr>
                <p:pic>
                  <p:nvPicPr>
                    <p:cNvPr id="4" name="Picture 3" descr="Text&#10;&#10;Description automatically generated">
                      <a:extLst>
                        <a:ext uri="{FF2B5EF4-FFF2-40B4-BE49-F238E27FC236}">
                          <a16:creationId xmlns:a16="http://schemas.microsoft.com/office/drawing/2014/main" id="{5C58DCD3-A887-8162-D3F9-F6AD29B77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6785" y="1442760"/>
                      <a:ext cx="4387323" cy="3587281"/>
                    </a:xfrm>
                    <a:prstGeom prst="rect">
                      <a:avLst/>
                    </a:prstGeom>
                  </p:spPr>
                </p:pic>
                <p:cxnSp>
                  <p:nvCxnSpPr>
                    <p:cNvPr id="6" name="Straight Arrow Connector 5">
                      <a:extLst>
                        <a:ext uri="{FF2B5EF4-FFF2-40B4-BE49-F238E27FC236}">
                          <a16:creationId xmlns:a16="http://schemas.microsoft.com/office/drawing/2014/main" id="{B2ED83D7-8E19-D0CA-1055-FEB8017DD6BD}"/>
                        </a:ext>
                      </a:extLst>
                    </p:cNvPr>
                    <p:cNvCxnSpPr/>
                    <p:nvPr/>
                  </p:nvCxnSpPr>
                  <p:spPr>
                    <a:xfrm>
                      <a:off x="4017818" y="4719782"/>
                      <a:ext cx="0" cy="563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1A9E26E-9B9C-89CB-AFF0-21DBE9FAC629}"/>
                        </a:ext>
                      </a:extLst>
                    </p:cNvPr>
                    <p:cNvSpPr txBox="1"/>
                    <p:nvPr/>
                  </p:nvSpPr>
                  <p:spPr>
                    <a:xfrm>
                      <a:off x="4100946" y="5090645"/>
                      <a:ext cx="1671781" cy="276999"/>
                    </a:xfrm>
                    <a:prstGeom prst="rect">
                      <a:avLst/>
                    </a:prstGeom>
                    <a:noFill/>
                  </p:spPr>
                  <p:txBody>
                    <a:bodyPr wrap="square" rtlCol="0">
                      <a:spAutoFit/>
                    </a:bodyPr>
                    <a:lstStyle/>
                    <a:p>
                      <a:r>
                        <a:rPr lang="en-CA" sz="1200" dirty="0"/>
                        <a:t>… and much more …</a:t>
                      </a:r>
                    </a:p>
                  </p:txBody>
                </p:sp>
              </p:grpSp>
              <p:sp>
                <p:nvSpPr>
                  <p:cNvPr id="9" name="Rectangle 8">
                    <a:extLst>
                      <a:ext uri="{FF2B5EF4-FFF2-40B4-BE49-F238E27FC236}">
                        <a16:creationId xmlns:a16="http://schemas.microsoft.com/office/drawing/2014/main" id="{E8682A5A-CABF-6582-F332-CDDFF4B3D710}"/>
                      </a:ext>
                    </a:extLst>
                  </p:cNvPr>
                  <p:cNvSpPr/>
                  <p:nvPr/>
                </p:nvSpPr>
                <p:spPr>
                  <a:xfrm>
                    <a:off x="2572327" y="1575365"/>
                    <a:ext cx="3311238" cy="25343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1" name="TextBox 10">
                  <a:extLst>
                    <a:ext uri="{FF2B5EF4-FFF2-40B4-BE49-F238E27FC236}">
                      <a16:creationId xmlns:a16="http://schemas.microsoft.com/office/drawing/2014/main" id="{E23CBEED-0597-132C-3BE3-25F68747FDE3}"/>
                    </a:ext>
                  </a:extLst>
                </p:cNvPr>
                <p:cNvSpPr txBox="1"/>
                <p:nvPr/>
              </p:nvSpPr>
              <p:spPr>
                <a:xfrm>
                  <a:off x="6520873" y="1286583"/>
                  <a:ext cx="4599709" cy="830997"/>
                </a:xfrm>
                <a:prstGeom prst="rect">
                  <a:avLst/>
                </a:prstGeom>
                <a:noFill/>
              </p:spPr>
              <p:txBody>
                <a:bodyPr wrap="square" rtlCol="0">
                  <a:spAutoFit/>
                </a:bodyPr>
                <a:lstStyle/>
                <a:p>
                  <a:r>
                    <a:rPr lang="en-CA" sz="1200" dirty="0"/>
                    <a:t>Both subroutines </a:t>
                  </a:r>
                  <a:r>
                    <a:rPr lang="en-CA" sz="1200" b="1" dirty="0">
                      <a:solidFill>
                        <a:srgbClr val="C00000"/>
                      </a:solidFill>
                    </a:rPr>
                    <a:t>IRI_SUB </a:t>
                  </a:r>
                  <a:r>
                    <a:rPr lang="en-CA" sz="1200" dirty="0"/>
                    <a:t>and </a:t>
                  </a:r>
                  <a:r>
                    <a:rPr lang="en-CA" sz="1200" b="1" dirty="0" err="1">
                      <a:solidFill>
                        <a:srgbClr val="C00000"/>
                      </a:solidFill>
                    </a:rPr>
                    <a:t>iri_web</a:t>
                  </a:r>
                  <a:r>
                    <a:rPr lang="en-CA" sz="1200" b="1" dirty="0">
                      <a:solidFill>
                        <a:srgbClr val="C00000"/>
                      </a:solidFill>
                    </a:rPr>
                    <a:t> </a:t>
                  </a:r>
                  <a:r>
                    <a:rPr lang="en-CA" sz="1200" dirty="0"/>
                    <a:t>have suitable entry points to interface with C code driver. Notice how different typing and case styles might reflect the hands of different programmers perhaps along years.</a:t>
                  </a:r>
                </a:p>
              </p:txBody>
            </p:sp>
            <p:cxnSp>
              <p:nvCxnSpPr>
                <p:cNvPr id="13" name="Straight Arrow Connector 12">
                  <a:extLst>
                    <a:ext uri="{FF2B5EF4-FFF2-40B4-BE49-F238E27FC236}">
                      <a16:creationId xmlns:a16="http://schemas.microsoft.com/office/drawing/2014/main" id="{3F356098-5578-D857-0617-AF80723ECEA6}"/>
                    </a:ext>
                  </a:extLst>
                </p:cNvPr>
                <p:cNvCxnSpPr/>
                <p:nvPr/>
              </p:nvCxnSpPr>
              <p:spPr>
                <a:xfrm flipV="1">
                  <a:off x="6003635" y="1575365"/>
                  <a:ext cx="517238" cy="12671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BDD4F607-BAD6-E4A1-224D-321547D272E7}"/>
                  </a:ext>
                </a:extLst>
              </p:cNvPr>
              <p:cNvGrpSpPr/>
              <p:nvPr/>
            </p:nvGrpSpPr>
            <p:grpSpPr>
              <a:xfrm>
                <a:off x="6520873" y="2252205"/>
                <a:ext cx="4054814" cy="3931539"/>
                <a:chOff x="6520873" y="2252205"/>
                <a:chExt cx="4054814" cy="3931539"/>
              </a:xfrm>
            </p:grpSpPr>
            <p:pic>
              <p:nvPicPr>
                <p:cNvPr id="18" name="Picture 17" descr="Text&#10;&#10;Description automatically generated">
                  <a:extLst>
                    <a:ext uri="{FF2B5EF4-FFF2-40B4-BE49-F238E27FC236}">
                      <a16:creationId xmlns:a16="http://schemas.microsoft.com/office/drawing/2014/main" id="{E56B42E8-B115-2594-A069-0AF7749A8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536" y="2252205"/>
                  <a:ext cx="3958151" cy="3892181"/>
                </a:xfrm>
                <a:prstGeom prst="rect">
                  <a:avLst/>
                </a:prstGeom>
              </p:spPr>
            </p:pic>
            <p:sp>
              <p:nvSpPr>
                <p:cNvPr id="19" name="Oval 18">
                  <a:extLst>
                    <a:ext uri="{FF2B5EF4-FFF2-40B4-BE49-F238E27FC236}">
                      <a16:creationId xmlns:a16="http://schemas.microsoft.com/office/drawing/2014/main" id="{E24C9E96-ED9C-577A-8E88-0FA9546DD453}"/>
                    </a:ext>
                  </a:extLst>
                </p:cNvPr>
                <p:cNvSpPr/>
                <p:nvPr/>
              </p:nvSpPr>
              <p:spPr>
                <a:xfrm>
                  <a:off x="6520873" y="5957457"/>
                  <a:ext cx="766618" cy="226287"/>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22" name="Straight Arrow Connector 21">
                <a:extLst>
                  <a:ext uri="{FF2B5EF4-FFF2-40B4-BE49-F238E27FC236}">
                    <a16:creationId xmlns:a16="http://schemas.microsoft.com/office/drawing/2014/main" id="{664A8CD8-EB19-98FF-3AB9-940A944D1AFB}"/>
                  </a:ext>
                </a:extLst>
              </p:cNvPr>
              <p:cNvCxnSpPr/>
              <p:nvPr/>
            </p:nvCxnSpPr>
            <p:spPr>
              <a:xfrm>
                <a:off x="2198255" y="1575365"/>
                <a:ext cx="4230254" cy="445598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Right Brace 23">
              <a:extLst>
                <a:ext uri="{FF2B5EF4-FFF2-40B4-BE49-F238E27FC236}">
                  <a16:creationId xmlns:a16="http://schemas.microsoft.com/office/drawing/2014/main" id="{6AE7EF16-1799-5C9F-9AC7-709CC1068868}"/>
                </a:ext>
              </a:extLst>
            </p:cNvPr>
            <p:cNvSpPr/>
            <p:nvPr/>
          </p:nvSpPr>
          <p:spPr>
            <a:xfrm rot="5400000">
              <a:off x="3675150" y="3345182"/>
              <a:ext cx="362009" cy="447968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5" name="TextBox 24">
              <a:extLst>
                <a:ext uri="{FF2B5EF4-FFF2-40B4-BE49-F238E27FC236}">
                  <a16:creationId xmlns:a16="http://schemas.microsoft.com/office/drawing/2014/main" id="{BFECE6B7-0372-5B6C-8D44-2887D4EA525E}"/>
                </a:ext>
              </a:extLst>
            </p:cNvPr>
            <p:cNvSpPr txBox="1"/>
            <p:nvPr/>
          </p:nvSpPr>
          <p:spPr>
            <a:xfrm>
              <a:off x="2295182" y="5808436"/>
              <a:ext cx="3121945" cy="307777"/>
            </a:xfrm>
            <a:prstGeom prst="rect">
              <a:avLst/>
            </a:prstGeom>
            <a:noFill/>
          </p:spPr>
          <p:txBody>
            <a:bodyPr wrap="square" rtlCol="0">
              <a:spAutoFit/>
            </a:bodyPr>
            <a:lstStyle/>
            <a:p>
              <a:r>
                <a:rPr lang="en-CA" sz="1400" dirty="0"/>
                <a:t>A </a:t>
              </a:r>
              <a:r>
                <a:rPr lang="en-CA" sz="1400" i="1" dirty="0"/>
                <a:t>Linux Bash Shell</a:t>
              </a:r>
              <a:r>
                <a:rPr lang="en-CA" sz="1400" dirty="0"/>
                <a:t> script that uses </a:t>
              </a:r>
              <a:r>
                <a:rPr lang="en-CA" sz="1400" dirty="0" err="1"/>
                <a:t>egrep</a:t>
              </a:r>
              <a:endParaRPr lang="en-CA" sz="1400" dirty="0"/>
            </a:p>
          </p:txBody>
        </p:sp>
      </p:grpSp>
    </p:spTree>
    <p:extLst>
      <p:ext uri="{BB962C8B-B14F-4D97-AF65-F5344CB8AC3E}">
        <p14:creationId xmlns:p14="http://schemas.microsoft.com/office/powerpoint/2010/main" val="1004613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59B0CD-FC85-CC77-F887-87BD1CD4FD7B}"/>
              </a:ext>
            </a:extLst>
          </p:cNvPr>
          <p:cNvSpPr txBox="1"/>
          <p:nvPr/>
        </p:nvSpPr>
        <p:spPr>
          <a:xfrm>
            <a:off x="1154545" y="221675"/>
            <a:ext cx="10233891" cy="523220"/>
          </a:xfrm>
          <a:prstGeom prst="rect">
            <a:avLst/>
          </a:prstGeom>
          <a:noFill/>
        </p:spPr>
        <p:txBody>
          <a:bodyPr wrap="square" rtlCol="0">
            <a:spAutoFit/>
          </a:bodyPr>
          <a:lstStyle/>
          <a:p>
            <a:pPr marL="285750" indent="-285750">
              <a:buFont typeface="Arial" panose="020B0604020202020204" pitchFamily="34" charset="0"/>
              <a:buChar char="•"/>
            </a:pPr>
            <a:r>
              <a:rPr lang="en-CA" sz="1400" b="1" dirty="0"/>
              <a:t>Step 2:</a:t>
            </a:r>
            <a:r>
              <a:rPr lang="en-CA" sz="1400" dirty="0"/>
              <a:t> Write C interface program. Make sure the Fortran subroutines has an appended underscore </a:t>
            </a:r>
            <a:r>
              <a:rPr lang="en-CA" sz="1400" b="1" dirty="0"/>
              <a:t>“_”</a:t>
            </a:r>
            <a:r>
              <a:rPr lang="en-CA" sz="1400" dirty="0"/>
              <a:t>. Carefully declare equivalent variable types, and document the source code.</a:t>
            </a:r>
          </a:p>
        </p:txBody>
      </p:sp>
      <p:grpSp>
        <p:nvGrpSpPr>
          <p:cNvPr id="29" name="Group 28">
            <a:extLst>
              <a:ext uri="{FF2B5EF4-FFF2-40B4-BE49-F238E27FC236}">
                <a16:creationId xmlns:a16="http://schemas.microsoft.com/office/drawing/2014/main" id="{11A500D5-C365-507B-0889-4544BF33DF12}"/>
              </a:ext>
            </a:extLst>
          </p:cNvPr>
          <p:cNvGrpSpPr/>
          <p:nvPr/>
        </p:nvGrpSpPr>
        <p:grpSpPr>
          <a:xfrm>
            <a:off x="1541407" y="785398"/>
            <a:ext cx="9923229" cy="6013804"/>
            <a:chOff x="1541407" y="813106"/>
            <a:chExt cx="9923229" cy="6013804"/>
          </a:xfrm>
        </p:grpSpPr>
        <p:pic>
          <p:nvPicPr>
            <p:cNvPr id="4" name="Picture 3" descr="A picture containing graphical user interface&#10;&#10;Description automatically generated">
              <a:extLst>
                <a:ext uri="{FF2B5EF4-FFF2-40B4-BE49-F238E27FC236}">
                  <a16:creationId xmlns:a16="http://schemas.microsoft.com/office/drawing/2014/main" id="{3AFC0241-CE88-9CE6-46C7-28DC66BBD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407" y="834863"/>
              <a:ext cx="6909866" cy="5992047"/>
            </a:xfrm>
            <a:prstGeom prst="rect">
              <a:avLst/>
            </a:prstGeom>
          </p:spPr>
        </p:pic>
        <p:sp>
          <p:nvSpPr>
            <p:cNvPr id="5" name="Right Brace 4">
              <a:extLst>
                <a:ext uri="{FF2B5EF4-FFF2-40B4-BE49-F238E27FC236}">
                  <a16:creationId xmlns:a16="http://schemas.microsoft.com/office/drawing/2014/main" id="{EAF8F158-92FA-0AF3-B629-E9F57CA48C51}"/>
                </a:ext>
              </a:extLst>
            </p:cNvPr>
            <p:cNvSpPr/>
            <p:nvPr/>
          </p:nvSpPr>
          <p:spPr>
            <a:xfrm>
              <a:off x="2743200" y="834863"/>
              <a:ext cx="120073" cy="26426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 name="TextBox 5">
              <a:extLst>
                <a:ext uri="{FF2B5EF4-FFF2-40B4-BE49-F238E27FC236}">
                  <a16:creationId xmlns:a16="http://schemas.microsoft.com/office/drawing/2014/main" id="{469804F2-8FAC-65AF-470D-AF78F71B1A51}"/>
                </a:ext>
              </a:extLst>
            </p:cNvPr>
            <p:cNvSpPr txBox="1"/>
            <p:nvPr/>
          </p:nvSpPr>
          <p:spPr>
            <a:xfrm>
              <a:off x="2863273" y="813106"/>
              <a:ext cx="2900219" cy="276999"/>
            </a:xfrm>
            <a:prstGeom prst="rect">
              <a:avLst/>
            </a:prstGeom>
            <a:noFill/>
          </p:spPr>
          <p:txBody>
            <a:bodyPr wrap="square" rtlCol="0">
              <a:spAutoFit/>
            </a:bodyPr>
            <a:lstStyle/>
            <a:p>
              <a:r>
                <a:rPr lang="en-CA" sz="1200" dirty="0"/>
                <a:t>Standard *.h header C files by GNU</a:t>
              </a:r>
            </a:p>
          </p:txBody>
        </p:sp>
        <p:sp>
          <p:nvSpPr>
            <p:cNvPr id="7" name="Oval 6">
              <a:extLst>
                <a:ext uri="{FF2B5EF4-FFF2-40B4-BE49-F238E27FC236}">
                  <a16:creationId xmlns:a16="http://schemas.microsoft.com/office/drawing/2014/main" id="{3C0BD044-BD21-A56D-0A29-A11E693531BC}"/>
                </a:ext>
              </a:extLst>
            </p:cNvPr>
            <p:cNvSpPr/>
            <p:nvPr/>
          </p:nvSpPr>
          <p:spPr>
            <a:xfrm>
              <a:off x="1958109" y="1173016"/>
              <a:ext cx="350982" cy="28632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ight Brace 7">
              <a:extLst>
                <a:ext uri="{FF2B5EF4-FFF2-40B4-BE49-F238E27FC236}">
                  <a16:creationId xmlns:a16="http://schemas.microsoft.com/office/drawing/2014/main" id="{81C11798-2D32-3663-1A4D-14EF04447F04}"/>
                </a:ext>
              </a:extLst>
            </p:cNvPr>
            <p:cNvSpPr/>
            <p:nvPr/>
          </p:nvSpPr>
          <p:spPr>
            <a:xfrm rot="5400000">
              <a:off x="5224956" y="-1576592"/>
              <a:ext cx="264264" cy="6040583"/>
            </a:xfrm>
            <a:prstGeom prst="rightBrace">
              <a:avLst>
                <a:gd name="adj1" fmla="val 8333"/>
                <a:gd name="adj2" fmla="val 18019"/>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TextBox 8">
              <a:extLst>
                <a:ext uri="{FF2B5EF4-FFF2-40B4-BE49-F238E27FC236}">
                  <a16:creationId xmlns:a16="http://schemas.microsoft.com/office/drawing/2014/main" id="{1EB4200F-0EF7-4924-5AEB-6DCFE77791CA}"/>
                </a:ext>
              </a:extLst>
            </p:cNvPr>
            <p:cNvSpPr txBox="1"/>
            <p:nvPr/>
          </p:nvSpPr>
          <p:spPr>
            <a:xfrm>
              <a:off x="6696364" y="1561071"/>
              <a:ext cx="3703782" cy="276999"/>
            </a:xfrm>
            <a:prstGeom prst="rect">
              <a:avLst/>
            </a:prstGeom>
            <a:noFill/>
          </p:spPr>
          <p:txBody>
            <a:bodyPr wrap="square" rtlCol="0">
              <a:spAutoFit/>
            </a:bodyPr>
            <a:lstStyle/>
            <a:p>
              <a:r>
                <a:rPr lang="en-CA" sz="1200" dirty="0"/>
                <a:t>External C function prototypes equivalent to Fortran</a:t>
              </a:r>
            </a:p>
          </p:txBody>
        </p:sp>
        <p:sp>
          <p:nvSpPr>
            <p:cNvPr id="10" name="TextBox 9">
              <a:extLst>
                <a:ext uri="{FF2B5EF4-FFF2-40B4-BE49-F238E27FC236}">
                  <a16:creationId xmlns:a16="http://schemas.microsoft.com/office/drawing/2014/main" id="{B968B6BF-585B-63C4-1091-517873CB8EB5}"/>
                </a:ext>
              </a:extLst>
            </p:cNvPr>
            <p:cNvSpPr txBox="1"/>
            <p:nvPr/>
          </p:nvSpPr>
          <p:spPr>
            <a:xfrm>
              <a:off x="7432964" y="862953"/>
              <a:ext cx="4031672" cy="276999"/>
            </a:xfrm>
            <a:prstGeom prst="rect">
              <a:avLst/>
            </a:prstGeom>
            <a:noFill/>
          </p:spPr>
          <p:txBody>
            <a:bodyPr wrap="square" rtlCol="0">
              <a:spAutoFit/>
            </a:bodyPr>
            <a:lstStyle/>
            <a:p>
              <a:r>
                <a:rPr lang="en-CA" sz="1200" dirty="0"/>
                <a:t>Identify and document Fortran variable names, one to one</a:t>
              </a:r>
            </a:p>
          </p:txBody>
        </p:sp>
        <p:cxnSp>
          <p:nvCxnSpPr>
            <p:cNvPr id="12" name="Straight Arrow Connector 11">
              <a:extLst>
                <a:ext uri="{FF2B5EF4-FFF2-40B4-BE49-F238E27FC236}">
                  <a16:creationId xmlns:a16="http://schemas.microsoft.com/office/drawing/2014/main" id="{CDB44AB4-2F04-3A71-46E5-0E8E9493CE9A}"/>
                </a:ext>
              </a:extLst>
            </p:cNvPr>
            <p:cNvCxnSpPr/>
            <p:nvPr/>
          </p:nvCxnSpPr>
          <p:spPr>
            <a:xfrm flipH="1">
              <a:off x="6890327" y="1001452"/>
              <a:ext cx="542637" cy="1385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5E1891CB-B84B-B923-41AC-CEC0ABE3B30B}"/>
                </a:ext>
              </a:extLst>
            </p:cNvPr>
            <p:cNvSpPr/>
            <p:nvPr/>
          </p:nvSpPr>
          <p:spPr>
            <a:xfrm>
              <a:off x="5763492" y="1538888"/>
              <a:ext cx="264264" cy="1478885"/>
            </a:xfrm>
            <a:prstGeom prst="rightBrace">
              <a:avLst>
                <a:gd name="adj1" fmla="val 8333"/>
                <a:gd name="adj2" fmla="val 33008"/>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4" name="TextBox 13">
              <a:extLst>
                <a:ext uri="{FF2B5EF4-FFF2-40B4-BE49-F238E27FC236}">
                  <a16:creationId xmlns:a16="http://schemas.microsoft.com/office/drawing/2014/main" id="{96002642-4CCF-0A1E-F838-F7392BC854C1}"/>
                </a:ext>
              </a:extLst>
            </p:cNvPr>
            <p:cNvSpPr txBox="1"/>
            <p:nvPr/>
          </p:nvSpPr>
          <p:spPr>
            <a:xfrm>
              <a:off x="6027756" y="1880498"/>
              <a:ext cx="3703782" cy="646331"/>
            </a:xfrm>
            <a:prstGeom prst="rect">
              <a:avLst/>
            </a:prstGeom>
            <a:noFill/>
          </p:spPr>
          <p:txBody>
            <a:bodyPr wrap="square" rtlCol="0">
              <a:spAutoFit/>
            </a:bodyPr>
            <a:lstStyle/>
            <a:p>
              <a:r>
                <a:rPr lang="en-CA" sz="1200" dirty="0"/>
                <a:t>Formally declare variable types, make sure that 1D and 2D arrays have the same dimensions as Fortran source code, even if you don’t like static arrays</a:t>
              </a:r>
            </a:p>
          </p:txBody>
        </p:sp>
        <p:sp>
          <p:nvSpPr>
            <p:cNvPr id="15" name="Oval 14">
              <a:extLst>
                <a:ext uri="{FF2B5EF4-FFF2-40B4-BE49-F238E27FC236}">
                  <a16:creationId xmlns:a16="http://schemas.microsoft.com/office/drawing/2014/main" id="{D63A46C6-CFE5-64EE-6311-FFA746F0BFAF}"/>
                </a:ext>
              </a:extLst>
            </p:cNvPr>
            <p:cNvSpPr/>
            <p:nvPr/>
          </p:nvSpPr>
          <p:spPr>
            <a:xfrm>
              <a:off x="1958109" y="2764805"/>
              <a:ext cx="655782" cy="14071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37F41BA7-AE5F-EE48-320A-40F8740A62C6}"/>
                </a:ext>
              </a:extLst>
            </p:cNvPr>
            <p:cNvSpPr txBox="1"/>
            <p:nvPr/>
          </p:nvSpPr>
          <p:spPr>
            <a:xfrm>
              <a:off x="6027756" y="2616797"/>
              <a:ext cx="4141480" cy="461665"/>
            </a:xfrm>
            <a:prstGeom prst="rect">
              <a:avLst/>
            </a:prstGeom>
            <a:noFill/>
          </p:spPr>
          <p:txBody>
            <a:bodyPr wrap="square" rtlCol="0">
              <a:spAutoFit/>
            </a:bodyPr>
            <a:lstStyle/>
            <a:p>
              <a:r>
                <a:rPr lang="en-CA" sz="1200" dirty="0"/>
                <a:t>Nice: </a:t>
              </a:r>
              <a:r>
                <a:rPr lang="en-CA" sz="1200" b="1" dirty="0"/>
                <a:t>a[][] </a:t>
              </a:r>
              <a:r>
                <a:rPr lang="en-CA" sz="1200" dirty="0"/>
                <a:t>is the Fortran output subroutine. We have full control for post-processing without reading Fortran text output files.</a:t>
              </a:r>
            </a:p>
          </p:txBody>
        </p:sp>
        <p:cxnSp>
          <p:nvCxnSpPr>
            <p:cNvPr id="18" name="Straight Arrow Connector 17">
              <a:extLst>
                <a:ext uri="{FF2B5EF4-FFF2-40B4-BE49-F238E27FC236}">
                  <a16:creationId xmlns:a16="http://schemas.microsoft.com/office/drawing/2014/main" id="{E4070D82-2679-074A-E672-CE04DE0B070C}"/>
                </a:ext>
              </a:extLst>
            </p:cNvPr>
            <p:cNvCxnSpPr/>
            <p:nvPr/>
          </p:nvCxnSpPr>
          <p:spPr>
            <a:xfrm flipV="1">
              <a:off x="2743200" y="2764805"/>
              <a:ext cx="3352800" cy="7035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Right Brace 18">
              <a:extLst>
                <a:ext uri="{FF2B5EF4-FFF2-40B4-BE49-F238E27FC236}">
                  <a16:creationId xmlns:a16="http://schemas.microsoft.com/office/drawing/2014/main" id="{E7F30648-5E5E-B82C-00E2-2B978BA53025}"/>
                </a:ext>
              </a:extLst>
            </p:cNvPr>
            <p:cNvSpPr/>
            <p:nvPr/>
          </p:nvSpPr>
          <p:spPr>
            <a:xfrm>
              <a:off x="4493483" y="3382821"/>
              <a:ext cx="264264" cy="1207654"/>
            </a:xfrm>
            <a:prstGeom prst="rightBrace">
              <a:avLst>
                <a:gd name="adj1" fmla="val 8333"/>
                <a:gd name="adj2" fmla="val 48487"/>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0" name="TextBox 19">
              <a:extLst>
                <a:ext uri="{FF2B5EF4-FFF2-40B4-BE49-F238E27FC236}">
                  <a16:creationId xmlns:a16="http://schemas.microsoft.com/office/drawing/2014/main" id="{CFBD1439-564A-4E1B-A25C-B489291BEA43}"/>
                </a:ext>
              </a:extLst>
            </p:cNvPr>
            <p:cNvSpPr txBox="1"/>
            <p:nvPr/>
          </p:nvSpPr>
          <p:spPr>
            <a:xfrm>
              <a:off x="4844473" y="3745081"/>
              <a:ext cx="3703782" cy="461665"/>
            </a:xfrm>
            <a:prstGeom prst="rect">
              <a:avLst/>
            </a:prstGeom>
            <a:noFill/>
          </p:spPr>
          <p:txBody>
            <a:bodyPr wrap="square" rtlCol="0">
              <a:spAutoFit/>
            </a:bodyPr>
            <a:lstStyle/>
            <a:p>
              <a:r>
                <a:rPr lang="en-CA" sz="1200" dirty="0"/>
                <a:t>Override non-default switches. Even better from an outside text file, or an XML file digested by </a:t>
              </a:r>
              <a:r>
                <a:rPr lang="en-CA" sz="1200" dirty="0" err="1"/>
                <a:t>CPython</a:t>
              </a:r>
              <a:endParaRPr lang="en-CA" sz="1200" dirty="0"/>
            </a:p>
          </p:txBody>
        </p:sp>
        <p:sp>
          <p:nvSpPr>
            <p:cNvPr id="21" name="Right Brace 20">
              <a:extLst>
                <a:ext uri="{FF2B5EF4-FFF2-40B4-BE49-F238E27FC236}">
                  <a16:creationId xmlns:a16="http://schemas.microsoft.com/office/drawing/2014/main" id="{850DA200-F4B2-F1E3-F4C5-65567A014BD7}"/>
                </a:ext>
              </a:extLst>
            </p:cNvPr>
            <p:cNvSpPr/>
            <p:nvPr/>
          </p:nvSpPr>
          <p:spPr>
            <a:xfrm>
              <a:off x="4938624" y="4710544"/>
              <a:ext cx="270686" cy="1009947"/>
            </a:xfrm>
            <a:prstGeom prst="rightBrace">
              <a:avLst>
                <a:gd name="adj1" fmla="val 8333"/>
                <a:gd name="adj2" fmla="val 20136"/>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2" name="TextBox 21">
              <a:extLst>
                <a:ext uri="{FF2B5EF4-FFF2-40B4-BE49-F238E27FC236}">
                  <a16:creationId xmlns:a16="http://schemas.microsoft.com/office/drawing/2014/main" id="{60DC8490-908C-BD08-192A-66C69F7AFAE6}"/>
                </a:ext>
              </a:extLst>
            </p:cNvPr>
            <p:cNvSpPr txBox="1"/>
            <p:nvPr/>
          </p:nvSpPr>
          <p:spPr>
            <a:xfrm>
              <a:off x="5209310" y="4784044"/>
              <a:ext cx="3703782" cy="276999"/>
            </a:xfrm>
            <a:prstGeom prst="rect">
              <a:avLst/>
            </a:prstGeom>
            <a:noFill/>
          </p:spPr>
          <p:txBody>
            <a:bodyPr wrap="square" rtlCol="0">
              <a:spAutoFit/>
            </a:bodyPr>
            <a:lstStyle/>
            <a:p>
              <a:r>
                <a:rPr lang="en-CA" sz="1200" dirty="0"/>
                <a:t>The exercise geographic location and parameters.</a:t>
              </a:r>
            </a:p>
          </p:txBody>
        </p:sp>
        <p:sp>
          <p:nvSpPr>
            <p:cNvPr id="23" name="Oval 22">
              <a:extLst>
                <a:ext uri="{FF2B5EF4-FFF2-40B4-BE49-F238E27FC236}">
                  <a16:creationId xmlns:a16="http://schemas.microsoft.com/office/drawing/2014/main" id="{1A16F81C-02E1-2C57-45C9-4FC5B07B2ED8}"/>
                </a:ext>
              </a:extLst>
            </p:cNvPr>
            <p:cNvSpPr/>
            <p:nvPr/>
          </p:nvSpPr>
          <p:spPr>
            <a:xfrm>
              <a:off x="1764146" y="5684984"/>
              <a:ext cx="350982" cy="28632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TextBox 23">
              <a:extLst>
                <a:ext uri="{FF2B5EF4-FFF2-40B4-BE49-F238E27FC236}">
                  <a16:creationId xmlns:a16="http://schemas.microsoft.com/office/drawing/2014/main" id="{94F420CD-3303-D905-A731-FCBDFC69BF67}"/>
                </a:ext>
              </a:extLst>
            </p:cNvPr>
            <p:cNvSpPr txBox="1"/>
            <p:nvPr/>
          </p:nvSpPr>
          <p:spPr>
            <a:xfrm>
              <a:off x="6063672" y="5433818"/>
              <a:ext cx="2610340" cy="276999"/>
            </a:xfrm>
            <a:prstGeom prst="rect">
              <a:avLst/>
            </a:prstGeom>
            <a:noFill/>
          </p:spPr>
          <p:txBody>
            <a:bodyPr wrap="square" rtlCol="0">
              <a:spAutoFit/>
            </a:bodyPr>
            <a:lstStyle/>
            <a:p>
              <a:r>
                <a:rPr lang="en-CA" sz="1200" dirty="0"/>
                <a:t>Call to the Fortran engine subroutine</a:t>
              </a:r>
            </a:p>
          </p:txBody>
        </p:sp>
        <p:cxnSp>
          <p:nvCxnSpPr>
            <p:cNvPr id="25" name="Straight Arrow Connector 24">
              <a:extLst>
                <a:ext uri="{FF2B5EF4-FFF2-40B4-BE49-F238E27FC236}">
                  <a16:creationId xmlns:a16="http://schemas.microsoft.com/office/drawing/2014/main" id="{C3A0E1B1-547D-3E27-C631-692E5C9B7976}"/>
                </a:ext>
              </a:extLst>
            </p:cNvPr>
            <p:cNvCxnSpPr>
              <a:cxnSpLocks/>
              <a:endCxn id="24" idx="1"/>
            </p:cNvCxnSpPr>
            <p:nvPr/>
          </p:nvCxnSpPr>
          <p:spPr>
            <a:xfrm flipV="1">
              <a:off x="2249053" y="5572318"/>
              <a:ext cx="3814619" cy="20510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Right Brace 26">
              <a:extLst>
                <a:ext uri="{FF2B5EF4-FFF2-40B4-BE49-F238E27FC236}">
                  <a16:creationId xmlns:a16="http://schemas.microsoft.com/office/drawing/2014/main" id="{B30E3786-881A-35A5-5AB6-0F9CC405B243}"/>
                </a:ext>
              </a:extLst>
            </p:cNvPr>
            <p:cNvSpPr/>
            <p:nvPr/>
          </p:nvSpPr>
          <p:spPr>
            <a:xfrm>
              <a:off x="6474691" y="6221283"/>
              <a:ext cx="187550" cy="401188"/>
            </a:xfrm>
            <a:prstGeom prst="rightBrace">
              <a:avLst>
                <a:gd name="adj1" fmla="val 8333"/>
                <a:gd name="adj2" fmla="val 48487"/>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8" name="TextBox 27">
              <a:extLst>
                <a:ext uri="{FF2B5EF4-FFF2-40B4-BE49-F238E27FC236}">
                  <a16:creationId xmlns:a16="http://schemas.microsoft.com/office/drawing/2014/main" id="{9579062B-48FD-5614-B29A-E0F760187088}"/>
                </a:ext>
              </a:extLst>
            </p:cNvPr>
            <p:cNvSpPr txBox="1"/>
            <p:nvPr/>
          </p:nvSpPr>
          <p:spPr>
            <a:xfrm>
              <a:off x="6710752" y="6167717"/>
              <a:ext cx="3703782" cy="461665"/>
            </a:xfrm>
            <a:prstGeom prst="rect">
              <a:avLst/>
            </a:prstGeom>
            <a:noFill/>
          </p:spPr>
          <p:txBody>
            <a:bodyPr wrap="square" rtlCol="0">
              <a:spAutoFit/>
            </a:bodyPr>
            <a:lstStyle/>
            <a:p>
              <a:r>
                <a:rPr lang="en-CA" sz="1200" dirty="0"/>
                <a:t>The 2D a[][] output array is captured. You are free to make use of it, pos-processing and  crunch numbers.</a:t>
              </a:r>
            </a:p>
          </p:txBody>
        </p:sp>
      </p:grpSp>
    </p:spTree>
    <p:extLst>
      <p:ext uri="{BB962C8B-B14F-4D97-AF65-F5344CB8AC3E}">
        <p14:creationId xmlns:p14="http://schemas.microsoft.com/office/powerpoint/2010/main" val="59982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119EBB-B4D3-8B22-D7FF-2C25C681FE68}"/>
              </a:ext>
            </a:extLst>
          </p:cNvPr>
          <p:cNvSpPr txBox="1"/>
          <p:nvPr/>
        </p:nvSpPr>
        <p:spPr>
          <a:xfrm>
            <a:off x="1154545" y="701961"/>
            <a:ext cx="10233891" cy="307777"/>
          </a:xfrm>
          <a:prstGeom prst="rect">
            <a:avLst/>
          </a:prstGeom>
          <a:noFill/>
        </p:spPr>
        <p:txBody>
          <a:bodyPr wrap="square" rtlCol="0">
            <a:spAutoFit/>
          </a:bodyPr>
          <a:lstStyle/>
          <a:p>
            <a:pPr marL="285750" indent="-285750">
              <a:buFont typeface="Arial" panose="020B0604020202020204" pitchFamily="34" charset="0"/>
              <a:buChar char="•"/>
            </a:pPr>
            <a:r>
              <a:rPr lang="en-CA" sz="1400" b="1" dirty="0"/>
              <a:t>Step 4:</a:t>
            </a:r>
            <a:r>
              <a:rPr lang="en-CA" sz="1400" dirty="0"/>
              <a:t> Joint Fortran-C compilation. Write a </a:t>
            </a:r>
            <a:r>
              <a:rPr lang="en-CA" sz="1400" i="1" dirty="0"/>
              <a:t>Linux Bash </a:t>
            </a:r>
            <a:r>
              <a:rPr lang="en-CA" sz="1400" dirty="0"/>
              <a:t>script instead of a </a:t>
            </a:r>
            <a:r>
              <a:rPr lang="en-CA" sz="1400" i="1" dirty="0" err="1"/>
              <a:t>MakeFile</a:t>
            </a:r>
            <a:r>
              <a:rPr lang="en-CA" sz="1400" dirty="0"/>
              <a:t> for full control</a:t>
            </a:r>
          </a:p>
        </p:txBody>
      </p:sp>
      <p:grpSp>
        <p:nvGrpSpPr>
          <p:cNvPr id="21" name="Group 20">
            <a:extLst>
              <a:ext uri="{FF2B5EF4-FFF2-40B4-BE49-F238E27FC236}">
                <a16:creationId xmlns:a16="http://schemas.microsoft.com/office/drawing/2014/main" id="{6A79E95C-2983-E4BC-7409-C4C6AA439995}"/>
              </a:ext>
            </a:extLst>
          </p:cNvPr>
          <p:cNvGrpSpPr/>
          <p:nvPr/>
        </p:nvGrpSpPr>
        <p:grpSpPr>
          <a:xfrm>
            <a:off x="1854556" y="1353462"/>
            <a:ext cx="8286975" cy="4650958"/>
            <a:chOff x="1522047" y="882408"/>
            <a:chExt cx="8286975" cy="4650958"/>
          </a:xfrm>
        </p:grpSpPr>
        <p:pic>
          <p:nvPicPr>
            <p:cNvPr id="4" name="Picture 3" descr="Graphical user interface, text, application&#10;&#10;Description automatically generated">
              <a:extLst>
                <a:ext uri="{FF2B5EF4-FFF2-40B4-BE49-F238E27FC236}">
                  <a16:creationId xmlns:a16="http://schemas.microsoft.com/office/drawing/2014/main" id="{CBF33009-5121-D2F6-DA84-E25406B68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047" y="882408"/>
              <a:ext cx="3162741" cy="3467584"/>
            </a:xfrm>
            <a:prstGeom prst="rect">
              <a:avLst/>
            </a:prstGeom>
          </p:spPr>
        </p:pic>
        <p:sp>
          <p:nvSpPr>
            <p:cNvPr id="5" name="Right Brace 4">
              <a:extLst>
                <a:ext uri="{FF2B5EF4-FFF2-40B4-BE49-F238E27FC236}">
                  <a16:creationId xmlns:a16="http://schemas.microsoft.com/office/drawing/2014/main" id="{AAA1093F-AFCC-A4E8-5AC4-722B3D29DE6C}"/>
                </a:ext>
              </a:extLst>
            </p:cNvPr>
            <p:cNvSpPr/>
            <p:nvPr/>
          </p:nvSpPr>
          <p:spPr>
            <a:xfrm>
              <a:off x="2558473" y="1409139"/>
              <a:ext cx="187550" cy="401188"/>
            </a:xfrm>
            <a:prstGeom prst="rightBrace">
              <a:avLst>
                <a:gd name="adj1" fmla="val 8333"/>
                <a:gd name="adj2" fmla="val 48487"/>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 name="Right Brace 5">
              <a:extLst>
                <a:ext uri="{FF2B5EF4-FFF2-40B4-BE49-F238E27FC236}">
                  <a16:creationId xmlns:a16="http://schemas.microsoft.com/office/drawing/2014/main" id="{F56CE997-B3ED-5F98-3508-A3C8356057FB}"/>
                </a:ext>
              </a:extLst>
            </p:cNvPr>
            <p:cNvSpPr/>
            <p:nvPr/>
          </p:nvSpPr>
          <p:spPr>
            <a:xfrm>
              <a:off x="3440544" y="2032592"/>
              <a:ext cx="189345" cy="285733"/>
            </a:xfrm>
            <a:prstGeom prst="rightBrace">
              <a:avLst>
                <a:gd name="adj1" fmla="val 8333"/>
                <a:gd name="adj2" fmla="val 48487"/>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TextBox 6">
              <a:extLst>
                <a:ext uri="{FF2B5EF4-FFF2-40B4-BE49-F238E27FC236}">
                  <a16:creationId xmlns:a16="http://schemas.microsoft.com/office/drawing/2014/main" id="{A676A7C3-E009-9387-3EC5-0443481439DC}"/>
                </a:ext>
              </a:extLst>
            </p:cNvPr>
            <p:cNvSpPr txBox="1"/>
            <p:nvPr/>
          </p:nvSpPr>
          <p:spPr>
            <a:xfrm>
              <a:off x="2746023" y="1471233"/>
              <a:ext cx="2610340" cy="276999"/>
            </a:xfrm>
            <a:prstGeom prst="rect">
              <a:avLst/>
            </a:prstGeom>
            <a:noFill/>
          </p:spPr>
          <p:txBody>
            <a:bodyPr wrap="square" rtlCol="0">
              <a:spAutoFit/>
            </a:bodyPr>
            <a:lstStyle/>
            <a:p>
              <a:r>
                <a:rPr lang="en-CA" sz="1200" dirty="0"/>
                <a:t>I recommend a full fresh compilation</a:t>
              </a:r>
            </a:p>
          </p:txBody>
        </p:sp>
        <p:sp>
          <p:nvSpPr>
            <p:cNvPr id="8" name="TextBox 7">
              <a:extLst>
                <a:ext uri="{FF2B5EF4-FFF2-40B4-BE49-F238E27FC236}">
                  <a16:creationId xmlns:a16="http://schemas.microsoft.com/office/drawing/2014/main" id="{82CB6AEF-E7A2-1D0F-9C33-8B89D9C7ED95}"/>
                </a:ext>
              </a:extLst>
            </p:cNvPr>
            <p:cNvSpPr txBox="1"/>
            <p:nvPr/>
          </p:nvSpPr>
          <p:spPr>
            <a:xfrm>
              <a:off x="3619925" y="2032592"/>
              <a:ext cx="2983360" cy="276999"/>
            </a:xfrm>
            <a:prstGeom prst="rect">
              <a:avLst/>
            </a:prstGeom>
            <a:noFill/>
          </p:spPr>
          <p:txBody>
            <a:bodyPr wrap="square" rtlCol="0">
              <a:spAutoFit/>
            </a:bodyPr>
            <a:lstStyle/>
            <a:p>
              <a:r>
                <a:rPr lang="en-CA" sz="1200" dirty="0"/>
                <a:t>GNU GCC with –c flag creates .o object file </a:t>
              </a:r>
            </a:p>
          </p:txBody>
        </p:sp>
        <p:sp>
          <p:nvSpPr>
            <p:cNvPr id="9" name="Right Brace 8">
              <a:extLst>
                <a:ext uri="{FF2B5EF4-FFF2-40B4-BE49-F238E27FC236}">
                  <a16:creationId xmlns:a16="http://schemas.microsoft.com/office/drawing/2014/main" id="{D741F3E2-937E-64EF-BDEF-99E9CB3DD734}"/>
                </a:ext>
              </a:extLst>
            </p:cNvPr>
            <p:cNvSpPr/>
            <p:nvPr/>
          </p:nvSpPr>
          <p:spPr>
            <a:xfrm>
              <a:off x="3241961" y="2593952"/>
              <a:ext cx="189345" cy="987872"/>
            </a:xfrm>
            <a:prstGeom prst="rightBrace">
              <a:avLst>
                <a:gd name="adj1" fmla="val 8333"/>
                <a:gd name="adj2" fmla="val 48487"/>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TextBox 9">
              <a:extLst>
                <a:ext uri="{FF2B5EF4-FFF2-40B4-BE49-F238E27FC236}">
                  <a16:creationId xmlns:a16="http://schemas.microsoft.com/office/drawing/2014/main" id="{E2E069FC-1D08-3AED-1710-D66026EEC44F}"/>
                </a:ext>
              </a:extLst>
            </p:cNvPr>
            <p:cNvSpPr txBox="1"/>
            <p:nvPr/>
          </p:nvSpPr>
          <p:spPr>
            <a:xfrm>
              <a:off x="3527565" y="2679793"/>
              <a:ext cx="6281457" cy="830997"/>
            </a:xfrm>
            <a:prstGeom prst="rect">
              <a:avLst/>
            </a:prstGeom>
            <a:noFill/>
          </p:spPr>
          <p:txBody>
            <a:bodyPr wrap="square" rtlCol="0">
              <a:spAutoFit/>
            </a:bodyPr>
            <a:lstStyle/>
            <a:p>
              <a:r>
                <a:rPr lang="en-CA" sz="1200" dirty="0"/>
                <a:t>Although </a:t>
              </a:r>
              <a:r>
                <a:rPr lang="en-CA" sz="1200" dirty="0" err="1"/>
                <a:t>gfortran</a:t>
              </a:r>
              <a:r>
                <a:rPr lang="en-CA" sz="1200" dirty="0"/>
                <a:t> is the GCC Fortran compiler, I wrote a symbolic link for readability in /bin/ directory: ln –s </a:t>
              </a:r>
              <a:r>
                <a:rPr lang="en-CA" sz="1200" dirty="0" err="1"/>
                <a:t>gfortran</a:t>
              </a:r>
              <a:r>
                <a:rPr lang="en-CA" sz="1200" dirty="0"/>
                <a:t> f77, the check if .</a:t>
              </a:r>
              <a:r>
                <a:rPr lang="en-CA" sz="1200" dirty="0" err="1"/>
                <a:t>bashrc</a:t>
              </a:r>
              <a:r>
                <a:rPr lang="en-CA" sz="1200" dirty="0"/>
                <a:t> path is OK.</a:t>
              </a:r>
            </a:p>
            <a:p>
              <a:endParaRPr lang="en-CA" sz="1200" dirty="0"/>
            </a:p>
            <a:p>
              <a:r>
                <a:rPr lang="en-CA" sz="1200" dirty="0"/>
                <a:t>-c flag creates all </a:t>
              </a:r>
              <a:r>
                <a:rPr lang="en-CA" sz="1200" dirty="0" err="1"/>
                <a:t>fortran</a:t>
              </a:r>
              <a:r>
                <a:rPr lang="en-CA" sz="1200" dirty="0"/>
                <a:t> *.o object files</a:t>
              </a:r>
            </a:p>
          </p:txBody>
        </p:sp>
        <p:sp>
          <p:nvSpPr>
            <p:cNvPr id="11" name="Oval 10">
              <a:extLst>
                <a:ext uri="{FF2B5EF4-FFF2-40B4-BE49-F238E27FC236}">
                  <a16:creationId xmlns:a16="http://schemas.microsoft.com/office/drawing/2014/main" id="{78873D80-060F-B587-6510-4A91C550A56A}"/>
                </a:ext>
              </a:extLst>
            </p:cNvPr>
            <p:cNvSpPr/>
            <p:nvPr/>
          </p:nvSpPr>
          <p:spPr>
            <a:xfrm>
              <a:off x="2689191" y="3874658"/>
              <a:ext cx="940697" cy="28632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ight Brace 11">
              <a:extLst>
                <a:ext uri="{FF2B5EF4-FFF2-40B4-BE49-F238E27FC236}">
                  <a16:creationId xmlns:a16="http://schemas.microsoft.com/office/drawing/2014/main" id="{B2EBED1E-B7A2-C64F-65A4-6C416BFE1749}"/>
                </a:ext>
              </a:extLst>
            </p:cNvPr>
            <p:cNvSpPr/>
            <p:nvPr/>
          </p:nvSpPr>
          <p:spPr>
            <a:xfrm>
              <a:off x="4110182" y="3893718"/>
              <a:ext cx="189345" cy="285733"/>
            </a:xfrm>
            <a:prstGeom prst="rightBrace">
              <a:avLst>
                <a:gd name="adj1" fmla="val 8333"/>
                <a:gd name="adj2" fmla="val 48487"/>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TextBox 12">
              <a:extLst>
                <a:ext uri="{FF2B5EF4-FFF2-40B4-BE49-F238E27FC236}">
                  <a16:creationId xmlns:a16="http://schemas.microsoft.com/office/drawing/2014/main" id="{48087AD9-CD6D-1A11-A8D9-19A8D08066A3}"/>
                </a:ext>
              </a:extLst>
            </p:cNvPr>
            <p:cNvSpPr txBox="1"/>
            <p:nvPr/>
          </p:nvSpPr>
          <p:spPr>
            <a:xfrm>
              <a:off x="3241961" y="4504326"/>
              <a:ext cx="3057966" cy="276999"/>
            </a:xfrm>
            <a:prstGeom prst="rect">
              <a:avLst/>
            </a:prstGeom>
            <a:noFill/>
          </p:spPr>
          <p:txBody>
            <a:bodyPr wrap="square" rtlCol="0">
              <a:spAutoFit/>
            </a:bodyPr>
            <a:lstStyle/>
            <a:p>
              <a:r>
                <a:rPr lang="en-CA" sz="1200" dirty="0"/>
                <a:t>Final “-o” output is the executable file in Linux</a:t>
              </a:r>
            </a:p>
          </p:txBody>
        </p:sp>
        <p:cxnSp>
          <p:nvCxnSpPr>
            <p:cNvPr id="14" name="Straight Arrow Connector 13">
              <a:extLst>
                <a:ext uri="{FF2B5EF4-FFF2-40B4-BE49-F238E27FC236}">
                  <a16:creationId xmlns:a16="http://schemas.microsoft.com/office/drawing/2014/main" id="{31A5276D-0A19-0AE7-65AA-6035E2013592}"/>
                </a:ext>
              </a:extLst>
            </p:cNvPr>
            <p:cNvCxnSpPr>
              <a:cxnSpLocks/>
            </p:cNvCxnSpPr>
            <p:nvPr/>
          </p:nvCxnSpPr>
          <p:spPr>
            <a:xfrm>
              <a:off x="3112650" y="4099942"/>
              <a:ext cx="223983" cy="37815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C117600-B295-7846-8C0A-29010E9888B7}"/>
                </a:ext>
              </a:extLst>
            </p:cNvPr>
            <p:cNvSpPr txBox="1"/>
            <p:nvPr/>
          </p:nvSpPr>
          <p:spPr>
            <a:xfrm>
              <a:off x="4322948" y="3896891"/>
              <a:ext cx="3204687" cy="276999"/>
            </a:xfrm>
            <a:prstGeom prst="rect">
              <a:avLst/>
            </a:prstGeom>
            <a:noFill/>
          </p:spPr>
          <p:txBody>
            <a:bodyPr wrap="square" rtlCol="0">
              <a:spAutoFit/>
            </a:bodyPr>
            <a:lstStyle/>
            <a:p>
              <a:r>
                <a:rPr lang="en-CA" sz="1200" dirty="0"/>
                <a:t>Link all *.o object files and –</a:t>
              </a:r>
              <a:r>
                <a:rPr lang="en-CA" sz="1200" dirty="0" err="1"/>
                <a:t>lm</a:t>
              </a:r>
              <a:r>
                <a:rPr lang="en-CA" sz="1200" dirty="0"/>
                <a:t> default libraries</a:t>
              </a:r>
            </a:p>
          </p:txBody>
        </p:sp>
        <p:sp>
          <p:nvSpPr>
            <p:cNvPr id="17" name="Oval 16">
              <a:extLst>
                <a:ext uri="{FF2B5EF4-FFF2-40B4-BE49-F238E27FC236}">
                  <a16:creationId xmlns:a16="http://schemas.microsoft.com/office/drawing/2014/main" id="{90A2E0FE-5CF0-E8ED-3CFA-4182D92E3A3C}"/>
                </a:ext>
              </a:extLst>
            </p:cNvPr>
            <p:cNvSpPr/>
            <p:nvPr/>
          </p:nvSpPr>
          <p:spPr>
            <a:xfrm>
              <a:off x="1996132" y="3883303"/>
              <a:ext cx="562342" cy="28632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75946FD9-FFE9-CA9B-88DF-E559C39C1C5A}"/>
                </a:ext>
              </a:extLst>
            </p:cNvPr>
            <p:cNvSpPr txBox="1"/>
            <p:nvPr/>
          </p:nvSpPr>
          <p:spPr>
            <a:xfrm>
              <a:off x="2406070" y="5071701"/>
              <a:ext cx="5611094" cy="461665"/>
            </a:xfrm>
            <a:prstGeom prst="rect">
              <a:avLst/>
            </a:prstGeom>
            <a:noFill/>
          </p:spPr>
          <p:txBody>
            <a:bodyPr wrap="square" rtlCol="0">
              <a:spAutoFit/>
            </a:bodyPr>
            <a:lstStyle/>
            <a:p>
              <a:r>
                <a:rPr lang="en-CA" sz="1200" dirty="0"/>
                <a:t>Make sure to use </a:t>
              </a:r>
              <a:r>
                <a:rPr lang="en-CA" sz="1200" dirty="0" err="1"/>
                <a:t>gfortran</a:t>
              </a:r>
              <a:r>
                <a:rPr lang="en-CA" sz="1200" dirty="0"/>
                <a:t>, not </a:t>
              </a:r>
              <a:r>
                <a:rPr lang="en-CA" sz="1200" dirty="0" err="1"/>
                <a:t>gcc</a:t>
              </a:r>
              <a:r>
                <a:rPr lang="en-CA" sz="1200" dirty="0"/>
                <a:t> here. The reason is that </a:t>
              </a:r>
              <a:r>
                <a:rPr lang="en-CA" sz="1200" dirty="0" err="1"/>
                <a:t>gfortran</a:t>
              </a:r>
              <a:r>
                <a:rPr lang="en-CA" sz="1200" dirty="0"/>
                <a:t> brings specific </a:t>
              </a:r>
              <a:r>
                <a:rPr lang="en-CA" sz="1200" dirty="0" err="1"/>
                <a:t>fortran</a:t>
              </a:r>
              <a:r>
                <a:rPr lang="en-CA" sz="1200" dirty="0"/>
                <a:t> defaults and libraries that GCC does not have in C neither C++</a:t>
              </a:r>
            </a:p>
          </p:txBody>
        </p:sp>
        <p:cxnSp>
          <p:nvCxnSpPr>
            <p:cNvPr id="19" name="Straight Arrow Connector 18">
              <a:extLst>
                <a:ext uri="{FF2B5EF4-FFF2-40B4-BE49-F238E27FC236}">
                  <a16:creationId xmlns:a16="http://schemas.microsoft.com/office/drawing/2014/main" id="{7C6E1C20-9E29-C641-74A0-722623773AAB}"/>
                </a:ext>
              </a:extLst>
            </p:cNvPr>
            <p:cNvCxnSpPr>
              <a:cxnSpLocks/>
            </p:cNvCxnSpPr>
            <p:nvPr/>
          </p:nvCxnSpPr>
          <p:spPr>
            <a:xfrm>
              <a:off x="2219063" y="4093885"/>
              <a:ext cx="239130" cy="97355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7267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3637E2E-C165-4E96-FB7D-A8E256EA8C86}"/>
              </a:ext>
            </a:extLst>
          </p:cNvPr>
          <p:cNvGrpSpPr/>
          <p:nvPr/>
        </p:nvGrpSpPr>
        <p:grpSpPr>
          <a:xfrm>
            <a:off x="2339108" y="297511"/>
            <a:ext cx="7513785" cy="6189090"/>
            <a:chOff x="2147451" y="323729"/>
            <a:chExt cx="7513785" cy="6189090"/>
          </a:xfrm>
        </p:grpSpPr>
        <p:pic>
          <p:nvPicPr>
            <p:cNvPr id="5" name="Picture 4" descr="Table&#10;&#10;Description automatically generated with medium confidence">
              <a:extLst>
                <a:ext uri="{FF2B5EF4-FFF2-40B4-BE49-F238E27FC236}">
                  <a16:creationId xmlns:a16="http://schemas.microsoft.com/office/drawing/2014/main" id="{DF26C45A-7608-B19F-49BB-D91A6ADC4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259" y="323729"/>
              <a:ext cx="6754168" cy="5249008"/>
            </a:xfrm>
            <a:prstGeom prst="rect">
              <a:avLst/>
            </a:prstGeom>
          </p:spPr>
        </p:pic>
        <p:sp>
          <p:nvSpPr>
            <p:cNvPr id="6" name="Right Brace 5">
              <a:extLst>
                <a:ext uri="{FF2B5EF4-FFF2-40B4-BE49-F238E27FC236}">
                  <a16:creationId xmlns:a16="http://schemas.microsoft.com/office/drawing/2014/main" id="{5EFEBB69-CF15-F207-7864-E2BCECF56FC5}"/>
                </a:ext>
              </a:extLst>
            </p:cNvPr>
            <p:cNvSpPr/>
            <p:nvPr/>
          </p:nvSpPr>
          <p:spPr>
            <a:xfrm rot="5400000">
              <a:off x="5779399" y="2431717"/>
              <a:ext cx="249889" cy="6839866"/>
            </a:xfrm>
            <a:prstGeom prst="rightBrace">
              <a:avLst>
                <a:gd name="adj1" fmla="val 8333"/>
                <a:gd name="adj2" fmla="val 48487"/>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TextBox 6">
              <a:extLst>
                <a:ext uri="{FF2B5EF4-FFF2-40B4-BE49-F238E27FC236}">
                  <a16:creationId xmlns:a16="http://schemas.microsoft.com/office/drawing/2014/main" id="{8250A5B3-A668-90F2-DEAD-2C43DAD237B6}"/>
                </a:ext>
              </a:extLst>
            </p:cNvPr>
            <p:cNvSpPr txBox="1"/>
            <p:nvPr/>
          </p:nvSpPr>
          <p:spPr>
            <a:xfrm>
              <a:off x="2147451" y="6051154"/>
              <a:ext cx="7513785" cy="461665"/>
            </a:xfrm>
            <a:prstGeom prst="rect">
              <a:avLst/>
            </a:prstGeom>
            <a:noFill/>
          </p:spPr>
          <p:txBody>
            <a:bodyPr wrap="square" rtlCol="0">
              <a:spAutoFit/>
            </a:bodyPr>
            <a:lstStyle/>
            <a:p>
              <a:r>
                <a:rPr lang="en-CA" sz="1200" dirty="0"/>
                <a:t>Many </a:t>
              </a:r>
              <a:r>
                <a:rPr lang="en-CA" sz="1200" b="1" dirty="0">
                  <a:solidFill>
                    <a:srgbClr val="FF00FF"/>
                  </a:solidFill>
                </a:rPr>
                <a:t>Warning</a:t>
              </a:r>
              <a:r>
                <a:rPr lang="en-CA" sz="1200" dirty="0"/>
                <a:t> compilation messages for the </a:t>
              </a:r>
              <a:r>
                <a:rPr lang="en-CA" sz="1200" b="1" dirty="0">
                  <a:solidFill>
                    <a:srgbClr val="FF00FF"/>
                  </a:solidFill>
                </a:rPr>
                <a:t>Fortran</a:t>
              </a:r>
              <a:r>
                <a:rPr lang="en-CA" sz="1200" dirty="0"/>
                <a:t> source codes. The C program interface had no warnings at all.</a:t>
              </a:r>
            </a:p>
            <a:p>
              <a:r>
                <a:rPr lang="en-CA" sz="1200" dirty="0"/>
                <a:t>Ignore most warnings for legacy old Fortran sources, but make sure that your C code is seamless.</a:t>
              </a:r>
            </a:p>
          </p:txBody>
        </p:sp>
      </p:grpSp>
    </p:spTree>
    <p:extLst>
      <p:ext uri="{BB962C8B-B14F-4D97-AF65-F5344CB8AC3E}">
        <p14:creationId xmlns:p14="http://schemas.microsoft.com/office/powerpoint/2010/main" val="1403672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9132D902-103E-4554-4AFB-4C2CA588628E}"/>
              </a:ext>
            </a:extLst>
          </p:cNvPr>
          <p:cNvSpPr txBox="1"/>
          <p:nvPr/>
        </p:nvSpPr>
        <p:spPr>
          <a:xfrm>
            <a:off x="8756073" y="1840338"/>
            <a:ext cx="3084946" cy="2031325"/>
          </a:xfrm>
          <a:prstGeom prst="rect">
            <a:avLst/>
          </a:prstGeom>
          <a:noFill/>
        </p:spPr>
        <p:txBody>
          <a:bodyPr wrap="square" rtlCol="0">
            <a:spAutoFit/>
          </a:bodyPr>
          <a:lstStyle/>
          <a:p>
            <a:r>
              <a:rPr lang="en-CA" sz="1400" dirty="0"/>
              <a:t>I used my commercial </a:t>
            </a:r>
            <a:r>
              <a:rPr lang="en-CA" sz="1400" i="1" dirty="0"/>
              <a:t>petrophysics</a:t>
            </a:r>
            <a:r>
              <a:rPr lang="en-CA" sz="1400" dirty="0"/>
              <a:t> software for the exercise. It is a huge Java package of 150,000+ lines of source code and 200+ classes.</a:t>
            </a:r>
          </a:p>
          <a:p>
            <a:endParaRPr lang="en-CA" sz="1400" dirty="0"/>
          </a:p>
          <a:p>
            <a:r>
              <a:rPr lang="en-CA" sz="1400" dirty="0"/>
              <a:t>It is used in the Oil &amp; Gas industry for depths, not heights or elevations. That’s why I had to enforce a </a:t>
            </a:r>
            <a:r>
              <a:rPr lang="en-CA" sz="1400" b="1" dirty="0">
                <a:solidFill>
                  <a:srgbClr val="C00000"/>
                </a:solidFill>
              </a:rPr>
              <a:t>negative sign </a:t>
            </a:r>
            <a:r>
              <a:rPr lang="en-CA" sz="1400" dirty="0"/>
              <a:t>on the Z vertical axis.</a:t>
            </a:r>
          </a:p>
        </p:txBody>
      </p:sp>
      <p:grpSp>
        <p:nvGrpSpPr>
          <p:cNvPr id="20" name="Group 19">
            <a:extLst>
              <a:ext uri="{FF2B5EF4-FFF2-40B4-BE49-F238E27FC236}">
                <a16:creationId xmlns:a16="http://schemas.microsoft.com/office/drawing/2014/main" id="{A88A1539-9697-6AE9-4009-CF32EDDCD2BB}"/>
              </a:ext>
            </a:extLst>
          </p:cNvPr>
          <p:cNvGrpSpPr/>
          <p:nvPr/>
        </p:nvGrpSpPr>
        <p:grpSpPr>
          <a:xfrm>
            <a:off x="133389" y="110263"/>
            <a:ext cx="11282757" cy="6738310"/>
            <a:chOff x="133389" y="110263"/>
            <a:chExt cx="11282757" cy="6738310"/>
          </a:xfrm>
        </p:grpSpPr>
        <p:grpSp>
          <p:nvGrpSpPr>
            <p:cNvPr id="18" name="Group 17">
              <a:extLst>
                <a:ext uri="{FF2B5EF4-FFF2-40B4-BE49-F238E27FC236}">
                  <a16:creationId xmlns:a16="http://schemas.microsoft.com/office/drawing/2014/main" id="{01256305-B44A-9346-E6E4-292EACECB83D}"/>
                </a:ext>
              </a:extLst>
            </p:cNvPr>
            <p:cNvGrpSpPr/>
            <p:nvPr/>
          </p:nvGrpSpPr>
          <p:grpSpPr>
            <a:xfrm>
              <a:off x="133389" y="110263"/>
              <a:ext cx="11282757" cy="6738310"/>
              <a:chOff x="133389" y="110263"/>
              <a:chExt cx="11282757" cy="6738310"/>
            </a:xfrm>
          </p:grpSpPr>
          <p:sp>
            <p:nvSpPr>
              <p:cNvPr id="2" name="TextBox 1">
                <a:extLst>
                  <a:ext uri="{FF2B5EF4-FFF2-40B4-BE49-F238E27FC236}">
                    <a16:creationId xmlns:a16="http://schemas.microsoft.com/office/drawing/2014/main" id="{1E399B08-EA68-C858-3CCA-5AE95B8EB133}"/>
                  </a:ext>
                </a:extLst>
              </p:cNvPr>
              <p:cNvSpPr txBox="1"/>
              <p:nvPr/>
            </p:nvSpPr>
            <p:spPr>
              <a:xfrm>
                <a:off x="2917160" y="110263"/>
                <a:ext cx="2632364" cy="369332"/>
              </a:xfrm>
              <a:prstGeom prst="rect">
                <a:avLst/>
              </a:prstGeom>
              <a:noFill/>
            </p:spPr>
            <p:txBody>
              <a:bodyPr wrap="square" rtlCol="0">
                <a:spAutoFit/>
              </a:bodyPr>
              <a:lstStyle/>
              <a:p>
                <a:pPr algn="ctr"/>
                <a:r>
                  <a:rPr lang="en-CA" b="1" dirty="0">
                    <a:solidFill>
                      <a:srgbClr val="002060"/>
                    </a:solidFill>
                  </a:rPr>
                  <a:t>Height Plots of Properties</a:t>
                </a:r>
              </a:p>
            </p:txBody>
          </p:sp>
          <p:pic>
            <p:nvPicPr>
              <p:cNvPr id="11" name="Picture 10" descr="Graphical user interface&#10;&#10;Description automatically generated">
                <a:extLst>
                  <a:ext uri="{FF2B5EF4-FFF2-40B4-BE49-F238E27FC236}">
                    <a16:creationId xmlns:a16="http://schemas.microsoft.com/office/drawing/2014/main" id="{DA1BFE0E-5F71-0A28-D6AC-4D5ED2724B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89" y="454985"/>
                <a:ext cx="8199907" cy="6393588"/>
              </a:xfrm>
              <a:prstGeom prst="rect">
                <a:avLst/>
              </a:prstGeom>
            </p:spPr>
          </p:pic>
          <p:cxnSp>
            <p:nvCxnSpPr>
              <p:cNvPr id="14" name="Straight Arrow Connector 13">
                <a:extLst>
                  <a:ext uri="{FF2B5EF4-FFF2-40B4-BE49-F238E27FC236}">
                    <a16:creationId xmlns:a16="http://schemas.microsoft.com/office/drawing/2014/main" id="{F0E82A8F-11F8-44F0-9065-AAF79AE5C927}"/>
                  </a:ext>
                </a:extLst>
              </p:cNvPr>
              <p:cNvCxnSpPr>
                <a:cxnSpLocks/>
              </p:cNvCxnSpPr>
              <p:nvPr/>
            </p:nvCxnSpPr>
            <p:spPr>
              <a:xfrm>
                <a:off x="4233342" y="2937164"/>
                <a:ext cx="4522731" cy="208741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F7D988-588C-738C-3752-4A4FD77B8F5E}"/>
                  </a:ext>
                </a:extLst>
              </p:cNvPr>
              <p:cNvSpPr txBox="1"/>
              <p:nvPr/>
            </p:nvSpPr>
            <p:spPr>
              <a:xfrm>
                <a:off x="8756073" y="4883045"/>
                <a:ext cx="2660073" cy="1169551"/>
              </a:xfrm>
              <a:prstGeom prst="rect">
                <a:avLst/>
              </a:prstGeom>
              <a:noFill/>
            </p:spPr>
            <p:txBody>
              <a:bodyPr wrap="square" rtlCol="0">
                <a:spAutoFit/>
              </a:bodyPr>
              <a:lstStyle/>
              <a:p>
                <a:r>
                  <a:rPr lang="en-CA" sz="1400" dirty="0"/>
                  <a:t>Staircase type numerical artifacts present in the Fortran library. The C interface post-processing program could easily smooth this behaviour using </a:t>
                </a:r>
                <a:r>
                  <a:rPr lang="en-CA" sz="1400" i="1" dirty="0"/>
                  <a:t>Kernel</a:t>
                </a:r>
                <a:r>
                  <a:rPr lang="en-CA" sz="1400" dirty="0"/>
                  <a:t> functions.</a:t>
                </a:r>
              </a:p>
            </p:txBody>
          </p:sp>
        </p:grpSp>
        <p:sp>
          <p:nvSpPr>
            <p:cNvPr id="19" name="Oval 18">
              <a:extLst>
                <a:ext uri="{FF2B5EF4-FFF2-40B4-BE49-F238E27FC236}">
                  <a16:creationId xmlns:a16="http://schemas.microsoft.com/office/drawing/2014/main" id="{BFD37494-F811-57A4-D17D-C82689B68A02}"/>
                </a:ext>
              </a:extLst>
            </p:cNvPr>
            <p:cNvSpPr/>
            <p:nvPr/>
          </p:nvSpPr>
          <p:spPr>
            <a:xfrm>
              <a:off x="1707695" y="3485234"/>
              <a:ext cx="286327" cy="60660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21" name="Straight Arrow Connector 20">
            <a:extLst>
              <a:ext uri="{FF2B5EF4-FFF2-40B4-BE49-F238E27FC236}">
                <a16:creationId xmlns:a16="http://schemas.microsoft.com/office/drawing/2014/main" id="{54EA5732-50C5-46CB-D818-AA095FA0BC7D}"/>
              </a:ext>
            </a:extLst>
          </p:cNvPr>
          <p:cNvCxnSpPr>
            <a:cxnSpLocks/>
          </p:cNvCxnSpPr>
          <p:nvPr/>
        </p:nvCxnSpPr>
        <p:spPr>
          <a:xfrm flipH="1">
            <a:off x="1994022" y="3485234"/>
            <a:ext cx="8490283" cy="98475"/>
          </a:xfrm>
          <a:prstGeom prst="straightConnector1">
            <a:avLst/>
          </a:prstGeom>
          <a:ln w="127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845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D0E902-A141-3207-2D8A-6ED86EE1CD8B}"/>
              </a:ext>
            </a:extLst>
          </p:cNvPr>
          <p:cNvSpPr txBox="1"/>
          <p:nvPr/>
        </p:nvSpPr>
        <p:spPr>
          <a:xfrm>
            <a:off x="3135746" y="166255"/>
            <a:ext cx="6151418" cy="369332"/>
          </a:xfrm>
          <a:prstGeom prst="rect">
            <a:avLst/>
          </a:prstGeom>
          <a:noFill/>
        </p:spPr>
        <p:txBody>
          <a:bodyPr wrap="square" rtlCol="0">
            <a:spAutoFit/>
          </a:bodyPr>
          <a:lstStyle/>
          <a:p>
            <a:pPr algn="ctr"/>
            <a:r>
              <a:rPr lang="en-CA" dirty="0">
                <a:solidFill>
                  <a:srgbClr val="002060"/>
                </a:solidFill>
              </a:rPr>
              <a:t>Assessment 5: HTML5/CSS/JavaScript</a:t>
            </a:r>
            <a:endParaRPr lang="en-CA" b="1" dirty="0">
              <a:solidFill>
                <a:srgbClr val="002060"/>
              </a:solidFill>
            </a:endParaRPr>
          </a:p>
        </p:txBody>
      </p:sp>
      <p:grpSp>
        <p:nvGrpSpPr>
          <p:cNvPr id="6" name="Group 5">
            <a:extLst>
              <a:ext uri="{FF2B5EF4-FFF2-40B4-BE49-F238E27FC236}">
                <a16:creationId xmlns:a16="http://schemas.microsoft.com/office/drawing/2014/main" id="{BD1BF9B1-263C-9011-4BCC-39BEEB4EC076}"/>
              </a:ext>
            </a:extLst>
          </p:cNvPr>
          <p:cNvGrpSpPr/>
          <p:nvPr/>
        </p:nvGrpSpPr>
        <p:grpSpPr>
          <a:xfrm>
            <a:off x="2909455" y="600375"/>
            <a:ext cx="6377709" cy="3334326"/>
            <a:chOff x="2909455" y="868219"/>
            <a:chExt cx="6377709" cy="3334326"/>
          </a:xfrm>
        </p:grpSpPr>
        <p:pic>
          <p:nvPicPr>
            <p:cNvPr id="4" name="Picture 3" descr="Text, timeline&#10;&#10;Description automatically generated">
              <a:extLst>
                <a:ext uri="{FF2B5EF4-FFF2-40B4-BE49-F238E27FC236}">
                  <a16:creationId xmlns:a16="http://schemas.microsoft.com/office/drawing/2014/main" id="{63A2DA28-FA8C-C331-2D03-9737B6972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465" y="940939"/>
              <a:ext cx="6227070" cy="3160006"/>
            </a:xfrm>
            <a:prstGeom prst="rect">
              <a:avLst/>
            </a:prstGeom>
          </p:spPr>
        </p:pic>
        <p:sp>
          <p:nvSpPr>
            <p:cNvPr id="5" name="Rectangle 4">
              <a:extLst>
                <a:ext uri="{FF2B5EF4-FFF2-40B4-BE49-F238E27FC236}">
                  <a16:creationId xmlns:a16="http://schemas.microsoft.com/office/drawing/2014/main" id="{C2785B5B-E75A-0628-381D-24AFE1204EB0}"/>
                </a:ext>
              </a:extLst>
            </p:cNvPr>
            <p:cNvSpPr/>
            <p:nvPr/>
          </p:nvSpPr>
          <p:spPr>
            <a:xfrm>
              <a:off x="2909455" y="868219"/>
              <a:ext cx="6377709" cy="3334326"/>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7" name="TextBox 6">
            <a:extLst>
              <a:ext uri="{FF2B5EF4-FFF2-40B4-BE49-F238E27FC236}">
                <a16:creationId xmlns:a16="http://schemas.microsoft.com/office/drawing/2014/main" id="{01F0682B-1948-1A44-7936-C04DFFCA2B06}"/>
              </a:ext>
            </a:extLst>
          </p:cNvPr>
          <p:cNvSpPr txBox="1"/>
          <p:nvPr/>
        </p:nvSpPr>
        <p:spPr>
          <a:xfrm>
            <a:off x="1219201" y="3999362"/>
            <a:ext cx="9753599" cy="2893100"/>
          </a:xfrm>
          <a:prstGeom prst="rect">
            <a:avLst/>
          </a:prstGeom>
          <a:noFill/>
        </p:spPr>
        <p:txBody>
          <a:bodyPr wrap="square" rtlCol="0">
            <a:spAutoFit/>
          </a:bodyPr>
          <a:lstStyle/>
          <a:p>
            <a:r>
              <a:rPr lang="en-CA" sz="1400" dirty="0"/>
              <a:t>I wrote basic illustrative code on </a:t>
            </a:r>
            <a:r>
              <a:rPr lang="en-CA" sz="1400" i="1" dirty="0"/>
              <a:t>HTML5</a:t>
            </a:r>
            <a:r>
              <a:rPr lang="en-CA" sz="1400" dirty="0"/>
              <a:t>, </a:t>
            </a:r>
            <a:r>
              <a:rPr lang="en-CA" sz="1400" i="1" dirty="0"/>
              <a:t>CCS</a:t>
            </a:r>
            <a:r>
              <a:rPr lang="en-CA" sz="1400" dirty="0"/>
              <a:t>, </a:t>
            </a:r>
            <a:r>
              <a:rPr lang="en-CA" sz="1400" i="1" dirty="0"/>
              <a:t>JavaScript</a:t>
            </a:r>
            <a:r>
              <a:rPr lang="en-CA" sz="1400" dirty="0"/>
              <a:t>, and even </a:t>
            </a:r>
            <a:r>
              <a:rPr lang="en-CA" sz="1400" i="1" dirty="0"/>
              <a:t>PHP</a:t>
            </a:r>
            <a:r>
              <a:rPr lang="en-CA" sz="1400" dirty="0"/>
              <a:t>. All of then </a:t>
            </a:r>
            <a:r>
              <a:rPr lang="en-CA" sz="1400" b="1" i="1" dirty="0"/>
              <a:t>ASCII</a:t>
            </a:r>
            <a:r>
              <a:rPr lang="en-CA" sz="1400" b="1" dirty="0"/>
              <a:t> Hand-Written</a:t>
            </a:r>
            <a:r>
              <a:rPr lang="en-CA" sz="1400" dirty="0"/>
              <a:t>, not using Web edition software.</a:t>
            </a:r>
          </a:p>
          <a:p>
            <a:endParaRPr lang="en-CA" sz="1400" dirty="0"/>
          </a:p>
          <a:p>
            <a:pPr marL="285750" indent="-285750">
              <a:buFont typeface="Arial" panose="020B0604020202020204" pitchFamily="34" charset="0"/>
              <a:buChar char="•"/>
            </a:pPr>
            <a:r>
              <a:rPr lang="en-CA" sz="1400" b="1" dirty="0"/>
              <a:t>HTML</a:t>
            </a:r>
            <a:r>
              <a:rPr lang="en-CA" sz="1400" dirty="0"/>
              <a:t> controls the basic </a:t>
            </a:r>
            <a:r>
              <a:rPr lang="en-CA" sz="1400" i="1" dirty="0"/>
              <a:t>structural block of the web page</a:t>
            </a:r>
            <a:r>
              <a:rPr lang="en-CA" sz="1400" dirty="0"/>
              <a:t>. I put head, example images, input and output boxes, and internal and external links.</a:t>
            </a:r>
          </a:p>
          <a:p>
            <a:pPr marL="285750" indent="-285750">
              <a:buFont typeface="Arial" panose="020B0604020202020204" pitchFamily="34" charset="0"/>
              <a:buChar char="•"/>
            </a:pPr>
            <a:endParaRPr lang="en-CA" sz="1400" dirty="0"/>
          </a:p>
          <a:p>
            <a:pPr marL="285750" indent="-285750">
              <a:buFont typeface="Arial" panose="020B0604020202020204" pitchFamily="34" charset="0"/>
              <a:buChar char="•"/>
            </a:pPr>
            <a:r>
              <a:rPr lang="en-CA" sz="1400" b="1" dirty="0"/>
              <a:t>CSS</a:t>
            </a:r>
            <a:r>
              <a:rPr lang="en-CA" sz="1400" dirty="0"/>
              <a:t> control the font types, colors, but more interesting and valuable, I programmed a “</a:t>
            </a:r>
            <a:r>
              <a:rPr lang="en-CA" sz="1400" b="1" i="1" dirty="0"/>
              <a:t>Responsive Design</a:t>
            </a:r>
            <a:r>
              <a:rPr lang="en-CA" sz="1400" dirty="0"/>
              <a:t>”. This is not only nice, but necessary to ensure that the page is </a:t>
            </a:r>
            <a:r>
              <a:rPr lang="en-CA" sz="1400" b="1" dirty="0"/>
              <a:t>readable on any device</a:t>
            </a:r>
            <a:r>
              <a:rPr lang="en-CA" sz="1400" dirty="0"/>
              <a:t>, from a large </a:t>
            </a:r>
            <a:r>
              <a:rPr lang="en-CA" sz="1400" i="1" dirty="0"/>
              <a:t>Desktop Screen </a:t>
            </a:r>
            <a:r>
              <a:rPr lang="en-CA" sz="1400" dirty="0"/>
              <a:t>to a tiny </a:t>
            </a:r>
            <a:r>
              <a:rPr lang="en-CA" sz="1400" i="1" dirty="0"/>
              <a:t>Mobile Phone Screen</a:t>
            </a:r>
            <a:r>
              <a:rPr lang="en-CA" sz="1400" dirty="0"/>
              <a:t>.</a:t>
            </a:r>
          </a:p>
          <a:p>
            <a:pPr marL="285750" indent="-285750">
              <a:buFont typeface="Arial" panose="020B0604020202020204" pitchFamily="34" charset="0"/>
              <a:buChar char="•"/>
            </a:pPr>
            <a:endParaRPr lang="en-CA" sz="1400" dirty="0"/>
          </a:p>
          <a:p>
            <a:pPr marL="285750" indent="-285750">
              <a:buFont typeface="Arial" panose="020B0604020202020204" pitchFamily="34" charset="0"/>
              <a:buChar char="•"/>
            </a:pPr>
            <a:r>
              <a:rPr lang="en-CA" sz="1400" b="1" dirty="0"/>
              <a:t>JavaScript </a:t>
            </a:r>
            <a:r>
              <a:rPr lang="en-CA" sz="1400" dirty="0"/>
              <a:t>programmatically validates HTML inputs from the </a:t>
            </a:r>
            <a:r>
              <a:rPr lang="en-CA" sz="1400" b="1" i="1" dirty="0"/>
              <a:t>client side</a:t>
            </a:r>
            <a:r>
              <a:rPr lang="en-CA" sz="1400" dirty="0"/>
              <a:t>, without connecting to the remote server.</a:t>
            </a:r>
          </a:p>
          <a:p>
            <a:pPr marL="285750" indent="-285750">
              <a:buFont typeface="Arial" panose="020B0604020202020204" pitchFamily="34" charset="0"/>
              <a:buChar char="•"/>
            </a:pPr>
            <a:endParaRPr lang="en-CA" sz="1400" dirty="0"/>
          </a:p>
          <a:p>
            <a:pPr marL="285750" indent="-285750">
              <a:buFont typeface="Arial" panose="020B0604020202020204" pitchFamily="34" charset="0"/>
              <a:buChar char="•"/>
            </a:pPr>
            <a:r>
              <a:rPr lang="en-CA" sz="1400" b="1" dirty="0"/>
              <a:t>PHP</a:t>
            </a:r>
            <a:r>
              <a:rPr lang="en-CA" sz="1400" dirty="0"/>
              <a:t> receives </a:t>
            </a:r>
            <a:r>
              <a:rPr lang="en-CA" sz="1400" i="1" dirty="0"/>
              <a:t>HTTP POST </a:t>
            </a:r>
            <a:r>
              <a:rPr lang="en-CA" sz="1400" dirty="0"/>
              <a:t>data from HTML, it is processed (before JavaScript previously validated boxes inputs) on the server side and send results . I used a minimal of PHP features to include common files. Something HTML can’t do.</a:t>
            </a:r>
          </a:p>
        </p:txBody>
      </p:sp>
    </p:spTree>
    <p:extLst>
      <p:ext uri="{BB962C8B-B14F-4D97-AF65-F5344CB8AC3E}">
        <p14:creationId xmlns:p14="http://schemas.microsoft.com/office/powerpoint/2010/main" val="3397255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4CF36A6A-2E35-24CB-D127-7449606FC885}"/>
              </a:ext>
            </a:extLst>
          </p:cNvPr>
          <p:cNvGrpSpPr/>
          <p:nvPr/>
        </p:nvGrpSpPr>
        <p:grpSpPr>
          <a:xfrm>
            <a:off x="91332" y="87317"/>
            <a:ext cx="4563795" cy="6701410"/>
            <a:chOff x="91332" y="87317"/>
            <a:chExt cx="4563795" cy="6701410"/>
          </a:xfrm>
        </p:grpSpPr>
        <p:grpSp>
          <p:nvGrpSpPr>
            <p:cNvPr id="26" name="Group 25">
              <a:extLst>
                <a:ext uri="{FF2B5EF4-FFF2-40B4-BE49-F238E27FC236}">
                  <a16:creationId xmlns:a16="http://schemas.microsoft.com/office/drawing/2014/main" id="{8E0CC967-957C-DABC-A8A2-E0C6C04E9624}"/>
                </a:ext>
              </a:extLst>
            </p:cNvPr>
            <p:cNvGrpSpPr/>
            <p:nvPr/>
          </p:nvGrpSpPr>
          <p:grpSpPr>
            <a:xfrm>
              <a:off x="91332" y="87317"/>
              <a:ext cx="4563795" cy="6701410"/>
              <a:chOff x="91332" y="87317"/>
              <a:chExt cx="4563795" cy="6701410"/>
            </a:xfrm>
          </p:grpSpPr>
          <p:grpSp>
            <p:nvGrpSpPr>
              <p:cNvPr id="6" name="Group 5">
                <a:extLst>
                  <a:ext uri="{FF2B5EF4-FFF2-40B4-BE49-F238E27FC236}">
                    <a16:creationId xmlns:a16="http://schemas.microsoft.com/office/drawing/2014/main" id="{81492765-533E-A8A0-68E3-FC801BF17C92}"/>
                  </a:ext>
                </a:extLst>
              </p:cNvPr>
              <p:cNvGrpSpPr/>
              <p:nvPr/>
            </p:nvGrpSpPr>
            <p:grpSpPr>
              <a:xfrm>
                <a:off x="91332" y="87317"/>
                <a:ext cx="4166632" cy="6701410"/>
                <a:chOff x="3093150" y="207390"/>
                <a:chExt cx="4020046" cy="6353666"/>
              </a:xfrm>
            </p:grpSpPr>
            <p:pic>
              <p:nvPicPr>
                <p:cNvPr id="3" name="Picture 2" descr="A picture containing text&#10;&#10;Description automatically generated">
                  <a:extLst>
                    <a:ext uri="{FF2B5EF4-FFF2-40B4-BE49-F238E27FC236}">
                      <a16:creationId xmlns:a16="http://schemas.microsoft.com/office/drawing/2014/main" id="{C1D66F5D-6738-F5C6-4401-BC6907EE7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150" y="207390"/>
                  <a:ext cx="3976954" cy="3232347"/>
                </a:xfrm>
                <a:prstGeom prst="rect">
                  <a:avLst/>
                </a:prstGeom>
              </p:spPr>
            </p:pic>
            <p:pic>
              <p:nvPicPr>
                <p:cNvPr id="5" name="Picture 4" descr="Graphical user interface, website&#10;&#10;Description automatically generated">
                  <a:extLst>
                    <a:ext uri="{FF2B5EF4-FFF2-40B4-BE49-F238E27FC236}">
                      <a16:creationId xmlns:a16="http://schemas.microsoft.com/office/drawing/2014/main" id="{99AB906F-AFB6-C0EF-2661-E298A48AE2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150" y="3429000"/>
                  <a:ext cx="4020046" cy="3132056"/>
                </a:xfrm>
                <a:prstGeom prst="rect">
                  <a:avLst/>
                </a:prstGeom>
              </p:spPr>
            </p:pic>
          </p:grpSp>
          <p:sp>
            <p:nvSpPr>
              <p:cNvPr id="13" name="Right Brace 12">
                <a:extLst>
                  <a:ext uri="{FF2B5EF4-FFF2-40B4-BE49-F238E27FC236}">
                    <a16:creationId xmlns:a16="http://schemas.microsoft.com/office/drawing/2014/main" id="{B608471D-FE59-C889-089C-6106C91CF236}"/>
                  </a:ext>
                </a:extLst>
              </p:cNvPr>
              <p:cNvSpPr/>
              <p:nvPr/>
            </p:nvSpPr>
            <p:spPr>
              <a:xfrm>
                <a:off x="4387273" y="5403273"/>
                <a:ext cx="267854" cy="138545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Right Brace 14">
                <a:extLst>
                  <a:ext uri="{FF2B5EF4-FFF2-40B4-BE49-F238E27FC236}">
                    <a16:creationId xmlns:a16="http://schemas.microsoft.com/office/drawing/2014/main" id="{93EF5F96-E219-0C91-DAC7-479EDDA5CEC8}"/>
                  </a:ext>
                </a:extLst>
              </p:cNvPr>
              <p:cNvSpPr/>
              <p:nvPr/>
            </p:nvSpPr>
            <p:spPr>
              <a:xfrm>
                <a:off x="4391893" y="3930074"/>
                <a:ext cx="263234" cy="138545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4" name="Oval 23">
                <a:extLst>
                  <a:ext uri="{FF2B5EF4-FFF2-40B4-BE49-F238E27FC236}">
                    <a16:creationId xmlns:a16="http://schemas.microsoft.com/office/drawing/2014/main" id="{3F1C170C-9A09-40B0-2392-D0179944292F}"/>
                  </a:ext>
                </a:extLst>
              </p:cNvPr>
              <p:cNvSpPr/>
              <p:nvPr/>
            </p:nvSpPr>
            <p:spPr>
              <a:xfrm>
                <a:off x="1985819" y="2438399"/>
                <a:ext cx="1209964" cy="203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Oval 24">
                <a:extLst>
                  <a:ext uri="{FF2B5EF4-FFF2-40B4-BE49-F238E27FC236}">
                    <a16:creationId xmlns:a16="http://schemas.microsoft.com/office/drawing/2014/main" id="{1FB963A3-E283-1A18-E7A6-84BB999BC83D}"/>
                  </a:ext>
                </a:extLst>
              </p:cNvPr>
              <p:cNvSpPr/>
              <p:nvPr/>
            </p:nvSpPr>
            <p:spPr>
              <a:xfrm>
                <a:off x="1745673" y="644972"/>
                <a:ext cx="471054" cy="203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27" name="Straight Arrow Connector 26">
              <a:extLst>
                <a:ext uri="{FF2B5EF4-FFF2-40B4-BE49-F238E27FC236}">
                  <a16:creationId xmlns:a16="http://schemas.microsoft.com/office/drawing/2014/main" id="{6B9B70F5-D5FB-4CC6-CB93-3A4BF8ACAF90}"/>
                </a:ext>
              </a:extLst>
            </p:cNvPr>
            <p:cNvCxnSpPr>
              <a:cxnSpLocks/>
            </p:cNvCxnSpPr>
            <p:nvPr/>
          </p:nvCxnSpPr>
          <p:spPr>
            <a:xfrm>
              <a:off x="1995055" y="978190"/>
              <a:ext cx="471054" cy="137708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pic>
        <p:nvPicPr>
          <p:cNvPr id="8" name="Picture 7" descr="Graphical user interface&#10;&#10;Description automatically generated with medium confidence">
            <a:extLst>
              <a:ext uri="{FF2B5EF4-FFF2-40B4-BE49-F238E27FC236}">
                <a16:creationId xmlns:a16="http://schemas.microsoft.com/office/drawing/2014/main" id="{C586DF47-93BB-017B-139F-2A7C3414A4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0993" y="87317"/>
            <a:ext cx="2816641" cy="6748202"/>
          </a:xfrm>
          <a:prstGeom prst="rect">
            <a:avLst/>
          </a:prstGeom>
        </p:spPr>
      </p:pic>
      <p:grpSp>
        <p:nvGrpSpPr>
          <p:cNvPr id="12" name="Group 11">
            <a:extLst>
              <a:ext uri="{FF2B5EF4-FFF2-40B4-BE49-F238E27FC236}">
                <a16:creationId xmlns:a16="http://schemas.microsoft.com/office/drawing/2014/main" id="{632B65D2-672E-A9F4-7038-3B957C2535F8}"/>
              </a:ext>
            </a:extLst>
          </p:cNvPr>
          <p:cNvGrpSpPr/>
          <p:nvPr/>
        </p:nvGrpSpPr>
        <p:grpSpPr>
          <a:xfrm>
            <a:off x="4331852" y="978190"/>
            <a:ext cx="4528917" cy="338554"/>
            <a:chOff x="3980873" y="119209"/>
            <a:chExt cx="4528917" cy="338554"/>
          </a:xfrm>
        </p:grpSpPr>
        <p:sp>
          <p:nvSpPr>
            <p:cNvPr id="9" name="TextBox 8">
              <a:extLst>
                <a:ext uri="{FF2B5EF4-FFF2-40B4-BE49-F238E27FC236}">
                  <a16:creationId xmlns:a16="http://schemas.microsoft.com/office/drawing/2014/main" id="{5FAECB5A-909D-9A93-B112-C5DC48574F3B}"/>
                </a:ext>
              </a:extLst>
            </p:cNvPr>
            <p:cNvSpPr txBox="1"/>
            <p:nvPr/>
          </p:nvSpPr>
          <p:spPr>
            <a:xfrm>
              <a:off x="4257964" y="119209"/>
              <a:ext cx="4054763" cy="338554"/>
            </a:xfrm>
            <a:prstGeom prst="rect">
              <a:avLst/>
            </a:prstGeom>
            <a:noFill/>
          </p:spPr>
          <p:txBody>
            <a:bodyPr wrap="square" rtlCol="0">
              <a:spAutoFit/>
            </a:bodyPr>
            <a:lstStyle/>
            <a:p>
              <a:r>
                <a:rPr lang="en-CA" sz="1600" dirty="0"/>
                <a:t>Left: </a:t>
              </a:r>
              <a:r>
                <a:rPr lang="en-CA" sz="1600" b="1" dirty="0">
                  <a:solidFill>
                    <a:srgbClr val="C00000"/>
                  </a:solidFill>
                </a:rPr>
                <a:t>Desktop</a:t>
              </a:r>
              <a:r>
                <a:rPr lang="en-CA" sz="1600" b="1" dirty="0"/>
                <a:t> </a:t>
              </a:r>
              <a:r>
                <a:rPr lang="en-CA" sz="1600" dirty="0"/>
                <a:t>Screen/Cell </a:t>
              </a:r>
              <a:r>
                <a:rPr lang="en-CA" sz="1600" b="1" dirty="0">
                  <a:solidFill>
                    <a:srgbClr val="C00000"/>
                  </a:solidFill>
                </a:rPr>
                <a:t>Phone</a:t>
              </a:r>
              <a:r>
                <a:rPr lang="en-CA" sz="1600" b="1" dirty="0"/>
                <a:t> </a:t>
              </a:r>
              <a:r>
                <a:rPr lang="en-CA" sz="1600" dirty="0"/>
                <a:t>Screen: Right</a:t>
              </a:r>
            </a:p>
          </p:txBody>
        </p:sp>
        <p:sp>
          <p:nvSpPr>
            <p:cNvPr id="10" name="Arrow: Right 9">
              <a:extLst>
                <a:ext uri="{FF2B5EF4-FFF2-40B4-BE49-F238E27FC236}">
                  <a16:creationId xmlns:a16="http://schemas.microsoft.com/office/drawing/2014/main" id="{E407A991-E662-2467-31D4-CD25A39C621D}"/>
                </a:ext>
              </a:extLst>
            </p:cNvPr>
            <p:cNvSpPr/>
            <p:nvPr/>
          </p:nvSpPr>
          <p:spPr>
            <a:xfrm>
              <a:off x="8204990" y="177650"/>
              <a:ext cx="304800" cy="221673"/>
            </a:xfrm>
            <a:prstGeom prst="rightArrow">
              <a:avLst/>
            </a:prstGeom>
            <a:solidFill>
              <a:srgbClr val="00B0F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Right 10">
              <a:extLst>
                <a:ext uri="{FF2B5EF4-FFF2-40B4-BE49-F238E27FC236}">
                  <a16:creationId xmlns:a16="http://schemas.microsoft.com/office/drawing/2014/main" id="{D7E837B2-1F0F-D3B4-3C7E-500545348718}"/>
                </a:ext>
              </a:extLst>
            </p:cNvPr>
            <p:cNvSpPr/>
            <p:nvPr/>
          </p:nvSpPr>
          <p:spPr>
            <a:xfrm rot="10800000">
              <a:off x="3980873" y="177649"/>
              <a:ext cx="304800" cy="221673"/>
            </a:xfrm>
            <a:prstGeom prst="rightArrow">
              <a:avLst/>
            </a:prstGeom>
            <a:solidFill>
              <a:srgbClr val="00B0F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4" name="TextBox 13">
            <a:extLst>
              <a:ext uri="{FF2B5EF4-FFF2-40B4-BE49-F238E27FC236}">
                <a16:creationId xmlns:a16="http://schemas.microsoft.com/office/drawing/2014/main" id="{52DAFE0B-4E37-68BC-E9D4-D56B6CC68EFE}"/>
              </a:ext>
            </a:extLst>
          </p:cNvPr>
          <p:cNvSpPr txBox="1"/>
          <p:nvPr/>
        </p:nvSpPr>
        <p:spPr>
          <a:xfrm>
            <a:off x="4655127" y="5865167"/>
            <a:ext cx="1440873" cy="461665"/>
          </a:xfrm>
          <a:prstGeom prst="rect">
            <a:avLst/>
          </a:prstGeom>
          <a:noFill/>
        </p:spPr>
        <p:txBody>
          <a:bodyPr wrap="square" rtlCol="0">
            <a:spAutoFit/>
          </a:bodyPr>
          <a:lstStyle/>
          <a:p>
            <a:r>
              <a:rPr lang="en-CA" sz="1200" dirty="0"/>
              <a:t>Font types &amp; colors controlled by CCS</a:t>
            </a:r>
          </a:p>
        </p:txBody>
      </p:sp>
      <p:sp>
        <p:nvSpPr>
          <p:cNvPr id="16" name="TextBox 15">
            <a:extLst>
              <a:ext uri="{FF2B5EF4-FFF2-40B4-BE49-F238E27FC236}">
                <a16:creationId xmlns:a16="http://schemas.microsoft.com/office/drawing/2014/main" id="{88900A55-9DB1-5A7A-2203-797B80CC3428}"/>
              </a:ext>
            </a:extLst>
          </p:cNvPr>
          <p:cNvSpPr txBox="1"/>
          <p:nvPr/>
        </p:nvSpPr>
        <p:spPr>
          <a:xfrm>
            <a:off x="4650511" y="4419683"/>
            <a:ext cx="1233054" cy="461665"/>
          </a:xfrm>
          <a:prstGeom prst="rect">
            <a:avLst/>
          </a:prstGeom>
          <a:noFill/>
        </p:spPr>
        <p:txBody>
          <a:bodyPr wrap="square" rtlCol="0">
            <a:spAutoFit/>
          </a:bodyPr>
          <a:lstStyle/>
          <a:p>
            <a:r>
              <a:rPr lang="en-CA" sz="1200" dirty="0"/>
              <a:t>Clickable image links</a:t>
            </a:r>
          </a:p>
        </p:txBody>
      </p:sp>
      <p:sp>
        <p:nvSpPr>
          <p:cNvPr id="17" name="TextBox 16">
            <a:extLst>
              <a:ext uri="{FF2B5EF4-FFF2-40B4-BE49-F238E27FC236}">
                <a16:creationId xmlns:a16="http://schemas.microsoft.com/office/drawing/2014/main" id="{3FE5B5C2-D27A-9006-0493-3BCB32D4F8B6}"/>
              </a:ext>
            </a:extLst>
          </p:cNvPr>
          <p:cNvSpPr txBox="1"/>
          <p:nvPr/>
        </p:nvSpPr>
        <p:spPr>
          <a:xfrm>
            <a:off x="5047655" y="151544"/>
            <a:ext cx="3097310" cy="461665"/>
          </a:xfrm>
          <a:prstGeom prst="rect">
            <a:avLst/>
          </a:prstGeom>
          <a:noFill/>
        </p:spPr>
        <p:txBody>
          <a:bodyPr wrap="square" rtlCol="0">
            <a:spAutoFit/>
          </a:bodyPr>
          <a:lstStyle/>
          <a:p>
            <a:r>
              <a:rPr lang="en-CA" sz="1200" dirty="0"/>
              <a:t>Logo </a:t>
            </a:r>
            <a:r>
              <a:rPr lang="en-CA" sz="1200" b="1" dirty="0"/>
              <a:t>images</a:t>
            </a:r>
            <a:r>
              <a:rPr lang="en-CA" sz="1200" dirty="0"/>
              <a:t> are gracefully and automatically resized for Desktop, Tablet, or Phone screens</a:t>
            </a:r>
          </a:p>
        </p:txBody>
      </p:sp>
      <p:cxnSp>
        <p:nvCxnSpPr>
          <p:cNvPr id="19" name="Straight Arrow Connector 18">
            <a:extLst>
              <a:ext uri="{FF2B5EF4-FFF2-40B4-BE49-F238E27FC236}">
                <a16:creationId xmlns:a16="http://schemas.microsoft.com/office/drawing/2014/main" id="{709DB7DD-53DB-15D6-C6A3-C4D3DD3374EB}"/>
              </a:ext>
            </a:extLst>
          </p:cNvPr>
          <p:cNvCxnSpPr>
            <a:cxnSpLocks/>
          </p:cNvCxnSpPr>
          <p:nvPr/>
        </p:nvCxnSpPr>
        <p:spPr>
          <a:xfrm flipH="1" flipV="1">
            <a:off x="3537527" y="225432"/>
            <a:ext cx="1413164" cy="8860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13ED8C-D2DF-4CBC-18F6-C1FD49085337}"/>
              </a:ext>
            </a:extLst>
          </p:cNvPr>
          <p:cNvCxnSpPr>
            <a:cxnSpLocks/>
          </p:cNvCxnSpPr>
          <p:nvPr/>
        </p:nvCxnSpPr>
        <p:spPr>
          <a:xfrm>
            <a:off x="8096460" y="314033"/>
            <a:ext cx="919017"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Right Brace 30">
            <a:extLst>
              <a:ext uri="{FF2B5EF4-FFF2-40B4-BE49-F238E27FC236}">
                <a16:creationId xmlns:a16="http://schemas.microsoft.com/office/drawing/2014/main" id="{8C42B6EA-DB7C-2961-EF68-32CF20DE0EAB}"/>
              </a:ext>
            </a:extLst>
          </p:cNvPr>
          <p:cNvSpPr/>
          <p:nvPr/>
        </p:nvSpPr>
        <p:spPr>
          <a:xfrm rot="10800000">
            <a:off x="8871579" y="3565242"/>
            <a:ext cx="263234" cy="3205441"/>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2" name="Right Brace 31">
            <a:extLst>
              <a:ext uri="{FF2B5EF4-FFF2-40B4-BE49-F238E27FC236}">
                <a16:creationId xmlns:a16="http://schemas.microsoft.com/office/drawing/2014/main" id="{052D5143-3E20-6A8A-159E-4821DA002BE9}"/>
              </a:ext>
            </a:extLst>
          </p:cNvPr>
          <p:cNvSpPr/>
          <p:nvPr/>
        </p:nvSpPr>
        <p:spPr>
          <a:xfrm>
            <a:off x="4387277" y="2355273"/>
            <a:ext cx="263234" cy="149629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nvGrpSpPr>
          <p:cNvPr id="36" name="Group 35">
            <a:extLst>
              <a:ext uri="{FF2B5EF4-FFF2-40B4-BE49-F238E27FC236}">
                <a16:creationId xmlns:a16="http://schemas.microsoft.com/office/drawing/2014/main" id="{08486C1F-5420-A76B-2EEC-261CE0413D79}"/>
              </a:ext>
            </a:extLst>
          </p:cNvPr>
          <p:cNvGrpSpPr/>
          <p:nvPr/>
        </p:nvGrpSpPr>
        <p:grpSpPr>
          <a:xfrm>
            <a:off x="4822169" y="3126506"/>
            <a:ext cx="3915431" cy="2018149"/>
            <a:chOff x="4822169" y="3126506"/>
            <a:chExt cx="3915431" cy="2018149"/>
          </a:xfrm>
        </p:grpSpPr>
        <p:cxnSp>
          <p:nvCxnSpPr>
            <p:cNvPr id="33" name="Straight Arrow Connector 32">
              <a:extLst>
                <a:ext uri="{FF2B5EF4-FFF2-40B4-BE49-F238E27FC236}">
                  <a16:creationId xmlns:a16="http://schemas.microsoft.com/office/drawing/2014/main" id="{921E4B9F-2C35-1582-9F42-5F3268739F86}"/>
                </a:ext>
              </a:extLst>
            </p:cNvPr>
            <p:cNvCxnSpPr>
              <a:cxnSpLocks/>
            </p:cNvCxnSpPr>
            <p:nvPr/>
          </p:nvCxnSpPr>
          <p:spPr>
            <a:xfrm>
              <a:off x="4822169" y="3126506"/>
              <a:ext cx="3915431" cy="201814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480443A-E3E9-4CD1-D7E3-71E33C873CD3}"/>
                </a:ext>
              </a:extLst>
            </p:cNvPr>
            <p:cNvSpPr txBox="1"/>
            <p:nvPr/>
          </p:nvSpPr>
          <p:spPr>
            <a:xfrm rot="1658309">
              <a:off x="4996386" y="3726946"/>
              <a:ext cx="3694545" cy="461665"/>
            </a:xfrm>
            <a:prstGeom prst="rect">
              <a:avLst/>
            </a:prstGeom>
            <a:noFill/>
          </p:spPr>
          <p:txBody>
            <a:bodyPr wrap="square" rtlCol="0">
              <a:spAutoFit/>
            </a:bodyPr>
            <a:lstStyle/>
            <a:p>
              <a:r>
                <a:rPr lang="en-CA" sz="1200" dirty="0"/>
                <a:t>CSS responsive design ensures an automatic adjustment of font to be readable even on a tiny phone</a:t>
              </a:r>
            </a:p>
          </p:txBody>
        </p:sp>
      </p:grpSp>
      <p:sp>
        <p:nvSpPr>
          <p:cNvPr id="37" name="Right Brace 36">
            <a:extLst>
              <a:ext uri="{FF2B5EF4-FFF2-40B4-BE49-F238E27FC236}">
                <a16:creationId xmlns:a16="http://schemas.microsoft.com/office/drawing/2014/main" id="{83607AEA-41DC-40B8-BCB3-B774E5B007A3}"/>
              </a:ext>
            </a:extLst>
          </p:cNvPr>
          <p:cNvSpPr/>
          <p:nvPr/>
        </p:nvSpPr>
        <p:spPr>
          <a:xfrm>
            <a:off x="713806" y="43371"/>
            <a:ext cx="263234" cy="6792148"/>
          </a:xfrm>
          <a:prstGeom prst="rightBrace">
            <a:avLst>
              <a:gd name="adj1" fmla="val 8333"/>
              <a:gd name="adj2" fmla="val 41841"/>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8" name="TextBox 37">
            <a:extLst>
              <a:ext uri="{FF2B5EF4-FFF2-40B4-BE49-F238E27FC236}">
                <a16:creationId xmlns:a16="http://schemas.microsoft.com/office/drawing/2014/main" id="{3ECDED06-6F48-6E13-0834-9ABFA59A662D}"/>
              </a:ext>
            </a:extLst>
          </p:cNvPr>
          <p:cNvSpPr txBox="1"/>
          <p:nvPr/>
        </p:nvSpPr>
        <p:spPr>
          <a:xfrm>
            <a:off x="5295003" y="1728797"/>
            <a:ext cx="3165506" cy="646331"/>
          </a:xfrm>
          <a:prstGeom prst="rect">
            <a:avLst/>
          </a:prstGeom>
          <a:noFill/>
        </p:spPr>
        <p:txBody>
          <a:bodyPr wrap="square" rtlCol="0">
            <a:spAutoFit/>
          </a:bodyPr>
          <a:lstStyle/>
          <a:p>
            <a:r>
              <a:rPr lang="en-CA" sz="1200" dirty="0">
                <a:solidFill>
                  <a:srgbClr val="C00000"/>
                </a:solidFill>
              </a:rPr>
              <a:t>Menu</a:t>
            </a:r>
            <a:r>
              <a:rPr lang="en-CA" sz="1200" dirty="0"/>
              <a:t> navigation bar on left Desktop does not fit in the phone screen, so CCS </a:t>
            </a:r>
            <a:r>
              <a:rPr lang="en-CA" sz="1200" dirty="0">
                <a:solidFill>
                  <a:srgbClr val="C00000"/>
                </a:solidFill>
              </a:rPr>
              <a:t>relocates</a:t>
            </a:r>
            <a:r>
              <a:rPr lang="en-CA" sz="1200" dirty="0"/>
              <a:t> it at the bottom of the mobile, instead of disappear.</a:t>
            </a:r>
          </a:p>
        </p:txBody>
      </p:sp>
      <p:cxnSp>
        <p:nvCxnSpPr>
          <p:cNvPr id="39" name="Straight Arrow Connector 38">
            <a:extLst>
              <a:ext uri="{FF2B5EF4-FFF2-40B4-BE49-F238E27FC236}">
                <a16:creationId xmlns:a16="http://schemas.microsoft.com/office/drawing/2014/main" id="{AD2F8EA1-B082-68BB-E10B-EE1DC30A5783}"/>
              </a:ext>
            </a:extLst>
          </p:cNvPr>
          <p:cNvCxnSpPr>
            <a:cxnSpLocks/>
          </p:cNvCxnSpPr>
          <p:nvPr/>
        </p:nvCxnSpPr>
        <p:spPr>
          <a:xfrm flipV="1">
            <a:off x="1146097" y="1854337"/>
            <a:ext cx="4148906" cy="1046630"/>
          </a:xfrm>
          <a:prstGeom prst="straightConnector1">
            <a:avLst/>
          </a:prstGeom>
          <a:ln w="127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3EE3AE8-9A43-8E00-750F-D3EDF210D78E}"/>
              </a:ext>
            </a:extLst>
          </p:cNvPr>
          <p:cNvCxnSpPr>
            <a:cxnSpLocks/>
          </p:cNvCxnSpPr>
          <p:nvPr/>
        </p:nvCxnSpPr>
        <p:spPr>
          <a:xfrm>
            <a:off x="7543517" y="2120072"/>
            <a:ext cx="926984" cy="1971543"/>
          </a:xfrm>
          <a:prstGeom prst="straightConnector1">
            <a:avLst/>
          </a:prstGeom>
          <a:ln w="127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B802476F-0DF9-1BB5-D017-B01DB886FCC5}"/>
              </a:ext>
            </a:extLst>
          </p:cNvPr>
          <p:cNvSpPr txBox="1"/>
          <p:nvPr/>
        </p:nvSpPr>
        <p:spPr>
          <a:xfrm rot="3868289">
            <a:off x="7294698" y="3002539"/>
            <a:ext cx="1544517" cy="461665"/>
          </a:xfrm>
          <a:prstGeom prst="rect">
            <a:avLst/>
          </a:prstGeom>
          <a:noFill/>
        </p:spPr>
        <p:txBody>
          <a:bodyPr wrap="square" rtlCol="0">
            <a:spAutoFit/>
          </a:bodyPr>
          <a:lstStyle/>
          <a:p>
            <a:r>
              <a:rPr lang="en-CA" sz="1200" dirty="0"/>
              <a:t>… to the very bottom of mobile screen…</a:t>
            </a:r>
          </a:p>
        </p:txBody>
      </p:sp>
    </p:spTree>
    <p:extLst>
      <p:ext uri="{BB962C8B-B14F-4D97-AF65-F5344CB8AC3E}">
        <p14:creationId xmlns:p14="http://schemas.microsoft.com/office/powerpoint/2010/main" val="93421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265110-6FD6-1D4D-573A-1DDD87A632CB}"/>
              </a:ext>
            </a:extLst>
          </p:cNvPr>
          <p:cNvSpPr txBox="1"/>
          <p:nvPr/>
        </p:nvSpPr>
        <p:spPr>
          <a:xfrm>
            <a:off x="3094183" y="166255"/>
            <a:ext cx="6151418" cy="369332"/>
          </a:xfrm>
          <a:prstGeom prst="rect">
            <a:avLst/>
          </a:prstGeom>
          <a:noFill/>
        </p:spPr>
        <p:txBody>
          <a:bodyPr wrap="square" rtlCol="0">
            <a:spAutoFit/>
          </a:bodyPr>
          <a:lstStyle/>
          <a:p>
            <a:pPr algn="ctr"/>
            <a:r>
              <a:rPr lang="en-CA" dirty="0">
                <a:solidFill>
                  <a:srgbClr val="002060"/>
                </a:solidFill>
              </a:rPr>
              <a:t>Assessment 7: </a:t>
            </a:r>
            <a:r>
              <a:rPr lang="en-CA" b="1" dirty="0">
                <a:solidFill>
                  <a:srgbClr val="002060"/>
                </a:solidFill>
              </a:rPr>
              <a:t>Pack random boxes into a large container</a:t>
            </a:r>
          </a:p>
        </p:txBody>
      </p:sp>
      <p:sp>
        <p:nvSpPr>
          <p:cNvPr id="5" name="TextBox 4">
            <a:extLst>
              <a:ext uri="{FF2B5EF4-FFF2-40B4-BE49-F238E27FC236}">
                <a16:creationId xmlns:a16="http://schemas.microsoft.com/office/drawing/2014/main" id="{621E1C81-1D38-6D98-C03B-61F8B9769DA1}"/>
              </a:ext>
            </a:extLst>
          </p:cNvPr>
          <p:cNvSpPr txBox="1"/>
          <p:nvPr/>
        </p:nvSpPr>
        <p:spPr>
          <a:xfrm>
            <a:off x="822036" y="701973"/>
            <a:ext cx="10215419" cy="1384995"/>
          </a:xfrm>
          <a:prstGeom prst="rect">
            <a:avLst/>
          </a:prstGeom>
          <a:noFill/>
        </p:spPr>
        <p:txBody>
          <a:bodyPr wrap="square" rtlCol="0">
            <a:spAutoFit/>
          </a:bodyPr>
          <a:lstStyle/>
          <a:p>
            <a:r>
              <a:rPr lang="en-US" sz="1400" b="1" i="1" u="none" strike="noStrike" baseline="0" dirty="0">
                <a:solidFill>
                  <a:schemeClr val="accent6">
                    <a:lumMod val="50000"/>
                  </a:schemeClr>
                </a:solidFill>
                <a:latin typeface="Calibri Light" panose="020F0302020204030204" pitchFamily="34" charset="0"/>
              </a:rPr>
              <a:t>Optimization (fun problem and open-ended solution) </a:t>
            </a:r>
          </a:p>
          <a:p>
            <a:pPr algn="just"/>
            <a:r>
              <a:rPr lang="en-US" sz="1400" b="0" i="1" u="none" strike="noStrike" baseline="0" dirty="0">
                <a:solidFill>
                  <a:schemeClr val="accent6">
                    <a:lumMod val="50000"/>
                  </a:schemeClr>
                </a:solidFill>
                <a:latin typeface="Calibri Light" panose="020F0302020204030204" pitchFamily="34" charset="0"/>
              </a:rPr>
              <a:t>“You need a fairly optimal way to bunch of </a:t>
            </a:r>
            <a:r>
              <a:rPr lang="en-US" sz="1400" b="1" i="1" u="none" strike="noStrike" baseline="0" dirty="0">
                <a:solidFill>
                  <a:schemeClr val="accent6">
                    <a:lumMod val="50000"/>
                  </a:schemeClr>
                </a:solidFill>
                <a:latin typeface="Calibri Light" panose="020F0302020204030204" pitchFamily="34" charset="0"/>
              </a:rPr>
              <a:t>small boxes </a:t>
            </a:r>
            <a:r>
              <a:rPr lang="en-US" sz="1400" b="0" i="1" u="none" strike="noStrike" baseline="0" dirty="0">
                <a:solidFill>
                  <a:schemeClr val="accent6">
                    <a:lumMod val="50000"/>
                  </a:schemeClr>
                </a:solidFill>
                <a:latin typeface="Calibri Light" panose="020F0302020204030204" pitchFamily="34" charset="0"/>
              </a:rPr>
              <a:t>into a </a:t>
            </a:r>
            <a:r>
              <a:rPr lang="en-US" sz="1400" b="1" i="1" u="none" strike="noStrike" baseline="0" dirty="0">
                <a:solidFill>
                  <a:schemeClr val="accent6">
                    <a:lumMod val="50000"/>
                  </a:schemeClr>
                </a:solidFill>
                <a:latin typeface="Calibri Light" panose="020F0302020204030204" pitchFamily="34" charset="0"/>
              </a:rPr>
              <a:t>big box</a:t>
            </a:r>
            <a:r>
              <a:rPr lang="en-US" sz="1400" b="0" i="1" u="none" strike="noStrike" baseline="0" dirty="0">
                <a:solidFill>
                  <a:schemeClr val="accent6">
                    <a:lumMod val="50000"/>
                  </a:schemeClr>
                </a:solidFill>
                <a:latin typeface="Calibri Light" panose="020F0302020204030204" pitchFamily="34" charset="0"/>
              </a:rPr>
              <a:t>. It doesn't need to be perfect, as coming up with a provably optimal solution is likely a really hard problem. The input is a text file with a listing of </a:t>
            </a:r>
            <a:r>
              <a:rPr lang="en-US" sz="1400" b="1" i="1" u="none" strike="noStrike" baseline="0" dirty="0">
                <a:solidFill>
                  <a:srgbClr val="C00000"/>
                </a:solidFill>
                <a:latin typeface="Calibri Light" panose="020F0302020204030204" pitchFamily="34" charset="0"/>
              </a:rPr>
              <a:t>integer</a:t>
            </a:r>
            <a:r>
              <a:rPr lang="en-US" sz="1400" b="0" i="1" u="none" strike="noStrike" baseline="0" dirty="0">
                <a:solidFill>
                  <a:schemeClr val="accent6">
                    <a:lumMod val="50000"/>
                  </a:schemeClr>
                </a:solidFill>
                <a:latin typeface="Calibri Light" panose="020F0302020204030204" pitchFamily="34" charset="0"/>
              </a:rPr>
              <a:t> volumes(</a:t>
            </a:r>
            <a:r>
              <a:rPr lang="en-US" sz="1400" b="0" i="1" u="none" strike="noStrike" baseline="0" dirty="0">
                <a:solidFill>
                  <a:srgbClr val="C00000"/>
                </a:solidFill>
                <a:latin typeface="Calibri Light" panose="020F0302020204030204" pitchFamily="34" charset="0"/>
              </a:rPr>
              <a:t>width, length, height</a:t>
            </a:r>
            <a:r>
              <a:rPr lang="en-US" sz="1400" b="0" i="1" u="none" strike="noStrike" baseline="0" dirty="0">
                <a:solidFill>
                  <a:schemeClr val="accent6">
                    <a:lumMod val="50000"/>
                  </a:schemeClr>
                </a:solidFill>
                <a:latin typeface="Calibri Light" panose="020F0302020204030204" pitchFamily="34" charset="0"/>
              </a:rPr>
              <a:t>). The first line is the container volume, the rest are the volumes of boxes to be placed inside.  Place as many as you can.  Output the best configuration you find to optimize the number of boxes put into the container, and/or the configuration that most fully utilizes the space within the container. </a:t>
            </a:r>
          </a:p>
          <a:p>
            <a:pPr algn="just"/>
            <a:r>
              <a:rPr lang="en-US" sz="1400" b="0" i="1" u="none" strike="noStrike" baseline="0" dirty="0">
                <a:solidFill>
                  <a:schemeClr val="accent6">
                    <a:lumMod val="50000"/>
                  </a:schemeClr>
                </a:solidFill>
                <a:latin typeface="Calibri Light" panose="020F0302020204030204" pitchFamily="34" charset="0"/>
              </a:rPr>
              <a:t>If you write in a low-level language, you can use a library for basic data structures”</a:t>
            </a:r>
            <a:endParaRPr lang="en-CA" sz="1400" i="1" dirty="0">
              <a:solidFill>
                <a:schemeClr val="accent6">
                  <a:lumMod val="50000"/>
                </a:schemeClr>
              </a:solidFill>
            </a:endParaRPr>
          </a:p>
        </p:txBody>
      </p:sp>
      <p:sp>
        <p:nvSpPr>
          <p:cNvPr id="6" name="TextBox 5">
            <a:extLst>
              <a:ext uri="{FF2B5EF4-FFF2-40B4-BE49-F238E27FC236}">
                <a16:creationId xmlns:a16="http://schemas.microsoft.com/office/drawing/2014/main" id="{E72B2456-BA2F-78BD-3ECC-DCDCADC03187}"/>
              </a:ext>
            </a:extLst>
          </p:cNvPr>
          <p:cNvSpPr txBox="1"/>
          <p:nvPr/>
        </p:nvSpPr>
        <p:spPr>
          <a:xfrm>
            <a:off x="822036" y="2346041"/>
            <a:ext cx="10215419" cy="323165"/>
          </a:xfrm>
          <a:prstGeom prst="rect">
            <a:avLst/>
          </a:prstGeom>
          <a:noFill/>
        </p:spPr>
        <p:txBody>
          <a:bodyPr wrap="square" rtlCol="0">
            <a:spAutoFit/>
          </a:bodyPr>
          <a:lstStyle/>
          <a:p>
            <a:r>
              <a:rPr lang="en-CA" sz="1500" b="1" dirty="0">
                <a:solidFill>
                  <a:srgbClr val="002060"/>
                </a:solidFill>
              </a:rPr>
              <a:t>Oscar’s solution: Algorithm and Code Implementation: </a:t>
            </a:r>
            <a:r>
              <a:rPr lang="en-CA" sz="1500" dirty="0">
                <a:solidFill>
                  <a:srgbClr val="002060"/>
                </a:solidFill>
              </a:rPr>
              <a:t>(it took me three days)</a:t>
            </a:r>
          </a:p>
        </p:txBody>
      </p:sp>
      <p:sp>
        <p:nvSpPr>
          <p:cNvPr id="2" name="TextBox 1">
            <a:extLst>
              <a:ext uri="{FF2B5EF4-FFF2-40B4-BE49-F238E27FC236}">
                <a16:creationId xmlns:a16="http://schemas.microsoft.com/office/drawing/2014/main" id="{9A27E962-DE26-6872-5D7A-675FEE8ED08D}"/>
              </a:ext>
            </a:extLst>
          </p:cNvPr>
          <p:cNvSpPr txBox="1"/>
          <p:nvPr/>
        </p:nvSpPr>
        <p:spPr>
          <a:xfrm>
            <a:off x="872835" y="2882099"/>
            <a:ext cx="10215419" cy="3323987"/>
          </a:xfrm>
          <a:prstGeom prst="rect">
            <a:avLst/>
          </a:prstGeom>
          <a:noFill/>
        </p:spPr>
        <p:txBody>
          <a:bodyPr wrap="square" rtlCol="0">
            <a:spAutoFit/>
          </a:bodyPr>
          <a:lstStyle/>
          <a:p>
            <a:pPr marL="285750" indent="-285750" algn="just">
              <a:buFont typeface="Arial" panose="020B0604020202020204" pitchFamily="34" charset="0"/>
              <a:buChar char="•"/>
            </a:pPr>
            <a:r>
              <a:rPr lang="en-CA" sz="1400" dirty="0"/>
              <a:t>I have moved so many times towing an U-Haul trailer with my house-holdings that I took the problem almost personal. The problem turns even more interesting if instead of different boxes, you pack </a:t>
            </a:r>
            <a:r>
              <a:rPr lang="en-CA" sz="1400" b="1" i="1" dirty="0"/>
              <a:t>real</a:t>
            </a:r>
            <a:r>
              <a:rPr lang="en-CA" sz="1400" i="1" dirty="0"/>
              <a:t> irregular 3D solids</a:t>
            </a:r>
            <a:r>
              <a:rPr lang="en-CA" sz="1400" dirty="0"/>
              <a:t>: You may start packing a </a:t>
            </a:r>
            <a:r>
              <a:rPr lang="en-CA" sz="1400" i="1" dirty="0"/>
              <a:t>table</a:t>
            </a:r>
            <a:r>
              <a:rPr lang="en-CA" sz="1400" dirty="0"/>
              <a:t> flipped down with its legs up, then put a </a:t>
            </a:r>
            <a:r>
              <a:rPr lang="en-CA" sz="1400" i="1" dirty="0"/>
              <a:t>coach</a:t>
            </a:r>
            <a:r>
              <a:rPr lang="en-CA" sz="1400" dirty="0"/>
              <a:t>, then the </a:t>
            </a:r>
            <a:r>
              <a:rPr lang="en-CA" sz="1400" i="1" dirty="0"/>
              <a:t>chairs</a:t>
            </a:r>
            <a:r>
              <a:rPr lang="en-CA" sz="1400" dirty="0"/>
              <a:t>, and below and above each chair seat put </a:t>
            </a:r>
            <a:r>
              <a:rPr lang="en-CA" sz="1400" i="1" dirty="0"/>
              <a:t>boxes</a:t>
            </a:r>
            <a:r>
              <a:rPr lang="en-CA" sz="1400" dirty="0"/>
              <a:t> with math books and so forth. And don’t forget room for your </a:t>
            </a:r>
            <a:r>
              <a:rPr lang="en-CA" sz="1400" i="1" dirty="0"/>
              <a:t>bike</a:t>
            </a:r>
            <a:r>
              <a:rPr lang="en-CA" sz="1400" dirty="0"/>
              <a:t>.</a:t>
            </a:r>
          </a:p>
          <a:p>
            <a:pPr marL="285750" indent="-285750" algn="just">
              <a:buFont typeface="Arial" panose="020B0604020202020204" pitchFamily="34" charset="0"/>
              <a:buChar char="•"/>
            </a:pPr>
            <a:endParaRPr lang="en-CA" sz="1400" dirty="0"/>
          </a:p>
          <a:p>
            <a:pPr marL="285750" indent="-285750" algn="just">
              <a:buFont typeface="Arial" panose="020B0604020202020204" pitchFamily="34" charset="0"/>
              <a:buChar char="•"/>
            </a:pPr>
            <a:r>
              <a:rPr lang="en-CA" sz="1400" dirty="0"/>
              <a:t>The problem statement mentions a word that immediately suggests an approach: “</a:t>
            </a:r>
            <a:r>
              <a:rPr lang="en-CA" sz="1400" b="1" dirty="0">
                <a:solidFill>
                  <a:srgbClr val="C00000"/>
                </a:solidFill>
              </a:rPr>
              <a:t>Integer</a:t>
            </a:r>
            <a:r>
              <a:rPr lang="en-CA" sz="1400" dirty="0"/>
              <a:t> </a:t>
            </a:r>
            <a:r>
              <a:rPr lang="en-CA" sz="1400" i="1" dirty="0">
                <a:solidFill>
                  <a:srgbClr val="C00000"/>
                </a:solidFill>
              </a:rPr>
              <a:t>width, length, and heights</a:t>
            </a:r>
            <a:r>
              <a:rPr lang="en-CA" sz="1400" dirty="0"/>
              <a:t>”. It settles the framework to extend from boxes to full irregular 3D shapes. Dealing with integers (instead of real numbers), immediately allows us to model each irregular 3D body in a </a:t>
            </a:r>
            <a:r>
              <a:rPr lang="en-CA" sz="1400" i="1" dirty="0"/>
              <a:t>3D grid </a:t>
            </a:r>
            <a:r>
              <a:rPr lang="en-CA" sz="1400" dirty="0"/>
              <a:t>of </a:t>
            </a:r>
            <a:r>
              <a:rPr lang="en-CA" sz="1400" i="1" dirty="0"/>
              <a:t>cells</a:t>
            </a:r>
            <a:r>
              <a:rPr lang="en-CA" sz="1400" dirty="0"/>
              <a:t> (or </a:t>
            </a:r>
            <a:r>
              <a:rPr lang="en-CA" sz="1400" i="1" dirty="0"/>
              <a:t>3D pixels</a:t>
            </a:r>
            <a:r>
              <a:rPr lang="en-CA" sz="1400" dirty="0"/>
              <a:t>). So each body is just a </a:t>
            </a:r>
            <a:r>
              <a:rPr lang="en-CA" sz="1400" b="1" dirty="0"/>
              <a:t>Set</a:t>
            </a:r>
            <a:r>
              <a:rPr lang="en-CA" sz="1400" dirty="0"/>
              <a:t> or 3D points (or cells): Body = {(</a:t>
            </a:r>
            <a:r>
              <a:rPr lang="en-CA" sz="1400" dirty="0" err="1"/>
              <a:t>ix,iy,iz</a:t>
            </a:r>
            <a:r>
              <a:rPr lang="en-CA" sz="1400" dirty="0"/>
              <a:t>)}</a:t>
            </a:r>
          </a:p>
          <a:p>
            <a:pPr marL="285750" indent="-285750" algn="just">
              <a:buFont typeface="Arial" panose="020B0604020202020204" pitchFamily="34" charset="0"/>
              <a:buChar char="•"/>
            </a:pPr>
            <a:endParaRPr lang="en-CA" sz="1400" dirty="0"/>
          </a:p>
          <a:p>
            <a:pPr marL="285750" indent="-285750" algn="just">
              <a:buFont typeface="Arial" panose="020B0604020202020204" pitchFamily="34" charset="0"/>
              <a:buChar char="•"/>
            </a:pPr>
            <a:r>
              <a:rPr lang="en-CA" sz="1400" dirty="0"/>
              <a:t>Start randomly, or perhaps choosing a large </a:t>
            </a:r>
            <a:r>
              <a:rPr lang="en-CA" sz="1400" i="1" dirty="0"/>
              <a:t>Body1</a:t>
            </a:r>
            <a:r>
              <a:rPr lang="en-CA" sz="1400" dirty="0"/>
              <a:t> (Count of pixels {(</a:t>
            </a:r>
            <a:r>
              <a:rPr lang="en-CA" sz="1400" dirty="0" err="1"/>
              <a:t>ix,iy,iz</a:t>
            </a:r>
            <a:r>
              <a:rPr lang="en-CA" sz="1400" dirty="0"/>
              <a:t>)} is a large integer). Perform random body transforms (6 translations East, West, North, South, Up, Down), and 4^3=64 3D rotations along axis x, y, z. Collocate this body on the floor (z layer=0)</a:t>
            </a:r>
          </a:p>
          <a:p>
            <a:pPr marL="285750" indent="-285750" algn="just">
              <a:buFont typeface="Arial" panose="020B0604020202020204" pitchFamily="34" charset="0"/>
              <a:buChar char="•"/>
            </a:pPr>
            <a:endParaRPr lang="en-CA" sz="1400" dirty="0"/>
          </a:p>
          <a:p>
            <a:pPr marL="285750" indent="-285750" algn="just">
              <a:buFont typeface="Arial" panose="020B0604020202020204" pitchFamily="34" charset="0"/>
              <a:buChar char="•"/>
            </a:pPr>
            <a:r>
              <a:rPr lang="en-CA" sz="1400" dirty="0"/>
              <a:t>Choose a next </a:t>
            </a:r>
            <a:r>
              <a:rPr lang="en-CA" sz="1400" i="1" dirty="0"/>
              <a:t>Body2</a:t>
            </a:r>
            <a:r>
              <a:rPr lang="en-CA" sz="1400" dirty="0"/>
              <a:t> and place it in the container or trailer. If the Set intersection between </a:t>
            </a:r>
            <a:r>
              <a:rPr lang="en-CA" sz="1400" i="1" dirty="0"/>
              <a:t>Body1</a:t>
            </a:r>
            <a:r>
              <a:rPr lang="en-CA" sz="1400" dirty="0"/>
              <a:t> and </a:t>
            </a:r>
            <a:r>
              <a:rPr lang="en-CA" sz="1400" i="1" dirty="0"/>
              <a:t>Body2</a:t>
            </a:r>
            <a:r>
              <a:rPr lang="en-CA" sz="1400" dirty="0"/>
              <a:t> 3D cells is not empty, it means that there is a collision between the two bodies: Reject and remove </a:t>
            </a:r>
            <a:r>
              <a:rPr lang="en-CA" sz="1400" i="1" dirty="0"/>
              <a:t>Body2 </a:t>
            </a:r>
            <a:r>
              <a:rPr lang="en-CA" sz="1400" dirty="0"/>
              <a:t>from the container. If the intersection is empty accept </a:t>
            </a:r>
            <a:r>
              <a:rPr lang="en-CA" sz="1400" i="1" dirty="0"/>
              <a:t>Body2</a:t>
            </a:r>
            <a:r>
              <a:rPr lang="en-CA" sz="1400" dirty="0"/>
              <a:t> placement, and then continue to a next </a:t>
            </a:r>
            <a:r>
              <a:rPr lang="en-CA" sz="1400" i="1" dirty="0" err="1"/>
              <a:t>Body_i</a:t>
            </a:r>
            <a:r>
              <a:rPr lang="en-CA" sz="1400" dirty="0"/>
              <a:t>, and so on.</a:t>
            </a:r>
          </a:p>
        </p:txBody>
      </p:sp>
      <p:cxnSp>
        <p:nvCxnSpPr>
          <p:cNvPr id="7" name="Straight Arrow Connector 6">
            <a:extLst>
              <a:ext uri="{FF2B5EF4-FFF2-40B4-BE49-F238E27FC236}">
                <a16:creationId xmlns:a16="http://schemas.microsoft.com/office/drawing/2014/main" id="{A99A43B4-F4E8-90F3-7DE3-CE7B4375C28E}"/>
              </a:ext>
            </a:extLst>
          </p:cNvPr>
          <p:cNvCxnSpPr/>
          <p:nvPr/>
        </p:nvCxnSpPr>
        <p:spPr>
          <a:xfrm flipH="1" flipV="1">
            <a:off x="7028873" y="1477818"/>
            <a:ext cx="665018" cy="247534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711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FDF2A3-CCBC-9CF3-985B-6D5E06ED6AC5}"/>
              </a:ext>
            </a:extLst>
          </p:cNvPr>
          <p:cNvSpPr txBox="1"/>
          <p:nvPr/>
        </p:nvSpPr>
        <p:spPr>
          <a:xfrm>
            <a:off x="1694873" y="2697019"/>
            <a:ext cx="8802254" cy="461665"/>
          </a:xfrm>
          <a:prstGeom prst="rect">
            <a:avLst/>
          </a:prstGeom>
          <a:noFill/>
        </p:spPr>
        <p:txBody>
          <a:bodyPr wrap="square" rtlCol="0">
            <a:spAutoFit/>
          </a:bodyPr>
          <a:lstStyle/>
          <a:p>
            <a:pPr algn="ctr"/>
            <a:r>
              <a:rPr lang="en-CA" sz="2400" b="1" dirty="0">
                <a:solidFill>
                  <a:srgbClr val="002060"/>
                </a:solidFill>
              </a:rPr>
              <a:t>Next Step: </a:t>
            </a:r>
            <a:r>
              <a:rPr lang="en-CA" sz="2400" dirty="0">
                <a:solidFill>
                  <a:srgbClr val="002060"/>
                </a:solidFill>
              </a:rPr>
              <a:t>Let’s check the implementation code </a:t>
            </a:r>
            <a:r>
              <a:rPr lang="en-CA" sz="2400" b="1" dirty="0">
                <a:solidFill>
                  <a:srgbClr val="C00000"/>
                </a:solidFill>
              </a:rPr>
              <a:t>alive!</a:t>
            </a:r>
          </a:p>
        </p:txBody>
      </p:sp>
    </p:spTree>
    <p:extLst>
      <p:ext uri="{BB962C8B-B14F-4D97-AF65-F5344CB8AC3E}">
        <p14:creationId xmlns:p14="http://schemas.microsoft.com/office/powerpoint/2010/main" val="215185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672490-51A1-071D-D6D2-BBA2B32A6C6E}"/>
              </a:ext>
            </a:extLst>
          </p:cNvPr>
          <p:cNvSpPr txBox="1"/>
          <p:nvPr/>
        </p:nvSpPr>
        <p:spPr>
          <a:xfrm>
            <a:off x="1694873" y="2274838"/>
            <a:ext cx="8802254" cy="2308324"/>
          </a:xfrm>
          <a:prstGeom prst="rect">
            <a:avLst/>
          </a:prstGeom>
          <a:noFill/>
        </p:spPr>
        <p:txBody>
          <a:bodyPr wrap="square" rtlCol="0">
            <a:spAutoFit/>
          </a:bodyPr>
          <a:lstStyle/>
          <a:p>
            <a:pPr algn="ctr"/>
            <a:r>
              <a:rPr lang="en-CA" sz="2400" dirty="0">
                <a:solidFill>
                  <a:srgbClr val="002060"/>
                </a:solidFill>
              </a:rPr>
              <a:t>That’s all. </a:t>
            </a:r>
            <a:r>
              <a:rPr lang="en-CA" sz="2400" b="1" dirty="0">
                <a:solidFill>
                  <a:srgbClr val="002060"/>
                </a:solidFill>
              </a:rPr>
              <a:t>Thanks for watching!</a:t>
            </a:r>
          </a:p>
          <a:p>
            <a:pPr algn="ctr"/>
            <a:endParaRPr lang="en-CA" sz="2400" b="1" dirty="0">
              <a:solidFill>
                <a:srgbClr val="002060"/>
              </a:solidFill>
            </a:endParaRPr>
          </a:p>
          <a:p>
            <a:pPr algn="ctr"/>
            <a:r>
              <a:rPr lang="en-CA" sz="2400" i="1" dirty="0">
                <a:solidFill>
                  <a:srgbClr val="002060"/>
                </a:solidFill>
              </a:rPr>
              <a:t>Oscar Gonzalez</a:t>
            </a:r>
          </a:p>
          <a:p>
            <a:pPr algn="ctr"/>
            <a:r>
              <a:rPr lang="en-CA" sz="2400" dirty="0">
                <a:solidFill>
                  <a:srgbClr val="002060"/>
                </a:solidFill>
              </a:rPr>
              <a:t>Phone: 303-931.0333</a:t>
            </a:r>
          </a:p>
          <a:p>
            <a:pPr algn="ctr"/>
            <a:r>
              <a:rPr lang="en-CA" sz="2400" dirty="0">
                <a:solidFill>
                  <a:srgbClr val="002060"/>
                </a:solidFill>
              </a:rPr>
              <a:t>Email: </a:t>
            </a:r>
            <a:r>
              <a:rPr lang="en-CA" sz="2400" dirty="0">
                <a:solidFill>
                  <a:srgbClr val="002060"/>
                </a:solidFill>
                <a:hlinkClick r:id="rId2"/>
              </a:rPr>
              <a:t>Oscar@geoloil.com</a:t>
            </a:r>
            <a:endParaRPr lang="en-CA" sz="2400" dirty="0">
              <a:solidFill>
                <a:srgbClr val="002060"/>
              </a:solidFill>
            </a:endParaRPr>
          </a:p>
          <a:p>
            <a:pPr algn="ctr"/>
            <a:r>
              <a:rPr lang="en-CA" sz="2400" dirty="0">
                <a:solidFill>
                  <a:srgbClr val="002060"/>
                </a:solidFill>
              </a:rPr>
              <a:t>Web-Site: https://geoloil.com</a:t>
            </a:r>
            <a:endParaRPr lang="en-CA" sz="2400" dirty="0">
              <a:solidFill>
                <a:srgbClr val="C00000"/>
              </a:solidFill>
            </a:endParaRPr>
          </a:p>
        </p:txBody>
      </p:sp>
    </p:spTree>
    <p:extLst>
      <p:ext uri="{BB962C8B-B14F-4D97-AF65-F5344CB8AC3E}">
        <p14:creationId xmlns:p14="http://schemas.microsoft.com/office/powerpoint/2010/main" val="2691663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492295-CF29-CB9E-BE34-39F8D1BC0BD0}"/>
              </a:ext>
            </a:extLst>
          </p:cNvPr>
          <p:cNvSpPr txBox="1"/>
          <p:nvPr/>
        </p:nvSpPr>
        <p:spPr>
          <a:xfrm>
            <a:off x="3094183" y="166255"/>
            <a:ext cx="6151418" cy="369332"/>
          </a:xfrm>
          <a:prstGeom prst="rect">
            <a:avLst/>
          </a:prstGeom>
          <a:noFill/>
        </p:spPr>
        <p:txBody>
          <a:bodyPr wrap="square" rtlCol="0">
            <a:spAutoFit/>
          </a:bodyPr>
          <a:lstStyle/>
          <a:p>
            <a:pPr algn="ctr"/>
            <a:r>
              <a:rPr lang="en-CA" b="1" dirty="0">
                <a:solidFill>
                  <a:srgbClr val="002060"/>
                </a:solidFill>
              </a:rPr>
              <a:t>Software Design Diagram: Use class objects</a:t>
            </a:r>
          </a:p>
        </p:txBody>
      </p:sp>
      <p:sp>
        <p:nvSpPr>
          <p:cNvPr id="27" name="TextBox 26">
            <a:extLst>
              <a:ext uri="{FF2B5EF4-FFF2-40B4-BE49-F238E27FC236}">
                <a16:creationId xmlns:a16="http://schemas.microsoft.com/office/drawing/2014/main" id="{2C53F0CA-D04A-3A44-EC2F-88E70FB49C9E}"/>
              </a:ext>
            </a:extLst>
          </p:cNvPr>
          <p:cNvSpPr txBox="1"/>
          <p:nvPr/>
        </p:nvSpPr>
        <p:spPr>
          <a:xfrm>
            <a:off x="826653" y="4105724"/>
            <a:ext cx="7795491" cy="2554545"/>
          </a:xfrm>
          <a:prstGeom prst="rect">
            <a:avLst/>
          </a:prstGeom>
          <a:noFill/>
        </p:spPr>
        <p:txBody>
          <a:bodyPr wrap="square" rtlCol="0">
            <a:spAutoFit/>
          </a:bodyPr>
          <a:lstStyle/>
          <a:p>
            <a:r>
              <a:rPr lang="en-CA" sz="1600" b="1" dirty="0">
                <a:solidFill>
                  <a:srgbClr val="002060"/>
                </a:solidFill>
              </a:rPr>
              <a:t>Language implementation </a:t>
            </a:r>
            <a:r>
              <a:rPr lang="en-CA" sz="1600" dirty="0">
                <a:solidFill>
                  <a:srgbClr val="002060"/>
                </a:solidFill>
              </a:rPr>
              <a:t>(fully coded, up and running):</a:t>
            </a:r>
          </a:p>
          <a:p>
            <a:endParaRPr lang="en-CA" dirty="0"/>
          </a:p>
          <a:p>
            <a:pPr marL="285750" indent="-285750">
              <a:buFont typeface="Arial" panose="020B0604020202020204" pitchFamily="34" charset="0"/>
              <a:buChar char="•"/>
            </a:pPr>
            <a:r>
              <a:rPr lang="en-CA" sz="1400" dirty="0"/>
              <a:t>A detailed API was written in </a:t>
            </a:r>
            <a:r>
              <a:rPr lang="en-CA" sz="1400" b="1" dirty="0"/>
              <a:t>Java</a:t>
            </a:r>
            <a:r>
              <a:rPr lang="en-CA" sz="1400" dirty="0"/>
              <a:t> for the core four classes</a:t>
            </a:r>
          </a:p>
          <a:p>
            <a:pPr marL="285750" indent="-285750">
              <a:buFont typeface="Arial" panose="020B0604020202020204" pitchFamily="34" charset="0"/>
              <a:buChar char="•"/>
            </a:pPr>
            <a:r>
              <a:rPr lang="en-CA" sz="1400" dirty="0"/>
              <a:t>A builder was written in Bash shell under Linux. (Far more detailed and general than a </a:t>
            </a:r>
            <a:r>
              <a:rPr lang="en-CA" sz="1400" dirty="0" err="1"/>
              <a:t>Makefile</a:t>
            </a:r>
            <a:r>
              <a:rPr lang="en-CA" sz="1400" dirty="0"/>
              <a:t>)</a:t>
            </a:r>
          </a:p>
          <a:p>
            <a:pPr marL="285750" indent="-285750">
              <a:buFont typeface="Arial" panose="020B0604020202020204" pitchFamily="34" charset="0"/>
              <a:buChar char="•"/>
            </a:pPr>
            <a:r>
              <a:rPr lang="en-CA" sz="1400" dirty="0"/>
              <a:t>The access to the API is done though several </a:t>
            </a:r>
            <a:r>
              <a:rPr lang="en-CA" sz="1400" i="1" dirty="0"/>
              <a:t>JVM </a:t>
            </a:r>
            <a:r>
              <a:rPr lang="en-CA" sz="1400" dirty="0"/>
              <a:t>interpreted script languages:</a:t>
            </a:r>
          </a:p>
          <a:p>
            <a:pPr marL="742950" lvl="1" indent="-285750">
              <a:buFont typeface="Arial" panose="020B0604020202020204" pitchFamily="34" charset="0"/>
              <a:buChar char="•"/>
            </a:pPr>
            <a:r>
              <a:rPr lang="en-CA" sz="1400" b="1" dirty="0"/>
              <a:t>Groovy</a:t>
            </a:r>
            <a:r>
              <a:rPr lang="en-CA" sz="1400" dirty="0"/>
              <a:t> (The one I choose)</a:t>
            </a:r>
          </a:p>
          <a:p>
            <a:pPr marL="742950" lvl="1" indent="-285750">
              <a:buFont typeface="Arial" panose="020B0604020202020204" pitchFamily="34" charset="0"/>
              <a:buChar char="•"/>
            </a:pPr>
            <a:r>
              <a:rPr lang="en-CA" sz="1400" dirty="0"/>
              <a:t>Python (</a:t>
            </a:r>
            <a:r>
              <a:rPr lang="en-CA" sz="1400" dirty="0" err="1"/>
              <a:t>Jython</a:t>
            </a:r>
            <a:r>
              <a:rPr lang="en-CA" sz="1400" dirty="0"/>
              <a:t>)</a:t>
            </a:r>
          </a:p>
          <a:p>
            <a:pPr marL="742950" lvl="1" indent="-285750">
              <a:buFont typeface="Arial" panose="020B0604020202020204" pitchFamily="34" charset="0"/>
              <a:buChar char="•"/>
            </a:pPr>
            <a:r>
              <a:rPr lang="en-CA" sz="1400" dirty="0"/>
              <a:t>Ruby (</a:t>
            </a:r>
            <a:r>
              <a:rPr lang="en-CA" sz="1400" dirty="0" err="1"/>
              <a:t>JRuby</a:t>
            </a:r>
            <a:r>
              <a:rPr lang="en-CA" sz="1400" dirty="0"/>
              <a:t>)</a:t>
            </a:r>
          </a:p>
          <a:p>
            <a:pPr marL="742950" lvl="1" indent="-285750">
              <a:buFont typeface="Arial" panose="020B0604020202020204" pitchFamily="34" charset="0"/>
              <a:buChar char="•"/>
            </a:pPr>
            <a:r>
              <a:rPr lang="en-CA" sz="1400" dirty="0"/>
              <a:t>Lisp (Clojure)</a:t>
            </a:r>
          </a:p>
          <a:p>
            <a:pPr marL="742950" lvl="1" indent="-285750">
              <a:buFont typeface="Arial" panose="020B0604020202020204" pitchFamily="34" charset="0"/>
              <a:buChar char="•"/>
            </a:pPr>
            <a:r>
              <a:rPr lang="en-CA" sz="1400" dirty="0"/>
              <a:t>Scala</a:t>
            </a:r>
          </a:p>
          <a:p>
            <a:pPr marL="742950" lvl="1" indent="-285750">
              <a:buFont typeface="Arial" panose="020B0604020202020204" pitchFamily="34" charset="0"/>
              <a:buChar char="•"/>
            </a:pPr>
            <a:r>
              <a:rPr lang="en-CA" sz="1400" dirty="0"/>
              <a:t>Kotlin</a:t>
            </a:r>
          </a:p>
        </p:txBody>
      </p:sp>
      <p:grpSp>
        <p:nvGrpSpPr>
          <p:cNvPr id="30" name="Group 29">
            <a:extLst>
              <a:ext uri="{FF2B5EF4-FFF2-40B4-BE49-F238E27FC236}">
                <a16:creationId xmlns:a16="http://schemas.microsoft.com/office/drawing/2014/main" id="{EFE60F09-6693-F427-28F1-49A3EC2AE8EA}"/>
              </a:ext>
            </a:extLst>
          </p:cNvPr>
          <p:cNvGrpSpPr/>
          <p:nvPr/>
        </p:nvGrpSpPr>
        <p:grpSpPr>
          <a:xfrm>
            <a:off x="1844962" y="695139"/>
            <a:ext cx="7982528" cy="3290279"/>
            <a:chOff x="1844962" y="695139"/>
            <a:chExt cx="7982528" cy="3290279"/>
          </a:xfrm>
        </p:grpSpPr>
        <p:grpSp>
          <p:nvGrpSpPr>
            <p:cNvPr id="26" name="Group 25">
              <a:extLst>
                <a:ext uri="{FF2B5EF4-FFF2-40B4-BE49-F238E27FC236}">
                  <a16:creationId xmlns:a16="http://schemas.microsoft.com/office/drawing/2014/main" id="{3C735ED1-955A-511E-95E6-558B7CE5ACF3}"/>
                </a:ext>
              </a:extLst>
            </p:cNvPr>
            <p:cNvGrpSpPr/>
            <p:nvPr/>
          </p:nvGrpSpPr>
          <p:grpSpPr>
            <a:xfrm>
              <a:off x="1844962" y="695139"/>
              <a:ext cx="7982528" cy="3290279"/>
              <a:chOff x="2325253" y="805968"/>
              <a:chExt cx="7982528" cy="3290279"/>
            </a:xfrm>
          </p:grpSpPr>
          <p:grpSp>
            <p:nvGrpSpPr>
              <p:cNvPr id="20" name="Group 19">
                <a:extLst>
                  <a:ext uri="{FF2B5EF4-FFF2-40B4-BE49-F238E27FC236}">
                    <a16:creationId xmlns:a16="http://schemas.microsoft.com/office/drawing/2014/main" id="{55CFB11C-567F-8026-60B4-433D1F96CEEC}"/>
                  </a:ext>
                </a:extLst>
              </p:cNvPr>
              <p:cNvGrpSpPr/>
              <p:nvPr/>
            </p:nvGrpSpPr>
            <p:grpSpPr>
              <a:xfrm>
                <a:off x="2854037" y="1119911"/>
                <a:ext cx="6945747" cy="1962784"/>
                <a:chOff x="1237673" y="1572493"/>
                <a:chExt cx="6945747" cy="1962784"/>
              </a:xfrm>
            </p:grpSpPr>
            <p:grpSp>
              <p:nvGrpSpPr>
                <p:cNvPr id="3" name="Group 2">
                  <a:extLst>
                    <a:ext uri="{FF2B5EF4-FFF2-40B4-BE49-F238E27FC236}">
                      <a16:creationId xmlns:a16="http://schemas.microsoft.com/office/drawing/2014/main" id="{1AB7E197-A330-CAAA-B5AE-75450D8EB9FC}"/>
                    </a:ext>
                  </a:extLst>
                </p:cNvPr>
                <p:cNvGrpSpPr/>
                <p:nvPr/>
              </p:nvGrpSpPr>
              <p:grpSpPr>
                <a:xfrm>
                  <a:off x="1237673" y="1572493"/>
                  <a:ext cx="1099127" cy="581891"/>
                  <a:chOff x="1126836" y="1551709"/>
                  <a:chExt cx="1099127" cy="581891"/>
                </a:xfrm>
              </p:grpSpPr>
              <p:sp>
                <p:nvSpPr>
                  <p:cNvPr id="5" name="Rectangle 4">
                    <a:extLst>
                      <a:ext uri="{FF2B5EF4-FFF2-40B4-BE49-F238E27FC236}">
                        <a16:creationId xmlns:a16="http://schemas.microsoft.com/office/drawing/2014/main" id="{3AB028EF-D69B-8BEB-D363-70E07835CB47}"/>
                      </a:ext>
                    </a:extLst>
                  </p:cNvPr>
                  <p:cNvSpPr/>
                  <p:nvPr/>
                </p:nvSpPr>
                <p:spPr>
                  <a:xfrm>
                    <a:off x="1126836" y="1551709"/>
                    <a:ext cx="1099127" cy="5818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extBox 1">
                    <a:extLst>
                      <a:ext uri="{FF2B5EF4-FFF2-40B4-BE49-F238E27FC236}">
                        <a16:creationId xmlns:a16="http://schemas.microsoft.com/office/drawing/2014/main" id="{9CD7FE70-8EBD-1EDB-6480-070CC6C890A3}"/>
                      </a:ext>
                    </a:extLst>
                  </p:cNvPr>
                  <p:cNvSpPr txBox="1"/>
                  <p:nvPr/>
                </p:nvSpPr>
                <p:spPr>
                  <a:xfrm>
                    <a:off x="1219199" y="1653433"/>
                    <a:ext cx="1006764" cy="369332"/>
                  </a:xfrm>
                  <a:prstGeom prst="rect">
                    <a:avLst/>
                  </a:prstGeom>
                  <a:noFill/>
                </p:spPr>
                <p:txBody>
                  <a:bodyPr wrap="square" rtlCol="0">
                    <a:spAutoFit/>
                  </a:bodyPr>
                  <a:lstStyle/>
                  <a:p>
                    <a:r>
                      <a:rPr lang="en-CA" dirty="0"/>
                      <a:t>Point3D</a:t>
                    </a:r>
                  </a:p>
                </p:txBody>
              </p:sp>
            </p:grpSp>
            <p:sp>
              <p:nvSpPr>
                <p:cNvPr id="6" name="Rectangle 5">
                  <a:extLst>
                    <a:ext uri="{FF2B5EF4-FFF2-40B4-BE49-F238E27FC236}">
                      <a16:creationId xmlns:a16="http://schemas.microsoft.com/office/drawing/2014/main" id="{D9FFACAD-E04E-31F2-49BE-84BDB5456AB9}"/>
                    </a:ext>
                  </a:extLst>
                </p:cNvPr>
                <p:cNvSpPr/>
                <p:nvPr/>
              </p:nvSpPr>
              <p:spPr>
                <a:xfrm>
                  <a:off x="5583384" y="1572493"/>
                  <a:ext cx="1099127" cy="5818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2F6C3E54-6CC3-4F87-2DEA-13A44BCEDAA8}"/>
                    </a:ext>
                  </a:extLst>
                </p:cNvPr>
                <p:cNvSpPr txBox="1"/>
                <p:nvPr/>
              </p:nvSpPr>
              <p:spPr>
                <a:xfrm>
                  <a:off x="5638801" y="1708792"/>
                  <a:ext cx="1099126" cy="369332"/>
                </a:xfrm>
                <a:prstGeom prst="rect">
                  <a:avLst/>
                </a:prstGeom>
                <a:noFill/>
              </p:spPr>
              <p:txBody>
                <a:bodyPr wrap="square" rtlCol="0">
                  <a:spAutoFit/>
                </a:bodyPr>
                <a:lstStyle/>
                <a:p>
                  <a:r>
                    <a:rPr lang="en-CA" dirty="0"/>
                    <a:t>Shape3D</a:t>
                  </a:r>
                </a:p>
              </p:txBody>
            </p:sp>
            <p:grpSp>
              <p:nvGrpSpPr>
                <p:cNvPr id="11" name="Group 10">
                  <a:extLst>
                    <a:ext uri="{FF2B5EF4-FFF2-40B4-BE49-F238E27FC236}">
                      <a16:creationId xmlns:a16="http://schemas.microsoft.com/office/drawing/2014/main" id="{F47B90B7-251C-0911-D741-4A33CEC5E2CA}"/>
                    </a:ext>
                  </a:extLst>
                </p:cNvPr>
                <p:cNvGrpSpPr/>
                <p:nvPr/>
              </p:nvGrpSpPr>
              <p:grpSpPr>
                <a:xfrm>
                  <a:off x="7084293" y="2953386"/>
                  <a:ext cx="1099127" cy="581891"/>
                  <a:chOff x="4128656" y="2847109"/>
                  <a:chExt cx="1099127" cy="581891"/>
                </a:xfrm>
              </p:grpSpPr>
              <p:sp>
                <p:nvSpPr>
                  <p:cNvPr id="8" name="Rectangle 7">
                    <a:extLst>
                      <a:ext uri="{FF2B5EF4-FFF2-40B4-BE49-F238E27FC236}">
                        <a16:creationId xmlns:a16="http://schemas.microsoft.com/office/drawing/2014/main" id="{983BF2F6-2625-D325-764E-4861D0745284}"/>
                      </a:ext>
                    </a:extLst>
                  </p:cNvPr>
                  <p:cNvSpPr/>
                  <p:nvPr/>
                </p:nvSpPr>
                <p:spPr>
                  <a:xfrm>
                    <a:off x="4128656" y="2847109"/>
                    <a:ext cx="1099127" cy="5818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6AA82696-E232-C125-4D7C-8E95C543E409}"/>
                      </a:ext>
                    </a:extLst>
                  </p:cNvPr>
                  <p:cNvSpPr txBox="1"/>
                  <p:nvPr/>
                </p:nvSpPr>
                <p:spPr>
                  <a:xfrm>
                    <a:off x="4405744" y="2953387"/>
                    <a:ext cx="655782" cy="369332"/>
                  </a:xfrm>
                  <a:prstGeom prst="rect">
                    <a:avLst/>
                  </a:prstGeom>
                  <a:noFill/>
                </p:spPr>
                <p:txBody>
                  <a:bodyPr wrap="square" rtlCol="0">
                    <a:spAutoFit/>
                  </a:bodyPr>
                  <a:lstStyle/>
                  <a:p>
                    <a:r>
                      <a:rPr lang="en-CA" dirty="0"/>
                      <a:t>Box</a:t>
                    </a:r>
                  </a:p>
                </p:txBody>
              </p:sp>
            </p:grpSp>
            <p:grpSp>
              <p:nvGrpSpPr>
                <p:cNvPr id="13" name="Group 12">
                  <a:extLst>
                    <a:ext uri="{FF2B5EF4-FFF2-40B4-BE49-F238E27FC236}">
                      <a16:creationId xmlns:a16="http://schemas.microsoft.com/office/drawing/2014/main" id="{921325A9-DA8B-A561-EC28-FE53FC4039E5}"/>
                    </a:ext>
                  </a:extLst>
                </p:cNvPr>
                <p:cNvGrpSpPr/>
                <p:nvPr/>
              </p:nvGrpSpPr>
              <p:grpSpPr>
                <a:xfrm>
                  <a:off x="3865421" y="2953386"/>
                  <a:ext cx="1584033" cy="581891"/>
                  <a:chOff x="3865421" y="2953386"/>
                  <a:chExt cx="1584033" cy="581891"/>
                </a:xfrm>
              </p:grpSpPr>
              <p:sp>
                <p:nvSpPr>
                  <p:cNvPr id="9" name="Rectangle 8">
                    <a:extLst>
                      <a:ext uri="{FF2B5EF4-FFF2-40B4-BE49-F238E27FC236}">
                        <a16:creationId xmlns:a16="http://schemas.microsoft.com/office/drawing/2014/main" id="{0F08A402-B699-8B96-1992-1463510CA37A}"/>
                      </a:ext>
                    </a:extLst>
                  </p:cNvPr>
                  <p:cNvSpPr/>
                  <p:nvPr/>
                </p:nvSpPr>
                <p:spPr>
                  <a:xfrm>
                    <a:off x="3865421" y="2953386"/>
                    <a:ext cx="1528617" cy="5818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0B25D48F-7228-A483-02D1-E350572D8E25}"/>
                      </a:ext>
                    </a:extLst>
                  </p:cNvPr>
                  <p:cNvSpPr txBox="1"/>
                  <p:nvPr/>
                </p:nvSpPr>
                <p:spPr>
                  <a:xfrm>
                    <a:off x="3920837" y="3059664"/>
                    <a:ext cx="1528617" cy="369332"/>
                  </a:xfrm>
                  <a:prstGeom prst="rect">
                    <a:avLst/>
                  </a:prstGeom>
                  <a:noFill/>
                </p:spPr>
                <p:txBody>
                  <a:bodyPr wrap="square" rtlCol="0">
                    <a:spAutoFit/>
                  </a:bodyPr>
                  <a:lstStyle/>
                  <a:p>
                    <a:r>
                      <a:rPr lang="en-CA" dirty="0" err="1"/>
                      <a:t>ContainerBox</a:t>
                    </a:r>
                    <a:endParaRPr lang="en-CA" dirty="0"/>
                  </a:p>
                </p:txBody>
              </p:sp>
            </p:grpSp>
            <p:cxnSp>
              <p:nvCxnSpPr>
                <p:cNvPr id="15" name="Straight Arrow Connector 14">
                  <a:extLst>
                    <a:ext uri="{FF2B5EF4-FFF2-40B4-BE49-F238E27FC236}">
                      <a16:creationId xmlns:a16="http://schemas.microsoft.com/office/drawing/2014/main" id="{5479EF0A-EC65-8892-2B57-83E1F5EAA6BE}"/>
                    </a:ext>
                  </a:extLst>
                </p:cNvPr>
                <p:cNvCxnSpPr>
                  <a:cxnSpLocks/>
                </p:cNvCxnSpPr>
                <p:nvPr/>
              </p:nvCxnSpPr>
              <p:spPr>
                <a:xfrm flipH="1">
                  <a:off x="4685145" y="2214423"/>
                  <a:ext cx="1459351" cy="658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FC6AA22-B5E3-97DB-E5DC-31B156F20470}"/>
                    </a:ext>
                  </a:extLst>
                </p:cNvPr>
                <p:cNvCxnSpPr>
                  <a:cxnSpLocks/>
                </p:cNvCxnSpPr>
                <p:nvPr/>
              </p:nvCxnSpPr>
              <p:spPr>
                <a:xfrm>
                  <a:off x="6188364" y="2214423"/>
                  <a:ext cx="1445492" cy="658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ED42DF88-20F9-CD62-6B42-2C90696F87E6}"/>
                  </a:ext>
                </a:extLst>
              </p:cNvPr>
              <p:cNvSpPr txBox="1"/>
              <p:nvPr/>
            </p:nvSpPr>
            <p:spPr>
              <a:xfrm>
                <a:off x="6728693" y="805968"/>
                <a:ext cx="2156694" cy="276999"/>
              </a:xfrm>
              <a:prstGeom prst="rect">
                <a:avLst/>
              </a:prstGeom>
              <a:noFill/>
            </p:spPr>
            <p:txBody>
              <a:bodyPr wrap="square" rtlCol="0">
                <a:spAutoFit/>
              </a:bodyPr>
              <a:lstStyle/>
              <a:p>
                <a:r>
                  <a:rPr lang="en-CA" sz="1200" dirty="0"/>
                  <a:t>General 3D Solids: Super Class</a:t>
                </a:r>
              </a:p>
            </p:txBody>
          </p:sp>
          <p:sp>
            <p:nvSpPr>
              <p:cNvPr id="23" name="TextBox 22">
                <a:extLst>
                  <a:ext uri="{FF2B5EF4-FFF2-40B4-BE49-F238E27FC236}">
                    <a16:creationId xmlns:a16="http://schemas.microsoft.com/office/drawing/2014/main" id="{CDD7F1B3-BDE2-9308-761A-4B8A25948F68}"/>
                  </a:ext>
                </a:extLst>
              </p:cNvPr>
              <p:cNvSpPr txBox="1"/>
              <p:nvPr/>
            </p:nvSpPr>
            <p:spPr>
              <a:xfrm>
                <a:off x="5204690" y="3265250"/>
                <a:ext cx="2156694" cy="830997"/>
              </a:xfrm>
              <a:prstGeom prst="rect">
                <a:avLst/>
              </a:prstGeom>
              <a:noFill/>
            </p:spPr>
            <p:txBody>
              <a:bodyPr wrap="square" rtlCol="0">
                <a:spAutoFit/>
              </a:bodyPr>
              <a:lstStyle/>
              <a:p>
                <a:r>
                  <a:rPr lang="en-CA" sz="1200" dirty="0"/>
                  <a:t>A large container Box with void space: Sub Class with inheritance from Shape3D.</a:t>
                </a:r>
              </a:p>
              <a:p>
                <a:r>
                  <a:rPr lang="en-CA" sz="1200" dirty="0"/>
                  <a:t>It is responsible for packing.</a:t>
                </a:r>
              </a:p>
            </p:txBody>
          </p:sp>
          <p:sp>
            <p:nvSpPr>
              <p:cNvPr id="24" name="TextBox 23">
                <a:extLst>
                  <a:ext uri="{FF2B5EF4-FFF2-40B4-BE49-F238E27FC236}">
                    <a16:creationId xmlns:a16="http://schemas.microsoft.com/office/drawing/2014/main" id="{C6AB344C-096C-3C96-8124-9DD0F2711467}"/>
                  </a:ext>
                </a:extLst>
              </p:cNvPr>
              <p:cNvSpPr txBox="1"/>
              <p:nvPr/>
            </p:nvSpPr>
            <p:spPr>
              <a:xfrm>
                <a:off x="8326583" y="3265249"/>
                <a:ext cx="1981198" cy="830997"/>
              </a:xfrm>
              <a:prstGeom prst="rect">
                <a:avLst/>
              </a:prstGeom>
              <a:noFill/>
            </p:spPr>
            <p:txBody>
              <a:bodyPr wrap="square" rtlCol="0">
                <a:spAutoFit/>
              </a:bodyPr>
              <a:lstStyle/>
              <a:p>
                <a:r>
                  <a:rPr lang="en-CA" sz="1200" dirty="0"/>
                  <a:t>A small Box: Sub Class with inheritance from Shape3D. Its cells are a </a:t>
                </a:r>
                <a:r>
                  <a:rPr lang="en-CA" sz="1200" i="1" dirty="0"/>
                  <a:t>cartesian</a:t>
                </a:r>
                <a:r>
                  <a:rPr lang="en-CA" sz="1200" dirty="0"/>
                  <a:t> </a:t>
                </a:r>
                <a:r>
                  <a:rPr lang="en-CA" sz="1200" i="1" dirty="0"/>
                  <a:t>product</a:t>
                </a:r>
                <a:r>
                  <a:rPr lang="en-CA" sz="1200" dirty="0"/>
                  <a:t> X </a:t>
                </a:r>
                <a:r>
                  <a:rPr lang="en-CA" sz="1200" dirty="0" err="1"/>
                  <a:t>x</a:t>
                </a:r>
                <a:r>
                  <a:rPr lang="en-CA" sz="1200" dirty="0"/>
                  <a:t> Y x Z</a:t>
                </a:r>
              </a:p>
            </p:txBody>
          </p:sp>
          <p:sp>
            <p:nvSpPr>
              <p:cNvPr id="25" name="TextBox 24">
                <a:extLst>
                  <a:ext uri="{FF2B5EF4-FFF2-40B4-BE49-F238E27FC236}">
                    <a16:creationId xmlns:a16="http://schemas.microsoft.com/office/drawing/2014/main" id="{7D2A2E17-5517-E701-F6D8-47509FED76B7}"/>
                  </a:ext>
                </a:extLst>
              </p:cNvPr>
              <p:cNvSpPr txBox="1"/>
              <p:nvPr/>
            </p:nvSpPr>
            <p:spPr>
              <a:xfrm>
                <a:off x="2325253" y="1803526"/>
                <a:ext cx="2156694" cy="461665"/>
              </a:xfrm>
              <a:prstGeom prst="rect">
                <a:avLst/>
              </a:prstGeom>
              <a:noFill/>
            </p:spPr>
            <p:txBody>
              <a:bodyPr wrap="square" rtlCol="0">
                <a:spAutoFit/>
              </a:bodyPr>
              <a:lstStyle/>
              <a:p>
                <a:r>
                  <a:rPr lang="en-CA" sz="1200" dirty="0"/>
                  <a:t>An atomic 3D cell. All solids are built with a Set of cells.</a:t>
                </a:r>
              </a:p>
            </p:txBody>
          </p:sp>
        </p:grpSp>
        <p:sp>
          <p:nvSpPr>
            <p:cNvPr id="29" name="TextBox 28">
              <a:extLst>
                <a:ext uri="{FF2B5EF4-FFF2-40B4-BE49-F238E27FC236}">
                  <a16:creationId xmlns:a16="http://schemas.microsoft.com/office/drawing/2014/main" id="{802B87FA-27D4-1A3C-AF2A-39FB8A55D454}"/>
                </a:ext>
              </a:extLst>
            </p:cNvPr>
            <p:cNvSpPr txBox="1"/>
            <p:nvPr/>
          </p:nvSpPr>
          <p:spPr>
            <a:xfrm>
              <a:off x="6340760" y="1992669"/>
              <a:ext cx="2156694" cy="276999"/>
            </a:xfrm>
            <a:prstGeom prst="rect">
              <a:avLst/>
            </a:prstGeom>
            <a:noFill/>
          </p:spPr>
          <p:txBody>
            <a:bodyPr wrap="square" rtlCol="0">
              <a:spAutoFit/>
            </a:bodyPr>
            <a:lstStyle/>
            <a:p>
              <a:r>
                <a:rPr lang="en-CA" sz="1200" dirty="0"/>
                <a:t>Sub Classes with inheritance</a:t>
              </a:r>
            </a:p>
          </p:txBody>
        </p:sp>
      </p:grpSp>
    </p:spTree>
    <p:extLst>
      <p:ext uri="{BB962C8B-B14F-4D97-AF65-F5344CB8AC3E}">
        <p14:creationId xmlns:p14="http://schemas.microsoft.com/office/powerpoint/2010/main" val="33366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3EBF6B-AAE6-6E78-3A9B-86D982D73498}"/>
              </a:ext>
            </a:extLst>
          </p:cNvPr>
          <p:cNvSpPr txBox="1"/>
          <p:nvPr/>
        </p:nvSpPr>
        <p:spPr>
          <a:xfrm>
            <a:off x="1694873" y="2697019"/>
            <a:ext cx="8802254" cy="461665"/>
          </a:xfrm>
          <a:prstGeom prst="rect">
            <a:avLst/>
          </a:prstGeom>
          <a:noFill/>
        </p:spPr>
        <p:txBody>
          <a:bodyPr wrap="square" rtlCol="0">
            <a:spAutoFit/>
          </a:bodyPr>
          <a:lstStyle/>
          <a:p>
            <a:pPr algn="ctr"/>
            <a:r>
              <a:rPr lang="en-CA" sz="2400" b="1" dirty="0">
                <a:solidFill>
                  <a:srgbClr val="002060"/>
                </a:solidFill>
              </a:rPr>
              <a:t>Next Step: </a:t>
            </a:r>
            <a:r>
              <a:rPr lang="en-CA" sz="2400" dirty="0">
                <a:solidFill>
                  <a:srgbClr val="002060"/>
                </a:solidFill>
              </a:rPr>
              <a:t>Let’s check the implementation code and </a:t>
            </a:r>
            <a:r>
              <a:rPr lang="en-CA" sz="2400" b="1" dirty="0">
                <a:solidFill>
                  <a:srgbClr val="C00000"/>
                </a:solidFill>
              </a:rPr>
              <a:t>run alive!</a:t>
            </a:r>
          </a:p>
        </p:txBody>
      </p:sp>
    </p:spTree>
    <p:extLst>
      <p:ext uri="{BB962C8B-B14F-4D97-AF65-F5344CB8AC3E}">
        <p14:creationId xmlns:p14="http://schemas.microsoft.com/office/powerpoint/2010/main" val="2126697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F51214-3A4C-51CB-9C30-0476751D8C2B}"/>
              </a:ext>
            </a:extLst>
          </p:cNvPr>
          <p:cNvSpPr txBox="1"/>
          <p:nvPr/>
        </p:nvSpPr>
        <p:spPr>
          <a:xfrm>
            <a:off x="3094183" y="166255"/>
            <a:ext cx="6151418" cy="369332"/>
          </a:xfrm>
          <a:prstGeom prst="rect">
            <a:avLst/>
          </a:prstGeom>
          <a:noFill/>
        </p:spPr>
        <p:txBody>
          <a:bodyPr wrap="square" rtlCol="0">
            <a:spAutoFit/>
          </a:bodyPr>
          <a:lstStyle/>
          <a:p>
            <a:pPr algn="ctr"/>
            <a:r>
              <a:rPr lang="en-CA" b="1" dirty="0">
                <a:solidFill>
                  <a:srgbClr val="002060"/>
                </a:solidFill>
              </a:rPr>
              <a:t>Optimization Algorithm</a:t>
            </a:r>
          </a:p>
        </p:txBody>
      </p:sp>
      <p:sp>
        <p:nvSpPr>
          <p:cNvPr id="7" name="TextBox 6">
            <a:extLst>
              <a:ext uri="{FF2B5EF4-FFF2-40B4-BE49-F238E27FC236}">
                <a16:creationId xmlns:a16="http://schemas.microsoft.com/office/drawing/2014/main" id="{9D66B4E7-3946-0505-F919-E571DB63A61A}"/>
              </a:ext>
            </a:extLst>
          </p:cNvPr>
          <p:cNvSpPr txBox="1"/>
          <p:nvPr/>
        </p:nvSpPr>
        <p:spPr>
          <a:xfrm>
            <a:off x="775855" y="988291"/>
            <a:ext cx="10751127" cy="2462213"/>
          </a:xfrm>
          <a:prstGeom prst="rect">
            <a:avLst/>
          </a:prstGeom>
          <a:noFill/>
        </p:spPr>
        <p:txBody>
          <a:bodyPr wrap="square" rtlCol="0">
            <a:spAutoFit/>
          </a:bodyPr>
          <a:lstStyle/>
          <a:p>
            <a:r>
              <a:rPr lang="en-CA" sz="1400" dirty="0"/>
              <a:t>The assessment statement asks to </a:t>
            </a:r>
            <a:r>
              <a:rPr lang="en-CA" sz="1400" b="1" dirty="0"/>
              <a:t>maximize the amount of boxes</a:t>
            </a:r>
            <a:r>
              <a:rPr lang="en-CA" sz="1400" dirty="0"/>
              <a:t>. That is an over-simplification. You may fit in your trailer perhaps only two mattresses and one coach, but would you prefer to fit one thousand of cheap pencils or colored crayons instead? We may want to define many objective functions to </a:t>
            </a:r>
            <a:r>
              <a:rPr lang="en-CA" sz="1400" b="1" dirty="0"/>
              <a:t>minimize</a:t>
            </a:r>
            <a:r>
              <a:rPr lang="en-CA" sz="1400" dirty="0"/>
              <a:t>, like:</a:t>
            </a:r>
          </a:p>
          <a:p>
            <a:endParaRPr lang="en-CA" sz="1400" dirty="0"/>
          </a:p>
          <a:p>
            <a:pPr marL="285750" indent="-285750">
              <a:buFont typeface="Arial" panose="020B0604020202020204" pitchFamily="34" charset="0"/>
              <a:buChar char="•"/>
            </a:pPr>
            <a:r>
              <a:rPr lang="en-CA" sz="1400" dirty="0"/>
              <a:t>O1: The amount of 3D shapes. To minimize, just use instead -1.0 * O1</a:t>
            </a:r>
          </a:p>
          <a:p>
            <a:pPr marL="285750" indent="-285750">
              <a:buFont typeface="Arial" panose="020B0604020202020204" pitchFamily="34" charset="0"/>
              <a:buChar char="•"/>
            </a:pPr>
            <a:r>
              <a:rPr lang="en-CA" sz="1400" dirty="0"/>
              <a:t>O2: The void space volume of the container after packaging should be a minimum</a:t>
            </a:r>
          </a:p>
          <a:p>
            <a:pPr marL="285750" indent="-285750">
              <a:buFont typeface="Arial" panose="020B0604020202020204" pitchFamily="34" charset="0"/>
              <a:buChar char="•"/>
            </a:pPr>
            <a:r>
              <a:rPr lang="en-CA" sz="1400" dirty="0"/>
              <a:t>O3: Safety first!, compute the center of gravity of the filled container, you want its Z coordinate as close as possible to the floor layer Z=0</a:t>
            </a:r>
          </a:p>
          <a:p>
            <a:pPr marL="285750" indent="-285750">
              <a:buFont typeface="Arial" panose="020B0604020202020204" pitchFamily="34" charset="0"/>
              <a:buChar char="•"/>
            </a:pPr>
            <a:endParaRPr lang="en-CA" sz="1400" dirty="0"/>
          </a:p>
          <a:p>
            <a:r>
              <a:rPr lang="en-CA" sz="1400" dirty="0"/>
              <a:t>Combine all desired optimizations in a single global Optimization, for instance:</a:t>
            </a:r>
          </a:p>
          <a:p>
            <a:endParaRPr lang="en-CA" sz="1400" dirty="0"/>
          </a:p>
          <a:p>
            <a:pPr marL="285750" indent="-285750">
              <a:buFont typeface="Arial" panose="020B0604020202020204" pitchFamily="34" charset="0"/>
              <a:buChar char="•"/>
            </a:pPr>
            <a:r>
              <a:rPr lang="en-CA" sz="1400" dirty="0" err="1"/>
              <a:t>Oglobal</a:t>
            </a:r>
            <a:r>
              <a:rPr lang="en-CA" sz="1400" dirty="0"/>
              <a:t> = w1 * O1 + w2 * O3 + . . . + </a:t>
            </a:r>
            <a:r>
              <a:rPr lang="en-CA" sz="1400" dirty="0" err="1"/>
              <a:t>wn</a:t>
            </a:r>
            <a:r>
              <a:rPr lang="en-CA" sz="1400" dirty="0"/>
              <a:t> * On</a:t>
            </a:r>
          </a:p>
        </p:txBody>
      </p:sp>
      <p:sp>
        <p:nvSpPr>
          <p:cNvPr id="8" name="TextBox 7">
            <a:extLst>
              <a:ext uri="{FF2B5EF4-FFF2-40B4-BE49-F238E27FC236}">
                <a16:creationId xmlns:a16="http://schemas.microsoft.com/office/drawing/2014/main" id="{0D145057-0356-CBA0-CED3-7D2D70C9CA1D}"/>
              </a:ext>
            </a:extLst>
          </p:cNvPr>
          <p:cNvSpPr txBox="1"/>
          <p:nvPr/>
        </p:nvSpPr>
        <p:spPr>
          <a:xfrm>
            <a:off x="1200727" y="3718542"/>
            <a:ext cx="9882909" cy="369332"/>
          </a:xfrm>
          <a:prstGeom prst="rect">
            <a:avLst/>
          </a:prstGeom>
          <a:noFill/>
        </p:spPr>
        <p:txBody>
          <a:bodyPr wrap="square" rtlCol="0">
            <a:spAutoFit/>
          </a:bodyPr>
          <a:lstStyle/>
          <a:p>
            <a:pPr algn="ctr"/>
            <a:r>
              <a:rPr lang="en-CA" b="1" dirty="0">
                <a:solidFill>
                  <a:srgbClr val="002060"/>
                </a:solidFill>
              </a:rPr>
              <a:t>Optimization Strategy: Slow thermal cooling of “temperature”: </a:t>
            </a:r>
            <a:r>
              <a:rPr lang="en-CA" b="1" dirty="0" err="1">
                <a:solidFill>
                  <a:srgbClr val="002060"/>
                </a:solidFill>
              </a:rPr>
              <a:t>Oglobal</a:t>
            </a:r>
            <a:r>
              <a:rPr lang="en-CA" b="1" dirty="0">
                <a:solidFill>
                  <a:srgbClr val="002060"/>
                </a:solidFill>
              </a:rPr>
              <a:t> </a:t>
            </a:r>
            <a:r>
              <a:rPr lang="en-CA" dirty="0">
                <a:solidFill>
                  <a:srgbClr val="002060"/>
                </a:solidFill>
              </a:rPr>
              <a:t>(called </a:t>
            </a:r>
            <a:r>
              <a:rPr lang="en-CA" i="1" dirty="0">
                <a:solidFill>
                  <a:srgbClr val="002060"/>
                </a:solidFill>
              </a:rPr>
              <a:t>Annealing</a:t>
            </a:r>
            <a:r>
              <a:rPr lang="en-CA" dirty="0">
                <a:solidFill>
                  <a:srgbClr val="002060"/>
                </a:solidFill>
              </a:rPr>
              <a:t>)</a:t>
            </a:r>
          </a:p>
        </p:txBody>
      </p:sp>
      <p:sp>
        <p:nvSpPr>
          <p:cNvPr id="9" name="TextBox 8">
            <a:extLst>
              <a:ext uri="{FF2B5EF4-FFF2-40B4-BE49-F238E27FC236}">
                <a16:creationId xmlns:a16="http://schemas.microsoft.com/office/drawing/2014/main" id="{11474CC5-DE6C-196D-865B-D8313559E00A}"/>
              </a:ext>
            </a:extLst>
          </p:cNvPr>
          <p:cNvSpPr txBox="1"/>
          <p:nvPr/>
        </p:nvSpPr>
        <p:spPr>
          <a:xfrm>
            <a:off x="794328" y="4342841"/>
            <a:ext cx="10751127" cy="1384995"/>
          </a:xfrm>
          <a:prstGeom prst="rect">
            <a:avLst/>
          </a:prstGeom>
          <a:noFill/>
        </p:spPr>
        <p:txBody>
          <a:bodyPr wrap="square" rtlCol="0">
            <a:spAutoFit/>
          </a:bodyPr>
          <a:lstStyle/>
          <a:p>
            <a:pPr algn="just"/>
            <a:r>
              <a:rPr lang="en-CA" sz="1400" dirty="0"/>
              <a:t>It usually works nicely and emulates the real physical world: Perform small random arrangements of the objects, including translations and rotations, entering and removing of objects. For each scenario realization compute </a:t>
            </a:r>
            <a:r>
              <a:rPr lang="en-CA" sz="1400" dirty="0" err="1"/>
              <a:t>Oglobal</a:t>
            </a:r>
            <a:r>
              <a:rPr lang="en-CA" sz="1400" dirty="0"/>
              <a:t>. Iterate for a maximum allowance of CPU time, then just simply choose, the arrangement 3D solids realization that yields the minimum value for </a:t>
            </a:r>
            <a:r>
              <a:rPr lang="en-CA" sz="1400" dirty="0" err="1"/>
              <a:t>Oglobal</a:t>
            </a:r>
            <a:r>
              <a:rPr lang="en-CA" sz="1400" dirty="0"/>
              <a:t>, that is, let it cool down the “temperature”.</a:t>
            </a:r>
          </a:p>
          <a:p>
            <a:pPr algn="just"/>
            <a:endParaRPr lang="en-CA" sz="1400" dirty="0"/>
          </a:p>
          <a:p>
            <a:pPr algn="just"/>
            <a:r>
              <a:rPr lang="en-CA" sz="1400" dirty="0"/>
              <a:t>I have worked on Annealing when studying </a:t>
            </a:r>
            <a:r>
              <a:rPr lang="en-CA" sz="1400" dirty="0" err="1"/>
              <a:t>GeoStatistics</a:t>
            </a:r>
            <a:r>
              <a:rPr lang="en-CA" sz="1400" dirty="0"/>
              <a:t> at Stanford. I could fully implement the code, that honestly would take weeks or even a couple of months, so it is beyond of the scope of the assessment.</a:t>
            </a:r>
          </a:p>
        </p:txBody>
      </p:sp>
    </p:spTree>
    <p:extLst>
      <p:ext uri="{BB962C8B-B14F-4D97-AF65-F5344CB8AC3E}">
        <p14:creationId xmlns:p14="http://schemas.microsoft.com/office/powerpoint/2010/main" val="409781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1D6EBE89-8322-0F9D-0939-FE539243B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1761" y="1337069"/>
            <a:ext cx="7679389" cy="4688711"/>
          </a:xfrm>
          <a:prstGeom prst="rect">
            <a:avLst/>
          </a:prstGeom>
        </p:spPr>
      </p:pic>
      <p:sp>
        <p:nvSpPr>
          <p:cNvPr id="4" name="TextBox 3">
            <a:extLst>
              <a:ext uri="{FF2B5EF4-FFF2-40B4-BE49-F238E27FC236}">
                <a16:creationId xmlns:a16="http://schemas.microsoft.com/office/drawing/2014/main" id="{EE908F84-D6F6-4951-E63E-6A4801013559}"/>
              </a:ext>
            </a:extLst>
          </p:cNvPr>
          <p:cNvSpPr txBox="1"/>
          <p:nvPr/>
        </p:nvSpPr>
        <p:spPr>
          <a:xfrm>
            <a:off x="3135746" y="166255"/>
            <a:ext cx="6151418" cy="369332"/>
          </a:xfrm>
          <a:prstGeom prst="rect">
            <a:avLst/>
          </a:prstGeom>
          <a:noFill/>
        </p:spPr>
        <p:txBody>
          <a:bodyPr wrap="square" rtlCol="0">
            <a:spAutoFit/>
          </a:bodyPr>
          <a:lstStyle/>
          <a:p>
            <a:pPr algn="ctr"/>
            <a:r>
              <a:rPr lang="en-CA" dirty="0">
                <a:solidFill>
                  <a:srgbClr val="002060"/>
                </a:solidFill>
              </a:rPr>
              <a:t>Assessment 1: </a:t>
            </a:r>
            <a:r>
              <a:rPr lang="en-CA" b="1" dirty="0">
                <a:solidFill>
                  <a:srgbClr val="002060"/>
                </a:solidFill>
              </a:rPr>
              <a:t>IRI Electron Density Profile</a:t>
            </a:r>
          </a:p>
        </p:txBody>
      </p:sp>
      <p:sp>
        <p:nvSpPr>
          <p:cNvPr id="5" name="Rectangle 4">
            <a:extLst>
              <a:ext uri="{FF2B5EF4-FFF2-40B4-BE49-F238E27FC236}">
                <a16:creationId xmlns:a16="http://schemas.microsoft.com/office/drawing/2014/main" id="{14E89DF5-9534-DF71-F0AF-7B2799E5D943}"/>
              </a:ext>
            </a:extLst>
          </p:cNvPr>
          <p:cNvSpPr/>
          <p:nvPr/>
        </p:nvSpPr>
        <p:spPr>
          <a:xfrm>
            <a:off x="2198255" y="1217001"/>
            <a:ext cx="8026400" cy="1055145"/>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22782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DF9501-BFE2-81A4-784D-C569DE63E6C0}"/>
              </a:ext>
            </a:extLst>
          </p:cNvPr>
          <p:cNvPicPr>
            <a:picLocks noChangeAspect="1"/>
          </p:cNvPicPr>
          <p:nvPr/>
        </p:nvPicPr>
        <p:blipFill>
          <a:blip r:embed="rId2"/>
          <a:stretch>
            <a:fillRect/>
          </a:stretch>
        </p:blipFill>
        <p:spPr>
          <a:xfrm>
            <a:off x="0" y="0"/>
            <a:ext cx="12192000" cy="6858000"/>
          </a:xfrm>
          <a:prstGeom prst="rect">
            <a:avLst/>
          </a:prstGeom>
        </p:spPr>
      </p:pic>
      <p:sp>
        <p:nvSpPr>
          <p:cNvPr id="2" name="Oval 1">
            <a:extLst>
              <a:ext uri="{FF2B5EF4-FFF2-40B4-BE49-F238E27FC236}">
                <a16:creationId xmlns:a16="http://schemas.microsoft.com/office/drawing/2014/main" id="{8448C3C1-3BF7-03E2-6AEC-C11211A80351}"/>
              </a:ext>
            </a:extLst>
          </p:cNvPr>
          <p:cNvSpPr/>
          <p:nvPr/>
        </p:nvSpPr>
        <p:spPr>
          <a:xfrm>
            <a:off x="9171711" y="3565241"/>
            <a:ext cx="415636" cy="424873"/>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 name="Straight Connector 3">
            <a:extLst>
              <a:ext uri="{FF2B5EF4-FFF2-40B4-BE49-F238E27FC236}">
                <a16:creationId xmlns:a16="http://schemas.microsoft.com/office/drawing/2014/main" id="{A7CD5C82-4BAA-9F6E-BD15-D1E60253D29C}"/>
              </a:ext>
            </a:extLst>
          </p:cNvPr>
          <p:cNvCxnSpPr/>
          <p:nvPr/>
        </p:nvCxnSpPr>
        <p:spPr>
          <a:xfrm>
            <a:off x="3472873" y="2549236"/>
            <a:ext cx="4073236"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96ADAFF0-7A8D-6AB1-9852-24F3E07D811D}"/>
              </a:ext>
            </a:extLst>
          </p:cNvPr>
          <p:cNvSpPr/>
          <p:nvPr/>
        </p:nvSpPr>
        <p:spPr>
          <a:xfrm>
            <a:off x="5634184" y="5029205"/>
            <a:ext cx="415636" cy="424873"/>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6E9FA1CB-866F-D391-E4E0-D9BC7B7145E1}"/>
              </a:ext>
            </a:extLst>
          </p:cNvPr>
          <p:cNvSpPr txBox="1"/>
          <p:nvPr/>
        </p:nvSpPr>
        <p:spPr>
          <a:xfrm>
            <a:off x="8737600" y="3990114"/>
            <a:ext cx="1459347" cy="276999"/>
          </a:xfrm>
          <a:prstGeom prst="rect">
            <a:avLst/>
          </a:prstGeom>
          <a:noFill/>
        </p:spPr>
        <p:txBody>
          <a:bodyPr wrap="square" rtlCol="0">
            <a:spAutoFit/>
          </a:bodyPr>
          <a:lstStyle/>
          <a:p>
            <a:r>
              <a:rPr lang="en-CA" sz="1200" dirty="0">
                <a:solidFill>
                  <a:srgbClr val="C00000"/>
                </a:solidFill>
              </a:rPr>
              <a:t>Oscar is here now</a:t>
            </a:r>
          </a:p>
        </p:txBody>
      </p:sp>
      <p:sp>
        <p:nvSpPr>
          <p:cNvPr id="8" name="TextBox 7">
            <a:extLst>
              <a:ext uri="{FF2B5EF4-FFF2-40B4-BE49-F238E27FC236}">
                <a16:creationId xmlns:a16="http://schemas.microsoft.com/office/drawing/2014/main" id="{CD34ADBF-535E-1627-31E7-AD49C46E578A}"/>
              </a:ext>
            </a:extLst>
          </p:cNvPr>
          <p:cNvSpPr txBox="1"/>
          <p:nvPr/>
        </p:nvSpPr>
        <p:spPr>
          <a:xfrm>
            <a:off x="6096000" y="5103141"/>
            <a:ext cx="1459347" cy="276999"/>
          </a:xfrm>
          <a:prstGeom prst="rect">
            <a:avLst/>
          </a:prstGeom>
          <a:noFill/>
        </p:spPr>
        <p:txBody>
          <a:bodyPr wrap="square" rtlCol="0">
            <a:spAutoFit/>
          </a:bodyPr>
          <a:lstStyle/>
          <a:p>
            <a:r>
              <a:rPr lang="en-CA" sz="1200" dirty="0">
                <a:solidFill>
                  <a:srgbClr val="C00000"/>
                </a:solidFill>
              </a:rPr>
              <a:t>You are here</a:t>
            </a:r>
          </a:p>
        </p:txBody>
      </p:sp>
      <p:sp>
        <p:nvSpPr>
          <p:cNvPr id="9" name="Oval 8">
            <a:extLst>
              <a:ext uri="{FF2B5EF4-FFF2-40B4-BE49-F238E27FC236}">
                <a16:creationId xmlns:a16="http://schemas.microsoft.com/office/drawing/2014/main" id="{5692035B-5BEB-E51B-15C2-1E00B81ABF91}"/>
              </a:ext>
            </a:extLst>
          </p:cNvPr>
          <p:cNvSpPr/>
          <p:nvPr/>
        </p:nvSpPr>
        <p:spPr>
          <a:xfrm>
            <a:off x="9989129" y="4294821"/>
            <a:ext cx="761998" cy="76209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3D0D93CB-697A-2EDC-EAA7-4623B2745C65}"/>
              </a:ext>
            </a:extLst>
          </p:cNvPr>
          <p:cNvSpPr txBox="1"/>
          <p:nvPr/>
        </p:nvSpPr>
        <p:spPr>
          <a:xfrm>
            <a:off x="10370128" y="4675867"/>
            <a:ext cx="1313876" cy="646331"/>
          </a:xfrm>
          <a:prstGeom prst="rect">
            <a:avLst/>
          </a:prstGeom>
          <a:noFill/>
        </p:spPr>
        <p:txBody>
          <a:bodyPr wrap="square" rtlCol="0">
            <a:spAutoFit/>
          </a:bodyPr>
          <a:lstStyle/>
          <a:p>
            <a:r>
              <a:rPr lang="en-CA" sz="1200" dirty="0">
                <a:solidFill>
                  <a:srgbClr val="C00000"/>
                </a:solidFill>
              </a:rPr>
              <a:t>Exercise Location.</a:t>
            </a:r>
          </a:p>
          <a:p>
            <a:endParaRPr lang="en-CA" sz="1200" dirty="0">
              <a:solidFill>
                <a:srgbClr val="C00000"/>
              </a:solidFill>
            </a:endParaRPr>
          </a:p>
          <a:p>
            <a:r>
              <a:rPr lang="en-CA" sz="1200" dirty="0">
                <a:solidFill>
                  <a:srgbClr val="C00000"/>
                </a:solidFill>
              </a:rPr>
              <a:t>Not quite. Why?</a:t>
            </a:r>
          </a:p>
        </p:txBody>
      </p:sp>
      <p:sp>
        <p:nvSpPr>
          <p:cNvPr id="11" name="Oval 10">
            <a:extLst>
              <a:ext uri="{FF2B5EF4-FFF2-40B4-BE49-F238E27FC236}">
                <a16:creationId xmlns:a16="http://schemas.microsoft.com/office/drawing/2014/main" id="{C50863B3-AD36-1C20-AE17-5497A6F254A5}"/>
              </a:ext>
            </a:extLst>
          </p:cNvPr>
          <p:cNvSpPr/>
          <p:nvPr/>
        </p:nvSpPr>
        <p:spPr>
          <a:xfrm>
            <a:off x="946729" y="2055141"/>
            <a:ext cx="992908" cy="424873"/>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B12EB0CC-38C4-3D45-12B3-2CDBD81A2EAC}"/>
              </a:ext>
            </a:extLst>
          </p:cNvPr>
          <p:cNvSpPr txBox="1"/>
          <p:nvPr/>
        </p:nvSpPr>
        <p:spPr>
          <a:xfrm>
            <a:off x="1177636" y="2536542"/>
            <a:ext cx="2078181" cy="1169551"/>
          </a:xfrm>
          <a:prstGeom prst="rect">
            <a:avLst/>
          </a:prstGeom>
          <a:solidFill>
            <a:schemeClr val="bg1">
              <a:lumMod val="95000"/>
            </a:schemeClr>
          </a:solidFill>
        </p:spPr>
        <p:txBody>
          <a:bodyPr wrap="square" rtlCol="0">
            <a:spAutoFit/>
          </a:bodyPr>
          <a:lstStyle/>
          <a:p>
            <a:r>
              <a:rPr lang="en-CA" sz="1400" dirty="0">
                <a:solidFill>
                  <a:srgbClr val="C00000"/>
                </a:solidFill>
              </a:rPr>
              <a:t>Sexagesimal: degrees and minutes. Not decimal. Enough for the exercise. That’s why it lays on the sea. My mistake.</a:t>
            </a:r>
          </a:p>
        </p:txBody>
      </p:sp>
      <p:cxnSp>
        <p:nvCxnSpPr>
          <p:cNvPr id="13" name="Straight Arrow Connector 12">
            <a:extLst>
              <a:ext uri="{FF2B5EF4-FFF2-40B4-BE49-F238E27FC236}">
                <a16:creationId xmlns:a16="http://schemas.microsoft.com/office/drawing/2014/main" id="{DB81FC86-5C6C-2FFD-236E-E71E4C1C1E86}"/>
              </a:ext>
            </a:extLst>
          </p:cNvPr>
          <p:cNvCxnSpPr/>
          <p:nvPr/>
        </p:nvCxnSpPr>
        <p:spPr>
          <a:xfrm>
            <a:off x="2068945" y="2382982"/>
            <a:ext cx="9125528" cy="264622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06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1730B802-9CDE-B5EE-D868-7E9937DAC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498" y="555426"/>
            <a:ext cx="9651005" cy="5747149"/>
          </a:xfrm>
          <a:prstGeom prst="rect">
            <a:avLst/>
          </a:prstGeom>
        </p:spPr>
      </p:pic>
    </p:spTree>
    <p:extLst>
      <p:ext uri="{BB962C8B-B14F-4D97-AF65-F5344CB8AC3E}">
        <p14:creationId xmlns:p14="http://schemas.microsoft.com/office/powerpoint/2010/main" val="1299338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text, application, email&#10;&#10;Description automatically generated">
            <a:extLst>
              <a:ext uri="{FF2B5EF4-FFF2-40B4-BE49-F238E27FC236}">
                <a16:creationId xmlns:a16="http://schemas.microsoft.com/office/drawing/2014/main" id="{C116B83F-931F-CDFE-ADF8-CCA4DFF16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838" y="267288"/>
            <a:ext cx="8182325" cy="6175648"/>
          </a:xfrm>
          <a:prstGeom prst="rect">
            <a:avLst/>
          </a:prstGeom>
        </p:spPr>
      </p:pic>
    </p:spTree>
    <p:extLst>
      <p:ext uri="{BB962C8B-B14F-4D97-AF65-F5344CB8AC3E}">
        <p14:creationId xmlns:p14="http://schemas.microsoft.com/office/powerpoint/2010/main" val="3878255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2380</Words>
  <Application>Microsoft Office PowerPoint</Application>
  <PresentationFormat>Widescreen</PresentationFormat>
  <Paragraphs>194</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 Gonzalez</dc:creator>
  <cp:lastModifiedBy>Oscar Gonzalez</cp:lastModifiedBy>
  <cp:revision>321</cp:revision>
  <dcterms:created xsi:type="dcterms:W3CDTF">2022-07-30T20:48:04Z</dcterms:created>
  <dcterms:modified xsi:type="dcterms:W3CDTF">2022-08-04T17:14:58Z</dcterms:modified>
</cp:coreProperties>
</file>