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Roboto Bold" charset="0"/>
      <p:regular r:id="rId11"/>
    </p:embeddedFont>
    <p:embeddedFont>
      <p:font typeface="Roboto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Arimo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1754F1"/>
          </a:solidFill>
        </p:spPr>
      </p:sp>
      <p:grpSp>
        <p:nvGrpSpPr>
          <p:cNvPr id="4" name="Group 4"/>
          <p:cNvGrpSpPr/>
          <p:nvPr/>
        </p:nvGrpSpPr>
        <p:grpSpPr>
          <a:xfrm>
            <a:off x="1000068" y="1555510"/>
            <a:ext cx="9630990" cy="5142704"/>
            <a:chOff x="-38176" y="-19050"/>
            <a:chExt cx="12841320" cy="6856939"/>
          </a:xfrm>
        </p:grpSpPr>
        <p:sp>
          <p:nvSpPr>
            <p:cNvPr id="5" name="TextBox 5"/>
            <p:cNvSpPr txBox="1"/>
            <p:nvPr/>
          </p:nvSpPr>
          <p:spPr>
            <a:xfrm>
              <a:off x="-38176" y="1812166"/>
              <a:ext cx="12841320" cy="4225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 spc="-208" dirty="0">
                  <a:solidFill>
                    <a:srgbClr val="14110F"/>
                  </a:solidFill>
                  <a:latin typeface="Roboto Bold"/>
                </a:rPr>
                <a:t>Adventure Booking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866808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dirty="0">
                  <a:solidFill>
                    <a:srgbClr val="1754F1"/>
                  </a:solidFill>
                  <a:latin typeface="Roboto Bold"/>
                </a:rPr>
                <a:t>April </a:t>
              </a:r>
              <a:r>
                <a:rPr lang="en-US" sz="3200" dirty="0" smtClean="0">
                  <a:solidFill>
                    <a:srgbClr val="1754F1"/>
                  </a:solidFill>
                  <a:latin typeface="Roboto Bold"/>
                </a:rPr>
                <a:t>12,2021</a:t>
              </a:r>
              <a:endParaRPr lang="en-US" sz="3200" dirty="0">
                <a:solidFill>
                  <a:srgbClr val="1754F1"/>
                </a:solidFill>
                <a:latin typeface="Roboto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124018"/>
              <a:ext cx="12418675" cy="713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endParaRPr lang="en-US" sz="3199" dirty="0">
                <a:solidFill>
                  <a:srgbClr val="14110F"/>
                </a:solidFill>
                <a:latin typeface="Roboto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8455649"/>
            <a:ext cx="1338355" cy="802651"/>
            <a:chOff x="0" y="0"/>
            <a:chExt cx="1784474" cy="1070201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l="l" t="t" r="r" b="b"/>
                <a:pathLst>
                  <a:path w="852699" h="506284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359375" h="434340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14" name="Picture 13" descr="shutterstock_3915354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0" y="0"/>
            <a:ext cx="10572760" cy="88582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1754F1"/>
          </a:solidFill>
        </p:spPr>
      </p:sp>
      <p:grpSp>
        <p:nvGrpSpPr>
          <p:cNvPr id="3" name="Group 3"/>
          <p:cNvGrpSpPr/>
          <p:nvPr/>
        </p:nvGrpSpPr>
        <p:grpSpPr>
          <a:xfrm>
            <a:off x="1773663" y="2259029"/>
            <a:ext cx="4100519" cy="4296625"/>
            <a:chOff x="0" y="0"/>
            <a:chExt cx="5467359" cy="572883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5614" b="15951"/>
            <a:stretch>
              <a:fillRect/>
            </a:stretch>
          </p:blipFill>
          <p:spPr>
            <a:xfrm>
              <a:off x="0" y="0"/>
              <a:ext cx="5467359" cy="5728834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6742789" y="2259029"/>
            <a:ext cx="4100519" cy="4296625"/>
            <a:chOff x="0" y="0"/>
            <a:chExt cx="5467359" cy="57288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 t="3143" b="9537"/>
            <a:stretch>
              <a:fillRect/>
            </a:stretch>
          </p:blipFill>
          <p:spPr>
            <a:xfrm>
              <a:off x="0" y="0"/>
              <a:ext cx="5467359" cy="5728834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1609615" y="2259029"/>
            <a:ext cx="4100519" cy="4296625"/>
            <a:chOff x="0" y="0"/>
            <a:chExt cx="5467359" cy="572883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 r="4564"/>
            <a:stretch>
              <a:fillRect/>
            </a:stretch>
          </p:blipFill>
          <p:spPr>
            <a:xfrm>
              <a:off x="0" y="0"/>
              <a:ext cx="5467359" cy="5728834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773663" y="6723202"/>
            <a:ext cx="4100519" cy="2430602"/>
            <a:chOff x="0" y="-57150"/>
            <a:chExt cx="5467359" cy="324080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5467359" cy="1411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l-GR" sz="3200" dirty="0" smtClean="0">
                  <a:latin typeface="Open Sauce SemiBold Bold"/>
                </a:rPr>
                <a:t>ΖΕΥΛΗ</a:t>
              </a:r>
              <a:r>
                <a:rPr lang="el-GR" sz="3200" spc="306" dirty="0" smtClean="0">
                  <a:latin typeface="Roboto Bold" charset="0"/>
                  <a:ea typeface="Roboto Bold" charset="0"/>
                </a:rPr>
                <a:t> </a:t>
              </a:r>
            </a:p>
            <a:p>
              <a:pPr>
                <a:lnSpc>
                  <a:spcPts val="4291"/>
                </a:lnSpc>
              </a:pPr>
              <a:r>
                <a:rPr lang="el-GR" sz="3200" dirty="0" smtClean="0">
                  <a:latin typeface="Open Sauce SemiBold Bold"/>
                </a:rPr>
                <a:t>ΕΥΑΓΓΕΛΙΑ</a:t>
              </a:r>
              <a:endParaRPr lang="en-US" sz="3200" dirty="0" smtClean="0">
                <a:latin typeface="Open Sauce SemiBold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683772"/>
              <a:ext cx="5244231" cy="49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73663" y="933450"/>
            <a:ext cx="6785978" cy="85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81"/>
              </a:lnSpc>
            </a:pPr>
            <a:r>
              <a:rPr lang="el-GR" sz="5057" dirty="0" smtClean="0">
                <a:solidFill>
                  <a:srgbClr val="1754F1"/>
                </a:solidFill>
                <a:latin typeface="Open Sauce SemiBold Bold"/>
              </a:rPr>
              <a:t>Η ομάδα μας</a:t>
            </a:r>
            <a:endParaRPr lang="en-US" sz="5057" dirty="0">
              <a:solidFill>
                <a:srgbClr val="1754F1"/>
              </a:solidFill>
              <a:latin typeface="Open Sauce SemiBold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6742789" y="6683172"/>
            <a:ext cx="4087846" cy="2225175"/>
            <a:chOff x="0" y="-57150"/>
            <a:chExt cx="5450462" cy="296689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5450462" cy="1411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7"/>
                </a:lnSpc>
              </a:pPr>
              <a:r>
                <a:rPr lang="el-GR" sz="3200" spc="306" dirty="0" smtClean="0">
                  <a:solidFill>
                    <a:srgbClr val="000000"/>
                  </a:solidFill>
                  <a:latin typeface="Open Sauce SemiBold Bold"/>
                </a:rPr>
                <a:t>ΜΟΥΤΖΟΥΡΗΣ ΣΙΔΗΡΗΣ </a:t>
              </a:r>
              <a:r>
                <a:rPr lang="el-GR" sz="3200" dirty="0" smtClean="0">
                  <a:latin typeface="Open Sauce SemiBold Bold"/>
                </a:rPr>
                <a:t>ΙΩΑΝΝΗΣ</a:t>
              </a:r>
              <a:endParaRPr lang="en-US" sz="3200" dirty="0" smtClean="0">
                <a:latin typeface="Open Sauce SemiBold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513509"/>
              <a:ext cx="5228023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622288" y="6723202"/>
            <a:ext cx="4276600" cy="2225175"/>
            <a:chOff x="0" y="-57150"/>
            <a:chExt cx="5702134" cy="296689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5702134" cy="1418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7"/>
                </a:lnSpc>
              </a:pPr>
              <a:r>
                <a:rPr lang="el-GR" sz="3200" spc="306" dirty="0" smtClean="0">
                  <a:solidFill>
                    <a:srgbClr val="000000"/>
                  </a:solidFill>
                  <a:latin typeface="Open Sauce SemiBold Bold"/>
                </a:rPr>
                <a:t>ΚΑΠΕΛΛΑΣ ΤΖΩΡΤΖΗΣ</a:t>
              </a:r>
              <a:endParaRPr lang="en-US" sz="3200" spc="306" dirty="0">
                <a:solidFill>
                  <a:srgbClr val="000000"/>
                </a:solidFill>
                <a:latin typeface="Open Sauce SemiBold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513509"/>
              <a:ext cx="5469424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1754F1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17027" r="3497" b="14008"/>
          <a:stretch>
            <a:fillRect/>
          </a:stretch>
        </p:blipFill>
        <p:spPr>
          <a:xfrm>
            <a:off x="6956515" y="1998140"/>
            <a:ext cx="3559316" cy="16957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464406" y="1973141"/>
            <a:ext cx="2793173" cy="17457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571506" y="2107574"/>
            <a:ext cx="3388573" cy="161130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05546" y="6125729"/>
            <a:ext cx="1720734" cy="172073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118175" y="6125729"/>
            <a:ext cx="1723806" cy="17238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682333" y="6014985"/>
            <a:ext cx="3112469" cy="194529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949080" y="6125729"/>
            <a:ext cx="1850319" cy="185031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28564" y="2928922"/>
            <a:ext cx="6294201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8410"/>
              </a:lnSpc>
            </a:pPr>
            <a:r>
              <a:rPr lang="en-US" sz="5800" spc="626" dirty="0">
                <a:solidFill>
                  <a:srgbClr val="000000"/>
                </a:solidFill>
                <a:latin typeface="Roboto Bold"/>
              </a:rPr>
              <a:t>Programming languages </a:t>
            </a:r>
            <a:r>
              <a:rPr lang="en-US" sz="5800" spc="626" dirty="0" smtClean="0">
                <a:solidFill>
                  <a:srgbClr val="000000"/>
                </a:solidFill>
                <a:latin typeface="Roboto Bold"/>
              </a:rPr>
              <a:t>&amp; Technologies</a:t>
            </a:r>
            <a:endParaRPr lang="en-US" sz="5800" spc="626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39414" y="981075"/>
            <a:ext cx="2409173" cy="70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8"/>
              </a:lnSpc>
              <a:spcBef>
                <a:spcPct val="0"/>
              </a:spcBef>
            </a:pPr>
            <a:r>
              <a:rPr lang="en-US" sz="4337" spc="86">
                <a:solidFill>
                  <a:srgbClr val="000000"/>
                </a:solidFill>
                <a:latin typeface="Roboto Bold"/>
              </a:rPr>
              <a:t>Database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59835" y="977997"/>
            <a:ext cx="2685089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42"/>
              </a:lnSpc>
              <a:spcBef>
                <a:spcPct val="0"/>
              </a:spcBef>
            </a:pPr>
            <a:r>
              <a:rPr lang="en-US" sz="4340" spc="86" dirty="0" smtClean="0">
                <a:solidFill>
                  <a:srgbClr val="000000"/>
                </a:solidFill>
                <a:latin typeface="Roboto Bold"/>
              </a:rPr>
              <a:t>Backend</a:t>
            </a:r>
            <a:endParaRPr lang="en-US" sz="4340" spc="86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45111" y="4766246"/>
            <a:ext cx="2314724" cy="70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2"/>
              </a:lnSpc>
              <a:spcBef>
                <a:spcPct val="0"/>
              </a:spcBef>
            </a:pPr>
            <a:r>
              <a:rPr lang="en-US" sz="4340" spc="86">
                <a:solidFill>
                  <a:srgbClr val="000000"/>
                </a:solidFill>
                <a:latin typeface="Roboto Bold"/>
              </a:rPr>
              <a:t>Frontend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865" b="786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28696" y="2214542"/>
            <a:ext cx="14500425" cy="4557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l-GR" sz="6102" dirty="0" smtClean="0">
                <a:solidFill>
                  <a:srgbClr val="FFFFFF"/>
                </a:solidFill>
                <a:latin typeface="Roboto"/>
              </a:rPr>
              <a:t>Το </a:t>
            </a:r>
            <a:r>
              <a:rPr lang="en-US" sz="6102" b="1" dirty="0" smtClean="0">
                <a:solidFill>
                  <a:srgbClr val="FFFFFF"/>
                </a:solidFill>
                <a:latin typeface="Roboto"/>
              </a:rPr>
              <a:t>Adventure Booking </a:t>
            </a:r>
            <a:r>
              <a:rPr lang="el-GR" sz="6102" dirty="0" smtClean="0">
                <a:solidFill>
                  <a:srgbClr val="FFFFFF"/>
                </a:solidFill>
                <a:latin typeface="Roboto"/>
              </a:rPr>
              <a:t>είναι μία </a:t>
            </a:r>
            <a:r>
              <a:rPr lang="en-US" sz="6102" dirty="0" smtClean="0">
                <a:solidFill>
                  <a:srgbClr val="FFFFFF"/>
                </a:solidFill>
                <a:latin typeface="Roboto"/>
              </a:rPr>
              <a:t>web</a:t>
            </a:r>
            <a:r>
              <a:rPr lang="el-GR" sz="6102" dirty="0" smtClean="0">
                <a:solidFill>
                  <a:srgbClr val="FFFFFF"/>
                </a:solidFill>
                <a:latin typeface="Roboto"/>
              </a:rPr>
              <a:t> εφαρμογή η οποία περιέχει δραστηριότητες που διεξάγονται σε όλη την Ελλάδα.</a:t>
            </a:r>
          </a:p>
          <a:p>
            <a:pPr>
              <a:lnSpc>
                <a:spcPts val="7709"/>
              </a:lnSpc>
            </a:pPr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11750" y="-471885"/>
            <a:ext cx="10276250" cy="10758885"/>
          </a:xfrm>
          <a:prstGeom prst="rect">
            <a:avLst/>
          </a:prstGeom>
          <a:solidFill>
            <a:srgbClr val="1754F1"/>
          </a:solidFill>
        </p:spPr>
      </p:sp>
      <p:grpSp>
        <p:nvGrpSpPr>
          <p:cNvPr id="3" name="Group 3"/>
          <p:cNvGrpSpPr/>
          <p:nvPr/>
        </p:nvGrpSpPr>
        <p:grpSpPr>
          <a:xfrm>
            <a:off x="6620779" y="2158888"/>
            <a:ext cx="10638521" cy="2351341"/>
            <a:chOff x="0" y="0"/>
            <a:chExt cx="3598710" cy="7953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98710" cy="795392"/>
            </a:xfrm>
            <a:custGeom>
              <a:avLst/>
              <a:gdLst/>
              <a:ahLst/>
              <a:cxnLst/>
              <a:rect l="l" t="t" r="r" b="b"/>
              <a:pathLst>
                <a:path w="3598710" h="795392">
                  <a:moveTo>
                    <a:pt x="3474250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670932"/>
                  </a:lnTo>
                  <a:cubicBezTo>
                    <a:pt x="3598710" y="739512"/>
                    <a:pt x="3542829" y="795392"/>
                    <a:pt x="3474250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620779" y="5823910"/>
            <a:ext cx="10638521" cy="2351341"/>
            <a:chOff x="0" y="0"/>
            <a:chExt cx="3598710" cy="7953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98710" cy="795392"/>
            </a:xfrm>
            <a:custGeom>
              <a:avLst/>
              <a:gdLst/>
              <a:ahLst/>
              <a:cxnLst/>
              <a:rect l="l" t="t" r="r" b="b"/>
              <a:pathLst>
                <a:path w="3598710" h="795392">
                  <a:moveTo>
                    <a:pt x="3474250" y="795392"/>
                  </a:moveTo>
                  <a:lnTo>
                    <a:pt x="124460" y="795392"/>
                  </a:lnTo>
                  <a:cubicBezTo>
                    <a:pt x="55880" y="795392"/>
                    <a:pt x="0" y="739512"/>
                    <a:pt x="0" y="6709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74250" y="0"/>
                  </a:lnTo>
                  <a:cubicBezTo>
                    <a:pt x="3542829" y="0"/>
                    <a:pt x="3598710" y="55880"/>
                    <a:pt x="3598710" y="124460"/>
                  </a:cubicBezTo>
                  <a:lnTo>
                    <a:pt x="3598710" y="670932"/>
                  </a:lnTo>
                  <a:cubicBezTo>
                    <a:pt x="3598710" y="739512"/>
                    <a:pt x="3542829" y="795392"/>
                    <a:pt x="3474250" y="7953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82651" y="2841903"/>
            <a:ext cx="5592079" cy="415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60"/>
              </a:lnSpc>
              <a:spcBef>
                <a:spcPct val="0"/>
              </a:spcBef>
            </a:pPr>
            <a:r>
              <a:rPr lang="en-US" sz="6200" spc="-62" dirty="0" err="1">
                <a:solidFill>
                  <a:srgbClr val="14110F"/>
                </a:solidFill>
                <a:latin typeface="Roboto"/>
              </a:rPr>
              <a:t>Οι</a:t>
            </a:r>
            <a:r>
              <a:rPr lang="en-US" sz="6200" spc="-62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6200" spc="-62" dirty="0" err="1">
                <a:solidFill>
                  <a:srgbClr val="14110F"/>
                </a:solidFill>
                <a:latin typeface="Roboto"/>
              </a:rPr>
              <a:t>χρήστες</a:t>
            </a:r>
            <a:r>
              <a:rPr lang="en-US" sz="6200" spc="-62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6200" spc="-62" dirty="0" err="1">
                <a:solidFill>
                  <a:srgbClr val="14110F"/>
                </a:solidFill>
                <a:latin typeface="Roboto"/>
              </a:rPr>
              <a:t>μπορούν</a:t>
            </a:r>
            <a:r>
              <a:rPr lang="en-US" sz="6200" spc="-62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6200" spc="-62" dirty="0" err="1">
                <a:solidFill>
                  <a:srgbClr val="14110F"/>
                </a:solidFill>
                <a:latin typeface="Roboto"/>
              </a:rPr>
              <a:t>να</a:t>
            </a:r>
            <a:r>
              <a:rPr lang="en-US" sz="6200" spc="-62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6200" spc="-62" dirty="0" err="1">
                <a:solidFill>
                  <a:srgbClr val="14110F"/>
                </a:solidFill>
                <a:latin typeface="Roboto"/>
              </a:rPr>
              <a:t>δημιουργήσουν</a:t>
            </a:r>
            <a:r>
              <a:rPr lang="en-US" sz="6200" spc="-62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6200" spc="-62" dirty="0" err="1" smtClean="0">
                <a:solidFill>
                  <a:srgbClr val="14110F"/>
                </a:solidFill>
                <a:latin typeface="Roboto"/>
              </a:rPr>
              <a:t>λογαριασμό</a:t>
            </a:r>
            <a:r>
              <a:rPr lang="el-GR" sz="6200" spc="-62" dirty="0" smtClean="0">
                <a:solidFill>
                  <a:srgbClr val="14110F"/>
                </a:solidFill>
                <a:latin typeface="Roboto"/>
              </a:rPr>
              <a:t> ως:</a:t>
            </a:r>
            <a:endParaRPr lang="en-US" sz="6200" spc="-62" dirty="0">
              <a:solidFill>
                <a:srgbClr val="14110F"/>
              </a:solidFill>
              <a:latin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7229" y="2841481"/>
            <a:ext cx="931963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u="none" spc="-56">
                <a:solidFill>
                  <a:srgbClr val="14110F">
                    <a:alpha val="29804"/>
                  </a:srgbClr>
                </a:solidFill>
                <a:latin typeface="Roboto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77229" y="6506503"/>
            <a:ext cx="931963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80"/>
              </a:lnSpc>
              <a:spcBef>
                <a:spcPct val="0"/>
              </a:spcBef>
            </a:pPr>
            <a:r>
              <a:rPr lang="en-US" sz="5600" u="none" spc="-56">
                <a:solidFill>
                  <a:srgbClr val="14110F">
                    <a:alpha val="29804"/>
                  </a:srgbClr>
                </a:solidFill>
                <a:latin typeface="Roboto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09191" y="3015154"/>
            <a:ext cx="8049322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10"/>
              </a:lnSpc>
            </a:pPr>
            <a:r>
              <a:rPr lang="en-US" sz="3700" spc="74" dirty="0" err="1">
                <a:solidFill>
                  <a:srgbClr val="14110F"/>
                </a:solidFill>
                <a:latin typeface="Roboto Bold"/>
              </a:rPr>
              <a:t>Πελάτες</a:t>
            </a:r>
            <a:r>
              <a:rPr lang="en-US" sz="3700" spc="74" dirty="0">
                <a:solidFill>
                  <a:srgbClr val="14110F"/>
                </a:solidFill>
                <a:latin typeface="Roboto Bold"/>
              </a:rPr>
              <a:t> (</a:t>
            </a:r>
            <a:r>
              <a:rPr lang="en-US" sz="3700" spc="74" dirty="0" err="1">
                <a:solidFill>
                  <a:srgbClr val="14110F"/>
                </a:solidFill>
                <a:latin typeface="Roboto Bold"/>
              </a:rPr>
              <a:t>φυσικό</a:t>
            </a:r>
            <a:r>
              <a:rPr lang="en-US" sz="3700" spc="74" dirty="0">
                <a:solidFill>
                  <a:srgbClr val="14110F"/>
                </a:solidFill>
                <a:latin typeface="Roboto Bold"/>
              </a:rPr>
              <a:t> </a:t>
            </a:r>
            <a:r>
              <a:rPr lang="en-US" sz="3700" spc="74" dirty="0" err="1">
                <a:solidFill>
                  <a:srgbClr val="14110F"/>
                </a:solidFill>
                <a:latin typeface="Roboto Bold"/>
              </a:rPr>
              <a:t>πρόσωπο</a:t>
            </a:r>
            <a:r>
              <a:rPr lang="en-US" sz="3700" spc="74" dirty="0">
                <a:solidFill>
                  <a:srgbClr val="14110F"/>
                </a:solidFill>
                <a:latin typeface="Roboto Bold"/>
              </a:rPr>
              <a:t>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09191" y="6680176"/>
            <a:ext cx="8049322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10"/>
              </a:lnSpc>
            </a:pPr>
            <a:r>
              <a:rPr lang="en-US" sz="3700" spc="74">
                <a:solidFill>
                  <a:srgbClr val="14110F"/>
                </a:solidFill>
                <a:latin typeface="Roboto Bold"/>
              </a:rPr>
              <a:t>Διοργανωτές (εταιρία)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8455649"/>
            <a:ext cx="1338355" cy="802651"/>
            <a:chOff x="0" y="0"/>
            <a:chExt cx="1784474" cy="107020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l="l" t="t" r="r" b="b"/>
                <a:pathLst>
                  <a:path w="852699" h="506284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1754F1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359375" h="434340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12" y="8870247"/>
            <a:ext cx="18278588" cy="1416753"/>
          </a:xfrm>
          <a:prstGeom prst="rect">
            <a:avLst/>
          </a:prstGeom>
          <a:solidFill>
            <a:srgbClr val="1754F1"/>
          </a:solidFill>
        </p:spPr>
      </p:sp>
      <p:sp>
        <p:nvSpPr>
          <p:cNvPr id="6" name="TextBox 6"/>
          <p:cNvSpPr txBox="1"/>
          <p:nvPr/>
        </p:nvSpPr>
        <p:spPr>
          <a:xfrm>
            <a:off x="1571572" y="2857484"/>
            <a:ext cx="928694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3400" spc="88" dirty="0" smtClean="0">
                <a:solidFill>
                  <a:srgbClr val="14110F"/>
                </a:solidFill>
                <a:latin typeface="Roboto"/>
              </a:rPr>
              <a:t>  </a:t>
            </a:r>
            <a:r>
              <a:rPr lang="en-US" sz="3400" spc="88" dirty="0" err="1" smtClean="0">
                <a:solidFill>
                  <a:srgbClr val="14110F"/>
                </a:solidFill>
                <a:latin typeface="Roboto"/>
              </a:rPr>
              <a:t>να</a:t>
            </a:r>
            <a:r>
              <a:rPr lang="en-US" sz="3400" spc="88" dirty="0" smtClean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περιηγηθούν</a:t>
            </a:r>
            <a:r>
              <a:rPr lang="en-US" sz="3400" spc="88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στον</a:t>
            </a:r>
            <a:r>
              <a:rPr lang="en-US" sz="3400" spc="88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ιστότοπο</a:t>
            </a:r>
            <a:r>
              <a:rPr lang="en-US" sz="3400" spc="88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και</a:t>
            </a:r>
            <a:r>
              <a:rPr lang="en-US" sz="3400" spc="88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να</a:t>
            </a:r>
            <a:r>
              <a:rPr lang="en-US" sz="3400" spc="88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αναζητήσουν</a:t>
            </a:r>
            <a:r>
              <a:rPr lang="en-US" sz="3400" spc="88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δραστηριότητες</a:t>
            </a:r>
            <a:r>
              <a:rPr lang="en-US" sz="3400" spc="88" dirty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 smtClean="0">
                <a:solidFill>
                  <a:srgbClr val="14110F"/>
                </a:solidFill>
                <a:latin typeface="Roboto"/>
              </a:rPr>
              <a:t>με</a:t>
            </a:r>
            <a:r>
              <a:rPr lang="en-US" sz="3400" spc="88" dirty="0" smtClean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 smtClean="0">
                <a:solidFill>
                  <a:srgbClr val="14110F"/>
                </a:solidFill>
                <a:latin typeface="Roboto"/>
              </a:rPr>
              <a:t>δυναμικ</a:t>
            </a:r>
            <a:r>
              <a:rPr lang="el-GR" sz="3400" spc="88" dirty="0" smtClean="0">
                <a:solidFill>
                  <a:srgbClr val="14110F"/>
                </a:solidFill>
                <a:latin typeface="Roboto"/>
              </a:rPr>
              <a:t>ά </a:t>
            </a:r>
            <a:r>
              <a:rPr lang="en-US" sz="3400" spc="88" dirty="0" err="1" smtClean="0">
                <a:solidFill>
                  <a:srgbClr val="14110F"/>
                </a:solidFill>
                <a:latin typeface="Roboto"/>
              </a:rPr>
              <a:t>φίλτρ</a:t>
            </a:r>
            <a:r>
              <a:rPr lang="el-GR" sz="3400" spc="88" dirty="0" smtClean="0">
                <a:solidFill>
                  <a:srgbClr val="14110F"/>
                </a:solidFill>
                <a:latin typeface="Roboto"/>
              </a:rPr>
              <a:t>α</a:t>
            </a:r>
            <a:r>
              <a:rPr lang="en-US" sz="3400" spc="88" dirty="0" smtClean="0">
                <a:solidFill>
                  <a:srgbClr val="14110F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14110F"/>
                </a:solidFill>
                <a:latin typeface="Roboto"/>
              </a:rPr>
              <a:t>αναζήτησης</a:t>
            </a:r>
            <a:endParaRPr lang="en-US" sz="3400" spc="88" dirty="0">
              <a:solidFill>
                <a:srgbClr val="14110F"/>
              </a:solidFill>
              <a:latin typeface="Roboto"/>
            </a:endParaRPr>
          </a:p>
          <a:p>
            <a:pPr>
              <a:lnSpc>
                <a:spcPts val="28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500134" y="6000756"/>
            <a:ext cx="7286676" cy="68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3400" spc="88" dirty="0" smtClean="0">
                <a:solidFill>
                  <a:srgbClr val="000000"/>
                </a:solidFill>
                <a:latin typeface="Roboto"/>
              </a:rPr>
              <a:t>  </a:t>
            </a:r>
            <a:r>
              <a:rPr lang="en-US" sz="3400" spc="88" dirty="0" err="1" smtClean="0">
                <a:solidFill>
                  <a:srgbClr val="000000"/>
                </a:solidFill>
                <a:latin typeface="Roboto"/>
              </a:rPr>
              <a:t>επικοινωνίας</a:t>
            </a:r>
            <a:r>
              <a:rPr lang="en-US" sz="3400" spc="88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88" dirty="0" err="1">
                <a:solidFill>
                  <a:srgbClr val="000000"/>
                </a:solidFill>
                <a:latin typeface="Roboto"/>
              </a:rPr>
              <a:t>μέσω</a:t>
            </a:r>
            <a:r>
              <a:rPr lang="en-US" sz="3400" spc="88" dirty="0">
                <a:solidFill>
                  <a:srgbClr val="000000"/>
                </a:solidFill>
                <a:latin typeface="Roboto"/>
              </a:rPr>
              <a:t> web socket</a:t>
            </a:r>
          </a:p>
          <a:p>
            <a:pPr>
              <a:lnSpc>
                <a:spcPts val="2800"/>
              </a:lnSpc>
            </a:pPr>
            <a:endParaRPr/>
          </a:p>
        </p:txBody>
      </p:sp>
      <p:grpSp>
        <p:nvGrpSpPr>
          <p:cNvPr id="10" name="Group 10"/>
          <p:cNvGrpSpPr/>
          <p:nvPr/>
        </p:nvGrpSpPr>
        <p:grpSpPr>
          <a:xfrm>
            <a:off x="12573024" y="2643170"/>
            <a:ext cx="4357718" cy="2442818"/>
            <a:chOff x="0" y="0"/>
            <a:chExt cx="5223198" cy="2590336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 cstate="print"/>
            <a:srcRect t="2371" b="2371"/>
            <a:stretch>
              <a:fillRect/>
            </a:stretch>
          </p:blipFill>
          <p:spPr>
            <a:xfrm>
              <a:off x="0" y="0"/>
              <a:ext cx="5223198" cy="2590336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644462" y="5857880"/>
            <a:ext cx="4214842" cy="2357454"/>
            <a:chOff x="0" y="0"/>
            <a:chExt cx="5223198" cy="2590336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 t="15284" b="15284"/>
            <a:stretch>
              <a:fillRect/>
            </a:stretch>
          </p:blipFill>
          <p:spPr>
            <a:xfrm>
              <a:off x="0" y="0"/>
              <a:ext cx="5223198" cy="2590336"/>
            </a:xfrm>
            <a:prstGeom prst="rect">
              <a:avLst/>
            </a:prstGeom>
          </p:spPr>
        </p:pic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500134" y="785782"/>
            <a:ext cx="15573484" cy="11858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spc="88" dirty="0" err="1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Όλοι</a:t>
            </a:r>
            <a:r>
              <a:rPr lang="en-US" sz="4000" spc="88" dirty="0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 </a:t>
            </a:r>
            <a:r>
              <a:rPr lang="en-US" sz="4000" spc="88" dirty="0" err="1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οι</a:t>
            </a:r>
            <a:r>
              <a:rPr lang="en-US" sz="4000" spc="88" dirty="0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 </a:t>
            </a:r>
            <a:r>
              <a:rPr lang="en-US" sz="4000" spc="88" dirty="0" err="1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χρήστες</a:t>
            </a:r>
            <a:r>
              <a:rPr lang="en-US" sz="4000" spc="88" dirty="0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 </a:t>
            </a:r>
            <a:r>
              <a:rPr lang="en-US" sz="4000" spc="88" dirty="0" err="1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έχουν</a:t>
            </a:r>
            <a:r>
              <a:rPr lang="en-US" sz="4000" spc="88" dirty="0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 </a:t>
            </a:r>
            <a:r>
              <a:rPr lang="en-US" sz="4000" spc="88" dirty="0" err="1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τη</a:t>
            </a:r>
            <a:r>
              <a:rPr lang="en-US" sz="4000" spc="88" dirty="0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 </a:t>
            </a:r>
            <a:r>
              <a:rPr lang="en-US" sz="4000" spc="88" dirty="0" err="1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δυνατότητα</a:t>
            </a:r>
            <a:r>
              <a:rPr lang="en-US" sz="4000" spc="88" dirty="0" smtClean="0">
                <a:solidFill>
                  <a:srgbClr val="14110F"/>
                </a:solidFill>
                <a:latin typeface="Roboto Bold" charset="0"/>
                <a:ea typeface="Roboto Bold" charset="0"/>
              </a:rPr>
              <a:t>:</a:t>
            </a:r>
            <a:endParaRPr lang="el-GR" sz="4000" dirty="0">
              <a:latin typeface="Roboto Bold" charset="0"/>
              <a:ea typeface="Roboto Bol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330934" cy="10287000"/>
          </a:xfrm>
          <a:prstGeom prst="rect">
            <a:avLst/>
          </a:prstGeom>
          <a:solidFill>
            <a:srgbClr val="1754F1"/>
          </a:solidFill>
        </p:spPr>
      </p:sp>
      <p:sp>
        <p:nvSpPr>
          <p:cNvPr id="6" name="TextBox 6"/>
          <p:cNvSpPr txBox="1"/>
          <p:nvPr/>
        </p:nvSpPr>
        <p:spPr>
          <a:xfrm>
            <a:off x="8881668" y="2167326"/>
            <a:ext cx="7402671" cy="72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20"/>
              </a:lnSpc>
              <a:spcBef>
                <a:spcPct val="0"/>
              </a:spcBef>
            </a:pPr>
            <a:r>
              <a:rPr lang="en-US" sz="4400" spc="88" dirty="0" err="1">
                <a:solidFill>
                  <a:srgbClr val="14110F"/>
                </a:solidFill>
                <a:latin typeface="Roboto Bold"/>
              </a:rPr>
              <a:t>Σύνδεση</a:t>
            </a:r>
            <a:r>
              <a:rPr lang="en-US" sz="4400" spc="88" dirty="0">
                <a:solidFill>
                  <a:srgbClr val="14110F"/>
                </a:solidFill>
                <a:latin typeface="Roboto Bold"/>
              </a:rPr>
              <a:t> </a:t>
            </a:r>
            <a:r>
              <a:rPr lang="en-US" sz="4400" spc="88" dirty="0" err="1">
                <a:solidFill>
                  <a:srgbClr val="14110F"/>
                </a:solidFill>
                <a:latin typeface="Roboto Bold"/>
              </a:rPr>
              <a:t>ως</a:t>
            </a:r>
            <a:r>
              <a:rPr lang="en-US" sz="4400" spc="88" dirty="0">
                <a:solidFill>
                  <a:srgbClr val="14110F"/>
                </a:solidFill>
                <a:latin typeface="Roboto Bold"/>
              </a:rPr>
              <a:t> </a:t>
            </a:r>
            <a:r>
              <a:rPr lang="en-US" sz="4400" spc="88" dirty="0" err="1">
                <a:solidFill>
                  <a:srgbClr val="14110F"/>
                </a:solidFill>
                <a:latin typeface="Roboto Bold"/>
              </a:rPr>
              <a:t>εταιρία</a:t>
            </a:r>
            <a:endParaRPr lang="en-US" sz="4400" spc="88" dirty="0">
              <a:solidFill>
                <a:srgbClr val="14110F"/>
              </a:solidFill>
              <a:latin typeface="Robo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549575" y="2917056"/>
            <a:ext cx="8870542" cy="438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8500"/>
              </a:lnSpc>
              <a:buFont typeface="Arial"/>
              <a:buChar char="•"/>
            </a:pP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Επεξεργασία</a:t>
            </a:r>
            <a:r>
              <a:rPr lang="en-US" sz="3400" spc="23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στοιχείων</a:t>
            </a:r>
            <a:r>
              <a:rPr lang="en-US" sz="3400" spc="23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προφίλ</a:t>
            </a:r>
            <a:endParaRPr lang="en-US" sz="3400" spc="231" dirty="0">
              <a:solidFill>
                <a:srgbClr val="000000"/>
              </a:solidFill>
              <a:latin typeface="Roboto"/>
            </a:endParaRPr>
          </a:p>
          <a:p>
            <a:pPr marL="734060" lvl="1" indent="-367030">
              <a:lnSpc>
                <a:spcPts val="5100"/>
              </a:lnSpc>
              <a:buFont typeface="Arial"/>
              <a:buChar char="•"/>
            </a:pP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Επεξεργασία</a:t>
            </a:r>
            <a:r>
              <a:rPr lang="en-US" sz="3400" spc="204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των</a:t>
            </a:r>
            <a:r>
              <a:rPr lang="en-US" sz="3400" spc="204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δραστηριοτήτων</a:t>
            </a:r>
            <a:r>
              <a:rPr lang="en-US" sz="3400" spc="204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που</a:t>
            </a:r>
            <a:r>
              <a:rPr lang="en-US" sz="3400" spc="204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διεξάγει</a:t>
            </a:r>
            <a:endParaRPr lang="en-US" sz="3400" spc="204" dirty="0">
              <a:solidFill>
                <a:srgbClr val="000000"/>
              </a:solidFill>
              <a:latin typeface="Roboto"/>
            </a:endParaRPr>
          </a:p>
          <a:p>
            <a:pPr marL="734060" lvl="1" indent="-367030">
              <a:lnSpc>
                <a:spcPts val="8500"/>
              </a:lnSpc>
              <a:buFont typeface="Arial"/>
              <a:buChar char="•"/>
            </a:pP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Καταχώριση</a:t>
            </a:r>
            <a:r>
              <a:rPr lang="en-US" sz="3400" spc="23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νέων</a:t>
            </a:r>
            <a:r>
              <a:rPr lang="en-US" sz="3400" spc="23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δραστηριοτήτων</a:t>
            </a:r>
            <a:endParaRPr lang="en-US" sz="3400" spc="231" dirty="0">
              <a:solidFill>
                <a:srgbClr val="000000"/>
              </a:solidFill>
              <a:latin typeface="Roboto"/>
            </a:endParaRPr>
          </a:p>
          <a:p>
            <a:pPr marL="734060" lvl="1" indent="-367030">
              <a:lnSpc>
                <a:spcPts val="8500"/>
              </a:lnSpc>
              <a:buFont typeface="Arial"/>
              <a:buChar char="•"/>
            </a:pP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Παρακολούθηση</a:t>
            </a:r>
            <a:r>
              <a:rPr lang="en-US" sz="3400" spc="23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των</a:t>
            </a:r>
            <a:r>
              <a:rPr lang="en-US" sz="3400" spc="23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31" dirty="0" err="1">
                <a:solidFill>
                  <a:srgbClr val="000000"/>
                </a:solidFill>
                <a:latin typeface="Roboto"/>
              </a:rPr>
              <a:t>κρατήσεων</a:t>
            </a:r>
            <a:endParaRPr lang="en-US" sz="3400" spc="231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8" name="Picture 7" descr="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8890" y="1500162"/>
            <a:ext cx="9740549" cy="714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330934" cy="10287000"/>
          </a:xfrm>
          <a:prstGeom prst="rect">
            <a:avLst/>
          </a:prstGeom>
          <a:solidFill>
            <a:srgbClr val="1754F1"/>
          </a:solidFill>
        </p:spPr>
      </p:sp>
      <p:sp>
        <p:nvSpPr>
          <p:cNvPr id="6" name="TextBox 6"/>
          <p:cNvSpPr txBox="1"/>
          <p:nvPr/>
        </p:nvSpPr>
        <p:spPr>
          <a:xfrm>
            <a:off x="8858248" y="2143104"/>
            <a:ext cx="7402671" cy="72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20"/>
              </a:lnSpc>
              <a:spcBef>
                <a:spcPct val="0"/>
              </a:spcBef>
            </a:pPr>
            <a:r>
              <a:rPr lang="en-US" sz="4400" spc="88" dirty="0" err="1">
                <a:solidFill>
                  <a:srgbClr val="14110F"/>
                </a:solidFill>
                <a:latin typeface="Roboto Bold"/>
              </a:rPr>
              <a:t>Σύνδεση</a:t>
            </a:r>
            <a:r>
              <a:rPr lang="en-US" sz="4400" spc="88" dirty="0">
                <a:solidFill>
                  <a:srgbClr val="14110F"/>
                </a:solidFill>
                <a:latin typeface="Roboto Bold"/>
              </a:rPr>
              <a:t> </a:t>
            </a:r>
            <a:r>
              <a:rPr lang="en-US" sz="4400" spc="88" dirty="0" err="1">
                <a:solidFill>
                  <a:srgbClr val="14110F"/>
                </a:solidFill>
                <a:latin typeface="Roboto Bold"/>
              </a:rPr>
              <a:t>ως</a:t>
            </a:r>
            <a:r>
              <a:rPr lang="en-US" sz="4400" spc="88" dirty="0">
                <a:solidFill>
                  <a:srgbClr val="14110F"/>
                </a:solidFill>
                <a:latin typeface="Roboto Bold"/>
              </a:rPr>
              <a:t> </a:t>
            </a:r>
            <a:r>
              <a:rPr lang="en-US" sz="4400" spc="88" dirty="0" err="1">
                <a:solidFill>
                  <a:srgbClr val="14110F"/>
                </a:solidFill>
                <a:latin typeface="Roboto Bold"/>
              </a:rPr>
              <a:t>πελάτης</a:t>
            </a:r>
            <a:endParaRPr lang="en-US" sz="4400" spc="88" dirty="0">
              <a:solidFill>
                <a:srgbClr val="14110F"/>
              </a:solidFill>
              <a:latin typeface="Robo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86744" y="3286112"/>
            <a:ext cx="9513490" cy="421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6766"/>
              </a:lnSpc>
              <a:buFont typeface="Arial"/>
              <a:buChar char="•"/>
            </a:pP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Επεξεργασία</a:t>
            </a:r>
            <a:r>
              <a:rPr lang="en-US" sz="3400" spc="204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στοιχείων</a:t>
            </a:r>
            <a:r>
              <a:rPr lang="en-US" sz="3400" spc="204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προφίλ</a:t>
            </a:r>
            <a:endParaRPr lang="en-US" sz="3400" spc="204" dirty="0">
              <a:solidFill>
                <a:srgbClr val="000000"/>
              </a:solidFill>
              <a:latin typeface="Roboto"/>
            </a:endParaRPr>
          </a:p>
          <a:p>
            <a:pPr marL="734060" lvl="1" indent="-367030">
              <a:lnSpc>
                <a:spcPts val="6766"/>
              </a:lnSpc>
              <a:buFont typeface="Arial"/>
              <a:buChar char="•"/>
            </a:pPr>
            <a:r>
              <a:rPr lang="en-US" sz="3400" spc="204" dirty="0" err="1">
                <a:solidFill>
                  <a:srgbClr val="000000"/>
                </a:solidFill>
                <a:latin typeface="Roboto"/>
              </a:rPr>
              <a:t>Α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γορά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μέσω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PayPal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μιας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υπηρεσίας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(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κράτηση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θέσης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σε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δραστηριότητα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)</a:t>
            </a:r>
          </a:p>
          <a:p>
            <a:pPr marL="734060" lvl="1" indent="-367030">
              <a:lnSpc>
                <a:spcPts val="6766"/>
              </a:lnSpc>
              <a:buFont typeface="Arial"/>
              <a:buChar char="•"/>
            </a:pP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Πρόσβαση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στο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ιστορικό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των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δραστηριοτήτων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που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έχει</a:t>
            </a:r>
            <a:r>
              <a:rPr lang="en-US" sz="3400" spc="20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400" spc="204" dirty="0" err="1">
                <a:solidFill>
                  <a:srgbClr val="000000"/>
                </a:solidFill>
                <a:latin typeface="Arimo"/>
              </a:rPr>
              <a:t>συμμετάσχει</a:t>
            </a:r>
            <a:endParaRPr lang="en-US" sz="3400" spc="204" dirty="0">
              <a:solidFill>
                <a:srgbClr val="000000"/>
              </a:solidFill>
              <a:latin typeface="Arimo"/>
            </a:endParaRPr>
          </a:p>
        </p:txBody>
      </p:sp>
      <p:pic>
        <p:nvPicPr>
          <p:cNvPr id="8" name="Picture 7" descr="pe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8889" y="1857352"/>
            <a:ext cx="9858444" cy="7286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812" b="78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70756" y="3906202"/>
            <a:ext cx="12946487" cy="233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20"/>
              </a:lnSpc>
            </a:pPr>
            <a:r>
              <a:rPr lang="en-US" sz="14400">
                <a:solidFill>
                  <a:srgbClr val="FFFFFF"/>
                </a:solidFill>
                <a:latin typeface="Roboto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130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Roboto Bold</vt:lpstr>
      <vt:lpstr>Roboto</vt:lpstr>
      <vt:lpstr>Open Sauce SemiBold Bold</vt:lpstr>
      <vt:lpstr>Calibri</vt:lpstr>
      <vt:lpstr>Arimo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Booking</dc:title>
  <dc:creator>Maksilari</dc:creator>
  <cp:lastModifiedBy>Maksilari</cp:lastModifiedBy>
  <cp:revision>20</cp:revision>
  <dcterms:created xsi:type="dcterms:W3CDTF">2006-08-16T00:00:00Z</dcterms:created>
  <dcterms:modified xsi:type="dcterms:W3CDTF">2021-04-12T14:07:00Z</dcterms:modified>
  <dc:identifier>DAEbbncBS7E</dc:identifier>
</cp:coreProperties>
</file>