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7" autoAdjust="0"/>
    <p:restoredTop sz="94702" autoAdjust="0"/>
  </p:normalViewPr>
  <p:slideViewPr>
    <p:cSldViewPr>
      <p:cViewPr varScale="1">
        <p:scale>
          <a:sx n="75" d="100"/>
          <a:sy n="75" d="100"/>
        </p:scale>
        <p:origin x="-798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BE">
              <a:cs typeface="+mn-cs"/>
            </a:endParaRPr>
          </a:p>
        </p:txBody>
      </p:sp>
      <p:sp>
        <p:nvSpPr>
          <p:cNvPr id="921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6712" cy="124904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BE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1F3E2-600C-4552-86A5-8BA1B9D0044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E5C04-0C83-46C8-A713-17632245736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CE6E9-F2EF-4134-A224-072F50197BA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6425" cy="11398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5A857-2ADF-4E38-AA93-DBB532B4AD3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6216C-08D8-4FC7-8505-06A39E0ECE5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E0125-99FA-4E27-93B4-840E3659376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0E7E1-0FE8-4B5D-BA6B-496287B8895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830E-E19E-4652-891F-A32735FAB22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FF17E-EEF3-4DC4-A827-093D8292E0D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7A4C1-0B0E-425A-9367-024479E5A2E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E0463-A4F8-4524-BA21-E52A1C2E015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320EF-6E35-4335-B0D2-3E8EE805E02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3C5FAAF1-D43D-4345-8D2A-96D9795D496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609600"/>
            <a:ext cx="5448300" cy="544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3" name="Afgeronde rechthoek 32"/>
          <p:cNvSpPr/>
          <p:nvPr/>
        </p:nvSpPr>
        <p:spPr bwMode="auto">
          <a:xfrm>
            <a:off x="857224" y="3357562"/>
            <a:ext cx="7500990" cy="17145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6151" name="Tekstvak 33"/>
          <p:cNvSpPr txBox="1">
            <a:spLocks noChangeArrowheads="1"/>
          </p:cNvSpPr>
          <p:nvPr/>
        </p:nvSpPr>
        <p:spPr bwMode="auto">
          <a:xfrm>
            <a:off x="928662" y="3429000"/>
            <a:ext cx="28136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Spatial</a:t>
            </a:r>
            <a:r>
              <a:rPr lang="nl-BE" dirty="0" smtClean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Application</a:t>
            </a:r>
            <a:r>
              <a:rPr lang="nl-BE" dirty="0" smtClean="0">
                <a:solidFill>
                  <a:schemeClr val="tx1"/>
                </a:solidFill>
              </a:rPr>
              <a:t> 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7" name="Afgeronde rechthoek 36"/>
          <p:cNvSpPr/>
          <p:nvPr/>
        </p:nvSpPr>
        <p:spPr bwMode="auto">
          <a:xfrm>
            <a:off x="5214942" y="3857628"/>
            <a:ext cx="1928826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Geomajas</a:t>
            </a:r>
            <a:r>
              <a:rPr lang="nl-BE" dirty="0" smtClean="0">
                <a:solidFill>
                  <a:schemeClr val="tx1"/>
                </a:solidFill>
              </a:rPr>
              <a:t> GIS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96" name="Afgeronde rechthoek 95"/>
          <p:cNvSpPr/>
          <p:nvPr/>
        </p:nvSpPr>
        <p:spPr bwMode="auto">
          <a:xfrm>
            <a:off x="2000232" y="3857628"/>
            <a:ext cx="1928826" cy="10001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ERP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103" name="Rechte verbindingslijn met pijl 69"/>
          <p:cNvCxnSpPr>
            <a:cxnSpLocks noChangeShapeType="1"/>
            <a:stCxn id="47" idx="2"/>
            <a:endCxn id="96" idx="2"/>
          </p:cNvCxnSpPr>
          <p:nvPr/>
        </p:nvCxnSpPr>
        <p:spPr bwMode="auto">
          <a:xfrm rot="10800000">
            <a:off x="2964646" y="4857747"/>
            <a:ext cx="1321603" cy="125017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pic>
        <p:nvPicPr>
          <p:cNvPr id="45" name="Afbeelding 44" descr="mashu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422" y="928670"/>
            <a:ext cx="4572000" cy="2009203"/>
          </a:xfrm>
          <a:prstGeom prst="rect">
            <a:avLst/>
          </a:prstGeom>
        </p:spPr>
      </p:pic>
      <p:sp>
        <p:nvSpPr>
          <p:cNvPr id="47" name="Cilinder 46"/>
          <p:cNvSpPr/>
          <p:nvPr/>
        </p:nvSpPr>
        <p:spPr bwMode="auto">
          <a:xfrm>
            <a:off x="4286248" y="5572140"/>
            <a:ext cx="857256" cy="107157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nl-BE" sz="1800" b="1" i="0" u="none" strike="noStrike" cap="all" normalizeH="0" baseline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</a:rPr>
              <a:t>data</a:t>
            </a:r>
          </a:p>
        </p:txBody>
      </p:sp>
      <p:sp>
        <p:nvSpPr>
          <p:cNvPr id="48" name="Ovaal 47"/>
          <p:cNvSpPr/>
          <p:nvPr/>
        </p:nvSpPr>
        <p:spPr bwMode="auto">
          <a:xfrm>
            <a:off x="2571736" y="1428736"/>
            <a:ext cx="2000264" cy="1643074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9" name="Ovaal 48"/>
          <p:cNvSpPr/>
          <p:nvPr/>
        </p:nvSpPr>
        <p:spPr bwMode="auto">
          <a:xfrm>
            <a:off x="4786314" y="1428736"/>
            <a:ext cx="2000264" cy="1643074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50" name="Rechte verbindingslijn met pijl 69"/>
          <p:cNvCxnSpPr>
            <a:cxnSpLocks noChangeShapeType="1"/>
            <a:stCxn id="47" idx="4"/>
            <a:endCxn id="37" idx="2"/>
          </p:cNvCxnSpPr>
          <p:nvPr/>
        </p:nvCxnSpPr>
        <p:spPr bwMode="auto">
          <a:xfrm flipV="1">
            <a:off x="5143504" y="4857760"/>
            <a:ext cx="1035851" cy="125016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51" name="Rechte verbindingslijn met pijl 69"/>
          <p:cNvCxnSpPr>
            <a:cxnSpLocks noChangeShapeType="1"/>
            <a:stCxn id="96" idx="0"/>
            <a:endCxn id="48" idx="4"/>
          </p:cNvCxnSpPr>
          <p:nvPr/>
        </p:nvCxnSpPr>
        <p:spPr bwMode="auto">
          <a:xfrm rot="5400000" flipH="1" flipV="1">
            <a:off x="2875347" y="3161108"/>
            <a:ext cx="785818" cy="6072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52" name="Rechte verbindingslijn met pijl 69"/>
          <p:cNvCxnSpPr>
            <a:cxnSpLocks noChangeShapeType="1"/>
            <a:stCxn id="37" idx="0"/>
            <a:endCxn id="49" idx="4"/>
          </p:cNvCxnSpPr>
          <p:nvPr/>
        </p:nvCxnSpPr>
        <p:spPr bwMode="auto">
          <a:xfrm rot="16200000" flipV="1">
            <a:off x="5589992" y="3268264"/>
            <a:ext cx="785818" cy="39290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" name="Rechte verbindingslijn met pijl 69"/>
          <p:cNvCxnSpPr>
            <a:cxnSpLocks noChangeShapeType="1"/>
            <a:stCxn id="37" idx="1"/>
            <a:endCxn id="96" idx="3"/>
          </p:cNvCxnSpPr>
          <p:nvPr/>
        </p:nvCxnSpPr>
        <p:spPr bwMode="auto">
          <a:xfrm rot="10800000">
            <a:off x="3929058" y="4357688"/>
            <a:ext cx="1285884" cy="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ot"/>
            <a:round/>
            <a:headEnd type="stealth" w="med" len="med"/>
            <a:tailEnd type="stealth" w="med" len="med"/>
          </a:ln>
        </p:spPr>
      </p:cxnSp>
      <p:sp>
        <p:nvSpPr>
          <p:cNvPr id="64" name="Tekstvak 33"/>
          <p:cNvSpPr txBox="1">
            <a:spLocks noChangeArrowheads="1"/>
          </p:cNvSpPr>
          <p:nvPr/>
        </p:nvSpPr>
        <p:spPr bwMode="auto">
          <a:xfrm>
            <a:off x="3929058" y="3929066"/>
            <a:ext cx="131318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l-BE" dirty="0" err="1" smtClean="0">
                <a:solidFill>
                  <a:schemeClr val="tx1"/>
                </a:solidFill>
              </a:rPr>
              <a:t>shared</a:t>
            </a:r>
            <a:endParaRPr lang="nl-BE" dirty="0" smtClean="0">
              <a:solidFill>
                <a:schemeClr val="tx1"/>
              </a:solidFill>
            </a:endParaRPr>
          </a:p>
          <a:p>
            <a:pPr algn="ctr"/>
            <a:r>
              <a:rPr lang="nl-BE" dirty="0" err="1" smtClean="0">
                <a:solidFill>
                  <a:schemeClr val="tx1"/>
                </a:solidFill>
              </a:rPr>
              <a:t>transaction</a:t>
            </a:r>
            <a:endParaRPr lang="nl-B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3" name="Afgeronde rechthoek 32"/>
          <p:cNvSpPr/>
          <p:nvPr/>
        </p:nvSpPr>
        <p:spPr bwMode="auto">
          <a:xfrm>
            <a:off x="553613" y="1571612"/>
            <a:ext cx="8036775" cy="3214710"/>
          </a:xfrm>
          <a:prstGeom prst="roundRect">
            <a:avLst/>
          </a:prstGeom>
          <a:ln w="127000" cmpd="dbl">
            <a:gradFill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6151" name="Tekstvak 33"/>
          <p:cNvSpPr txBox="1">
            <a:spLocks noChangeArrowheads="1"/>
          </p:cNvSpPr>
          <p:nvPr/>
        </p:nvSpPr>
        <p:spPr bwMode="auto">
          <a:xfrm>
            <a:off x="642910" y="1643050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dirty="0" err="1" smtClean="0">
                <a:solidFill>
                  <a:schemeClr val="tx1"/>
                </a:solidFill>
              </a:rPr>
              <a:t>Secured</a:t>
            </a:r>
            <a:endParaRPr lang="nl-BE" dirty="0" smtClean="0">
              <a:solidFill>
                <a:schemeClr val="tx1"/>
              </a:solidFill>
            </a:endParaRPr>
          </a:p>
          <a:p>
            <a:pPr algn="ctr"/>
            <a:r>
              <a:rPr lang="nl-BE" dirty="0" smtClean="0">
                <a:solidFill>
                  <a:schemeClr val="tx1"/>
                </a:solidFill>
              </a:rPr>
              <a:t>zone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7" name="Afgeronde rechthoek 36"/>
          <p:cNvSpPr/>
          <p:nvPr/>
        </p:nvSpPr>
        <p:spPr bwMode="auto">
          <a:xfrm>
            <a:off x="857224" y="3286124"/>
            <a:ext cx="235745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Raster </a:t>
            </a:r>
            <a:r>
              <a:rPr lang="nl-BE" dirty="0" err="1" smtClean="0">
                <a:solidFill>
                  <a:schemeClr val="tx1"/>
                </a:solidFill>
              </a:rPr>
              <a:t>layer</a:t>
            </a:r>
            <a:r>
              <a:rPr lang="nl-BE" dirty="0" smtClean="0">
                <a:solidFill>
                  <a:schemeClr val="tx1"/>
                </a:solidFill>
              </a:rPr>
              <a:t> service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96" name="Afgeronde rechthoek 95"/>
          <p:cNvSpPr/>
          <p:nvPr/>
        </p:nvSpPr>
        <p:spPr bwMode="auto">
          <a:xfrm>
            <a:off x="5857884" y="3929066"/>
            <a:ext cx="235745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Custom</a:t>
            </a:r>
            <a:r>
              <a:rPr lang="nl-BE" dirty="0" smtClean="0">
                <a:solidFill>
                  <a:schemeClr val="tx1"/>
                </a:solidFill>
              </a:rPr>
              <a:t> service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103" name="Rechte verbindingslijn met pijl 69"/>
          <p:cNvCxnSpPr>
            <a:cxnSpLocks noChangeShapeType="1"/>
            <a:stCxn id="47" idx="1"/>
          </p:cNvCxnSpPr>
          <p:nvPr/>
        </p:nvCxnSpPr>
        <p:spPr bwMode="auto">
          <a:xfrm rot="5400000" flipH="1" flipV="1">
            <a:off x="3946918" y="5661437"/>
            <a:ext cx="785818" cy="46434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47" name="Cilinder 46"/>
          <p:cNvSpPr/>
          <p:nvPr/>
        </p:nvSpPr>
        <p:spPr bwMode="auto">
          <a:xfrm>
            <a:off x="3714744" y="6286520"/>
            <a:ext cx="785818" cy="42862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1" i="0" u="none" strike="noStrike" cap="all" normalizeH="0" baseline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</a:endParaRPr>
          </a:p>
        </p:txBody>
      </p:sp>
      <p:sp>
        <p:nvSpPr>
          <p:cNvPr id="17" name="Afgeronde rechthoek 16"/>
          <p:cNvSpPr/>
          <p:nvPr/>
        </p:nvSpPr>
        <p:spPr bwMode="auto">
          <a:xfrm>
            <a:off x="3607587" y="142852"/>
            <a:ext cx="1928826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Client</a:t>
            </a:r>
            <a:r>
              <a:rPr lang="nl-BE" dirty="0" smtClean="0">
                <a:solidFill>
                  <a:schemeClr val="tx1"/>
                </a:solidFill>
              </a:rPr>
              <a:t> / </a:t>
            </a:r>
            <a:r>
              <a:rPr lang="nl-BE" dirty="0" err="1" smtClean="0">
                <a:solidFill>
                  <a:schemeClr val="tx1"/>
                </a:solidFill>
              </a:rPr>
              <a:t>faces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8" name="Wolk 17"/>
          <p:cNvSpPr/>
          <p:nvPr/>
        </p:nvSpPr>
        <p:spPr bwMode="auto">
          <a:xfrm>
            <a:off x="1643042" y="785794"/>
            <a:ext cx="5857916" cy="571504"/>
          </a:xfrm>
          <a:prstGeom prst="cloud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Afgeronde rechthoek 20"/>
          <p:cNvSpPr/>
          <p:nvPr/>
        </p:nvSpPr>
        <p:spPr bwMode="auto">
          <a:xfrm>
            <a:off x="2857488" y="1714488"/>
            <a:ext cx="3429024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r>
              <a:rPr lang="nl-BE" dirty="0" smtClean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dispatcher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2" name="Afgeronde rechthoek 21"/>
          <p:cNvSpPr/>
          <p:nvPr/>
        </p:nvSpPr>
        <p:spPr bwMode="auto">
          <a:xfrm>
            <a:off x="1000100" y="2500306"/>
            <a:ext cx="1357322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3" name="Afgeronde rechthoek 22"/>
          <p:cNvSpPr/>
          <p:nvPr/>
        </p:nvSpPr>
        <p:spPr bwMode="auto">
          <a:xfrm>
            <a:off x="2928926" y="2500306"/>
            <a:ext cx="1357322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6" name="Afgeronde rechthoek 25"/>
          <p:cNvSpPr/>
          <p:nvPr/>
        </p:nvSpPr>
        <p:spPr bwMode="auto">
          <a:xfrm>
            <a:off x="4857752" y="2500306"/>
            <a:ext cx="1357322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7" name="Afgeronde rechthoek 26"/>
          <p:cNvSpPr/>
          <p:nvPr/>
        </p:nvSpPr>
        <p:spPr bwMode="auto">
          <a:xfrm>
            <a:off x="6786578" y="2500306"/>
            <a:ext cx="1357322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29" name="Rechte verbindingslijn 29"/>
          <p:cNvCxnSpPr>
            <a:cxnSpLocks noChangeShapeType="1"/>
          </p:cNvCxnSpPr>
          <p:nvPr/>
        </p:nvCxnSpPr>
        <p:spPr bwMode="auto">
          <a:xfrm>
            <a:off x="178563" y="2357430"/>
            <a:ext cx="8786874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32" name="Rechte verbindingslijn 29"/>
          <p:cNvCxnSpPr>
            <a:cxnSpLocks noChangeShapeType="1"/>
          </p:cNvCxnSpPr>
          <p:nvPr/>
        </p:nvCxnSpPr>
        <p:spPr bwMode="auto">
          <a:xfrm>
            <a:off x="178563" y="3143248"/>
            <a:ext cx="8786874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34" name="Rechte verbindingslijn met pijl 69"/>
          <p:cNvCxnSpPr>
            <a:cxnSpLocks noChangeShapeType="1"/>
          </p:cNvCxnSpPr>
          <p:nvPr/>
        </p:nvCxnSpPr>
        <p:spPr bwMode="auto">
          <a:xfrm rot="5400000" flipH="1" flipV="1">
            <a:off x="8572530" y="2357428"/>
            <a:ext cx="428626" cy="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40" name="Rechte verbindingslijn met pijl 69"/>
          <p:cNvCxnSpPr>
            <a:cxnSpLocks noChangeShapeType="1"/>
          </p:cNvCxnSpPr>
          <p:nvPr/>
        </p:nvCxnSpPr>
        <p:spPr bwMode="auto">
          <a:xfrm rot="5400000" flipH="1" flipV="1">
            <a:off x="8572530" y="3143246"/>
            <a:ext cx="428626" cy="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41" name="Rechte verbindingslijn met pijl 69"/>
          <p:cNvCxnSpPr>
            <a:cxnSpLocks noChangeShapeType="1"/>
          </p:cNvCxnSpPr>
          <p:nvPr/>
        </p:nvCxnSpPr>
        <p:spPr bwMode="auto">
          <a:xfrm rot="5400000" flipH="1" flipV="1">
            <a:off x="8572530" y="1071544"/>
            <a:ext cx="428626" cy="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42" name="Rechte verbindingslijn 29"/>
          <p:cNvCxnSpPr>
            <a:cxnSpLocks noChangeShapeType="1"/>
          </p:cNvCxnSpPr>
          <p:nvPr/>
        </p:nvCxnSpPr>
        <p:spPr bwMode="auto">
          <a:xfrm>
            <a:off x="178563" y="1071546"/>
            <a:ext cx="8786874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43" name="Tekstvak 33"/>
          <p:cNvSpPr txBox="1">
            <a:spLocks noChangeArrowheads="1"/>
          </p:cNvSpPr>
          <p:nvPr/>
        </p:nvSpPr>
        <p:spPr bwMode="auto">
          <a:xfrm>
            <a:off x="571472" y="2857496"/>
            <a:ext cx="1927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400" dirty="0" err="1" smtClean="0">
                <a:solidFill>
                  <a:schemeClr val="tx1"/>
                </a:solidFill>
              </a:rPr>
              <a:t>Action</a:t>
            </a:r>
            <a:r>
              <a:rPr lang="nl-BE" sz="1400" dirty="0" smtClean="0">
                <a:solidFill>
                  <a:schemeClr val="tx1"/>
                </a:solidFill>
              </a:rPr>
              <a:t> </a:t>
            </a:r>
            <a:r>
              <a:rPr lang="nl-BE" sz="1400" dirty="0" err="1" smtClean="0">
                <a:solidFill>
                  <a:schemeClr val="tx1"/>
                </a:solidFill>
              </a:rPr>
              <a:t>based</a:t>
            </a:r>
            <a:r>
              <a:rPr lang="nl-BE" sz="1400" dirty="0" smtClean="0">
                <a:solidFill>
                  <a:schemeClr val="tx1"/>
                </a:solidFill>
              </a:rPr>
              <a:t> services</a:t>
            </a:r>
            <a:endParaRPr lang="nl-BE" sz="1400" dirty="0">
              <a:solidFill>
                <a:schemeClr val="tx1"/>
              </a:solidFill>
            </a:endParaRPr>
          </a:p>
        </p:txBody>
      </p:sp>
      <p:sp>
        <p:nvSpPr>
          <p:cNvPr id="44" name="Tekstvak 33"/>
          <p:cNvSpPr txBox="1">
            <a:spLocks noChangeArrowheads="1"/>
          </p:cNvSpPr>
          <p:nvPr/>
        </p:nvSpPr>
        <p:spPr bwMode="auto">
          <a:xfrm>
            <a:off x="857224" y="4429132"/>
            <a:ext cx="18463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400" dirty="0" smtClean="0">
                <a:solidFill>
                  <a:schemeClr val="tx1"/>
                </a:solidFill>
              </a:rPr>
              <a:t>Topic </a:t>
            </a:r>
            <a:r>
              <a:rPr lang="nl-BE" sz="1400" dirty="0" err="1" smtClean="0">
                <a:solidFill>
                  <a:schemeClr val="tx1"/>
                </a:solidFill>
              </a:rPr>
              <a:t>based</a:t>
            </a:r>
            <a:r>
              <a:rPr lang="nl-BE" sz="1400" dirty="0" smtClean="0">
                <a:solidFill>
                  <a:schemeClr val="tx1"/>
                </a:solidFill>
              </a:rPr>
              <a:t> services</a:t>
            </a:r>
            <a:endParaRPr lang="nl-BE" sz="1400" dirty="0">
              <a:solidFill>
                <a:schemeClr val="tx1"/>
              </a:solidFill>
            </a:endParaRPr>
          </a:p>
        </p:txBody>
      </p:sp>
      <p:sp>
        <p:nvSpPr>
          <p:cNvPr id="46" name="Afgeronde rechthoek 45"/>
          <p:cNvSpPr/>
          <p:nvPr/>
        </p:nvSpPr>
        <p:spPr bwMode="auto">
          <a:xfrm>
            <a:off x="4143372" y="5072074"/>
            <a:ext cx="1571636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Raster </a:t>
            </a:r>
            <a:r>
              <a:rPr lang="nl-BE" dirty="0" err="1" smtClean="0">
                <a:solidFill>
                  <a:schemeClr val="tx1"/>
                </a:solidFill>
              </a:rPr>
              <a:t>Layer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Afgeronde rechthoek 52"/>
          <p:cNvSpPr/>
          <p:nvPr/>
        </p:nvSpPr>
        <p:spPr bwMode="auto">
          <a:xfrm>
            <a:off x="6643702" y="5072074"/>
            <a:ext cx="1571636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Vector </a:t>
            </a:r>
            <a:r>
              <a:rPr lang="nl-BE" dirty="0" err="1" smtClean="0">
                <a:solidFill>
                  <a:schemeClr val="tx1"/>
                </a:solidFill>
              </a:rPr>
              <a:t>Layer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9" name="Afgeronde rechthoek 58"/>
          <p:cNvSpPr/>
          <p:nvPr/>
        </p:nvSpPr>
        <p:spPr bwMode="auto">
          <a:xfrm>
            <a:off x="857224" y="3929066"/>
            <a:ext cx="235745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Vector </a:t>
            </a:r>
            <a:r>
              <a:rPr lang="nl-BE" dirty="0" err="1" smtClean="0">
                <a:solidFill>
                  <a:schemeClr val="tx1"/>
                </a:solidFill>
              </a:rPr>
              <a:t>layer</a:t>
            </a:r>
            <a:r>
              <a:rPr lang="nl-BE" dirty="0" smtClean="0">
                <a:solidFill>
                  <a:schemeClr val="tx1"/>
                </a:solidFill>
              </a:rPr>
              <a:t> service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60" name="Afgeronde rechthoek 59"/>
          <p:cNvSpPr/>
          <p:nvPr/>
        </p:nvSpPr>
        <p:spPr bwMode="auto">
          <a:xfrm>
            <a:off x="5857884" y="3286124"/>
            <a:ext cx="235745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Custom</a:t>
            </a:r>
            <a:r>
              <a:rPr lang="nl-BE" dirty="0" smtClean="0">
                <a:solidFill>
                  <a:schemeClr val="tx1"/>
                </a:solidFill>
              </a:rPr>
              <a:t> service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62" name="Afgeronde rechthoek 61"/>
          <p:cNvSpPr/>
          <p:nvPr/>
        </p:nvSpPr>
        <p:spPr bwMode="auto">
          <a:xfrm>
            <a:off x="3357554" y="3286124"/>
            <a:ext cx="235745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Other</a:t>
            </a:r>
            <a:r>
              <a:rPr lang="nl-BE" dirty="0" smtClean="0">
                <a:solidFill>
                  <a:schemeClr val="tx1"/>
                </a:solidFill>
              </a:rPr>
              <a:t> services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63" name="Rechte verbindingslijn 29"/>
          <p:cNvCxnSpPr>
            <a:cxnSpLocks noChangeShapeType="1"/>
          </p:cNvCxnSpPr>
          <p:nvPr/>
        </p:nvCxnSpPr>
        <p:spPr bwMode="auto">
          <a:xfrm>
            <a:off x="3571868" y="4929198"/>
            <a:ext cx="5393569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65" name="Rechte verbindingslijn met pijl 69"/>
          <p:cNvCxnSpPr>
            <a:cxnSpLocks noChangeShapeType="1"/>
          </p:cNvCxnSpPr>
          <p:nvPr/>
        </p:nvCxnSpPr>
        <p:spPr bwMode="auto">
          <a:xfrm rot="5400000" flipH="1" flipV="1">
            <a:off x="8572530" y="4929196"/>
            <a:ext cx="428626" cy="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68" name="Afgeronde rechthoek 67"/>
          <p:cNvSpPr/>
          <p:nvPr/>
        </p:nvSpPr>
        <p:spPr bwMode="auto">
          <a:xfrm>
            <a:off x="4857752" y="5643578"/>
            <a:ext cx="164307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sz="1400" dirty="0" err="1" smtClean="0">
                <a:solidFill>
                  <a:schemeClr val="tx1"/>
                </a:solidFill>
              </a:rPr>
              <a:t>Transform</a:t>
            </a:r>
            <a:r>
              <a:rPr lang="nl-BE" sz="1400" dirty="0" smtClean="0">
                <a:solidFill>
                  <a:schemeClr val="tx1"/>
                </a:solidFill>
              </a:rPr>
              <a:t> (e.g. map/</a:t>
            </a:r>
            <a:r>
              <a:rPr lang="nl-BE" sz="1400" dirty="0" err="1" smtClean="0">
                <a:solidFill>
                  <a:schemeClr val="tx1"/>
                </a:solidFill>
              </a:rPr>
              <a:t>geo-server</a:t>
            </a:r>
            <a:r>
              <a:rPr lang="nl-BE" sz="1400" dirty="0" smtClean="0">
                <a:solidFill>
                  <a:schemeClr val="tx1"/>
                </a:solidFill>
              </a:rPr>
              <a:t>)</a:t>
            </a:r>
            <a:endParaRPr lang="nl-BE" sz="1400" dirty="0">
              <a:solidFill>
                <a:schemeClr val="tx1"/>
              </a:solidFill>
            </a:endParaRPr>
          </a:p>
        </p:txBody>
      </p:sp>
      <p:sp>
        <p:nvSpPr>
          <p:cNvPr id="69" name="Cilinder 68"/>
          <p:cNvSpPr/>
          <p:nvPr/>
        </p:nvSpPr>
        <p:spPr bwMode="auto">
          <a:xfrm>
            <a:off x="5286380" y="6286520"/>
            <a:ext cx="785818" cy="42862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1" i="0" u="none" strike="noStrike" cap="all" normalizeH="0" baseline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</a:endParaRPr>
          </a:p>
        </p:txBody>
      </p:sp>
      <p:cxnSp>
        <p:nvCxnSpPr>
          <p:cNvPr id="71" name="Rechte verbindingslijn met pijl 69"/>
          <p:cNvCxnSpPr>
            <a:cxnSpLocks noChangeShapeType="1"/>
            <a:stCxn id="68" idx="0"/>
          </p:cNvCxnSpPr>
          <p:nvPr/>
        </p:nvCxnSpPr>
        <p:spPr bwMode="auto">
          <a:xfrm rot="16200000" flipV="1">
            <a:off x="5411397" y="5375686"/>
            <a:ext cx="142876" cy="39290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74" name="Rechte verbindingslijn met pijl 69"/>
          <p:cNvCxnSpPr>
            <a:cxnSpLocks noChangeShapeType="1"/>
            <a:stCxn id="69" idx="1"/>
            <a:endCxn id="68" idx="2"/>
          </p:cNvCxnSpPr>
          <p:nvPr/>
        </p:nvCxnSpPr>
        <p:spPr bwMode="auto">
          <a:xfrm rot="5400000" flipH="1" flipV="1">
            <a:off x="5607851" y="6215082"/>
            <a:ext cx="142876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78" name="Rechte verbindingslijn met pijl 69"/>
          <p:cNvCxnSpPr>
            <a:cxnSpLocks noChangeShapeType="1"/>
            <a:stCxn id="79" idx="1"/>
          </p:cNvCxnSpPr>
          <p:nvPr/>
        </p:nvCxnSpPr>
        <p:spPr bwMode="auto">
          <a:xfrm rot="5400000" flipH="1" flipV="1">
            <a:off x="6447248" y="5661437"/>
            <a:ext cx="785818" cy="46434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79" name="Cilinder 78"/>
          <p:cNvSpPr/>
          <p:nvPr/>
        </p:nvSpPr>
        <p:spPr bwMode="auto">
          <a:xfrm>
            <a:off x="6215074" y="6286520"/>
            <a:ext cx="785818" cy="42862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1" i="0" u="none" strike="noStrike" cap="all" normalizeH="0" baseline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</a:endParaRPr>
          </a:p>
        </p:txBody>
      </p:sp>
      <p:sp>
        <p:nvSpPr>
          <p:cNvPr id="84" name="Afgeronde rechthoek 83"/>
          <p:cNvSpPr/>
          <p:nvPr/>
        </p:nvSpPr>
        <p:spPr bwMode="auto">
          <a:xfrm>
            <a:off x="642910" y="5072074"/>
            <a:ext cx="1857388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Security</a:t>
            </a:r>
            <a:r>
              <a:rPr lang="nl-BE" dirty="0" smtClean="0">
                <a:solidFill>
                  <a:schemeClr val="tx1"/>
                </a:solidFill>
              </a:rPr>
              <a:t> context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86" name="Rechte verbindingslijn met pijl 69"/>
          <p:cNvCxnSpPr>
            <a:cxnSpLocks noChangeShapeType="1"/>
            <a:stCxn id="84" idx="0"/>
          </p:cNvCxnSpPr>
          <p:nvPr/>
        </p:nvCxnSpPr>
        <p:spPr bwMode="auto">
          <a:xfrm rot="5400000" flipH="1" flipV="1">
            <a:off x="1428728" y="4929198"/>
            <a:ext cx="285752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91" name="Afgeronde rechthoek 90"/>
          <p:cNvSpPr/>
          <p:nvPr/>
        </p:nvSpPr>
        <p:spPr bwMode="auto">
          <a:xfrm>
            <a:off x="142844" y="5786454"/>
            <a:ext cx="1714512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sz="1400" dirty="0" err="1" smtClean="0">
                <a:solidFill>
                  <a:schemeClr val="tx1"/>
                </a:solidFill>
              </a:rPr>
              <a:t>Authentication</a:t>
            </a:r>
            <a:r>
              <a:rPr lang="nl-BE" sz="1400" dirty="0" smtClean="0">
                <a:solidFill>
                  <a:schemeClr val="tx1"/>
                </a:solidFill>
              </a:rPr>
              <a:t> service (e.g. SSO)</a:t>
            </a:r>
            <a:endParaRPr lang="nl-BE" sz="1400" dirty="0">
              <a:solidFill>
                <a:schemeClr val="tx1"/>
              </a:solidFill>
            </a:endParaRPr>
          </a:p>
        </p:txBody>
      </p:sp>
      <p:sp>
        <p:nvSpPr>
          <p:cNvPr id="115" name="Afgeronde rechthoek 114"/>
          <p:cNvSpPr/>
          <p:nvPr/>
        </p:nvSpPr>
        <p:spPr bwMode="auto">
          <a:xfrm>
            <a:off x="7358050" y="5643578"/>
            <a:ext cx="164307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sz="1400" dirty="0" err="1" smtClean="0">
                <a:solidFill>
                  <a:schemeClr val="tx1"/>
                </a:solidFill>
              </a:rPr>
              <a:t>Transform</a:t>
            </a:r>
            <a:r>
              <a:rPr lang="nl-BE" sz="1400" dirty="0" smtClean="0">
                <a:solidFill>
                  <a:schemeClr val="tx1"/>
                </a:solidFill>
              </a:rPr>
              <a:t> (e.g. map/</a:t>
            </a:r>
            <a:r>
              <a:rPr lang="nl-BE" sz="1400" dirty="0" err="1" smtClean="0">
                <a:solidFill>
                  <a:schemeClr val="tx1"/>
                </a:solidFill>
              </a:rPr>
              <a:t>geo-server</a:t>
            </a:r>
            <a:r>
              <a:rPr lang="nl-BE" sz="1400" dirty="0" smtClean="0">
                <a:solidFill>
                  <a:schemeClr val="tx1"/>
                </a:solidFill>
              </a:rPr>
              <a:t>)</a:t>
            </a:r>
            <a:endParaRPr lang="nl-BE" sz="1400" dirty="0">
              <a:solidFill>
                <a:schemeClr val="tx1"/>
              </a:solidFill>
            </a:endParaRPr>
          </a:p>
        </p:txBody>
      </p:sp>
      <p:sp>
        <p:nvSpPr>
          <p:cNvPr id="116" name="Cilinder 115"/>
          <p:cNvSpPr/>
          <p:nvPr/>
        </p:nvSpPr>
        <p:spPr bwMode="auto">
          <a:xfrm>
            <a:off x="7786678" y="6286520"/>
            <a:ext cx="785818" cy="42862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1" i="0" u="none" strike="noStrike" cap="all" normalizeH="0" baseline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</a:endParaRPr>
          </a:p>
        </p:txBody>
      </p:sp>
      <p:cxnSp>
        <p:nvCxnSpPr>
          <p:cNvPr id="117" name="Rechte verbindingslijn met pijl 69"/>
          <p:cNvCxnSpPr>
            <a:cxnSpLocks noChangeShapeType="1"/>
            <a:stCxn id="115" idx="0"/>
          </p:cNvCxnSpPr>
          <p:nvPr/>
        </p:nvCxnSpPr>
        <p:spPr bwMode="auto">
          <a:xfrm rot="16200000" flipV="1">
            <a:off x="7911695" y="5375686"/>
            <a:ext cx="142876" cy="39290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118" name="Rechte verbindingslijn met pijl 69"/>
          <p:cNvCxnSpPr>
            <a:cxnSpLocks noChangeShapeType="1"/>
            <a:stCxn id="116" idx="1"/>
            <a:endCxn id="115" idx="2"/>
          </p:cNvCxnSpPr>
          <p:nvPr/>
        </p:nvCxnSpPr>
        <p:spPr bwMode="auto">
          <a:xfrm rot="5400000" flipH="1" flipV="1">
            <a:off x="8108149" y="6215082"/>
            <a:ext cx="142876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119" name="Afgeronde rechthoek 118"/>
          <p:cNvSpPr/>
          <p:nvPr/>
        </p:nvSpPr>
        <p:spPr bwMode="auto">
          <a:xfrm>
            <a:off x="2000232" y="5786454"/>
            <a:ext cx="1357322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sz="1400" dirty="0" err="1" smtClean="0">
                <a:solidFill>
                  <a:schemeClr val="tx1"/>
                </a:solidFill>
              </a:rPr>
              <a:t>Policy</a:t>
            </a:r>
            <a:r>
              <a:rPr lang="nl-BE" sz="1400" dirty="0" smtClean="0">
                <a:solidFill>
                  <a:schemeClr val="tx1"/>
                </a:solidFill>
              </a:rPr>
              <a:t> service (e.g. Permis)</a:t>
            </a:r>
            <a:endParaRPr lang="nl-BE" sz="1400" dirty="0">
              <a:solidFill>
                <a:schemeClr val="tx1"/>
              </a:solidFill>
            </a:endParaRPr>
          </a:p>
        </p:txBody>
      </p:sp>
      <p:cxnSp>
        <p:nvCxnSpPr>
          <p:cNvPr id="120" name="Rechte verbindingslijn met pijl 69"/>
          <p:cNvCxnSpPr>
            <a:cxnSpLocks noChangeShapeType="1"/>
            <a:endCxn id="91" idx="0"/>
          </p:cNvCxnSpPr>
          <p:nvPr/>
        </p:nvCxnSpPr>
        <p:spPr bwMode="auto">
          <a:xfrm rot="5400000">
            <a:off x="857224" y="5643578"/>
            <a:ext cx="285752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123" name="Rechte verbindingslijn met pijl 69"/>
          <p:cNvCxnSpPr>
            <a:cxnSpLocks noChangeShapeType="1"/>
          </p:cNvCxnSpPr>
          <p:nvPr/>
        </p:nvCxnSpPr>
        <p:spPr bwMode="auto">
          <a:xfrm rot="5400000">
            <a:off x="2143108" y="5643578"/>
            <a:ext cx="285752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127" name="Tekstvak 33"/>
          <p:cNvSpPr txBox="1">
            <a:spLocks noChangeArrowheads="1"/>
          </p:cNvSpPr>
          <p:nvPr/>
        </p:nvSpPr>
        <p:spPr bwMode="auto">
          <a:xfrm>
            <a:off x="2428860" y="2571744"/>
            <a:ext cx="415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…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8" name="Tekstvak 33"/>
          <p:cNvSpPr txBox="1">
            <a:spLocks noChangeArrowheads="1"/>
          </p:cNvSpPr>
          <p:nvPr/>
        </p:nvSpPr>
        <p:spPr bwMode="auto">
          <a:xfrm>
            <a:off x="6286512" y="2571744"/>
            <a:ext cx="415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…</a:t>
            </a:r>
            <a:endParaRPr lang="nl-B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ilinder 16"/>
          <p:cNvSpPr/>
          <p:nvPr/>
        </p:nvSpPr>
        <p:spPr bwMode="auto">
          <a:xfrm rot="16200000">
            <a:off x="3821901" y="-1035875"/>
            <a:ext cx="1285884" cy="7929618"/>
          </a:xfrm>
          <a:prstGeom prst="can">
            <a:avLst>
              <a:gd name="adj" fmla="val 2604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6146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151" name="Tekstvak 33"/>
          <p:cNvSpPr txBox="1">
            <a:spLocks noChangeArrowheads="1"/>
          </p:cNvSpPr>
          <p:nvPr/>
        </p:nvSpPr>
        <p:spPr bwMode="auto">
          <a:xfrm>
            <a:off x="714348" y="1928802"/>
            <a:ext cx="10054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Pipeline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7" name="Afgeronde rechthoek 36"/>
          <p:cNvSpPr/>
          <p:nvPr/>
        </p:nvSpPr>
        <p:spPr bwMode="auto">
          <a:xfrm>
            <a:off x="928662" y="2786058"/>
            <a:ext cx="214314" cy="2857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96" name="Afgeronde rechthoek 95"/>
          <p:cNvSpPr/>
          <p:nvPr/>
        </p:nvSpPr>
        <p:spPr bwMode="auto">
          <a:xfrm>
            <a:off x="1357290" y="2500306"/>
            <a:ext cx="1714512" cy="8572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Step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3" name="Afgeronde rechthoek 22"/>
          <p:cNvSpPr/>
          <p:nvPr/>
        </p:nvSpPr>
        <p:spPr bwMode="auto">
          <a:xfrm>
            <a:off x="3714744" y="2500306"/>
            <a:ext cx="1714512" cy="8572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Step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4" name="Afgeronde rechthoek 23"/>
          <p:cNvSpPr/>
          <p:nvPr/>
        </p:nvSpPr>
        <p:spPr bwMode="auto">
          <a:xfrm>
            <a:off x="6072198" y="2500306"/>
            <a:ext cx="1714512" cy="8572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Step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0" name="Rechte verbindingslijn met pijl 69"/>
          <p:cNvCxnSpPr>
            <a:cxnSpLocks noChangeShapeType="1"/>
            <a:endCxn id="96" idx="1"/>
          </p:cNvCxnSpPr>
          <p:nvPr/>
        </p:nvCxnSpPr>
        <p:spPr bwMode="auto">
          <a:xfrm>
            <a:off x="214282" y="2928934"/>
            <a:ext cx="1143008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med" len="med"/>
            <a:tailEnd type="stealth" w="med" len="med"/>
          </a:ln>
        </p:spPr>
      </p:cxnSp>
      <p:sp>
        <p:nvSpPr>
          <p:cNvPr id="41" name="Afgeronde rechthoek 40"/>
          <p:cNvSpPr/>
          <p:nvPr/>
        </p:nvSpPr>
        <p:spPr bwMode="auto">
          <a:xfrm>
            <a:off x="3286116" y="2786058"/>
            <a:ext cx="214314" cy="2857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2" name="Afgeronde rechthoek 41"/>
          <p:cNvSpPr/>
          <p:nvPr/>
        </p:nvSpPr>
        <p:spPr bwMode="auto">
          <a:xfrm>
            <a:off x="5643570" y="2786058"/>
            <a:ext cx="214314" cy="2857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3" name="Afgeronde rechthoek 42"/>
          <p:cNvSpPr/>
          <p:nvPr/>
        </p:nvSpPr>
        <p:spPr bwMode="auto">
          <a:xfrm>
            <a:off x="8001024" y="2786058"/>
            <a:ext cx="214314" cy="2857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103" name="Rechte verbindingslijn met pijl 69"/>
          <p:cNvCxnSpPr>
            <a:cxnSpLocks noChangeShapeType="1"/>
            <a:stCxn id="96" idx="3"/>
            <a:endCxn id="23" idx="1"/>
          </p:cNvCxnSpPr>
          <p:nvPr/>
        </p:nvCxnSpPr>
        <p:spPr bwMode="auto">
          <a:xfrm>
            <a:off x="3071802" y="2928934"/>
            <a:ext cx="642942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med" len="med"/>
            <a:tailEnd type="stealth" w="med" len="med"/>
          </a:ln>
        </p:spPr>
      </p:cxnSp>
      <p:cxnSp>
        <p:nvCxnSpPr>
          <p:cNvPr id="29" name="Rechte verbindingslijn met pijl 69"/>
          <p:cNvCxnSpPr>
            <a:cxnSpLocks noChangeShapeType="1"/>
          </p:cNvCxnSpPr>
          <p:nvPr/>
        </p:nvCxnSpPr>
        <p:spPr bwMode="auto">
          <a:xfrm>
            <a:off x="5429256" y="2928934"/>
            <a:ext cx="642942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med" len="med"/>
            <a:tailEnd type="stealth" w="med" len="med"/>
          </a:ln>
        </p:spPr>
      </p:cxnSp>
      <p:cxnSp>
        <p:nvCxnSpPr>
          <p:cNvPr id="36" name="Rechte verbindingslijn met pijl 69"/>
          <p:cNvCxnSpPr>
            <a:cxnSpLocks noChangeShapeType="1"/>
          </p:cNvCxnSpPr>
          <p:nvPr/>
        </p:nvCxnSpPr>
        <p:spPr bwMode="auto">
          <a:xfrm>
            <a:off x="7786678" y="2928934"/>
            <a:ext cx="1143008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914400" y="1524000"/>
            <a:ext cx="1447800" cy="7620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API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914400" y="2514600"/>
            <a:ext cx="1447800" cy="7620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Services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838200" y="4419600"/>
            <a:ext cx="1447800" cy="7620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Persistence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38200" y="3505200"/>
            <a:ext cx="1447800" cy="7620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Domain</a:t>
            </a:r>
          </a:p>
        </p:txBody>
      </p:sp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3505200" y="5410200"/>
            <a:ext cx="1066800" cy="914400"/>
          </a:xfrm>
          <a:prstGeom prst="can">
            <a:avLst>
              <a:gd name="adj" fmla="val 25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Spatial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database</a:t>
            </a: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2209800" y="4495800"/>
            <a:ext cx="4495800" cy="685800"/>
          </a:xfrm>
          <a:prstGeom prst="rect">
            <a:avLst/>
          </a:prstGeom>
          <a:solidFill>
            <a:srgbClr val="BBE0E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BE0E3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Hibernate</a:t>
            </a: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4038600" y="2590800"/>
            <a:ext cx="2667000" cy="685800"/>
          </a:xfrm>
          <a:prstGeom prst="rect">
            <a:avLst/>
          </a:prstGeom>
          <a:solidFill>
            <a:srgbClr val="BBE0E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BE0E3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Non-spatial </a:t>
            </a:r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2209800" y="1600200"/>
            <a:ext cx="1752600" cy="685800"/>
          </a:xfrm>
          <a:prstGeom prst="rect">
            <a:avLst/>
          </a:prstGeom>
          <a:solidFill>
            <a:srgbClr val="BBE0E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BE0E3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Command API</a:t>
            </a:r>
          </a:p>
        </p:txBody>
      </p:sp>
      <p:sp>
        <p:nvSpPr>
          <p:cNvPr id="4106" name="Rectangle 9"/>
          <p:cNvSpPr>
            <a:spLocks noChangeArrowheads="1"/>
          </p:cNvSpPr>
          <p:nvPr/>
        </p:nvSpPr>
        <p:spPr bwMode="auto">
          <a:xfrm>
            <a:off x="2209800" y="2590800"/>
            <a:ext cx="1676400" cy="685800"/>
          </a:xfrm>
          <a:prstGeom prst="rect">
            <a:avLst/>
          </a:prstGeom>
          <a:solidFill>
            <a:srgbClr val="BBE0E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BE0E3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Spatial </a:t>
            </a:r>
          </a:p>
        </p:txBody>
      </p:sp>
      <p:sp>
        <p:nvSpPr>
          <p:cNvPr id="4107" name="Rectangle 10"/>
          <p:cNvSpPr>
            <a:spLocks noChangeArrowheads="1"/>
          </p:cNvSpPr>
          <p:nvPr/>
        </p:nvSpPr>
        <p:spPr bwMode="auto">
          <a:xfrm>
            <a:off x="4114800" y="1600200"/>
            <a:ext cx="2590800" cy="685800"/>
          </a:xfrm>
          <a:prstGeom prst="rect">
            <a:avLst/>
          </a:prstGeom>
          <a:solidFill>
            <a:srgbClr val="BBE0E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BE0E3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Other APIs</a:t>
            </a:r>
          </a:p>
        </p:txBody>
      </p:sp>
      <p:sp>
        <p:nvSpPr>
          <p:cNvPr id="4108" name="Rectangle 11"/>
          <p:cNvSpPr>
            <a:spLocks noChangeArrowheads="1"/>
          </p:cNvSpPr>
          <p:nvPr/>
        </p:nvSpPr>
        <p:spPr bwMode="auto">
          <a:xfrm>
            <a:off x="2209800" y="3581400"/>
            <a:ext cx="4495800" cy="685800"/>
          </a:xfrm>
          <a:prstGeom prst="rect">
            <a:avLst/>
          </a:prstGeom>
          <a:solidFill>
            <a:srgbClr val="BBE0E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BE0E3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POJO</a:t>
            </a:r>
          </a:p>
        </p:txBody>
      </p:sp>
      <p:sp>
        <p:nvSpPr>
          <p:cNvPr id="4109" name="Rectangle 12"/>
          <p:cNvSpPr>
            <a:spLocks noChangeArrowheads="1"/>
          </p:cNvSpPr>
          <p:nvPr/>
        </p:nvSpPr>
        <p:spPr bwMode="auto">
          <a:xfrm>
            <a:off x="6934200" y="1447800"/>
            <a:ext cx="838200" cy="35814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Security</a:t>
            </a:r>
          </a:p>
        </p:txBody>
      </p:sp>
      <p:sp>
        <p:nvSpPr>
          <p:cNvPr id="4110" name="Rectangle 13"/>
          <p:cNvSpPr>
            <a:spLocks noChangeArrowheads="1"/>
          </p:cNvSpPr>
          <p:nvPr/>
        </p:nvSpPr>
        <p:spPr bwMode="auto">
          <a:xfrm>
            <a:off x="7848600" y="1447800"/>
            <a:ext cx="838200" cy="35814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TX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5029200" y="4433888"/>
            <a:ext cx="838200" cy="531812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Google</a:t>
            </a:r>
            <a:br>
              <a:rPr lang="fr-BE" sz="1200">
                <a:solidFill>
                  <a:srgbClr val="FFFFFF"/>
                </a:solidFill>
                <a:latin typeface="Verdana" pitchFamily="32" charset="0"/>
              </a:rPr>
            </a:b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Layer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5943600" y="4419600"/>
            <a:ext cx="762000" cy="531813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WMS</a:t>
            </a:r>
            <a:br>
              <a:rPr lang="fr-BE" sz="1200">
                <a:solidFill>
                  <a:srgbClr val="FFFFFF"/>
                </a:solidFill>
                <a:latin typeface="Verdana" pitchFamily="32" charset="0"/>
              </a:rPr>
            </a:b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Layer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781800" y="4419600"/>
            <a:ext cx="685800" cy="531813"/>
          </a:xfrm>
          <a:prstGeom prst="rect">
            <a:avLst/>
          </a:prstGeom>
          <a:solidFill>
            <a:srgbClr val="66FF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???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914400" y="2057400"/>
            <a:ext cx="6553200" cy="457200"/>
          </a:xfrm>
          <a:prstGeom prst="rect">
            <a:avLst/>
          </a:prstGeom>
          <a:solidFill>
            <a:srgbClr val="FF66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200">
                <a:solidFill>
                  <a:srgbClr val="FFFFFF"/>
                </a:solidFill>
                <a:latin typeface="Verdana" pitchFamily="32" charset="0"/>
              </a:rPr>
              <a:t>Server API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914400" y="3276600"/>
            <a:ext cx="6553200" cy="4572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87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400">
                <a:solidFill>
                  <a:srgbClr val="FFFFFF"/>
                </a:solidFill>
                <a:latin typeface="Verdana" pitchFamily="32" charset="0"/>
              </a:rPr>
              <a:t>Map</a:t>
            </a:r>
          </a:p>
        </p:txBody>
      </p:sp>
      <p:sp>
        <p:nvSpPr>
          <p:cNvPr id="5127" name="Oval 6"/>
          <p:cNvSpPr>
            <a:spLocks noChangeArrowheads="1"/>
          </p:cNvSpPr>
          <p:nvPr/>
        </p:nvSpPr>
        <p:spPr bwMode="auto">
          <a:xfrm>
            <a:off x="915988" y="5057775"/>
            <a:ext cx="1101725" cy="531813"/>
          </a:xfrm>
          <a:prstGeom prst="ellipse">
            <a:avLst/>
          </a:prstGeom>
          <a:solidFill>
            <a:srgbClr val="FF66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Feature</a:t>
            </a:r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914400" y="4448175"/>
            <a:ext cx="1101725" cy="531813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Geotools LayerModel</a:t>
            </a:r>
          </a:p>
        </p:txBody>
      </p:sp>
      <p:sp>
        <p:nvSpPr>
          <p:cNvPr id="5129" name="Oval 8"/>
          <p:cNvSpPr>
            <a:spLocks noChangeArrowheads="1"/>
          </p:cNvSpPr>
          <p:nvPr/>
        </p:nvSpPr>
        <p:spPr bwMode="auto">
          <a:xfrm>
            <a:off x="2255838" y="5057775"/>
            <a:ext cx="1103312" cy="531813"/>
          </a:xfrm>
          <a:prstGeom prst="ellipse">
            <a:avLst/>
          </a:prstGeom>
          <a:solidFill>
            <a:srgbClr val="FF66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POJO</a:t>
            </a:r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2255838" y="4448175"/>
            <a:ext cx="1103312" cy="531813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Hibernate LayerModel</a:t>
            </a:r>
          </a:p>
        </p:txBody>
      </p:sp>
      <p:sp>
        <p:nvSpPr>
          <p:cNvPr id="5131" name="AutoShape 10"/>
          <p:cNvSpPr>
            <a:spLocks noChangeArrowheads="1"/>
          </p:cNvSpPr>
          <p:nvPr/>
        </p:nvSpPr>
        <p:spPr bwMode="auto">
          <a:xfrm>
            <a:off x="2432050" y="5762625"/>
            <a:ext cx="933450" cy="561975"/>
          </a:xfrm>
          <a:prstGeom prst="can">
            <a:avLst>
              <a:gd name="adj" fmla="val 25000"/>
            </a:avLst>
          </a:prstGeom>
          <a:solidFill>
            <a:srgbClr val="76B43E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400">
                <a:solidFill>
                  <a:srgbClr val="BBE0E3"/>
                </a:solidFill>
              </a:rPr>
              <a:t>Spatial DB</a:t>
            </a:r>
          </a:p>
        </p:txBody>
      </p:sp>
      <p:sp>
        <p:nvSpPr>
          <p:cNvPr id="5132" name="Oval 11"/>
          <p:cNvSpPr>
            <a:spLocks noChangeArrowheads="1"/>
          </p:cNvSpPr>
          <p:nvPr/>
        </p:nvSpPr>
        <p:spPr bwMode="auto">
          <a:xfrm>
            <a:off x="3540125" y="5057775"/>
            <a:ext cx="1101725" cy="531813"/>
          </a:xfrm>
          <a:prstGeom prst="ellipse">
            <a:avLst/>
          </a:prstGeom>
          <a:solidFill>
            <a:srgbClr val="66FF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???</a:t>
            </a:r>
          </a:p>
        </p:txBody>
      </p:sp>
      <p:sp>
        <p:nvSpPr>
          <p:cNvPr id="5133" name="Rectangle 12"/>
          <p:cNvSpPr>
            <a:spLocks noChangeArrowheads="1"/>
          </p:cNvSpPr>
          <p:nvPr/>
        </p:nvSpPr>
        <p:spPr bwMode="auto">
          <a:xfrm>
            <a:off x="3540125" y="4448175"/>
            <a:ext cx="1101725" cy="531813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Custom LayerModel</a:t>
            </a:r>
          </a:p>
        </p:txBody>
      </p:sp>
      <p:sp>
        <p:nvSpPr>
          <p:cNvPr id="5134" name="Rectangle 13"/>
          <p:cNvSpPr>
            <a:spLocks noChangeArrowheads="1"/>
          </p:cNvSpPr>
          <p:nvPr/>
        </p:nvSpPr>
        <p:spPr bwMode="auto">
          <a:xfrm>
            <a:off x="914400" y="3886200"/>
            <a:ext cx="3733800" cy="473075"/>
          </a:xfrm>
          <a:prstGeom prst="rect">
            <a:avLst/>
          </a:prstGeom>
          <a:solidFill>
            <a:srgbClr val="FF66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VectorLayer</a:t>
            </a:r>
          </a:p>
        </p:txBody>
      </p:sp>
      <p:sp>
        <p:nvSpPr>
          <p:cNvPr id="5135" name="Rectangle 14"/>
          <p:cNvSpPr>
            <a:spLocks noChangeArrowheads="1"/>
          </p:cNvSpPr>
          <p:nvPr/>
        </p:nvSpPr>
        <p:spPr bwMode="auto">
          <a:xfrm>
            <a:off x="5029200" y="3886200"/>
            <a:ext cx="2438400" cy="473075"/>
          </a:xfrm>
          <a:prstGeom prst="rect">
            <a:avLst/>
          </a:prstGeom>
          <a:solidFill>
            <a:srgbClr val="FF66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RasterLayer</a:t>
            </a:r>
          </a:p>
        </p:txBody>
      </p:sp>
      <p:sp>
        <p:nvSpPr>
          <p:cNvPr id="5136" name="AutoShape 15"/>
          <p:cNvSpPr>
            <a:spLocks noChangeArrowheads="1"/>
          </p:cNvSpPr>
          <p:nvPr/>
        </p:nvSpPr>
        <p:spPr bwMode="auto">
          <a:xfrm>
            <a:off x="5715000" y="5562600"/>
            <a:ext cx="1500188" cy="609600"/>
          </a:xfrm>
          <a:prstGeom prst="cloudCallout">
            <a:avLst>
              <a:gd name="adj1" fmla="val -8102"/>
              <a:gd name="adj2" fmla="val -118750"/>
            </a:avLst>
          </a:prstGeom>
          <a:solidFill>
            <a:srgbClr val="76B43E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200">
                <a:solidFill>
                  <a:srgbClr val="BBE0E3"/>
                </a:solidFill>
              </a:rPr>
              <a:t>OGC/other</a:t>
            </a:r>
            <a:br>
              <a:rPr lang="nl-BE" sz="1200">
                <a:solidFill>
                  <a:srgbClr val="BBE0E3"/>
                </a:solidFill>
              </a:rPr>
            </a:br>
            <a:r>
              <a:rPr lang="nl-BE" sz="1200">
                <a:solidFill>
                  <a:srgbClr val="BBE0E3"/>
                </a:solidFill>
              </a:rPr>
              <a:t>Services</a:t>
            </a:r>
          </a:p>
        </p:txBody>
      </p:sp>
      <p:sp>
        <p:nvSpPr>
          <p:cNvPr id="5137" name="Rectangle 16"/>
          <p:cNvSpPr>
            <a:spLocks noChangeArrowheads="1"/>
          </p:cNvSpPr>
          <p:nvPr/>
        </p:nvSpPr>
        <p:spPr bwMode="auto">
          <a:xfrm>
            <a:off x="914400" y="2667000"/>
            <a:ext cx="6553200" cy="509588"/>
          </a:xfrm>
          <a:prstGeom prst="rect">
            <a:avLst/>
          </a:prstGeom>
          <a:solidFill>
            <a:srgbClr val="66FF3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87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400">
                <a:solidFill>
                  <a:srgbClr val="FFFFFF"/>
                </a:solidFill>
                <a:latin typeface="Verdana" pitchFamily="32" charset="0"/>
              </a:rPr>
              <a:t>Application</a:t>
            </a:r>
          </a:p>
        </p:txBody>
      </p:sp>
      <p:sp>
        <p:nvSpPr>
          <p:cNvPr id="5138" name="Rectangle 17"/>
          <p:cNvSpPr>
            <a:spLocks noChangeArrowheads="1"/>
          </p:cNvSpPr>
          <p:nvPr/>
        </p:nvSpPr>
        <p:spPr bwMode="auto">
          <a:xfrm>
            <a:off x="3276600" y="609600"/>
            <a:ext cx="838200" cy="531813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Dojo</a:t>
            </a:r>
            <a:br>
              <a:rPr lang="fr-BE" sz="1200">
                <a:solidFill>
                  <a:srgbClr val="FFFFFF"/>
                </a:solidFill>
                <a:latin typeface="Verdana" pitchFamily="32" charset="0"/>
              </a:rPr>
            </a:b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Face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191000" y="609600"/>
            <a:ext cx="838200" cy="531813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GWT</a:t>
            </a:r>
            <a:br>
              <a:rPr lang="fr-BE" sz="1200">
                <a:solidFill>
                  <a:srgbClr val="FFFFFF"/>
                </a:solidFill>
                <a:latin typeface="Verdana" pitchFamily="32" charset="0"/>
              </a:rPr>
            </a:b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Face</a:t>
            </a:r>
          </a:p>
        </p:txBody>
      </p:sp>
      <p:sp>
        <p:nvSpPr>
          <p:cNvPr id="5140" name="Rectangle 19"/>
          <p:cNvSpPr>
            <a:spLocks noChangeArrowheads="1"/>
          </p:cNvSpPr>
          <p:nvPr/>
        </p:nvSpPr>
        <p:spPr bwMode="auto">
          <a:xfrm>
            <a:off x="5105400" y="609600"/>
            <a:ext cx="838200" cy="531813"/>
          </a:xfrm>
          <a:prstGeom prst="rect">
            <a:avLst/>
          </a:prstGeom>
          <a:solidFill>
            <a:srgbClr val="66FF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???</a:t>
            </a:r>
          </a:p>
        </p:txBody>
      </p:sp>
      <p:sp>
        <p:nvSpPr>
          <p:cNvPr id="5141" name="Rectangle 20"/>
          <p:cNvSpPr>
            <a:spLocks noChangeArrowheads="1"/>
          </p:cNvSpPr>
          <p:nvPr/>
        </p:nvSpPr>
        <p:spPr bwMode="auto">
          <a:xfrm>
            <a:off x="2286000" y="2057400"/>
            <a:ext cx="838200" cy="381000"/>
          </a:xfrm>
          <a:prstGeom prst="rect">
            <a:avLst/>
          </a:prstGeom>
          <a:solidFill>
            <a:srgbClr val="9933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6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000">
                <a:solidFill>
                  <a:srgbClr val="FFFFFF"/>
                </a:solidFill>
                <a:latin typeface="Verdana" pitchFamily="32" charset="0"/>
              </a:rPr>
              <a:t>Feature</a:t>
            </a:r>
            <a:br>
              <a:rPr lang="nl-BE" sz="1000">
                <a:solidFill>
                  <a:srgbClr val="FFFFFF"/>
                </a:solidFill>
                <a:latin typeface="Verdana" pitchFamily="32" charset="0"/>
              </a:rPr>
            </a:br>
            <a:r>
              <a:rPr lang="nl-BE" sz="1000">
                <a:solidFill>
                  <a:srgbClr val="FFFFFF"/>
                </a:solidFill>
                <a:latin typeface="Verdana" pitchFamily="32" charset="0"/>
              </a:rPr>
              <a:t>command</a:t>
            </a:r>
          </a:p>
        </p:txBody>
      </p:sp>
      <p:sp>
        <p:nvSpPr>
          <p:cNvPr id="5142" name="Rectangle 21"/>
          <p:cNvSpPr>
            <a:spLocks noChangeArrowheads="1"/>
          </p:cNvSpPr>
          <p:nvPr/>
        </p:nvSpPr>
        <p:spPr bwMode="auto">
          <a:xfrm>
            <a:off x="3200400" y="2057400"/>
            <a:ext cx="914400" cy="381000"/>
          </a:xfrm>
          <a:prstGeom prst="rect">
            <a:avLst/>
          </a:prstGeom>
          <a:solidFill>
            <a:srgbClr val="9933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6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000">
                <a:solidFill>
                  <a:srgbClr val="FFFFFF"/>
                </a:solidFill>
                <a:latin typeface="Verdana" pitchFamily="32" charset="0"/>
              </a:rPr>
              <a:t>Raster</a:t>
            </a:r>
            <a:br>
              <a:rPr lang="nl-BE" sz="1000">
                <a:solidFill>
                  <a:srgbClr val="FFFFFF"/>
                </a:solidFill>
                <a:latin typeface="Verdana" pitchFamily="32" charset="0"/>
              </a:rPr>
            </a:br>
            <a:r>
              <a:rPr lang="nl-BE" sz="1000">
                <a:solidFill>
                  <a:srgbClr val="FFFFFF"/>
                </a:solidFill>
                <a:latin typeface="Verdana" pitchFamily="32" charset="0"/>
              </a:rPr>
              <a:t>Command</a:t>
            </a:r>
          </a:p>
        </p:txBody>
      </p:sp>
      <p:sp>
        <p:nvSpPr>
          <p:cNvPr id="5143" name="Rectangle 22"/>
          <p:cNvSpPr>
            <a:spLocks noChangeArrowheads="1"/>
          </p:cNvSpPr>
          <p:nvPr/>
        </p:nvSpPr>
        <p:spPr bwMode="auto">
          <a:xfrm>
            <a:off x="4191000" y="2057400"/>
            <a:ext cx="1219200" cy="381000"/>
          </a:xfrm>
          <a:prstGeom prst="rect">
            <a:avLst/>
          </a:prstGeom>
          <a:solidFill>
            <a:srgbClr val="9933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6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000">
                <a:solidFill>
                  <a:srgbClr val="FFFFFF"/>
                </a:solidFill>
                <a:latin typeface="Verdana" pitchFamily="32" charset="0"/>
              </a:rPr>
              <a:t>Geoprocessing</a:t>
            </a:r>
            <a:br>
              <a:rPr lang="nl-BE" sz="1000">
                <a:solidFill>
                  <a:srgbClr val="FFFFFF"/>
                </a:solidFill>
                <a:latin typeface="Verdana" pitchFamily="32" charset="0"/>
              </a:rPr>
            </a:br>
            <a:r>
              <a:rPr lang="nl-BE" sz="1000">
                <a:solidFill>
                  <a:srgbClr val="FFFFFF"/>
                </a:solidFill>
                <a:latin typeface="Verdana" pitchFamily="32" charset="0"/>
              </a:rPr>
              <a:t>Command</a:t>
            </a:r>
          </a:p>
        </p:txBody>
      </p:sp>
      <p:sp>
        <p:nvSpPr>
          <p:cNvPr id="5144" name="Rectangle 23"/>
          <p:cNvSpPr>
            <a:spLocks noChangeArrowheads="1"/>
          </p:cNvSpPr>
          <p:nvPr/>
        </p:nvSpPr>
        <p:spPr bwMode="auto">
          <a:xfrm>
            <a:off x="5562600" y="2057400"/>
            <a:ext cx="838200" cy="379413"/>
          </a:xfrm>
          <a:prstGeom prst="rect">
            <a:avLst/>
          </a:prstGeom>
          <a:solidFill>
            <a:srgbClr val="66FF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???</a:t>
            </a:r>
          </a:p>
        </p:txBody>
      </p:sp>
      <p:sp>
        <p:nvSpPr>
          <p:cNvPr id="5145" name="Oval 24"/>
          <p:cNvSpPr>
            <a:spLocks noChangeArrowheads="1"/>
          </p:cNvSpPr>
          <p:nvPr/>
        </p:nvSpPr>
        <p:spPr bwMode="auto">
          <a:xfrm>
            <a:off x="2971800" y="1371600"/>
            <a:ext cx="1371600" cy="457200"/>
          </a:xfrm>
          <a:prstGeom prst="ellipse">
            <a:avLst/>
          </a:prstGeom>
          <a:solidFill>
            <a:srgbClr val="FF66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200">
                <a:solidFill>
                  <a:srgbClr val="FFFFFF"/>
                </a:solidFill>
                <a:latin typeface="Verdana" pitchFamily="32" charset="0"/>
              </a:rPr>
              <a:t>Rendered</a:t>
            </a:r>
            <a:br>
              <a:rPr lang="nl-BE" sz="1200">
                <a:solidFill>
                  <a:srgbClr val="FFFFFF"/>
                </a:solidFill>
                <a:latin typeface="Verdana" pitchFamily="32" charset="0"/>
              </a:rPr>
            </a:br>
            <a:r>
              <a:rPr lang="nl-BE" sz="1200">
                <a:solidFill>
                  <a:srgbClr val="FFFFFF"/>
                </a:solidFill>
                <a:latin typeface="Verdana" pitchFamily="32" charset="0"/>
              </a:rPr>
              <a:t>Feature</a:t>
            </a:r>
          </a:p>
        </p:txBody>
      </p:sp>
      <p:sp>
        <p:nvSpPr>
          <p:cNvPr id="5146" name="Oval 25"/>
          <p:cNvSpPr>
            <a:spLocks noChangeArrowheads="1"/>
          </p:cNvSpPr>
          <p:nvPr/>
        </p:nvSpPr>
        <p:spPr bwMode="auto">
          <a:xfrm>
            <a:off x="4114800" y="1371600"/>
            <a:ext cx="1143000" cy="457200"/>
          </a:xfrm>
          <a:prstGeom prst="ellipse">
            <a:avLst/>
          </a:prstGeom>
          <a:solidFill>
            <a:srgbClr val="FF66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200">
                <a:solidFill>
                  <a:srgbClr val="FFFFFF"/>
                </a:solidFill>
                <a:latin typeface="Verdana" pitchFamily="32" charset="0"/>
              </a:rPr>
              <a:t>Raster</a:t>
            </a:r>
            <a:br>
              <a:rPr lang="nl-BE" sz="1200">
                <a:solidFill>
                  <a:srgbClr val="FFFFFF"/>
                </a:solidFill>
                <a:latin typeface="Verdana" pitchFamily="32" charset="0"/>
              </a:rPr>
            </a:br>
            <a:r>
              <a:rPr lang="nl-BE" sz="1200">
                <a:solidFill>
                  <a:srgbClr val="FFFFFF"/>
                </a:solidFill>
                <a:latin typeface="Verdana" pitchFamily="32" charset="0"/>
              </a:rPr>
              <a:t>Image</a:t>
            </a:r>
          </a:p>
        </p:txBody>
      </p:sp>
      <p:sp>
        <p:nvSpPr>
          <p:cNvPr id="5147" name="Oval 26"/>
          <p:cNvSpPr>
            <a:spLocks noChangeArrowheads="1"/>
          </p:cNvSpPr>
          <p:nvPr/>
        </p:nvSpPr>
        <p:spPr bwMode="auto">
          <a:xfrm>
            <a:off x="5410200" y="1371600"/>
            <a:ext cx="914400" cy="457200"/>
          </a:xfrm>
          <a:prstGeom prst="ellipse">
            <a:avLst/>
          </a:prstGeom>
          <a:solidFill>
            <a:srgbClr val="66FF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200">
                <a:solidFill>
                  <a:srgbClr val="FFFFFF"/>
                </a:solidFill>
                <a:latin typeface="Verdana" pitchFamily="32" charset="0"/>
              </a:rPr>
              <a:t>???</a:t>
            </a:r>
          </a:p>
        </p:txBody>
      </p:sp>
      <p:pic>
        <p:nvPicPr>
          <p:cNvPr id="5148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68580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3" name="Afgeronde rechthoek 32"/>
          <p:cNvSpPr/>
          <p:nvPr/>
        </p:nvSpPr>
        <p:spPr bwMode="auto">
          <a:xfrm>
            <a:off x="2357438" y="285750"/>
            <a:ext cx="4429125" cy="6072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cxnSp>
        <p:nvCxnSpPr>
          <p:cNvPr id="6148" name="Rechte verbindingslijn 29"/>
          <p:cNvCxnSpPr>
            <a:cxnSpLocks noChangeShapeType="1"/>
          </p:cNvCxnSpPr>
          <p:nvPr/>
        </p:nvCxnSpPr>
        <p:spPr bwMode="auto">
          <a:xfrm>
            <a:off x="571500" y="4500563"/>
            <a:ext cx="8072438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6149" name="Tekstvak 30"/>
          <p:cNvSpPr txBox="1">
            <a:spLocks noChangeArrowheads="1"/>
          </p:cNvSpPr>
          <p:nvPr/>
        </p:nvSpPr>
        <p:spPr bwMode="auto">
          <a:xfrm>
            <a:off x="500063" y="4143375"/>
            <a:ext cx="825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6150" name="Tekstvak 31"/>
          <p:cNvSpPr txBox="1">
            <a:spLocks noChangeArrowheads="1"/>
          </p:cNvSpPr>
          <p:nvPr/>
        </p:nvSpPr>
        <p:spPr bwMode="auto">
          <a:xfrm>
            <a:off x="500063" y="4500563"/>
            <a:ext cx="723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6151" name="Tekstvak 33"/>
          <p:cNvSpPr txBox="1">
            <a:spLocks noChangeArrowheads="1"/>
          </p:cNvSpPr>
          <p:nvPr/>
        </p:nvSpPr>
        <p:spPr bwMode="auto">
          <a:xfrm>
            <a:off x="2714625" y="428625"/>
            <a:ext cx="1236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>
                <a:solidFill>
                  <a:schemeClr val="tx1"/>
                </a:solidFill>
              </a:rPr>
              <a:t>Geomajas</a:t>
            </a:r>
          </a:p>
        </p:txBody>
      </p:sp>
      <p:sp>
        <p:nvSpPr>
          <p:cNvPr id="35" name="Afgeronde rechthoek 34"/>
          <p:cNvSpPr/>
          <p:nvPr/>
        </p:nvSpPr>
        <p:spPr bwMode="auto">
          <a:xfrm>
            <a:off x="2786063" y="928688"/>
            <a:ext cx="3500437" cy="15001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6" name="Afgeronde rechthoek 35"/>
          <p:cNvSpPr/>
          <p:nvPr/>
        </p:nvSpPr>
        <p:spPr bwMode="auto">
          <a:xfrm>
            <a:off x="2786063" y="2928938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dojo</a:t>
            </a:r>
            <a:r>
              <a:rPr lang="nl-BE" dirty="0">
                <a:solidFill>
                  <a:schemeClr val="tx1"/>
                </a:solidFill>
              </a:rPr>
              <a:t> face server</a:t>
            </a:r>
          </a:p>
        </p:txBody>
      </p:sp>
      <p:sp>
        <p:nvSpPr>
          <p:cNvPr id="37" name="Afgeronde rechthoek 36"/>
          <p:cNvSpPr/>
          <p:nvPr/>
        </p:nvSpPr>
        <p:spPr bwMode="auto">
          <a:xfrm>
            <a:off x="5000625" y="2928938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GWT face </a:t>
            </a:r>
            <a:r>
              <a:rPr lang="nl-BE" dirty="0" smtClean="0">
                <a:solidFill>
                  <a:schemeClr val="tx1"/>
                </a:solidFill>
              </a:rPr>
              <a:t>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8" name="Afgeronde rechthoek 37"/>
          <p:cNvSpPr/>
          <p:nvPr/>
        </p:nvSpPr>
        <p:spPr bwMode="auto">
          <a:xfrm>
            <a:off x="2786063" y="4786313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dojo</a:t>
            </a:r>
            <a:r>
              <a:rPr lang="nl-BE" dirty="0">
                <a:solidFill>
                  <a:schemeClr val="tx1"/>
                </a:solidFill>
              </a:rPr>
              <a:t> face </a:t>
            </a:r>
            <a:r>
              <a:rPr lang="nl-BE" dirty="0" err="1">
                <a:solidFill>
                  <a:schemeClr val="tx1"/>
                </a:solidFill>
              </a:rPr>
              <a:t>client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9" name="Afgeronde rechthoek 38"/>
          <p:cNvSpPr/>
          <p:nvPr/>
        </p:nvSpPr>
        <p:spPr bwMode="auto">
          <a:xfrm>
            <a:off x="5000625" y="4786313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GWT face </a:t>
            </a:r>
            <a:r>
              <a:rPr lang="nl-BE" dirty="0" err="1">
                <a:solidFill>
                  <a:schemeClr val="tx1"/>
                </a:solidFill>
              </a:rPr>
              <a:t>client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0" name="Afgeronde rechthoek 39"/>
          <p:cNvSpPr/>
          <p:nvPr/>
        </p:nvSpPr>
        <p:spPr bwMode="auto">
          <a:xfrm>
            <a:off x="7429500" y="642938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Custom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smtClean="0">
                <a:solidFill>
                  <a:schemeClr val="tx1"/>
                </a:solidFill>
              </a:rPr>
              <a:t>plug-in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1" name="Afgeronde rechthoek 40"/>
          <p:cNvSpPr/>
          <p:nvPr/>
        </p:nvSpPr>
        <p:spPr bwMode="auto">
          <a:xfrm>
            <a:off x="571500" y="1571625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Custom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layer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2" name="Afgeronde rechthoek 41"/>
          <p:cNvSpPr/>
          <p:nvPr/>
        </p:nvSpPr>
        <p:spPr bwMode="auto">
          <a:xfrm>
            <a:off x="571500" y="5286375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dojo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app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3" name="Afgeronde rechthoek 42"/>
          <p:cNvSpPr/>
          <p:nvPr/>
        </p:nvSpPr>
        <p:spPr bwMode="auto">
          <a:xfrm>
            <a:off x="7286625" y="5357813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GWT </a:t>
            </a:r>
            <a:r>
              <a:rPr lang="nl-BE" dirty="0" err="1">
                <a:solidFill>
                  <a:schemeClr val="tx1"/>
                </a:solidFill>
              </a:rPr>
              <a:t>app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4" name="Afgeronde rechthoek 43"/>
          <p:cNvSpPr/>
          <p:nvPr/>
        </p:nvSpPr>
        <p:spPr bwMode="auto">
          <a:xfrm>
            <a:off x="7500938" y="2714625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Custom</a:t>
            </a:r>
            <a:r>
              <a:rPr lang="nl-BE" dirty="0">
                <a:solidFill>
                  <a:schemeClr val="tx1"/>
                </a:solidFill>
              </a:rPr>
              <a:t> face</a:t>
            </a:r>
          </a:p>
        </p:txBody>
      </p:sp>
      <p:cxnSp>
        <p:nvCxnSpPr>
          <p:cNvPr id="6162" name="Rechte verbindingslijn met pijl 47"/>
          <p:cNvCxnSpPr>
            <a:cxnSpLocks noChangeShapeType="1"/>
            <a:stCxn id="39" idx="3"/>
            <a:endCxn id="43" idx="1"/>
          </p:cNvCxnSpPr>
          <p:nvPr/>
        </p:nvCxnSpPr>
        <p:spPr bwMode="auto">
          <a:xfrm>
            <a:off x="6286500" y="5357813"/>
            <a:ext cx="1000125" cy="571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3" name="Rechte verbindingslijn met pijl 50"/>
          <p:cNvCxnSpPr>
            <a:cxnSpLocks noChangeShapeType="1"/>
            <a:stCxn id="38" idx="1"/>
            <a:endCxn id="42" idx="3"/>
          </p:cNvCxnSpPr>
          <p:nvPr/>
        </p:nvCxnSpPr>
        <p:spPr bwMode="auto">
          <a:xfrm rot="10800000" flipV="1">
            <a:off x="1857375" y="5357813"/>
            <a:ext cx="928688" cy="5000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4" name="Rechte verbindingslijn met pijl 53"/>
          <p:cNvCxnSpPr>
            <a:cxnSpLocks noChangeShapeType="1"/>
            <a:endCxn id="36" idx="0"/>
          </p:cNvCxnSpPr>
          <p:nvPr/>
        </p:nvCxnSpPr>
        <p:spPr bwMode="auto">
          <a:xfrm rot="5400000">
            <a:off x="3178175" y="2678113"/>
            <a:ext cx="500063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5" name="Rechte verbindingslijn met pijl 56"/>
          <p:cNvCxnSpPr>
            <a:cxnSpLocks noChangeShapeType="1"/>
            <a:endCxn id="37" idx="0"/>
          </p:cNvCxnSpPr>
          <p:nvPr/>
        </p:nvCxnSpPr>
        <p:spPr bwMode="auto">
          <a:xfrm rot="5400000">
            <a:off x="5394325" y="2678113"/>
            <a:ext cx="500063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6" name="Rechte verbindingslijn met pijl 60"/>
          <p:cNvCxnSpPr>
            <a:cxnSpLocks noChangeShapeType="1"/>
            <a:stCxn id="36" idx="2"/>
            <a:endCxn id="38" idx="0"/>
          </p:cNvCxnSpPr>
          <p:nvPr/>
        </p:nvCxnSpPr>
        <p:spPr bwMode="auto">
          <a:xfrm rot="5400000">
            <a:off x="3071019" y="4429919"/>
            <a:ext cx="714375" cy="1587"/>
          </a:xfrm>
          <a:prstGeom prst="straightConnector1">
            <a:avLst/>
          </a:prstGeom>
          <a:noFill/>
          <a:ln w="25400" algn="ctr">
            <a:solidFill>
              <a:srgbClr val="00B0F0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7" name="Rechte verbindingslijn met pijl 63"/>
          <p:cNvCxnSpPr>
            <a:cxnSpLocks noChangeShapeType="1"/>
            <a:stCxn id="37" idx="2"/>
            <a:endCxn id="39" idx="0"/>
          </p:cNvCxnSpPr>
          <p:nvPr/>
        </p:nvCxnSpPr>
        <p:spPr bwMode="auto">
          <a:xfrm rot="5400000">
            <a:off x="5287169" y="4429919"/>
            <a:ext cx="714375" cy="1587"/>
          </a:xfrm>
          <a:prstGeom prst="straightConnector1">
            <a:avLst/>
          </a:prstGeom>
          <a:noFill/>
          <a:ln w="25400" algn="ctr">
            <a:solidFill>
              <a:srgbClr val="00B0F0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8" name="Rechte verbindingslijn met pijl 66"/>
          <p:cNvCxnSpPr>
            <a:cxnSpLocks noChangeShapeType="1"/>
            <a:stCxn id="40" idx="1"/>
          </p:cNvCxnSpPr>
          <p:nvPr/>
        </p:nvCxnSpPr>
        <p:spPr bwMode="auto">
          <a:xfrm rot="10800000" flipV="1">
            <a:off x="6286500" y="1214438"/>
            <a:ext cx="1143000" cy="2143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9" name="Rechte verbindingslijn met pijl 69"/>
          <p:cNvCxnSpPr>
            <a:cxnSpLocks noChangeShapeType="1"/>
            <a:stCxn id="44" idx="1"/>
          </p:cNvCxnSpPr>
          <p:nvPr/>
        </p:nvCxnSpPr>
        <p:spPr bwMode="auto">
          <a:xfrm rot="10800000">
            <a:off x="6286500" y="2000250"/>
            <a:ext cx="1214438" cy="12858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70" name="Rechte verbindingslijn met pijl 72"/>
          <p:cNvCxnSpPr>
            <a:cxnSpLocks noChangeShapeType="1"/>
            <a:stCxn id="41" idx="3"/>
            <a:endCxn id="35" idx="1"/>
          </p:cNvCxnSpPr>
          <p:nvPr/>
        </p:nvCxnSpPr>
        <p:spPr bwMode="auto">
          <a:xfrm flipV="1">
            <a:off x="1857375" y="1677988"/>
            <a:ext cx="928688" cy="4651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6171" name="Tekstvak 75"/>
          <p:cNvSpPr txBox="1">
            <a:spLocks noChangeArrowheads="1"/>
          </p:cNvSpPr>
          <p:nvPr/>
        </p:nvSpPr>
        <p:spPr bwMode="auto">
          <a:xfrm>
            <a:off x="1857375" y="1428750"/>
            <a:ext cx="763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backend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2" name="Tekstvak 76"/>
          <p:cNvSpPr txBox="1">
            <a:spLocks noChangeArrowheads="1"/>
          </p:cNvSpPr>
          <p:nvPr/>
        </p:nvSpPr>
        <p:spPr bwMode="auto">
          <a:xfrm>
            <a:off x="6643688" y="857250"/>
            <a:ext cx="763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backend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3" name="Tekstvak 77"/>
          <p:cNvSpPr txBox="1">
            <a:spLocks noChangeArrowheads="1"/>
          </p:cNvSpPr>
          <p:nvPr/>
        </p:nvSpPr>
        <p:spPr bwMode="auto">
          <a:xfrm>
            <a:off x="6715125" y="2214563"/>
            <a:ext cx="7635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backend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4" name="Tekstvak 78"/>
          <p:cNvSpPr txBox="1">
            <a:spLocks noChangeArrowheads="1"/>
          </p:cNvSpPr>
          <p:nvPr/>
        </p:nvSpPr>
        <p:spPr bwMode="auto">
          <a:xfrm>
            <a:off x="3429000" y="2428875"/>
            <a:ext cx="763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backend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5" name="Tekstvak 79"/>
          <p:cNvSpPr txBox="1">
            <a:spLocks noChangeArrowheads="1"/>
          </p:cNvSpPr>
          <p:nvPr/>
        </p:nvSpPr>
        <p:spPr bwMode="auto">
          <a:xfrm>
            <a:off x="4857750" y="2428875"/>
            <a:ext cx="763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backend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6" name="Tekstvak 80"/>
          <p:cNvSpPr txBox="1">
            <a:spLocks noChangeArrowheads="1"/>
          </p:cNvSpPr>
          <p:nvPr/>
        </p:nvSpPr>
        <p:spPr bwMode="auto">
          <a:xfrm>
            <a:off x="3429000" y="4071938"/>
            <a:ext cx="685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face</a:t>
            </a:r>
          </a:p>
          <a:p>
            <a:pPr algn="ctr"/>
            <a:r>
              <a:rPr lang="nl-BE" sz="1200">
                <a:solidFill>
                  <a:schemeClr val="tx1"/>
                </a:solidFill>
              </a:rPr>
              <a:t>internal</a:t>
            </a:r>
          </a:p>
        </p:txBody>
      </p:sp>
      <p:sp>
        <p:nvSpPr>
          <p:cNvPr id="6177" name="Tekstvak 81"/>
          <p:cNvSpPr txBox="1">
            <a:spLocks noChangeArrowheads="1"/>
          </p:cNvSpPr>
          <p:nvPr/>
        </p:nvSpPr>
        <p:spPr bwMode="auto">
          <a:xfrm>
            <a:off x="1857375" y="5072063"/>
            <a:ext cx="4730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dojo</a:t>
            </a:r>
          </a:p>
          <a:p>
            <a:pPr algn="ctr"/>
            <a:r>
              <a:rPr lang="nl-BE" sz="1200">
                <a:solidFill>
                  <a:schemeClr val="tx1"/>
                </a:solidFill>
              </a:rPr>
              <a:t>face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8" name="Tekstvak 82"/>
          <p:cNvSpPr txBox="1">
            <a:spLocks noChangeArrowheads="1"/>
          </p:cNvSpPr>
          <p:nvPr/>
        </p:nvSpPr>
        <p:spPr bwMode="auto">
          <a:xfrm>
            <a:off x="6786563" y="5072063"/>
            <a:ext cx="5461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GWT</a:t>
            </a:r>
          </a:p>
          <a:p>
            <a:pPr algn="ctr"/>
            <a:r>
              <a:rPr lang="nl-BE" sz="1200">
                <a:solidFill>
                  <a:schemeClr val="tx1"/>
                </a:solidFill>
              </a:rPr>
              <a:t>face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9" name="Tekstvak 85"/>
          <p:cNvSpPr txBox="1">
            <a:spLocks noChangeArrowheads="1"/>
          </p:cNvSpPr>
          <p:nvPr/>
        </p:nvSpPr>
        <p:spPr bwMode="auto">
          <a:xfrm>
            <a:off x="4929188" y="4071938"/>
            <a:ext cx="685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face</a:t>
            </a:r>
          </a:p>
          <a:p>
            <a:pPr algn="ctr"/>
            <a:r>
              <a:rPr lang="nl-BE" sz="1200">
                <a:solidFill>
                  <a:schemeClr val="tx1"/>
                </a:solidFill>
              </a:rPr>
              <a:t>internal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5" name="Afgeronde rechthoek 34"/>
          <p:cNvSpPr/>
          <p:nvPr/>
        </p:nvSpPr>
        <p:spPr bwMode="auto">
          <a:xfrm>
            <a:off x="214282" y="857232"/>
            <a:ext cx="8715375" cy="214313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6" name="Afgeronde rechthoek 35"/>
          <p:cNvSpPr/>
          <p:nvPr/>
        </p:nvSpPr>
        <p:spPr bwMode="auto">
          <a:xfrm>
            <a:off x="1857344" y="5143487"/>
            <a:ext cx="200025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Face server</a:t>
            </a:r>
          </a:p>
        </p:txBody>
      </p:sp>
      <p:sp>
        <p:nvSpPr>
          <p:cNvPr id="47" name="Afgeronde rechthoek 46"/>
          <p:cNvSpPr/>
          <p:nvPr/>
        </p:nvSpPr>
        <p:spPr bwMode="auto">
          <a:xfrm>
            <a:off x="6857969" y="5143487"/>
            <a:ext cx="200025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F</a:t>
            </a:r>
            <a:r>
              <a:rPr lang="nl-BE" dirty="0" smtClean="0">
                <a:solidFill>
                  <a:schemeClr val="tx1"/>
                </a:solidFill>
              </a:rPr>
              <a:t>ace </a:t>
            </a:r>
            <a:r>
              <a:rPr lang="nl-BE" dirty="0" err="1">
                <a:solidFill>
                  <a:schemeClr val="tx1"/>
                </a:solidFill>
              </a:rPr>
              <a:t>client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7174" name="Rechte verbindingslijn met pijl 87"/>
          <p:cNvCxnSpPr>
            <a:cxnSpLocks noChangeShapeType="1"/>
          </p:cNvCxnSpPr>
          <p:nvPr/>
        </p:nvCxnSpPr>
        <p:spPr bwMode="auto">
          <a:xfrm rot="10800000">
            <a:off x="3857594" y="5429237"/>
            <a:ext cx="3000375" cy="1588"/>
          </a:xfrm>
          <a:prstGeom prst="straightConnector1">
            <a:avLst/>
          </a:prstGeom>
          <a:noFill/>
          <a:ln w="25400" algn="ctr">
            <a:solidFill>
              <a:srgbClr val="00B0F0"/>
            </a:solidFill>
            <a:round/>
            <a:headEnd/>
            <a:tailEnd type="stealth" w="med" len="med"/>
          </a:ln>
        </p:spPr>
      </p:cxnSp>
      <p:cxnSp>
        <p:nvCxnSpPr>
          <p:cNvPr id="7175" name="Rechte verbindingslijn met pijl 96"/>
          <p:cNvCxnSpPr>
            <a:cxnSpLocks noChangeShapeType="1"/>
          </p:cNvCxnSpPr>
          <p:nvPr/>
        </p:nvCxnSpPr>
        <p:spPr bwMode="auto">
          <a:xfrm rot="10800000">
            <a:off x="3857594" y="6000737"/>
            <a:ext cx="3000375" cy="1588"/>
          </a:xfrm>
          <a:prstGeom prst="straightConnector1">
            <a:avLst/>
          </a:prstGeom>
          <a:noFill/>
          <a:ln w="25400" algn="ctr">
            <a:solidFill>
              <a:srgbClr val="00B0F0"/>
            </a:solidFill>
            <a:round/>
            <a:headEnd type="stealth" w="med" len="med"/>
            <a:tailEnd/>
          </a:ln>
        </p:spPr>
      </p:cxnSp>
      <p:sp>
        <p:nvSpPr>
          <p:cNvPr id="7176" name="Tekstvak 97"/>
          <p:cNvSpPr txBox="1">
            <a:spLocks noChangeArrowheads="1"/>
          </p:cNvSpPr>
          <p:nvPr/>
        </p:nvSpPr>
        <p:spPr bwMode="auto">
          <a:xfrm>
            <a:off x="5000597" y="4857742"/>
            <a:ext cx="8306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200" dirty="0" err="1" smtClean="0">
                <a:solidFill>
                  <a:schemeClr val="tx1"/>
                </a:solidFill>
              </a:rPr>
              <a:t>serialized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7177" name="Tekstvak 98"/>
          <p:cNvSpPr txBox="1">
            <a:spLocks noChangeArrowheads="1"/>
          </p:cNvSpPr>
          <p:nvPr/>
        </p:nvSpPr>
        <p:spPr bwMode="auto">
          <a:xfrm>
            <a:off x="4929159" y="6215064"/>
            <a:ext cx="8306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200" dirty="0" err="1" smtClean="0">
                <a:solidFill>
                  <a:schemeClr val="tx1"/>
                </a:solidFill>
              </a:rPr>
              <a:t>serialized</a:t>
            </a:r>
            <a:endParaRPr lang="nl-BE" sz="1200" dirty="0">
              <a:solidFill>
                <a:schemeClr val="tx1"/>
              </a:solidFill>
            </a:endParaRPr>
          </a:p>
        </p:txBody>
      </p:sp>
      <p:cxnSp>
        <p:nvCxnSpPr>
          <p:cNvPr id="7178" name="Rechte verbindingslijn met pijl 100"/>
          <p:cNvCxnSpPr>
            <a:cxnSpLocks noChangeShapeType="1"/>
          </p:cNvCxnSpPr>
          <p:nvPr/>
        </p:nvCxnSpPr>
        <p:spPr bwMode="auto">
          <a:xfrm rot="5400000" flipH="1" flipV="1">
            <a:off x="1248525" y="3964772"/>
            <a:ext cx="2359036" cy="157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7179" name="Rechte verbindingslijn met pijl 102"/>
          <p:cNvCxnSpPr>
            <a:cxnSpLocks noChangeShapeType="1"/>
          </p:cNvCxnSpPr>
          <p:nvPr/>
        </p:nvCxnSpPr>
        <p:spPr bwMode="auto">
          <a:xfrm rot="5400000">
            <a:off x="2177218" y="3964769"/>
            <a:ext cx="2359033" cy="157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7180" name="Tekstvak 105"/>
          <p:cNvSpPr txBox="1">
            <a:spLocks noChangeArrowheads="1"/>
          </p:cNvSpPr>
          <p:nvPr/>
        </p:nvSpPr>
        <p:spPr bwMode="auto">
          <a:xfrm>
            <a:off x="642879" y="3786172"/>
            <a:ext cx="15055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200" dirty="0" err="1" smtClean="0">
                <a:solidFill>
                  <a:schemeClr val="tx1"/>
                </a:solidFill>
              </a:rPr>
              <a:t>Command</a:t>
            </a:r>
            <a:r>
              <a:rPr lang="nl-BE" sz="1200" dirty="0" smtClean="0">
                <a:solidFill>
                  <a:schemeClr val="tx1"/>
                </a:solidFill>
              </a:rPr>
              <a:t> name,</a:t>
            </a:r>
          </a:p>
          <a:p>
            <a:r>
              <a:rPr lang="nl-BE" sz="1200" dirty="0" err="1" smtClean="0">
                <a:solidFill>
                  <a:schemeClr val="tx1"/>
                </a:solidFill>
              </a:rPr>
              <a:t>CommandRequest</a:t>
            </a:r>
            <a:r>
              <a:rPr lang="nl-BE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nl-BE" sz="1200" dirty="0" smtClean="0">
                <a:solidFill>
                  <a:schemeClr val="tx1"/>
                </a:solidFill>
              </a:rPr>
              <a:t>User </a:t>
            </a:r>
            <a:r>
              <a:rPr lang="nl-BE" sz="1200" dirty="0" err="1" smtClean="0">
                <a:solidFill>
                  <a:schemeClr val="tx1"/>
                </a:solidFill>
              </a:rPr>
              <a:t>token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7181" name="Tekstvak 106"/>
          <p:cNvSpPr txBox="1">
            <a:spLocks noChangeArrowheads="1"/>
          </p:cNvSpPr>
          <p:nvPr/>
        </p:nvSpPr>
        <p:spPr bwMode="auto">
          <a:xfrm>
            <a:off x="3643275" y="3500420"/>
            <a:ext cx="32537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200" dirty="0" err="1" smtClean="0">
                <a:solidFill>
                  <a:schemeClr val="tx1"/>
                </a:solidFill>
              </a:rPr>
              <a:t>CommandResponse</a:t>
            </a:r>
            <a:endParaRPr lang="nl-BE" sz="1200" dirty="0">
              <a:solidFill>
                <a:schemeClr val="tx1"/>
              </a:solidFill>
            </a:endParaRPr>
          </a:p>
          <a:p>
            <a:endParaRPr lang="nl-BE" sz="1200" dirty="0">
              <a:solidFill>
                <a:schemeClr val="tx1"/>
              </a:solidFill>
            </a:endParaRPr>
          </a:p>
          <a:p>
            <a:r>
              <a:rPr lang="nl-BE" sz="1200" dirty="0">
                <a:solidFill>
                  <a:schemeClr val="tx1"/>
                </a:solidFill>
              </a:rPr>
              <a:t>For display, these are </a:t>
            </a:r>
            <a:r>
              <a:rPr lang="nl-BE" sz="1200" dirty="0" err="1">
                <a:solidFill>
                  <a:schemeClr val="tx1"/>
                </a:solidFill>
              </a:rPr>
              <a:t>typically</a:t>
            </a:r>
            <a:r>
              <a:rPr lang="nl-BE" sz="1200" dirty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Tile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instances</a:t>
            </a:r>
            <a:r>
              <a:rPr lang="nl-BE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nl-BE" sz="1200" dirty="0" err="1" smtClean="0">
                <a:solidFill>
                  <a:schemeClr val="tx1"/>
                </a:solidFill>
              </a:rPr>
              <a:t>Which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contain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nl-BE" sz="1200" dirty="0" smtClean="0">
                <a:solidFill>
                  <a:schemeClr val="tx1"/>
                </a:solidFill>
              </a:rPr>
              <a:t> the Features to </a:t>
            </a:r>
            <a:r>
              <a:rPr lang="nl-BE" sz="1200" dirty="0" err="1" smtClean="0">
                <a:solidFill>
                  <a:schemeClr val="tx1"/>
                </a:solidFill>
              </a:rPr>
              <a:t>render</a:t>
            </a:r>
            <a:r>
              <a:rPr lang="nl-BE" sz="1200" dirty="0" smtClean="0">
                <a:solidFill>
                  <a:schemeClr val="tx1"/>
                </a:solidFill>
              </a:rPr>
              <a:t> (</a:t>
            </a:r>
            <a:r>
              <a:rPr lang="nl-BE" sz="1200" dirty="0" err="1" smtClean="0">
                <a:solidFill>
                  <a:schemeClr val="tx1"/>
                </a:solidFill>
              </a:rPr>
              <a:t>if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any</a:t>
            </a:r>
            <a:r>
              <a:rPr lang="nl-BE" sz="1200" dirty="0" smtClean="0">
                <a:solidFill>
                  <a:schemeClr val="tx1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nl-BE" sz="1200" dirty="0" smtClean="0">
                <a:solidFill>
                  <a:schemeClr val="tx1"/>
                </a:solidFill>
              </a:rPr>
              <a:t> a link to a (raster) image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14" name="Afgeronde rechthoek 13"/>
          <p:cNvSpPr/>
          <p:nvPr/>
        </p:nvSpPr>
        <p:spPr bwMode="auto">
          <a:xfrm>
            <a:off x="1714449" y="2214536"/>
            <a:ext cx="25003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CommandDispatcher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5" name="Kubus 14"/>
          <p:cNvSpPr/>
          <p:nvPr/>
        </p:nvSpPr>
        <p:spPr bwMode="auto">
          <a:xfrm>
            <a:off x="4571969" y="5143494"/>
            <a:ext cx="1714512" cy="428628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err="1" smtClean="0"/>
              <a:t>C</a:t>
            </a:r>
            <a:r>
              <a:rPr kumimoji="0" lang="nl-B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ommandRequest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Kubus 15"/>
          <p:cNvSpPr/>
          <p:nvPr/>
        </p:nvSpPr>
        <p:spPr bwMode="auto">
          <a:xfrm>
            <a:off x="4571969" y="5786436"/>
            <a:ext cx="1714512" cy="428628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err="1" smtClean="0"/>
              <a:t>C</a:t>
            </a:r>
            <a:r>
              <a:rPr kumimoji="0" lang="nl-B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ommandResponse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Kubus 16"/>
          <p:cNvSpPr/>
          <p:nvPr/>
        </p:nvSpPr>
        <p:spPr bwMode="auto">
          <a:xfrm rot="16200000">
            <a:off x="1571573" y="3857610"/>
            <a:ext cx="1714512" cy="428628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err="1" smtClean="0"/>
              <a:t>C</a:t>
            </a:r>
            <a:r>
              <a:rPr kumimoji="0" lang="nl-B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ommandRequest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Kubus 17"/>
          <p:cNvSpPr/>
          <p:nvPr/>
        </p:nvSpPr>
        <p:spPr bwMode="auto">
          <a:xfrm rot="16200000">
            <a:off x="2500267" y="3857610"/>
            <a:ext cx="1714512" cy="428628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err="1" smtClean="0"/>
              <a:t>C</a:t>
            </a:r>
            <a:r>
              <a:rPr kumimoji="0" lang="nl-B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ommandResponse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Afgeronde rechthoek 18"/>
          <p:cNvSpPr/>
          <p:nvPr/>
        </p:nvSpPr>
        <p:spPr bwMode="auto">
          <a:xfrm>
            <a:off x="2500298" y="928670"/>
            <a:ext cx="1571636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r>
              <a:rPr lang="nl-BE" dirty="0" smtClean="0">
                <a:solidFill>
                  <a:schemeClr val="tx1"/>
                </a:solidFill>
              </a:rPr>
              <a:t> X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1" name="Afgeronde rechthoek 20"/>
          <p:cNvSpPr/>
          <p:nvPr/>
        </p:nvSpPr>
        <p:spPr bwMode="auto">
          <a:xfrm>
            <a:off x="500034" y="1357298"/>
            <a:ext cx="1571636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r>
              <a:rPr lang="nl-BE" dirty="0" smtClean="0">
                <a:solidFill>
                  <a:schemeClr val="tx1"/>
                </a:solidFill>
              </a:rPr>
              <a:t> Y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2" name="Afgeronde rechthoek 21"/>
          <p:cNvSpPr/>
          <p:nvPr/>
        </p:nvSpPr>
        <p:spPr bwMode="auto">
          <a:xfrm>
            <a:off x="4500562" y="1214422"/>
            <a:ext cx="1571636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r>
              <a:rPr lang="nl-BE" dirty="0" smtClean="0">
                <a:solidFill>
                  <a:schemeClr val="tx1"/>
                </a:solidFill>
              </a:rPr>
              <a:t> Z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3" name="Afgeronde rechthoek 22"/>
          <p:cNvSpPr/>
          <p:nvPr/>
        </p:nvSpPr>
        <p:spPr bwMode="auto">
          <a:xfrm>
            <a:off x="5929322" y="2214554"/>
            <a:ext cx="25003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SecurityManager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25" name="Rechte verbindingslijn met pijl 24"/>
          <p:cNvCxnSpPr>
            <a:stCxn id="14" idx="3"/>
            <a:endCxn id="23" idx="1"/>
          </p:cNvCxnSpPr>
          <p:nvPr/>
        </p:nvCxnSpPr>
        <p:spPr bwMode="auto">
          <a:xfrm>
            <a:off x="4214779" y="2500288"/>
            <a:ext cx="1714543" cy="18"/>
          </a:xfrm>
          <a:prstGeom prst="straightConnector1">
            <a:avLst/>
          </a:prstGeom>
          <a:ln w="19050">
            <a:solidFill>
              <a:schemeClr val="bg2"/>
            </a:solidFill>
            <a:headEnd type="arrow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kstvak 97"/>
          <p:cNvSpPr txBox="1">
            <a:spLocks noChangeArrowheads="1"/>
          </p:cNvSpPr>
          <p:nvPr/>
        </p:nvSpPr>
        <p:spPr bwMode="auto">
          <a:xfrm>
            <a:off x="4500562" y="2500306"/>
            <a:ext cx="11913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200" dirty="0" smtClean="0">
                <a:solidFill>
                  <a:schemeClr val="tx1"/>
                </a:solidFill>
              </a:rPr>
              <a:t>Check </a:t>
            </a:r>
            <a:r>
              <a:rPr lang="nl-BE" sz="1200" dirty="0" err="1" smtClean="0">
                <a:solidFill>
                  <a:schemeClr val="tx1"/>
                </a:solidFill>
              </a:rPr>
              <a:t>security</a:t>
            </a:r>
            <a:endParaRPr lang="nl-BE" sz="1200" dirty="0">
              <a:solidFill>
                <a:schemeClr val="tx1"/>
              </a:solidFill>
            </a:endParaRPr>
          </a:p>
        </p:txBody>
      </p:sp>
      <p:cxnSp>
        <p:nvCxnSpPr>
          <p:cNvPr id="30" name="Rechte verbindingslijn met pijl 29"/>
          <p:cNvCxnSpPr/>
          <p:nvPr/>
        </p:nvCxnSpPr>
        <p:spPr bwMode="auto">
          <a:xfrm rot="10800000">
            <a:off x="1857356" y="1928802"/>
            <a:ext cx="428628" cy="28575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2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4" name="Rechte verbindingslijn met pijl 33"/>
          <p:cNvCxnSpPr/>
          <p:nvPr/>
        </p:nvCxnSpPr>
        <p:spPr bwMode="auto">
          <a:xfrm flipV="1">
            <a:off x="4071934" y="1785926"/>
            <a:ext cx="785818" cy="428628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2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9" name="Rechte verbindingslijn met pijl 38"/>
          <p:cNvCxnSpPr>
            <a:stCxn id="14" idx="0"/>
            <a:endCxn id="19" idx="2"/>
          </p:cNvCxnSpPr>
          <p:nvPr/>
        </p:nvCxnSpPr>
        <p:spPr bwMode="auto">
          <a:xfrm rot="5400000" flipH="1" flipV="1">
            <a:off x="2768184" y="1696604"/>
            <a:ext cx="714362" cy="32150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2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8" name="Tekstvak 97"/>
          <p:cNvSpPr txBox="1">
            <a:spLocks noChangeArrowheads="1"/>
          </p:cNvSpPr>
          <p:nvPr/>
        </p:nvSpPr>
        <p:spPr bwMode="auto">
          <a:xfrm>
            <a:off x="2143108" y="1643050"/>
            <a:ext cx="24705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200" dirty="0" err="1" smtClean="0">
                <a:solidFill>
                  <a:schemeClr val="tx1"/>
                </a:solidFill>
              </a:rPr>
              <a:t>execute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command</a:t>
            </a:r>
            <a:endParaRPr lang="nl-BE" sz="1200" dirty="0" smtClean="0">
              <a:solidFill>
                <a:schemeClr val="tx1"/>
              </a:solidFill>
            </a:endParaRPr>
          </a:p>
          <a:p>
            <a:r>
              <a:rPr lang="nl-BE" sz="1200" dirty="0" err="1" smtClean="0">
                <a:solidFill>
                  <a:schemeClr val="tx1"/>
                </a:solidFill>
              </a:rPr>
              <a:t>Get</a:t>
            </a:r>
            <a:r>
              <a:rPr lang="nl-BE" sz="1200" dirty="0" smtClean="0">
                <a:solidFill>
                  <a:schemeClr val="tx1"/>
                </a:solidFill>
              </a:rPr>
              <a:t> response,  </a:t>
            </a:r>
            <a:r>
              <a:rPr lang="nl-BE" sz="1200" dirty="0" err="1" smtClean="0">
                <a:solidFill>
                  <a:schemeClr val="tx1"/>
                </a:solidFill>
              </a:rPr>
              <a:t>handle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exceptions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29" name="Ovaal 28"/>
          <p:cNvSpPr/>
          <p:nvPr/>
        </p:nvSpPr>
        <p:spPr bwMode="auto">
          <a:xfrm>
            <a:off x="8286776" y="5857892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nl-B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31" name="Ovaal 30"/>
          <p:cNvSpPr/>
          <p:nvPr/>
        </p:nvSpPr>
        <p:spPr bwMode="auto">
          <a:xfrm>
            <a:off x="4143372" y="5214950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smtClean="0">
                <a:solidFill>
                  <a:schemeClr val="tx1"/>
                </a:solidFill>
                <a:latin typeface="Arial" charset="0"/>
              </a:rPr>
              <a:t>2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al 31"/>
          <p:cNvSpPr/>
          <p:nvPr/>
        </p:nvSpPr>
        <p:spPr bwMode="auto">
          <a:xfrm>
            <a:off x="2000232" y="4286256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smtClean="0">
                <a:solidFill>
                  <a:schemeClr val="tx1"/>
                </a:solidFill>
                <a:latin typeface="Arial" charset="0"/>
              </a:rPr>
              <a:t>3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al 32"/>
          <p:cNvSpPr/>
          <p:nvPr/>
        </p:nvSpPr>
        <p:spPr bwMode="auto">
          <a:xfrm>
            <a:off x="4857752" y="2214554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smtClean="0">
                <a:solidFill>
                  <a:schemeClr val="tx1"/>
                </a:solidFill>
                <a:latin typeface="Arial" charset="0"/>
              </a:rPr>
              <a:t>4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al 36"/>
          <p:cNvSpPr/>
          <p:nvPr/>
        </p:nvSpPr>
        <p:spPr bwMode="auto">
          <a:xfrm>
            <a:off x="3643306" y="1500174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smtClean="0">
                <a:solidFill>
                  <a:schemeClr val="tx1"/>
                </a:solidFill>
                <a:latin typeface="Arial" charset="0"/>
              </a:rPr>
              <a:t>5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al 37"/>
          <p:cNvSpPr/>
          <p:nvPr/>
        </p:nvSpPr>
        <p:spPr bwMode="auto">
          <a:xfrm>
            <a:off x="3428992" y="2571744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smtClean="0">
                <a:solidFill>
                  <a:schemeClr val="tx1"/>
                </a:solidFill>
                <a:latin typeface="Arial" charset="0"/>
              </a:rPr>
              <a:t>6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al 39"/>
          <p:cNvSpPr/>
          <p:nvPr/>
        </p:nvSpPr>
        <p:spPr bwMode="auto">
          <a:xfrm>
            <a:off x="6357950" y="5857892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nl-B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41" name="Ovaal 40"/>
          <p:cNvSpPr/>
          <p:nvPr/>
        </p:nvSpPr>
        <p:spPr bwMode="auto">
          <a:xfrm>
            <a:off x="3571868" y="4643446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smtClean="0">
                <a:solidFill>
                  <a:schemeClr val="tx1"/>
                </a:solidFill>
                <a:latin typeface="Arial" charset="0"/>
              </a:rPr>
              <a:t>7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fgeronde rechthoek 32"/>
          <p:cNvSpPr/>
          <p:nvPr/>
        </p:nvSpPr>
        <p:spPr bwMode="auto">
          <a:xfrm>
            <a:off x="1571604" y="1500174"/>
            <a:ext cx="6215106" cy="3857652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47" name="Afgeronde rechthoek 46"/>
          <p:cNvSpPr/>
          <p:nvPr/>
        </p:nvSpPr>
        <p:spPr bwMode="auto">
          <a:xfrm>
            <a:off x="2071694" y="2214566"/>
            <a:ext cx="3286125" cy="2571755"/>
          </a:xfrm>
          <a:prstGeom prst="roundRect">
            <a:avLst/>
          </a:prstGeom>
          <a:noFill/>
          <a:ln w="63500"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pic>
        <p:nvPicPr>
          <p:cNvPr id="8196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197" name="Tekstvak 33"/>
          <p:cNvSpPr txBox="1">
            <a:spLocks noChangeArrowheads="1"/>
          </p:cNvSpPr>
          <p:nvPr/>
        </p:nvSpPr>
        <p:spPr bwMode="auto">
          <a:xfrm>
            <a:off x="2143107" y="1643050"/>
            <a:ext cx="21723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Geomajas</a:t>
            </a:r>
            <a:r>
              <a:rPr lang="nl-BE" dirty="0" smtClean="0">
                <a:solidFill>
                  <a:schemeClr val="tx1"/>
                </a:solidFill>
              </a:rPr>
              <a:t> backend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6" name="Afgeronde rechthoek 35"/>
          <p:cNvSpPr/>
          <p:nvPr/>
        </p:nvSpPr>
        <p:spPr bwMode="auto">
          <a:xfrm>
            <a:off x="2357444" y="2786067"/>
            <a:ext cx="2643188" cy="1571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Geomajas-impl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200" name="Tekstvak 48"/>
          <p:cNvSpPr txBox="1">
            <a:spLocks noChangeArrowheads="1"/>
          </p:cNvSpPr>
          <p:nvPr/>
        </p:nvSpPr>
        <p:spPr bwMode="auto">
          <a:xfrm>
            <a:off x="2286007" y="2286004"/>
            <a:ext cx="16208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>
                <a:solidFill>
                  <a:schemeClr val="tx1"/>
                </a:solidFill>
              </a:rPr>
              <a:t>Geomajas-api</a:t>
            </a:r>
          </a:p>
        </p:txBody>
      </p:sp>
      <p:sp>
        <p:nvSpPr>
          <p:cNvPr id="52" name="Afgeronde rechthoek 51"/>
          <p:cNvSpPr/>
          <p:nvPr/>
        </p:nvSpPr>
        <p:spPr bwMode="auto">
          <a:xfrm>
            <a:off x="5857882" y="2214567"/>
            <a:ext cx="142875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endParaRPr lang="nl-BE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…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5" name="Afgeronde rechthoek 54"/>
          <p:cNvSpPr/>
          <p:nvPr/>
        </p:nvSpPr>
        <p:spPr bwMode="auto">
          <a:xfrm>
            <a:off x="5857882" y="3643317"/>
            <a:ext cx="142875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common-servlet</a:t>
            </a:r>
            <a:endParaRPr lang="nl-BE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…</a:t>
            </a:r>
            <a:endParaRPr lang="nl-B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Ovaal 12"/>
          <p:cNvSpPr/>
          <p:nvPr/>
        </p:nvSpPr>
        <p:spPr bwMode="auto">
          <a:xfrm>
            <a:off x="428596" y="1857364"/>
            <a:ext cx="3929090" cy="4000528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al 13"/>
          <p:cNvSpPr/>
          <p:nvPr/>
        </p:nvSpPr>
        <p:spPr bwMode="auto">
          <a:xfrm>
            <a:off x="928662" y="2357431"/>
            <a:ext cx="2946817" cy="16430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1142976" y="1428736"/>
            <a:ext cx="256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Getting</a:t>
            </a:r>
            <a:r>
              <a:rPr lang="nl-BE" dirty="0" smtClean="0">
                <a:solidFill>
                  <a:schemeClr val="tx1"/>
                </a:solidFill>
              </a:rPr>
              <a:t> a </a:t>
            </a:r>
            <a:r>
              <a:rPr lang="nl-BE" dirty="0" err="1" smtClean="0">
                <a:solidFill>
                  <a:schemeClr val="tx1"/>
                </a:solidFill>
              </a:rPr>
              <a:t>RenderedTile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1428728" y="2000240"/>
            <a:ext cx="19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VectorRendering</a:t>
            </a:r>
            <a:endParaRPr lang="nl-BE" dirty="0"/>
          </a:p>
        </p:txBody>
      </p:sp>
      <p:sp>
        <p:nvSpPr>
          <p:cNvPr id="17" name="Tekstvak 16"/>
          <p:cNvSpPr txBox="1"/>
          <p:nvPr/>
        </p:nvSpPr>
        <p:spPr>
          <a:xfrm>
            <a:off x="1785918" y="24288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Paint</a:t>
            </a:r>
            <a:r>
              <a:rPr lang="nl-BE" dirty="0" smtClean="0"/>
              <a:t> </a:t>
            </a:r>
            <a:r>
              <a:rPr lang="nl-BE" dirty="0" err="1" smtClean="0"/>
              <a:t>layer</a:t>
            </a:r>
            <a:endParaRPr lang="nl-BE" dirty="0"/>
          </a:p>
        </p:txBody>
      </p:sp>
      <p:sp>
        <p:nvSpPr>
          <p:cNvPr id="18" name="Ovaal 17"/>
          <p:cNvSpPr/>
          <p:nvPr/>
        </p:nvSpPr>
        <p:spPr bwMode="auto">
          <a:xfrm>
            <a:off x="1357290" y="2928934"/>
            <a:ext cx="2104869" cy="928693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Ovaal 18"/>
          <p:cNvSpPr/>
          <p:nvPr/>
        </p:nvSpPr>
        <p:spPr bwMode="auto">
          <a:xfrm>
            <a:off x="4643438" y="1857364"/>
            <a:ext cx="3929090" cy="4000528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Ovaal 19"/>
          <p:cNvSpPr/>
          <p:nvPr/>
        </p:nvSpPr>
        <p:spPr bwMode="auto">
          <a:xfrm>
            <a:off x="5072066" y="2285992"/>
            <a:ext cx="3143272" cy="32004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5429256" y="1428736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Getting</a:t>
            </a:r>
            <a:r>
              <a:rPr lang="nl-BE" dirty="0" smtClean="0">
                <a:solidFill>
                  <a:schemeClr val="tx1"/>
                </a:solidFill>
              </a:rPr>
              <a:t> the </a:t>
            </a:r>
            <a:r>
              <a:rPr lang="nl-BE" dirty="0" err="1" smtClean="0">
                <a:solidFill>
                  <a:schemeClr val="tx1"/>
                </a:solidFill>
              </a:rPr>
              <a:t>tile</a:t>
            </a:r>
            <a:r>
              <a:rPr lang="nl-BE" dirty="0" smtClean="0">
                <a:solidFill>
                  <a:schemeClr val="tx1"/>
                </a:solidFill>
              </a:rPr>
              <a:t> image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6215074" y="192880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cache</a:t>
            </a:r>
            <a:endParaRPr lang="nl-BE" dirty="0"/>
          </a:p>
        </p:txBody>
      </p:sp>
      <p:sp>
        <p:nvSpPr>
          <p:cNvPr id="23" name="Tekstvak 22"/>
          <p:cNvSpPr txBox="1"/>
          <p:nvPr/>
        </p:nvSpPr>
        <p:spPr>
          <a:xfrm>
            <a:off x="6215074" y="228599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broker</a:t>
            </a:r>
            <a:endParaRPr lang="nl-BE" dirty="0"/>
          </a:p>
        </p:txBody>
      </p:sp>
      <p:sp>
        <p:nvSpPr>
          <p:cNvPr id="24" name="Ovaal 23"/>
          <p:cNvSpPr/>
          <p:nvPr/>
        </p:nvSpPr>
        <p:spPr bwMode="auto">
          <a:xfrm>
            <a:off x="5429256" y="2643182"/>
            <a:ext cx="2455680" cy="250033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1500166" y="321468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FeaturePainter</a:t>
            </a:r>
            <a:endParaRPr lang="nl-BE" dirty="0"/>
          </a:p>
        </p:txBody>
      </p:sp>
      <p:sp>
        <p:nvSpPr>
          <p:cNvPr id="28" name="Ovaal 27"/>
          <p:cNvSpPr/>
          <p:nvPr/>
        </p:nvSpPr>
        <p:spPr bwMode="auto">
          <a:xfrm>
            <a:off x="857224" y="4143380"/>
            <a:ext cx="2946817" cy="12144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0" name="Tekstvak 29"/>
          <p:cNvSpPr txBox="1"/>
          <p:nvPr/>
        </p:nvSpPr>
        <p:spPr>
          <a:xfrm>
            <a:off x="1357290" y="4214818"/>
            <a:ext cx="184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TilePainter</a:t>
            </a:r>
            <a:r>
              <a:rPr lang="nl-BE" dirty="0" smtClean="0"/>
              <a:t> </a:t>
            </a:r>
            <a:r>
              <a:rPr lang="nl-BE" dirty="0" err="1" smtClean="0"/>
              <a:t>paint</a:t>
            </a:r>
            <a:endParaRPr lang="nl-BE" dirty="0"/>
          </a:p>
        </p:txBody>
      </p:sp>
      <p:sp>
        <p:nvSpPr>
          <p:cNvPr id="31" name="Tekstvak 30"/>
          <p:cNvSpPr txBox="1"/>
          <p:nvPr/>
        </p:nvSpPr>
        <p:spPr>
          <a:xfrm>
            <a:off x="5715008" y="2786058"/>
            <a:ext cx="195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TileImageCreator</a:t>
            </a:r>
            <a:endParaRPr lang="nl-BE" dirty="0"/>
          </a:p>
        </p:txBody>
      </p:sp>
      <p:sp>
        <p:nvSpPr>
          <p:cNvPr id="32" name="Ovaal 31"/>
          <p:cNvSpPr/>
          <p:nvPr/>
        </p:nvSpPr>
        <p:spPr bwMode="auto">
          <a:xfrm>
            <a:off x="5643570" y="3286124"/>
            <a:ext cx="2062178" cy="5715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Tekstvak 33"/>
          <p:cNvSpPr txBox="1"/>
          <p:nvPr/>
        </p:nvSpPr>
        <p:spPr>
          <a:xfrm>
            <a:off x="6143636" y="34290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get</a:t>
            </a:r>
            <a:r>
              <a:rPr lang="nl-BE" dirty="0" smtClean="0"/>
              <a:t> data</a:t>
            </a:r>
            <a:endParaRPr lang="nl-BE" dirty="0"/>
          </a:p>
        </p:txBody>
      </p:sp>
      <p:sp>
        <p:nvSpPr>
          <p:cNvPr id="35" name="Ovaal 34"/>
          <p:cNvSpPr/>
          <p:nvPr/>
        </p:nvSpPr>
        <p:spPr bwMode="auto">
          <a:xfrm>
            <a:off x="5643570" y="4000504"/>
            <a:ext cx="2062178" cy="5715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8" name="Tekstvak 37"/>
          <p:cNvSpPr txBox="1"/>
          <p:nvPr/>
        </p:nvSpPr>
        <p:spPr>
          <a:xfrm>
            <a:off x="5929322" y="414338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call</a:t>
            </a:r>
            <a:r>
              <a:rPr lang="nl-BE" dirty="0" smtClean="0"/>
              <a:t> </a:t>
            </a:r>
            <a:r>
              <a:rPr lang="nl-BE" dirty="0" err="1" smtClean="0"/>
              <a:t>painters</a:t>
            </a:r>
            <a:endParaRPr lang="nl-B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fgeronde rechthoek 32"/>
          <p:cNvSpPr/>
          <p:nvPr/>
        </p:nvSpPr>
        <p:spPr bwMode="auto">
          <a:xfrm>
            <a:off x="1428728" y="928670"/>
            <a:ext cx="3929090" cy="250033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pic>
        <p:nvPicPr>
          <p:cNvPr id="8196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197" name="Tekstvak 33"/>
          <p:cNvSpPr txBox="1">
            <a:spLocks noChangeArrowheads="1"/>
          </p:cNvSpPr>
          <p:nvPr/>
        </p:nvSpPr>
        <p:spPr bwMode="auto">
          <a:xfrm>
            <a:off x="1643042" y="1071546"/>
            <a:ext cx="19287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SecurityManager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6" name="Afgeronde rechthoek 35"/>
          <p:cNvSpPr/>
          <p:nvPr/>
        </p:nvSpPr>
        <p:spPr bwMode="auto">
          <a:xfrm>
            <a:off x="2214568" y="2214563"/>
            <a:ext cx="2643188" cy="6429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Security</a:t>
            </a:r>
            <a:r>
              <a:rPr lang="nl-BE" dirty="0" smtClean="0">
                <a:solidFill>
                  <a:schemeClr val="tx1"/>
                </a:solidFill>
              </a:rPr>
              <a:t> Service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200" name="Tekstvak 48"/>
          <p:cNvSpPr txBox="1">
            <a:spLocks noChangeArrowheads="1"/>
          </p:cNvSpPr>
          <p:nvPr/>
        </p:nvSpPr>
        <p:spPr bwMode="auto">
          <a:xfrm>
            <a:off x="2143131" y="1714500"/>
            <a:ext cx="19672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Security</a:t>
            </a:r>
            <a:r>
              <a:rPr lang="nl-BE" dirty="0" smtClean="0">
                <a:solidFill>
                  <a:schemeClr val="tx1"/>
                </a:solidFill>
              </a:rPr>
              <a:t> Services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2" name="Afgeronde rechthoek 51"/>
          <p:cNvSpPr/>
          <p:nvPr/>
        </p:nvSpPr>
        <p:spPr bwMode="auto">
          <a:xfrm>
            <a:off x="6500826" y="1071546"/>
            <a:ext cx="214314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Authentication</a:t>
            </a:r>
            <a:r>
              <a:rPr lang="nl-BE" dirty="0" smtClean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mechanism</a:t>
            </a:r>
            <a:endParaRPr lang="nl-BE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sz="1200" dirty="0" smtClean="0">
                <a:solidFill>
                  <a:schemeClr val="tx1"/>
                </a:solidFill>
              </a:rPr>
              <a:t>(</a:t>
            </a:r>
            <a:r>
              <a:rPr lang="nl-BE" sz="1200" dirty="0" err="1" smtClean="0">
                <a:solidFill>
                  <a:schemeClr val="tx1"/>
                </a:solidFill>
              </a:rPr>
              <a:t>for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example</a:t>
            </a:r>
            <a:r>
              <a:rPr lang="nl-BE" sz="1200" dirty="0" smtClean="0">
                <a:solidFill>
                  <a:schemeClr val="tx1"/>
                </a:solidFill>
              </a:rPr>
              <a:t> SSO server)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13" name="Afgeronde rechthoek 12"/>
          <p:cNvSpPr/>
          <p:nvPr/>
        </p:nvSpPr>
        <p:spPr bwMode="auto">
          <a:xfrm>
            <a:off x="1643042" y="1571612"/>
            <a:ext cx="3500462" cy="1643074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14" name="Afgeronde rechthoek 13"/>
          <p:cNvSpPr/>
          <p:nvPr/>
        </p:nvSpPr>
        <p:spPr bwMode="auto">
          <a:xfrm>
            <a:off x="6500826" y="2500306"/>
            <a:ext cx="214314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Policy</a:t>
            </a:r>
            <a:r>
              <a:rPr lang="nl-BE" dirty="0" smtClean="0">
                <a:solidFill>
                  <a:schemeClr val="tx1"/>
                </a:solidFill>
              </a:rPr>
              <a:t> store</a:t>
            </a:r>
          </a:p>
          <a:p>
            <a:pPr>
              <a:defRPr/>
            </a:pPr>
            <a:r>
              <a:rPr lang="nl-BE" sz="1200" dirty="0" smtClean="0">
                <a:solidFill>
                  <a:schemeClr val="tx1"/>
                </a:solidFill>
              </a:rPr>
              <a:t>(</a:t>
            </a:r>
            <a:r>
              <a:rPr lang="nl-BE" sz="1200" dirty="0" err="1" smtClean="0">
                <a:solidFill>
                  <a:schemeClr val="tx1"/>
                </a:solidFill>
              </a:rPr>
              <a:t>for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example</a:t>
            </a:r>
            <a:r>
              <a:rPr lang="nl-BE" sz="1200" dirty="0" smtClean="0">
                <a:solidFill>
                  <a:schemeClr val="tx1"/>
                </a:solidFill>
              </a:rPr>
              <a:t> PERMIS)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3286116" y="27860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1"/>
                </a:solidFill>
              </a:rPr>
              <a:t>…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6" name="Afgeronde rechthoek 15"/>
          <p:cNvSpPr/>
          <p:nvPr/>
        </p:nvSpPr>
        <p:spPr bwMode="auto">
          <a:xfrm>
            <a:off x="1428728" y="3857628"/>
            <a:ext cx="3929090" cy="285749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17" name="Tekstvak 33"/>
          <p:cNvSpPr txBox="1">
            <a:spLocks noChangeArrowheads="1"/>
          </p:cNvSpPr>
          <p:nvPr/>
        </p:nvSpPr>
        <p:spPr bwMode="auto">
          <a:xfrm>
            <a:off x="1643042" y="4000504"/>
            <a:ext cx="18133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SecurityContext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8" name="Afgeronde rechthoek 17"/>
          <p:cNvSpPr/>
          <p:nvPr/>
        </p:nvSpPr>
        <p:spPr bwMode="auto">
          <a:xfrm>
            <a:off x="2214568" y="5429273"/>
            <a:ext cx="2643188" cy="6429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Authentication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0" name="Afgeronde rechthoek 19"/>
          <p:cNvSpPr/>
          <p:nvPr/>
        </p:nvSpPr>
        <p:spPr bwMode="auto">
          <a:xfrm>
            <a:off x="1643042" y="5286388"/>
            <a:ext cx="3500462" cy="114300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3286116" y="6000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1"/>
                </a:solidFill>
              </a:rPr>
              <a:t>…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2" name="Afgeronde rechthoek 21"/>
          <p:cNvSpPr/>
          <p:nvPr/>
        </p:nvSpPr>
        <p:spPr bwMode="auto">
          <a:xfrm>
            <a:off x="2071670" y="4500570"/>
            <a:ext cx="2643188" cy="6429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UserInfo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24" name="Rechte verbindingslijn met pijl 23"/>
          <p:cNvCxnSpPr>
            <a:endCxn id="52" idx="1"/>
          </p:cNvCxnSpPr>
          <p:nvPr/>
        </p:nvCxnSpPr>
        <p:spPr bwMode="auto">
          <a:xfrm flipV="1">
            <a:off x="4857752" y="1643046"/>
            <a:ext cx="1643074" cy="71438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7" name="Rechte verbindingslijn met pijl 26"/>
          <p:cNvCxnSpPr>
            <a:stCxn id="36" idx="3"/>
            <a:endCxn id="14" idx="1"/>
          </p:cNvCxnSpPr>
          <p:nvPr/>
        </p:nvCxnSpPr>
        <p:spPr bwMode="auto">
          <a:xfrm>
            <a:off x="4857756" y="2536030"/>
            <a:ext cx="1643070" cy="535776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0" name="Rechte verbindingslijn met pijl 29"/>
          <p:cNvCxnSpPr/>
          <p:nvPr/>
        </p:nvCxnSpPr>
        <p:spPr bwMode="auto">
          <a:xfrm rot="5400000">
            <a:off x="3286116" y="3429000"/>
            <a:ext cx="1643074" cy="500066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4" name="Rechte verbindingslijn met pijl 33"/>
          <p:cNvCxnSpPr/>
          <p:nvPr/>
        </p:nvCxnSpPr>
        <p:spPr bwMode="auto">
          <a:xfrm rot="5400000">
            <a:off x="3143240" y="4000504"/>
            <a:ext cx="2571768" cy="28575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3" name="Afgeronde rechthoek 32"/>
          <p:cNvSpPr/>
          <p:nvPr/>
        </p:nvSpPr>
        <p:spPr bwMode="auto">
          <a:xfrm>
            <a:off x="2357438" y="285750"/>
            <a:ext cx="4429125" cy="64293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cxnSp>
        <p:nvCxnSpPr>
          <p:cNvPr id="6148" name="Rechte verbindingslijn 29"/>
          <p:cNvCxnSpPr>
            <a:cxnSpLocks noChangeShapeType="1"/>
          </p:cNvCxnSpPr>
          <p:nvPr/>
        </p:nvCxnSpPr>
        <p:spPr bwMode="auto">
          <a:xfrm>
            <a:off x="571472" y="5214950"/>
            <a:ext cx="8072438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6149" name="Tekstvak 30"/>
          <p:cNvSpPr txBox="1">
            <a:spLocks noChangeArrowheads="1"/>
          </p:cNvSpPr>
          <p:nvPr/>
        </p:nvSpPr>
        <p:spPr bwMode="auto">
          <a:xfrm>
            <a:off x="500035" y="4857762"/>
            <a:ext cx="825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6150" name="Tekstvak 31"/>
          <p:cNvSpPr txBox="1">
            <a:spLocks noChangeArrowheads="1"/>
          </p:cNvSpPr>
          <p:nvPr/>
        </p:nvSpPr>
        <p:spPr bwMode="auto">
          <a:xfrm>
            <a:off x="500035" y="5214950"/>
            <a:ext cx="723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6151" name="Tekstvak 33"/>
          <p:cNvSpPr txBox="1">
            <a:spLocks noChangeArrowheads="1"/>
          </p:cNvSpPr>
          <p:nvPr/>
        </p:nvSpPr>
        <p:spPr bwMode="auto">
          <a:xfrm>
            <a:off x="2714625" y="428625"/>
            <a:ext cx="1236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>
                <a:solidFill>
                  <a:schemeClr val="tx1"/>
                </a:solidFill>
              </a:rPr>
              <a:t>Geomajas</a:t>
            </a:r>
          </a:p>
        </p:txBody>
      </p:sp>
      <p:sp>
        <p:nvSpPr>
          <p:cNvPr id="35" name="Afgeronde rechthoek 34"/>
          <p:cNvSpPr/>
          <p:nvPr/>
        </p:nvSpPr>
        <p:spPr bwMode="auto">
          <a:xfrm>
            <a:off x="2786063" y="928689"/>
            <a:ext cx="3500437" cy="10715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Layers</a:t>
            </a:r>
            <a:r>
              <a:rPr lang="nl-BE" dirty="0" smtClean="0">
                <a:solidFill>
                  <a:schemeClr val="tx1"/>
                </a:solidFill>
              </a:rPr>
              <a:t> / data </a:t>
            </a:r>
            <a:r>
              <a:rPr lang="nl-BE" dirty="0" err="1" smtClean="0">
                <a:solidFill>
                  <a:schemeClr val="tx1"/>
                </a:solidFill>
              </a:rPr>
              <a:t>access</a:t>
            </a:r>
            <a:r>
              <a:rPr lang="nl-BE" dirty="0" smtClean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library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6" name="Afgeronde rechthoek 35"/>
          <p:cNvSpPr/>
          <p:nvPr/>
        </p:nvSpPr>
        <p:spPr bwMode="auto">
          <a:xfrm>
            <a:off x="2786050" y="3929066"/>
            <a:ext cx="1285875" cy="9286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dojo</a:t>
            </a:r>
            <a:r>
              <a:rPr lang="nl-BE" dirty="0">
                <a:solidFill>
                  <a:schemeClr val="tx1"/>
                </a:solidFill>
              </a:rPr>
              <a:t> face server</a:t>
            </a:r>
          </a:p>
        </p:txBody>
      </p:sp>
      <p:sp>
        <p:nvSpPr>
          <p:cNvPr id="37" name="Afgeronde rechthoek 36"/>
          <p:cNvSpPr/>
          <p:nvPr/>
        </p:nvSpPr>
        <p:spPr bwMode="auto">
          <a:xfrm>
            <a:off x="5000628" y="3929066"/>
            <a:ext cx="1285875" cy="9286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GWT face </a:t>
            </a:r>
            <a:r>
              <a:rPr lang="nl-BE" dirty="0" smtClean="0">
                <a:solidFill>
                  <a:schemeClr val="tx1"/>
                </a:solidFill>
              </a:rPr>
              <a:t>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8" name="Afgeronde rechthoek 37"/>
          <p:cNvSpPr/>
          <p:nvPr/>
        </p:nvSpPr>
        <p:spPr bwMode="auto">
          <a:xfrm>
            <a:off x="2786050" y="5572140"/>
            <a:ext cx="1285875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dojo</a:t>
            </a:r>
            <a:r>
              <a:rPr lang="nl-BE" dirty="0">
                <a:solidFill>
                  <a:schemeClr val="tx1"/>
                </a:solidFill>
              </a:rPr>
              <a:t> face </a:t>
            </a:r>
            <a:r>
              <a:rPr lang="nl-BE" dirty="0" err="1">
                <a:solidFill>
                  <a:schemeClr val="tx1"/>
                </a:solidFill>
              </a:rPr>
              <a:t>client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9" name="Afgeronde rechthoek 38"/>
          <p:cNvSpPr/>
          <p:nvPr/>
        </p:nvSpPr>
        <p:spPr bwMode="auto">
          <a:xfrm>
            <a:off x="5000628" y="5572140"/>
            <a:ext cx="1285875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GWT face </a:t>
            </a:r>
            <a:r>
              <a:rPr lang="nl-BE" dirty="0" err="1">
                <a:solidFill>
                  <a:schemeClr val="tx1"/>
                </a:solidFill>
              </a:rPr>
              <a:t>client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0" name="Afgeronde rechthoek 39"/>
          <p:cNvSpPr/>
          <p:nvPr/>
        </p:nvSpPr>
        <p:spPr bwMode="auto">
          <a:xfrm>
            <a:off x="7358082" y="642918"/>
            <a:ext cx="1285875" cy="10715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Hibernate</a:t>
            </a:r>
            <a:r>
              <a:rPr lang="nl-BE" dirty="0" smtClean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spatial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1" name="Afgeronde rechthoek 40"/>
          <p:cNvSpPr/>
          <p:nvPr/>
        </p:nvSpPr>
        <p:spPr bwMode="auto">
          <a:xfrm>
            <a:off x="571472" y="714356"/>
            <a:ext cx="1285875" cy="10001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Spring </a:t>
            </a:r>
            <a:r>
              <a:rPr lang="nl-BE" dirty="0" err="1" smtClean="0">
                <a:solidFill>
                  <a:schemeClr val="tx1"/>
                </a:solidFill>
              </a:rPr>
              <a:t>IoC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2" name="Afgeronde rechthoek 41"/>
          <p:cNvSpPr/>
          <p:nvPr/>
        </p:nvSpPr>
        <p:spPr bwMode="auto">
          <a:xfrm>
            <a:off x="571472" y="5572140"/>
            <a:ext cx="1285875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dojo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3" name="Afgeronde rechthoek 42"/>
          <p:cNvSpPr/>
          <p:nvPr/>
        </p:nvSpPr>
        <p:spPr bwMode="auto">
          <a:xfrm>
            <a:off x="7358082" y="5572140"/>
            <a:ext cx="1285875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GWT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4" name="Afgeronde rechthoek 43"/>
          <p:cNvSpPr/>
          <p:nvPr/>
        </p:nvSpPr>
        <p:spPr bwMode="auto">
          <a:xfrm>
            <a:off x="7358082" y="2285992"/>
            <a:ext cx="1285875" cy="10001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Geotools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6162" name="Rechte verbindingslijn met pijl 47"/>
          <p:cNvCxnSpPr>
            <a:cxnSpLocks noChangeShapeType="1"/>
            <a:stCxn id="39" idx="3"/>
            <a:endCxn id="43" idx="1"/>
          </p:cNvCxnSpPr>
          <p:nvPr/>
        </p:nvCxnSpPr>
        <p:spPr bwMode="auto">
          <a:xfrm>
            <a:off x="6286503" y="6036487"/>
            <a:ext cx="1071579" cy="3571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3" name="Rechte verbindingslijn met pijl 50"/>
          <p:cNvCxnSpPr>
            <a:cxnSpLocks noChangeShapeType="1"/>
            <a:stCxn id="38" idx="1"/>
            <a:endCxn id="42" idx="3"/>
          </p:cNvCxnSpPr>
          <p:nvPr/>
        </p:nvCxnSpPr>
        <p:spPr bwMode="auto">
          <a:xfrm rot="10800000" flipV="1">
            <a:off x="1857348" y="6036486"/>
            <a:ext cx="928703" cy="3571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6" name="Rechte verbindingslijn met pijl 60"/>
          <p:cNvCxnSpPr>
            <a:cxnSpLocks noChangeShapeType="1"/>
            <a:stCxn id="36" idx="2"/>
            <a:endCxn id="38" idx="0"/>
          </p:cNvCxnSpPr>
          <p:nvPr/>
        </p:nvCxnSpPr>
        <p:spPr bwMode="auto">
          <a:xfrm rot="5400000">
            <a:off x="3071794" y="5214946"/>
            <a:ext cx="714388" cy="1588"/>
          </a:xfrm>
          <a:prstGeom prst="straightConnector1">
            <a:avLst/>
          </a:prstGeom>
          <a:noFill/>
          <a:ln w="25400" algn="ctr">
            <a:solidFill>
              <a:srgbClr val="00B0F0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7" name="Rechte verbindingslijn met pijl 63"/>
          <p:cNvCxnSpPr>
            <a:cxnSpLocks noChangeShapeType="1"/>
            <a:stCxn id="37" idx="2"/>
            <a:endCxn id="39" idx="0"/>
          </p:cNvCxnSpPr>
          <p:nvPr/>
        </p:nvCxnSpPr>
        <p:spPr bwMode="auto">
          <a:xfrm rot="5400000">
            <a:off x="5286372" y="5214946"/>
            <a:ext cx="714388" cy="1588"/>
          </a:xfrm>
          <a:prstGeom prst="straightConnector1">
            <a:avLst/>
          </a:prstGeom>
          <a:noFill/>
          <a:ln w="25400" algn="ctr">
            <a:solidFill>
              <a:srgbClr val="00B0F0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8" name="Rechte verbindingslijn met pijl 66"/>
          <p:cNvCxnSpPr>
            <a:cxnSpLocks noChangeShapeType="1"/>
            <a:stCxn id="40" idx="1"/>
          </p:cNvCxnSpPr>
          <p:nvPr/>
        </p:nvCxnSpPr>
        <p:spPr bwMode="auto">
          <a:xfrm rot="10800000" flipV="1">
            <a:off x="6286512" y="1178692"/>
            <a:ext cx="1071570" cy="10716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9" name="Rechte verbindingslijn met pijl 69"/>
          <p:cNvCxnSpPr>
            <a:cxnSpLocks noChangeShapeType="1"/>
          </p:cNvCxnSpPr>
          <p:nvPr/>
        </p:nvCxnSpPr>
        <p:spPr bwMode="auto">
          <a:xfrm rot="16200000" flipV="1">
            <a:off x="6286512" y="1571612"/>
            <a:ext cx="1071570" cy="107157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70" name="Rechte verbindingslijn met pijl 72"/>
          <p:cNvCxnSpPr>
            <a:cxnSpLocks noChangeShapeType="1"/>
            <a:stCxn id="41" idx="3"/>
          </p:cNvCxnSpPr>
          <p:nvPr/>
        </p:nvCxnSpPr>
        <p:spPr bwMode="auto">
          <a:xfrm>
            <a:off x="1857347" y="1214416"/>
            <a:ext cx="500075" cy="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6176" name="Tekstvak 80"/>
          <p:cNvSpPr txBox="1">
            <a:spLocks noChangeArrowheads="1"/>
          </p:cNvSpPr>
          <p:nvPr/>
        </p:nvSpPr>
        <p:spPr bwMode="auto">
          <a:xfrm>
            <a:off x="3429003" y="4786314"/>
            <a:ext cx="685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face</a:t>
            </a:r>
          </a:p>
          <a:p>
            <a:pPr algn="ctr"/>
            <a:r>
              <a:rPr lang="nl-BE" sz="1200" dirty="0" err="1">
                <a:solidFill>
                  <a:schemeClr val="tx1"/>
                </a:solidFill>
              </a:rPr>
              <a:t>internal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6179" name="Tekstvak 85"/>
          <p:cNvSpPr txBox="1">
            <a:spLocks noChangeArrowheads="1"/>
          </p:cNvSpPr>
          <p:nvPr/>
        </p:nvSpPr>
        <p:spPr bwMode="auto">
          <a:xfrm>
            <a:off x="4929191" y="4786314"/>
            <a:ext cx="685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face</a:t>
            </a:r>
          </a:p>
          <a:p>
            <a:pPr algn="ctr"/>
            <a:r>
              <a:rPr lang="nl-BE" sz="1200">
                <a:solidFill>
                  <a:schemeClr val="tx1"/>
                </a:solidFill>
              </a:rPr>
              <a:t>internal</a:t>
            </a:r>
          </a:p>
        </p:txBody>
      </p:sp>
      <p:sp>
        <p:nvSpPr>
          <p:cNvPr id="86" name="Afgeronde rechthoek 85"/>
          <p:cNvSpPr/>
          <p:nvPr/>
        </p:nvSpPr>
        <p:spPr bwMode="auto">
          <a:xfrm>
            <a:off x="2786050" y="2143116"/>
            <a:ext cx="1857388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Printing plug-in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9" name="Afgeronde rechthoek 88"/>
          <p:cNvSpPr/>
          <p:nvPr/>
        </p:nvSpPr>
        <p:spPr bwMode="auto">
          <a:xfrm>
            <a:off x="5000628" y="2143116"/>
            <a:ext cx="1285875" cy="16430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Spatial</a:t>
            </a:r>
            <a:r>
              <a:rPr lang="nl-BE" dirty="0" smtClean="0">
                <a:solidFill>
                  <a:schemeClr val="tx1"/>
                </a:solidFill>
              </a:rPr>
              <a:t> services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90" name="Afgeronde rechthoek 89"/>
          <p:cNvSpPr/>
          <p:nvPr/>
        </p:nvSpPr>
        <p:spPr bwMode="auto">
          <a:xfrm>
            <a:off x="2786050" y="2714620"/>
            <a:ext cx="1857388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Rules</a:t>
            </a:r>
            <a:r>
              <a:rPr lang="nl-BE" dirty="0" smtClean="0">
                <a:solidFill>
                  <a:schemeClr val="tx1"/>
                </a:solidFill>
              </a:rPr>
              <a:t> plug-in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91" name="Afgeronde rechthoek 90"/>
          <p:cNvSpPr/>
          <p:nvPr/>
        </p:nvSpPr>
        <p:spPr bwMode="auto">
          <a:xfrm>
            <a:off x="2786050" y="3286124"/>
            <a:ext cx="1857388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Caching</a:t>
            </a:r>
            <a:r>
              <a:rPr lang="nl-BE" dirty="0" smtClean="0">
                <a:solidFill>
                  <a:schemeClr val="tx1"/>
                </a:solidFill>
              </a:rPr>
              <a:t> plug-in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92" name="Afgeronde rechthoek 91"/>
          <p:cNvSpPr/>
          <p:nvPr/>
        </p:nvSpPr>
        <p:spPr bwMode="auto">
          <a:xfrm>
            <a:off x="7358082" y="3929066"/>
            <a:ext cx="1285875" cy="10001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JTS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94" name="Afgeronde rechthoek 93"/>
          <p:cNvSpPr/>
          <p:nvPr/>
        </p:nvSpPr>
        <p:spPr bwMode="auto">
          <a:xfrm>
            <a:off x="571472" y="1785926"/>
            <a:ext cx="1285875" cy="10001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iText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95" name="Afgeronde rechthoek 94"/>
          <p:cNvSpPr/>
          <p:nvPr/>
        </p:nvSpPr>
        <p:spPr bwMode="auto">
          <a:xfrm>
            <a:off x="571472" y="2857496"/>
            <a:ext cx="1285875" cy="10001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drools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96" name="Afgeronde rechthoek 95"/>
          <p:cNvSpPr/>
          <p:nvPr/>
        </p:nvSpPr>
        <p:spPr bwMode="auto">
          <a:xfrm>
            <a:off x="571472" y="3929066"/>
            <a:ext cx="1285875" cy="10001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infinispan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100" name="Rechte verbindingslijn met pijl 69"/>
          <p:cNvCxnSpPr>
            <a:cxnSpLocks noChangeShapeType="1"/>
          </p:cNvCxnSpPr>
          <p:nvPr/>
        </p:nvCxnSpPr>
        <p:spPr bwMode="auto">
          <a:xfrm rot="10800000">
            <a:off x="6286512" y="2786058"/>
            <a:ext cx="1071572" cy="21431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103" name="Rechte verbindingslijn met pijl 69"/>
          <p:cNvCxnSpPr>
            <a:cxnSpLocks noChangeShapeType="1"/>
          </p:cNvCxnSpPr>
          <p:nvPr/>
        </p:nvCxnSpPr>
        <p:spPr bwMode="auto">
          <a:xfrm rot="10800000">
            <a:off x="6286512" y="3214686"/>
            <a:ext cx="1071570" cy="100013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115" name="Rechte verbindingslijn met pijl 72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1857347" y="2285986"/>
            <a:ext cx="928703" cy="1071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116" name="Rechte verbindingslijn met pijl 72"/>
          <p:cNvCxnSpPr>
            <a:cxnSpLocks noChangeShapeType="1"/>
            <a:stCxn id="95" idx="3"/>
            <a:endCxn id="90" idx="1"/>
          </p:cNvCxnSpPr>
          <p:nvPr/>
        </p:nvCxnSpPr>
        <p:spPr bwMode="auto">
          <a:xfrm flipV="1">
            <a:off x="1857347" y="2964653"/>
            <a:ext cx="928703" cy="39290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117" name="Rechte verbindingslijn met pijl 72"/>
          <p:cNvCxnSpPr>
            <a:cxnSpLocks noChangeShapeType="1"/>
            <a:stCxn id="96" idx="3"/>
            <a:endCxn id="91" idx="1"/>
          </p:cNvCxnSpPr>
          <p:nvPr/>
        </p:nvCxnSpPr>
        <p:spPr bwMode="auto">
          <a:xfrm flipV="1">
            <a:off x="1857347" y="3536157"/>
            <a:ext cx="928703" cy="89296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331</Words>
  <PresentationFormat>Diavoorstelling (4:3)</PresentationFormat>
  <Paragraphs>189</Paragraphs>
  <Slides>12</Slides>
  <Notes>12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Office-thema</vt:lpstr>
      <vt:lpstr>Dia 1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  <vt:lpstr>Dia 10</vt:lpstr>
      <vt:lpstr>Dia 11</vt:lpstr>
      <vt:lpstr>Dia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devuserguide images</dc:title>
  <dc:creator>Joachim Van der Auwera</dc:creator>
  <cp:lastModifiedBy>Joachim Van der Auwera</cp:lastModifiedBy>
  <cp:revision>69</cp:revision>
  <cp:lastPrinted>1601-01-01T00:00:00Z</cp:lastPrinted>
  <dcterms:created xsi:type="dcterms:W3CDTF">2009-10-07T09:24:26Z</dcterms:created>
  <dcterms:modified xsi:type="dcterms:W3CDTF">2010-05-21T09:06:17Z</dcterms:modified>
</cp:coreProperties>
</file>