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A0342D-4DE1-48CC-B563-335D7455EAEB}"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FF08B-B43C-4851-B35A-F0721477C530}" type="slidenum">
              <a:rPr lang="en-US" smtClean="0"/>
              <a:t>‹#›</a:t>
            </a:fld>
            <a:endParaRPr lang="en-US"/>
          </a:p>
        </p:txBody>
      </p:sp>
    </p:spTree>
    <p:extLst>
      <p:ext uri="{BB962C8B-B14F-4D97-AF65-F5344CB8AC3E}">
        <p14:creationId xmlns:p14="http://schemas.microsoft.com/office/powerpoint/2010/main" val="424471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0342D-4DE1-48CC-B563-335D7455EAEB}"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FF08B-B43C-4851-B35A-F0721477C530}" type="slidenum">
              <a:rPr lang="en-US" smtClean="0"/>
              <a:t>‹#›</a:t>
            </a:fld>
            <a:endParaRPr lang="en-US"/>
          </a:p>
        </p:txBody>
      </p:sp>
    </p:spTree>
    <p:extLst>
      <p:ext uri="{BB962C8B-B14F-4D97-AF65-F5344CB8AC3E}">
        <p14:creationId xmlns:p14="http://schemas.microsoft.com/office/powerpoint/2010/main" val="399680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0342D-4DE1-48CC-B563-335D7455EAEB}"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FF08B-B43C-4851-B35A-F0721477C530}" type="slidenum">
              <a:rPr lang="en-US" smtClean="0"/>
              <a:t>‹#›</a:t>
            </a:fld>
            <a:endParaRPr lang="en-US"/>
          </a:p>
        </p:txBody>
      </p:sp>
    </p:spTree>
    <p:extLst>
      <p:ext uri="{BB962C8B-B14F-4D97-AF65-F5344CB8AC3E}">
        <p14:creationId xmlns:p14="http://schemas.microsoft.com/office/powerpoint/2010/main" val="2984627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A0342D-4DE1-48CC-B563-335D7455EAEB}"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FF08B-B43C-4851-B35A-F0721477C530}" type="slidenum">
              <a:rPr lang="en-US" smtClean="0"/>
              <a:t>‹#›</a:t>
            </a:fld>
            <a:endParaRPr lang="en-US"/>
          </a:p>
        </p:txBody>
      </p:sp>
    </p:spTree>
    <p:extLst>
      <p:ext uri="{BB962C8B-B14F-4D97-AF65-F5344CB8AC3E}">
        <p14:creationId xmlns:p14="http://schemas.microsoft.com/office/powerpoint/2010/main" val="2861101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A0342D-4DE1-48CC-B563-335D7455EAEB}" type="datetimeFigureOut">
              <a:rPr lang="en-US" smtClean="0"/>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0FF08B-B43C-4851-B35A-F0721477C530}" type="slidenum">
              <a:rPr lang="en-US" smtClean="0"/>
              <a:t>‹#›</a:t>
            </a:fld>
            <a:endParaRPr lang="en-US"/>
          </a:p>
        </p:txBody>
      </p:sp>
    </p:spTree>
    <p:extLst>
      <p:ext uri="{BB962C8B-B14F-4D97-AF65-F5344CB8AC3E}">
        <p14:creationId xmlns:p14="http://schemas.microsoft.com/office/powerpoint/2010/main" val="1218402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A0342D-4DE1-48CC-B563-335D7455EAEB}"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FF08B-B43C-4851-B35A-F0721477C530}" type="slidenum">
              <a:rPr lang="en-US" smtClean="0"/>
              <a:t>‹#›</a:t>
            </a:fld>
            <a:endParaRPr lang="en-US"/>
          </a:p>
        </p:txBody>
      </p:sp>
    </p:spTree>
    <p:extLst>
      <p:ext uri="{BB962C8B-B14F-4D97-AF65-F5344CB8AC3E}">
        <p14:creationId xmlns:p14="http://schemas.microsoft.com/office/powerpoint/2010/main" val="41876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A0342D-4DE1-48CC-B563-335D7455EAEB}" type="datetimeFigureOut">
              <a:rPr lang="en-US" smtClean="0"/>
              <a:t>5/21/2018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0FF08B-B43C-4851-B35A-F0721477C530}" type="slidenum">
              <a:rPr lang="en-US" smtClean="0"/>
              <a:t>‹#›</a:t>
            </a:fld>
            <a:endParaRPr lang="en-US"/>
          </a:p>
        </p:txBody>
      </p:sp>
    </p:spTree>
    <p:extLst>
      <p:ext uri="{BB962C8B-B14F-4D97-AF65-F5344CB8AC3E}">
        <p14:creationId xmlns:p14="http://schemas.microsoft.com/office/powerpoint/2010/main" val="237671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A0342D-4DE1-48CC-B563-335D7455EAEB}" type="datetimeFigureOut">
              <a:rPr lang="en-US" smtClean="0"/>
              <a:t>5/21/2018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0FF08B-B43C-4851-B35A-F0721477C530}" type="slidenum">
              <a:rPr lang="en-US" smtClean="0"/>
              <a:t>‹#›</a:t>
            </a:fld>
            <a:endParaRPr lang="en-US"/>
          </a:p>
        </p:txBody>
      </p:sp>
    </p:spTree>
    <p:extLst>
      <p:ext uri="{BB962C8B-B14F-4D97-AF65-F5344CB8AC3E}">
        <p14:creationId xmlns:p14="http://schemas.microsoft.com/office/powerpoint/2010/main" val="392920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A0342D-4DE1-48CC-B563-335D7455EAEB}" type="datetimeFigureOut">
              <a:rPr lang="en-US" smtClean="0"/>
              <a:t>5/21/2018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0FF08B-B43C-4851-B35A-F0721477C530}" type="slidenum">
              <a:rPr lang="en-US" smtClean="0"/>
              <a:t>‹#›</a:t>
            </a:fld>
            <a:endParaRPr lang="en-US"/>
          </a:p>
        </p:txBody>
      </p:sp>
    </p:spTree>
    <p:extLst>
      <p:ext uri="{BB962C8B-B14F-4D97-AF65-F5344CB8AC3E}">
        <p14:creationId xmlns:p14="http://schemas.microsoft.com/office/powerpoint/2010/main" val="1673087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A0342D-4DE1-48CC-B563-335D7455EAEB}"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FF08B-B43C-4851-B35A-F0721477C530}" type="slidenum">
              <a:rPr lang="en-US" smtClean="0"/>
              <a:t>‹#›</a:t>
            </a:fld>
            <a:endParaRPr lang="en-US"/>
          </a:p>
        </p:txBody>
      </p:sp>
    </p:spTree>
    <p:extLst>
      <p:ext uri="{BB962C8B-B14F-4D97-AF65-F5344CB8AC3E}">
        <p14:creationId xmlns:p14="http://schemas.microsoft.com/office/powerpoint/2010/main" val="118897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5A0342D-4DE1-48CC-B563-335D7455EAEB}" type="datetimeFigureOut">
              <a:rPr lang="en-US" smtClean="0"/>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0FF08B-B43C-4851-B35A-F0721477C530}" type="slidenum">
              <a:rPr lang="en-US" smtClean="0"/>
              <a:t>‹#›</a:t>
            </a:fld>
            <a:endParaRPr lang="en-US"/>
          </a:p>
        </p:txBody>
      </p:sp>
    </p:spTree>
    <p:extLst>
      <p:ext uri="{BB962C8B-B14F-4D97-AF65-F5344CB8AC3E}">
        <p14:creationId xmlns:p14="http://schemas.microsoft.com/office/powerpoint/2010/main" val="350399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35000">
              <a:schemeClr val="accent6">
                <a:lumMod val="60000"/>
                <a:lumOff val="40000"/>
              </a:schemeClr>
            </a:gs>
            <a:gs pos="57000">
              <a:schemeClr val="accent6">
                <a:lumMod val="60000"/>
                <a:lumOff val="40000"/>
              </a:schemeClr>
            </a:gs>
            <a:gs pos="100000">
              <a:schemeClr val="accent6">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0342D-4DE1-48CC-B563-335D7455EAEB}" type="datetimeFigureOut">
              <a:rPr lang="en-US" smtClean="0"/>
              <a:t>5/21/2018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0FF08B-B43C-4851-B35A-F0721477C530}" type="slidenum">
              <a:rPr lang="en-US" smtClean="0"/>
              <a:t>‹#›</a:t>
            </a:fld>
            <a:endParaRPr lang="en-US"/>
          </a:p>
        </p:txBody>
      </p:sp>
    </p:spTree>
    <p:extLst>
      <p:ext uri="{BB962C8B-B14F-4D97-AF65-F5344CB8AC3E}">
        <p14:creationId xmlns:p14="http://schemas.microsoft.com/office/powerpoint/2010/main" val="4261556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noFill/>
        </p:spPr>
        <p:txBody>
          <a:bodyPr/>
          <a:lstStyle/>
          <a:p>
            <a:r>
              <a:rPr lang="en-US" b="1" dirty="0"/>
              <a:t>Biodiversity Project</a:t>
            </a:r>
          </a:p>
        </p:txBody>
      </p:sp>
    </p:spTree>
    <p:extLst>
      <p:ext uri="{BB962C8B-B14F-4D97-AF65-F5344CB8AC3E}">
        <p14:creationId xmlns:p14="http://schemas.microsoft.com/office/powerpoint/2010/main" val="349699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824" y="466725"/>
            <a:ext cx="10487025" cy="6076949"/>
          </a:xfrm>
        </p:spPr>
        <p:txBody>
          <a:bodyPr anchor="ctr"/>
          <a:lstStyle/>
          <a:p>
            <a:r>
              <a:rPr lang="en-US" dirty="0" smtClean="0"/>
              <a:t>The species_info.csv file simply contains Category, Scientific Name, Common Name, and Conservation status for various organisms. </a:t>
            </a:r>
            <a:endParaRPr lang="en-US" dirty="0"/>
          </a:p>
          <a:p>
            <a:r>
              <a:rPr lang="en-US" dirty="0" smtClean="0"/>
              <a:t>There are 5,541 unique organisms listed.</a:t>
            </a:r>
          </a:p>
          <a:p>
            <a:r>
              <a:rPr lang="en-US" dirty="0" smtClean="0"/>
              <a:t>Categorized as Mammals, Birds, Reptiles, Amphibians, Fish, Vascular Plants, and Non vascular plants.</a:t>
            </a:r>
          </a:p>
          <a:p>
            <a:r>
              <a:rPr lang="en-US" dirty="0" smtClean="0"/>
              <a:t>The conservation statuses are listed as nan, Species of concern, Endangered, Threatened, and In Recovery.</a:t>
            </a:r>
          </a:p>
          <a:p>
            <a:endParaRPr lang="en-US" dirty="0" smtClean="0"/>
          </a:p>
        </p:txBody>
      </p:sp>
    </p:spTree>
    <p:extLst>
      <p:ext uri="{BB962C8B-B14F-4D97-AF65-F5344CB8AC3E}">
        <p14:creationId xmlns:p14="http://schemas.microsoft.com/office/powerpoint/2010/main" val="280698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73655" y="1609725"/>
            <a:ext cx="8931036" cy="3848099"/>
          </a:xfrm>
          <a:prstGeom prst="rect">
            <a:avLst/>
          </a:prstGeom>
        </p:spPr>
      </p:pic>
      <p:sp>
        <p:nvSpPr>
          <p:cNvPr id="10" name="TextBox 9"/>
          <p:cNvSpPr txBox="1"/>
          <p:nvPr/>
        </p:nvSpPr>
        <p:spPr>
          <a:xfrm>
            <a:off x="504825" y="295275"/>
            <a:ext cx="11687175" cy="923330"/>
          </a:xfrm>
          <a:prstGeom prst="rect">
            <a:avLst/>
          </a:prstGeom>
          <a:noFill/>
        </p:spPr>
        <p:txBody>
          <a:bodyPr wrap="square" rtlCol="0">
            <a:spAutoFit/>
          </a:bodyPr>
          <a:lstStyle/>
          <a:p>
            <a:r>
              <a:rPr lang="en-US" dirty="0" smtClean="0"/>
              <a:t>To see a breakdown of the data, it needed to be grouped together. This was accomplished by grouping the data by conservation status. In order to show all the data the null or ‘nan’ values needed to be populated. This was done using the “.</a:t>
            </a:r>
            <a:r>
              <a:rPr lang="en-US" dirty="0" err="1" smtClean="0"/>
              <a:t>fillna</a:t>
            </a:r>
            <a:r>
              <a:rPr lang="en-US" dirty="0" smtClean="0"/>
              <a:t>” process in python. Then we plotted the new table in a bar graph shown below.</a:t>
            </a:r>
            <a:endParaRPr lang="en-US" dirty="0"/>
          </a:p>
        </p:txBody>
      </p:sp>
    </p:spTree>
    <p:extLst>
      <p:ext uri="{BB962C8B-B14F-4D97-AF65-F5344CB8AC3E}">
        <p14:creationId xmlns:p14="http://schemas.microsoft.com/office/powerpoint/2010/main" val="147514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1190625"/>
            <a:ext cx="10515600" cy="5072063"/>
          </a:xfrm>
        </p:spPr>
        <p:txBody>
          <a:bodyPr/>
          <a:lstStyle/>
          <a:p>
            <a:r>
              <a:rPr lang="en-US" dirty="0" smtClean="0"/>
              <a:t>We then wanted to see if certain types of organisms were more likely to be endangered than others. This was accomplished by creating a new column in the table called ‘is protected’ by which was set to ‘False’ if conservation status was ‘No Intervention’ and ‘True’ for any other status.</a:t>
            </a:r>
          </a:p>
          <a:p>
            <a:r>
              <a:rPr lang="en-US" dirty="0" smtClean="0"/>
              <a:t>This created a table with two values for each category with totals for True and False, so to better represent the data we needed to create a pivot table.</a:t>
            </a:r>
            <a:endParaRPr lang="en-US" dirty="0"/>
          </a:p>
        </p:txBody>
      </p:sp>
      <p:pic>
        <p:nvPicPr>
          <p:cNvPr id="4" name="Picture 3"/>
          <p:cNvPicPr>
            <a:picLocks noChangeAspect="1"/>
          </p:cNvPicPr>
          <p:nvPr/>
        </p:nvPicPr>
        <p:blipFill>
          <a:blip r:embed="rId2"/>
          <a:stretch>
            <a:fillRect/>
          </a:stretch>
        </p:blipFill>
        <p:spPr>
          <a:xfrm>
            <a:off x="8639175" y="4252911"/>
            <a:ext cx="2743200" cy="2219325"/>
          </a:xfrm>
          <a:prstGeom prst="rect">
            <a:avLst/>
          </a:prstGeom>
        </p:spPr>
      </p:pic>
      <p:pic>
        <p:nvPicPr>
          <p:cNvPr id="5" name="Picture 4"/>
          <p:cNvPicPr>
            <a:picLocks noChangeAspect="1"/>
          </p:cNvPicPr>
          <p:nvPr/>
        </p:nvPicPr>
        <p:blipFill>
          <a:blip r:embed="rId3"/>
          <a:stretch>
            <a:fillRect/>
          </a:stretch>
        </p:blipFill>
        <p:spPr>
          <a:xfrm>
            <a:off x="3619500" y="4548188"/>
            <a:ext cx="2724150" cy="1628775"/>
          </a:xfrm>
          <a:prstGeom prst="rect">
            <a:avLst/>
          </a:prstGeom>
        </p:spPr>
      </p:pic>
      <p:sp>
        <p:nvSpPr>
          <p:cNvPr id="6" name="TextBox 5"/>
          <p:cNvSpPr txBox="1"/>
          <p:nvPr/>
        </p:nvSpPr>
        <p:spPr>
          <a:xfrm>
            <a:off x="1781175" y="4885521"/>
            <a:ext cx="2219325" cy="954107"/>
          </a:xfrm>
          <a:prstGeom prst="rect">
            <a:avLst/>
          </a:prstGeom>
          <a:noFill/>
        </p:spPr>
        <p:txBody>
          <a:bodyPr wrap="square" rtlCol="0">
            <a:spAutoFit/>
          </a:bodyPr>
          <a:lstStyle/>
          <a:p>
            <a:r>
              <a:rPr lang="en-US" sz="2800" b="1" dirty="0" smtClean="0"/>
              <a:t>Un-pivoted Table</a:t>
            </a:r>
            <a:endParaRPr lang="en-US" sz="2800" b="1" dirty="0"/>
          </a:p>
        </p:txBody>
      </p:sp>
      <p:sp>
        <p:nvSpPr>
          <p:cNvPr id="7" name="TextBox 6"/>
          <p:cNvSpPr txBox="1"/>
          <p:nvPr/>
        </p:nvSpPr>
        <p:spPr>
          <a:xfrm>
            <a:off x="6534150" y="5100964"/>
            <a:ext cx="2219325" cy="523220"/>
          </a:xfrm>
          <a:prstGeom prst="rect">
            <a:avLst/>
          </a:prstGeom>
          <a:noFill/>
        </p:spPr>
        <p:txBody>
          <a:bodyPr wrap="square" rtlCol="0">
            <a:spAutoFit/>
          </a:bodyPr>
          <a:lstStyle/>
          <a:p>
            <a:r>
              <a:rPr lang="en-US" sz="2800" b="1" dirty="0" smtClean="0"/>
              <a:t>Pivoted Table</a:t>
            </a:r>
            <a:endParaRPr lang="en-US" sz="2800" b="1" dirty="0"/>
          </a:p>
        </p:txBody>
      </p:sp>
    </p:spTree>
    <p:extLst>
      <p:ext uri="{BB962C8B-B14F-4D97-AF65-F5344CB8AC3E}">
        <p14:creationId xmlns:p14="http://schemas.microsoft.com/office/powerpoint/2010/main" val="66747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8175"/>
            <a:ext cx="10515600" cy="5538788"/>
          </a:xfrm>
        </p:spPr>
        <p:txBody>
          <a:bodyPr/>
          <a:lstStyle/>
          <a:p>
            <a:r>
              <a:rPr lang="en-US" dirty="0" smtClean="0"/>
              <a:t>To test to see if these numbers were significant we could run the Chi Squared test.</a:t>
            </a:r>
          </a:p>
          <a:p>
            <a:r>
              <a:rPr lang="en-US" dirty="0" smtClean="0"/>
              <a:t>We first check between mammals and birds. Which returned these results:</a:t>
            </a:r>
          </a:p>
          <a:p>
            <a:r>
              <a:rPr lang="en-US" dirty="0" smtClean="0"/>
              <a:t>The p-values are both above .05 making them not significant.</a:t>
            </a:r>
          </a:p>
          <a:p>
            <a:r>
              <a:rPr lang="en-US" dirty="0" smtClean="0"/>
              <a:t>So we check again for Reptile and mammal. The test results this time showed as: </a:t>
            </a:r>
          </a:p>
          <a:p>
            <a:r>
              <a:rPr lang="en-US" dirty="0" smtClean="0"/>
              <a:t>This time we have a p-value that is less than .05 showing significance.</a:t>
            </a:r>
          </a:p>
          <a:p>
            <a:endParaRPr lang="en-US" dirty="0"/>
          </a:p>
        </p:txBody>
      </p:sp>
      <p:pic>
        <p:nvPicPr>
          <p:cNvPr id="4" name="Picture 3"/>
          <p:cNvPicPr>
            <a:picLocks noChangeAspect="1"/>
          </p:cNvPicPr>
          <p:nvPr/>
        </p:nvPicPr>
        <p:blipFill>
          <a:blip r:embed="rId2"/>
          <a:stretch>
            <a:fillRect/>
          </a:stretch>
        </p:blipFill>
        <p:spPr>
          <a:xfrm>
            <a:off x="2362200" y="1938337"/>
            <a:ext cx="6115050" cy="504825"/>
          </a:xfrm>
          <a:prstGeom prst="rect">
            <a:avLst/>
          </a:prstGeom>
        </p:spPr>
      </p:pic>
      <p:pic>
        <p:nvPicPr>
          <p:cNvPr id="5" name="Picture 4"/>
          <p:cNvPicPr>
            <a:picLocks noChangeAspect="1"/>
          </p:cNvPicPr>
          <p:nvPr/>
        </p:nvPicPr>
        <p:blipFill>
          <a:blip r:embed="rId3"/>
          <a:stretch>
            <a:fillRect/>
          </a:stretch>
        </p:blipFill>
        <p:spPr>
          <a:xfrm>
            <a:off x="2847975" y="3395663"/>
            <a:ext cx="6115050" cy="476250"/>
          </a:xfrm>
          <a:prstGeom prst="rect">
            <a:avLst/>
          </a:prstGeom>
        </p:spPr>
      </p:pic>
    </p:spTree>
    <p:extLst>
      <p:ext uri="{BB962C8B-B14F-4D97-AF65-F5344CB8AC3E}">
        <p14:creationId xmlns:p14="http://schemas.microsoft.com/office/powerpoint/2010/main" val="41423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Observations</a:t>
            </a:r>
            <a:endParaRPr lang="en-US" dirty="0"/>
          </a:p>
        </p:txBody>
      </p:sp>
      <p:sp>
        <p:nvSpPr>
          <p:cNvPr id="3" name="Content Placeholder 2"/>
          <p:cNvSpPr>
            <a:spLocks noGrp="1"/>
          </p:cNvSpPr>
          <p:nvPr>
            <p:ph idx="1"/>
          </p:nvPr>
        </p:nvSpPr>
        <p:spPr/>
        <p:txBody>
          <a:bodyPr/>
          <a:lstStyle/>
          <a:p>
            <a:r>
              <a:rPr lang="en-US" dirty="0" smtClean="0"/>
              <a:t>We look at the observation portion of the biodiversity project, and we see that oberservation.csv has columns for scientific name, park name, and number of observations.</a:t>
            </a:r>
          </a:p>
          <a:p>
            <a:r>
              <a:rPr lang="en-US" dirty="0" smtClean="0"/>
              <a:t>We’re interested in only ‘sheep’ so we look for the word sheep in the speicies_info.csv using the ‘IN’ operator. Returning only ‘sheep’.</a:t>
            </a:r>
          </a:p>
          <a:p>
            <a:r>
              <a:rPr lang="en-US" dirty="0" smtClean="0"/>
              <a:t>We then merge the new ‘sheep’ table with the ‘observation’ table, and group them by park name.</a:t>
            </a:r>
          </a:p>
        </p:txBody>
      </p:sp>
      <p:pic>
        <p:nvPicPr>
          <p:cNvPr id="4" name="Picture 3"/>
          <p:cNvPicPr>
            <a:picLocks noChangeAspect="1"/>
          </p:cNvPicPr>
          <p:nvPr/>
        </p:nvPicPr>
        <p:blipFill>
          <a:blip r:embed="rId2"/>
          <a:stretch>
            <a:fillRect/>
          </a:stretch>
        </p:blipFill>
        <p:spPr>
          <a:xfrm>
            <a:off x="6815137" y="4614862"/>
            <a:ext cx="3190875" cy="1419225"/>
          </a:xfrm>
          <a:prstGeom prst="rect">
            <a:avLst/>
          </a:prstGeom>
        </p:spPr>
      </p:pic>
    </p:spTree>
    <p:extLst>
      <p:ext uri="{BB962C8B-B14F-4D97-AF65-F5344CB8AC3E}">
        <p14:creationId xmlns:p14="http://schemas.microsoft.com/office/powerpoint/2010/main" val="119186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Observations of Sheep per Week</a:t>
            </a:r>
            <a:endParaRPr lang="en-US" dirty="0"/>
          </a:p>
        </p:txBody>
      </p:sp>
      <p:pic>
        <p:nvPicPr>
          <p:cNvPr id="4" name="Picture 3"/>
          <p:cNvPicPr>
            <a:picLocks noChangeAspect="1"/>
          </p:cNvPicPr>
          <p:nvPr/>
        </p:nvPicPr>
        <p:blipFill>
          <a:blip r:embed="rId2"/>
          <a:stretch>
            <a:fillRect/>
          </a:stretch>
        </p:blipFill>
        <p:spPr>
          <a:xfrm>
            <a:off x="1338262" y="2147887"/>
            <a:ext cx="9515475" cy="2790825"/>
          </a:xfrm>
          <a:prstGeom prst="rect">
            <a:avLst/>
          </a:prstGeom>
        </p:spPr>
      </p:pic>
      <p:sp>
        <p:nvSpPr>
          <p:cNvPr id="5" name="TextBox 4"/>
          <p:cNvSpPr txBox="1"/>
          <p:nvPr/>
        </p:nvSpPr>
        <p:spPr>
          <a:xfrm>
            <a:off x="571500" y="5486400"/>
            <a:ext cx="11172825" cy="369332"/>
          </a:xfrm>
          <a:prstGeom prst="rect">
            <a:avLst/>
          </a:prstGeom>
          <a:noFill/>
        </p:spPr>
        <p:txBody>
          <a:bodyPr wrap="square" rtlCol="0">
            <a:spAutoFit/>
          </a:bodyPr>
          <a:lstStyle/>
          <a:p>
            <a:pPr algn="ctr"/>
            <a:r>
              <a:rPr lang="en-US" dirty="0" smtClean="0"/>
              <a:t>We then create a bar chart showing the different number of observations per week at each park.</a:t>
            </a:r>
            <a:endParaRPr lang="en-US" dirty="0"/>
          </a:p>
        </p:txBody>
      </p:sp>
    </p:spTree>
    <p:extLst>
      <p:ext uri="{BB962C8B-B14F-4D97-AF65-F5344CB8AC3E}">
        <p14:creationId xmlns:p14="http://schemas.microsoft.com/office/powerpoint/2010/main" val="3913030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7675"/>
            <a:ext cx="10515600" cy="5729288"/>
          </a:xfrm>
        </p:spPr>
        <p:txBody>
          <a:bodyPr/>
          <a:lstStyle/>
          <a:p>
            <a:r>
              <a:rPr lang="en-US" dirty="0" smtClean="0"/>
              <a:t>To determine the how long it’ll take to complete the study we need to see roughly how many sheep we’d be able to check at each park.</a:t>
            </a:r>
          </a:p>
          <a:p>
            <a:r>
              <a:rPr lang="en-US" dirty="0" smtClean="0"/>
              <a:t>Since we know that 15% of sheep at Bryce National Park have foot and mouth disease. We also know we’re looking for at least a 5% reduction we can calculate a minimum detectable effect.</a:t>
            </a:r>
          </a:p>
          <a:p>
            <a:r>
              <a:rPr lang="en-US" dirty="0" smtClean="0"/>
              <a:t>(MDE) minimum detectable effect = 100 * .05 / .15 = 33.3333</a:t>
            </a:r>
          </a:p>
          <a:p>
            <a:r>
              <a:rPr lang="en-US" dirty="0" smtClean="0"/>
              <a:t>So using the A/B Test Sample calculator. We enter 15% Baseline Conversion Rate, our calculated 33% (MDE), and use the 90% Statistical Significance to get our Sample Size per Variation of 520!</a:t>
            </a:r>
          </a:p>
          <a:p>
            <a:r>
              <a:rPr lang="en-US" dirty="0" smtClean="0"/>
              <a:t>This leaves us with simple math: Bryce 520/ 250 = 2.08 and Yellowstone 520/507 = 1.026</a:t>
            </a:r>
          </a:p>
          <a:p>
            <a:r>
              <a:rPr lang="en-US" dirty="0" smtClean="0"/>
              <a:t>So we’ll need about 2 weeks at Bryce and 1 week </a:t>
            </a:r>
            <a:r>
              <a:rPr lang="en-US" smtClean="0"/>
              <a:t>at Yellowstone.</a:t>
            </a:r>
            <a:endParaRPr lang="en-US" dirty="0" smtClean="0"/>
          </a:p>
        </p:txBody>
      </p:sp>
    </p:spTree>
    <p:extLst>
      <p:ext uri="{BB962C8B-B14F-4D97-AF65-F5344CB8AC3E}">
        <p14:creationId xmlns:p14="http://schemas.microsoft.com/office/powerpoint/2010/main" val="3193818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568</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Biodiversity Project</vt:lpstr>
      <vt:lpstr>PowerPoint Presentation</vt:lpstr>
      <vt:lpstr>PowerPoint Presentation</vt:lpstr>
      <vt:lpstr>PowerPoint Presentation</vt:lpstr>
      <vt:lpstr>PowerPoint Presentation</vt:lpstr>
      <vt:lpstr>Observations</vt:lpstr>
      <vt:lpstr>Observations of Sheep per Week</vt:lpstr>
      <vt:lpstr>PowerPoint Presentation</vt:lpstr>
    </vt:vector>
  </TitlesOfParts>
  <Company>Jefferson County Commission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Project</dc:title>
  <dc:creator>Stanfield, Justin</dc:creator>
  <cp:lastModifiedBy>Stanfield, Justin</cp:lastModifiedBy>
  <cp:revision>8</cp:revision>
  <dcterms:created xsi:type="dcterms:W3CDTF">2018-05-21T18:02:57Z</dcterms:created>
  <dcterms:modified xsi:type="dcterms:W3CDTF">2018-05-21T18:58:39Z</dcterms:modified>
</cp:coreProperties>
</file>