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Roboto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Lato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66" Type="http://schemas.openxmlformats.org/officeDocument/2006/relationships/font" Target="fonts/Lato-italic.fntdata"/><Relationship Id="rId21" Type="http://schemas.openxmlformats.org/officeDocument/2006/relationships/slide" Target="slides/slide16.xml"/><Relationship Id="rId65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Lato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dd75ea2d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5dd75ea2d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dd75ea2d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5dd75ea2d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5dd75ea2d_9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5dd75ea2d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dd75ea2d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5dd75ea2d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5dd75ea2d_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5dd75ea2d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5dd75ea2d_9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5dd75ea2d_9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dd75ea2d_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5dd75ea2d_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5dd75ea2d_1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5dd75ea2d_1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dd75ea2d_1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dd75ea2d_1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dd75ea2d_1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5dd75ea2d_1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dd75ea2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dd75ea2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5dd75ea2d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5dd75ea2d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5dd75ea2d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5dd75ea2d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baseia na proximidade dos pontos de dados em um espaço de características.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Examina os "k" vizinhos mais próximos no espaço de características e atribui a classe mais frequente entre esses vizinhos ao novo ponto de dados.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Simples e intuitivo, mas pode ser computacionalmente custoso em conjuntos de dados muito grandes.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e2513d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5e2513d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baseia na proximidade dos pontos de dados em um espaço de características.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Examina os "k" vizinhos mais próximos no espaço de características e atribui a classe mais frequente entre esses vizinhos ao novo ponto de dados.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Simples e intuitivo, mas pode ser computacionalmente custoso em conjuntos de dados muito grandes.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5dd75ea2d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5dd75ea2d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baseia na proximidade dos pontos de dados em um espaço de características.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Examina os "k" vizinhos mais próximos no espaço de características e atribui a classe mais frequente entre esses vizinhos ao novo ponto de dados.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Simples e intuitivo, mas pode ser computacionalmente custoso em conjuntos de dados muito grandes.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dd75ea2d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5dd75ea2d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baseia na proximidade dos pontos de dados em um espaço de características.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Examina os "k" vizinhos mais próximos no espaço de características e atribui a classe mais frequente entre esses vizinhos ao novo ponto de dados.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Simples e intuitivo, mas pode ser computacionalmente custoso em conjuntos de dados muito grandes.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5dd75ea2d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5dd75ea2d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baseia na proximidade dos pontos de dados em um espaço de características.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Examina os "k" vizinhos mais próximos no espaço de características e atribui a classe mais frequente entre esses vizinhos ao novo ponto de dados.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Simples e intuitivo, mas pode ser computacionalmente custoso em conjuntos de dados muito grandes.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5e2513d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5e2513d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Todas as distâncias contribuem igualmente para cada média calculada. Diferentemente da Ligação Média Ponderada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5dd75ea2d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5dd75ea2d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5dd75ea2d_1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5dd75ea2d_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5dd75ea2d_1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5dd75ea2d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dd75ea2d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5dd75ea2d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5dd75ea2d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5dd75ea2d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5e2513d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5e2513d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Todas as distâncias contribuem igualmente para cada média calculada. Diferentemente da Ligação Média Ponderada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5dd75ea2d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5dd75ea2d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Na abordagem bottom-up todos os pontos, inicialmente, são suas próprias "classes" (grupos)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Hierarquia é uma sequência lógica de partições aninhadas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Ótima alternativa para representar a distância em linha reta entre os dados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Utilizamos três dessas formas: Simples, Completa e Média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5dd75ea2d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5dd75ea2d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5dd75ea2d_1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5dd75ea2d_1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5dd75ea2d_1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5dd75ea2d_1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5dd75ea2d_1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5dd75ea2d_1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5dd75ea2d_1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5dd75ea2d_1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5dd75ea2d_1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5dd75ea2d_1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5e2513da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5e2513da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5dd75ea2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5dd75ea2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5e2513dae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5e2513da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5dd75ea2d_1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5dd75ea2d_1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Todas as distâncias contribuem igualmente para cada média calculada. Diferentemente da Ligação Média Ponderada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5e2513dae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5e2513dae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algumas classes de dados, isso pode levar a dificuldades na definição de classes que possam subdividir os dados de maneira útil.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5e2513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5e2513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Além de que a escala de algumas features (não normalizadas) provavelmente ajudou positivamente para separar os grupos no algoritmo aglomerativo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5dd75ea2d_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5dd75ea2d_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5dd75ea2d_9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e5dd75ea2d_9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5dd75ea2d_9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5dd75ea2d_9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5dd75ea2d_9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5dd75ea2d_9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5dd75ea2d_9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5dd75ea2d_9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5dd75ea2d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5dd75ea2d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5dd75ea2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5dd75ea2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5dd75ea2d_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e5dd75ea2d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dd75ea2d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5dd75ea2d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5dd75ea2d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5dd75ea2d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dd75ea2d_9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5dd75ea2d_9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dd75ea2d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5dd75ea2d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gif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 sz="6000"/>
              <a:t>2</a:t>
            </a:r>
            <a:r>
              <a:rPr lang="pt-BR"/>
              <a:t> - Clustering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25" y="1841700"/>
            <a:ext cx="6331500" cy="28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Aprendizado de Máquina 1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2023-01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Geovanne Mansano Fritch da Silva 		791072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Luana de Queiroz Garcia					740953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Matheus Bessa Coutinho Colombo		801839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Pedro Freire Baleeiro					790984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Thiago César Silva Barbieri				779807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513200"/>
            <a:ext cx="1518423" cy="105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Numéricos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Dentre os atributos numéricos e discretos temos 3 que são binários: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Sex (sexo)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Fbs (nível de açúcar no sangue em jejum)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Exang (exercício induziu a angina)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/>
              <a:t>Dentre os atributos numéricos contínuos temos: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Trestbps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Chol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Thalach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Oldpeak</a:t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Numéricos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/>
              <a:t>Dentre os atributos numéricos discretos restantes temos: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Cp (dor no peito)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Restecg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Slope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Thal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Num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estatísticas dos atributos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3888"/>
            <a:ext cx="9144000" cy="2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/>
              <a:t>Limpeza dos dados</a:t>
            </a:r>
            <a:endParaRPr sz="4200"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61950"/>
            <a:ext cx="4419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dos Atributos Numéricos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 Faltantes</a:t>
            </a:r>
            <a:r>
              <a:rPr lang="pt-BR"/>
              <a:t>: não há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Dados Duplicados</a:t>
            </a:r>
            <a:r>
              <a:rPr lang="pt-BR"/>
              <a:t>: não há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Dados Inconsistentes:</a:t>
            </a:r>
            <a:r>
              <a:rPr lang="pt-BR"/>
              <a:t> foram encontrados 6 com campos ‘?’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amostras inconsistentes foram removidas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Transformação de dados:</a:t>
            </a:r>
            <a:r>
              <a:rPr lang="pt-BR"/>
              <a:t> 2 atributos foram transformados de objeto para atributo numérico discreto (eles já eram numéricos discretos, foi só uma mudança de formato)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Correlação entre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75" y="1051175"/>
            <a:ext cx="4813196" cy="42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952750" y="1371450"/>
            <a:ext cx="2647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Menor correlação foi de -0.42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Maior correlação de 0.58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Sem correlações relevantes para remover alguma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dimensão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48425" y="2470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Normalização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25200" y="1083575"/>
            <a:ext cx="6693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normalização dos dados foi feita com a função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MinMaxScaler()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50" y="1713875"/>
            <a:ext cx="5144049" cy="28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2900675" y="4663450"/>
            <a:ext cx="312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Antes da Normalização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48425" y="2470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2945125" y="4608575"/>
            <a:ext cx="312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Após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a Normalização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38" y="1039000"/>
            <a:ext cx="7925726" cy="34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248425" y="2470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248425" y="886600"/>
            <a:ext cx="6513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Utilizado o padrão Z-score.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Definido o limite absoluto em 3.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538" y="1700875"/>
            <a:ext cx="5862916" cy="31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248425" y="2470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248425" y="1003188"/>
            <a:ext cx="6513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Foram encontrados ao todo 9 outliers, e foram removidos do dataset.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13" y="1503513"/>
            <a:ext cx="6221423" cy="325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Heart Disease</a:t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22636"/>
            <a:ext cx="4572000" cy="309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/>
              <a:t>Classificadores </a:t>
            </a:r>
            <a:endParaRPr sz="4200"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61950"/>
            <a:ext cx="4419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16638" l="12626" r="8509" t="13421"/>
          <a:stretch/>
        </p:blipFill>
        <p:spPr>
          <a:xfrm>
            <a:off x="5672739" y="1923247"/>
            <a:ext cx="2584286" cy="22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325" y="1211950"/>
            <a:ext cx="3825892" cy="3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16638" l="12626" r="8509" t="13421"/>
          <a:stretch/>
        </p:blipFill>
        <p:spPr>
          <a:xfrm>
            <a:off x="5672739" y="1923247"/>
            <a:ext cx="2584286" cy="22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25" y="1235575"/>
            <a:ext cx="50006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2" y="1356637"/>
            <a:ext cx="8724274" cy="30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 (k = 15), PCA = 3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2" y="1208138"/>
            <a:ext cx="3657618" cy="36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087" y="1421788"/>
            <a:ext cx="4944184" cy="325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 (k = 4), PCA = 2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725"/>
            <a:ext cx="5661987" cy="3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550950" y="1427175"/>
            <a:ext cx="79470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 K-means demonstrou desempenho variável, dependendo das configurações de PCA e número de clusters.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configuração com dois componentes principais (PCA) e quatro clusters foi especialmente relevante, possivelmente refletindo subdivisões coerentes dos grupos com falha cardíaca.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HDBSCAN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325" y="2746225"/>
            <a:ext cx="3178374" cy="19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50" y="1276725"/>
            <a:ext cx="5130700" cy="371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HDBSCAN, nº cluster = 3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625" y="1276725"/>
            <a:ext cx="3633822" cy="3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/>
          <p:nvPr/>
        </p:nvSpPr>
        <p:spPr>
          <a:xfrm>
            <a:off x="500125" y="1447500"/>
            <a:ext cx="41778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Muitas ramificações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Estrutura de cluster mais complexa nos dados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Dados bastante heterogêneos e várias densidades diferentes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p41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HDBSCAN</a:t>
            </a: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nº cluster = 7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447" y="1367975"/>
            <a:ext cx="3691999" cy="3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/>
        </p:nvSpPr>
        <p:spPr>
          <a:xfrm>
            <a:off x="469625" y="1386500"/>
            <a:ext cx="4310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Menos ramificações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Dados mais uniformes e menos subestruturas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Clusters principais mais densos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Sem a necessidade de muitas subdivisões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Relevância do Tema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Infarto Agudo do Miocárdio é a maior causa de mortes no país.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Estima-se que, no Brasil, ocorram de 300 mil a 400 mil casos anuais de infarto e que a cada 5 a 7 casos, ocorra um óbito.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Devido à sua prevalência, impacto na saúde e custos associados, o estudo e a compreensão do diabetes são fundamentais para avançar na prevenção, no diagnóstico e no tratamento.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HDBSCAN</a:t>
            </a: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nº cluster = 14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650" y="1367975"/>
            <a:ext cx="3727800" cy="3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/>
        </p:nvSpPr>
        <p:spPr>
          <a:xfrm>
            <a:off x="550950" y="1427175"/>
            <a:ext cx="40761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Clusters coesos e compactos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Interessante para identificar grupos distintos e bem definidos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Sem necessidade de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subdivisão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em mais clusters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4" name="Google Shape;294;p43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HDBSCAN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550950" y="1427175"/>
            <a:ext cx="79470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 HDBSCAN não obteve resultados expressivos, mesmo com diferentes configurações de tamanho mínimo de grupos.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baixa quantidade de amostras pode ter contribuído para a falta de desempenho do algoritmo.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490025" y="408675"/>
            <a:ext cx="4252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Aglomerativo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550950" y="1427175"/>
            <a:ext cx="5797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Algoritmo aglomerativo é capaz de realizar um aninhamento de partições bottom up (começa a partir dos pontos únicos)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 aglomeração ocorre conforme os grupos são mais próximos, caso haja empate os grupos serão conectados na mesma altura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É bom para apresentar visualmente  dados de dimensões maiores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Sugere outliers.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As diferenças dos algoritmos está na forma que calcula a dissimilaridade de grupos já formados para decidir quais clusters devem ser combinados.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850" y="1165150"/>
            <a:ext cx="1623625" cy="16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150" y="2918850"/>
            <a:ext cx="2687533" cy="21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25" y="2984750"/>
            <a:ext cx="5040681" cy="21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490025" y="408675"/>
            <a:ext cx="53046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Aglomerativo - Ligação Simples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322350" y="1198575"/>
            <a:ext cx="5797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Funciona com base na menor distância entre todos os pontos dos clusters.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Este método tende a produzir clusters longos e finos nos quais os elementos próximos do mesmo cluster têm pequenas distâncias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Os elementos nas extremidades opostas de um cluster podem estar muito mais distantes um do outro do que dois elementos de outros clusters.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 sensível a ruídos contínuos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Simples - Com dados normalizados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2" name="Google Shape;322;p46"/>
          <p:cNvSpPr txBox="1"/>
          <p:nvPr/>
        </p:nvSpPr>
        <p:spPr>
          <a:xfrm>
            <a:off x="1112100" y="1471775"/>
            <a:ext cx="691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Dendograma Ligação Simples, com n_cluster</a:t>
            </a:r>
            <a:r>
              <a:rPr b="1" lang="pt-BR"/>
              <a:t> </a:t>
            </a:r>
            <a:r>
              <a:rPr b="1" lang="pt-BR">
                <a:latin typeface="Lato"/>
                <a:ea typeface="Lato"/>
                <a:cs typeface="Lato"/>
                <a:sym typeface="Lato"/>
              </a:rPr>
              <a:t>= 2 e linkage = single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5375"/>
            <a:ext cx="8629023" cy="31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Simples - Com dados normalizados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322350" y="1198575"/>
            <a:ext cx="5797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Obtivemos melhor Score de Silhueta de 0.18 para n_clusters = 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175" y="1714122"/>
            <a:ext cx="3593660" cy="3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Simples - Dados não normalizados e c/ outliers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322350" y="1198575"/>
            <a:ext cx="5797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Obtivemos melhor Score de Silhueta de 0.75 para n_clusters = 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201" y="1765200"/>
            <a:ext cx="4287574" cy="32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8" name="Google Shape;348;p49"/>
          <p:cNvSpPr txBox="1"/>
          <p:nvPr/>
        </p:nvSpPr>
        <p:spPr>
          <a:xfrm>
            <a:off x="490025" y="408675"/>
            <a:ext cx="52638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Aglomerativo - Ligação Completa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550950" y="1427175"/>
            <a:ext cx="5797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Avalia a maior distância entre os pontos de dois grupos e escolhe o resultado menor desse tipo.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 uma técnica mais robusta a ruído e outliers, pois são absorvidos logo no começo.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" y="2752450"/>
            <a:ext cx="7112445" cy="21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490025" y="408675"/>
            <a:ext cx="52638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Aglomerativo - Ligação Completa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550950" y="1427175"/>
            <a:ext cx="1570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Dendograma Ligação Completa,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 n_cluster</a:t>
            </a:r>
            <a:r>
              <a:rPr b="1" lang="pt-BR">
                <a:solidFill>
                  <a:schemeClr val="dk2"/>
                </a:solidFill>
              </a:rPr>
              <a:t> </a:t>
            </a:r>
            <a:r>
              <a:rPr b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 2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linkage = complete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p50"/>
          <p:cNvPicPr preferRelativeResize="0"/>
          <p:nvPr/>
        </p:nvPicPr>
        <p:blipFill rotWithShape="1">
          <a:blip r:embed="rId3">
            <a:alphaModFix/>
          </a:blip>
          <a:srcRect b="0" l="34444" r="35897" t="8750"/>
          <a:stretch/>
        </p:blipFill>
        <p:spPr>
          <a:xfrm>
            <a:off x="2121575" y="1102900"/>
            <a:ext cx="5839677" cy="40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50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Completa - Dados não normalizados e c/ outliers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Completa - Dados não normalizados e c/ outliers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322350" y="1198575"/>
            <a:ext cx="34011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Obtivemos melhor Score de Silhueta de 0.62 para n_clusters = 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450" y="1076450"/>
            <a:ext cx="3920825" cy="3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Diferentes Tipos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38900" y="1316725"/>
            <a:ext cx="82929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b="1" lang="pt-BR" sz="1795"/>
              <a:t>Tipo 1 </a:t>
            </a:r>
            <a:r>
              <a:rPr i="1" lang="pt-BR" sz="1795"/>
              <a:t>(mais conhecido)</a:t>
            </a:r>
            <a:r>
              <a:rPr b="1" lang="pt-BR" sz="1795"/>
              <a:t>: </a:t>
            </a:r>
            <a:r>
              <a:rPr lang="pt-BR" sz="1795"/>
              <a:t>desencadeado pela obstrução da passagem do sangue por uma artéria.</a:t>
            </a:r>
            <a:endParaRPr sz="1795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b="1" lang="pt-BR" sz="1795"/>
              <a:t>Tipo 2: </a:t>
            </a:r>
            <a:r>
              <a:rPr lang="pt-BR" sz="1795"/>
              <a:t>ocasiona a diminuição da irrigação sanguínea no músculo cardíaco por causa de eventos graves. (ex.: crise hipertensiva, espasmos das artérias, pressão baixa e arritmias)</a:t>
            </a:r>
            <a:endParaRPr sz="1795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b="1" lang="pt-BR" sz="1795"/>
              <a:t>Tipo 3 </a:t>
            </a:r>
            <a:r>
              <a:rPr i="1" lang="pt-BR" sz="1795"/>
              <a:t>(infarto fulminante)</a:t>
            </a:r>
            <a:r>
              <a:rPr lang="pt-BR" sz="1795"/>
              <a:t>:geralmente, a falta de oxigênio e nutrientes mata a maioria das células cardíacas, e </a:t>
            </a:r>
            <a:r>
              <a:rPr lang="pt-BR" sz="1795"/>
              <a:t>leva à morte súbita.</a:t>
            </a:r>
            <a:endParaRPr sz="1795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b="1" lang="pt-BR" sz="1795"/>
              <a:t>Tipo 4:</a:t>
            </a:r>
            <a:r>
              <a:rPr lang="pt-BR" sz="1795"/>
              <a:t> casos de infarto pós angioplastia das artérias coronárias, que podem ocorrer logo depois desse tratamento ou em decorrência de nova obstrução por cima do stent.</a:t>
            </a:r>
            <a:endParaRPr sz="1795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b="1" lang="pt-BR" sz="1795"/>
              <a:t>Tipo 5:</a:t>
            </a:r>
            <a:r>
              <a:rPr lang="pt-BR" sz="1795"/>
              <a:t> quando existe relação entre o infarto e a revascularização cardíaca (ponte de safena).</a:t>
            </a:r>
            <a:endParaRPr sz="1795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Completa - Com dados normalizados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322350" y="1198575"/>
            <a:ext cx="3559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Obtivemos melhor Score de Silhueta de 0.182 para n_clusters = 3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9" name="Google Shape;3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975" y="962775"/>
            <a:ext cx="4092051" cy="409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490025" y="408675"/>
            <a:ext cx="52638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Aglomerativo - Ligação Média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550950" y="1427175"/>
            <a:ext cx="3340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distância entre dois clusters é considerada a distância média entre os elementos de cada cluster.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Resultados dados não normalizados e com outliers: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Score de Silhueta de 0.62 para n_clusters = 2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006" y="962775"/>
            <a:ext cx="4314793" cy="410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Ligação Média - Com dados normalizados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322350" y="1198575"/>
            <a:ext cx="35592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Obtivemos melhor Score de Silhueta de 0.19 para n_clusters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950" y="962775"/>
            <a:ext cx="4061104" cy="402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360450" y="247125"/>
            <a:ext cx="8421000" cy="87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50744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4" name="Google Shape;404;p55"/>
          <p:cNvSpPr txBox="1"/>
          <p:nvPr/>
        </p:nvSpPr>
        <p:spPr>
          <a:xfrm>
            <a:off x="490025" y="408675"/>
            <a:ext cx="8291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Algoritmos de Agrupamento: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550950" y="1427175"/>
            <a:ext cx="79470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 algoritmo aglomerativo se destacou ao considerar o índice de silhueta como métrica de validação.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Diversas abordagens de ligação foram testadas, e a ligação simples obteve o melhor desempenho, seguida pelas ligações completa e média, que tiveram um desempenho igual para n_clusters = 2.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Ligação completa apresentou um decaimento maior de score de silhueta para n_clusters = 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Esses resultados foram consistentes mesmo em cenários com presença de outliers e dados não normalizados, indicando a robustez do método aglomerativo.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/>
              <a:t>Conclusão</a:t>
            </a:r>
            <a:endParaRPr sz="4200"/>
          </a:p>
        </p:txBody>
      </p:sp>
      <p:sp>
        <p:nvSpPr>
          <p:cNvPr id="411" name="Google Shape;411;p5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476250"/>
            <a:ext cx="42185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Aglomerativo (melhor)</a:t>
            </a:r>
            <a:endParaRPr/>
          </a:p>
        </p:txBody>
      </p:sp>
      <p:sp>
        <p:nvSpPr>
          <p:cNvPr id="418" name="Google Shape;418;p5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De acordo com o </a:t>
            </a:r>
            <a:r>
              <a:rPr lang="pt-BR" u="sng"/>
              <a:t>índice (</a:t>
            </a:r>
            <a:r>
              <a:rPr i="1" lang="pt-BR" u="sng"/>
              <a:t>score</a:t>
            </a:r>
            <a:r>
              <a:rPr lang="pt-BR" u="sng"/>
              <a:t>) de silhueta</a:t>
            </a:r>
            <a:r>
              <a:rPr lang="pt-BR"/>
              <a:t> - o melhor método de agrupamento foi o </a:t>
            </a:r>
            <a:r>
              <a:rPr b="1" lang="pt-BR"/>
              <a:t>algoritmo aglomerativo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Ligação simples: se destacou com 0.73 de </a:t>
            </a:r>
            <a:r>
              <a:rPr i="1" lang="pt-BR"/>
              <a:t>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nº cluster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Ligação completa: 0.619 de </a:t>
            </a:r>
            <a:r>
              <a:rPr i="1" lang="pt-BR"/>
              <a:t>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nº cluster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Ligação média: 0.619 de </a:t>
            </a:r>
            <a:r>
              <a:rPr i="1" lang="pt-BR"/>
              <a:t>score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nº cluster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Resultados foram obtidos com o conjunto de dados contendo outliers e sem os dados estarem normalizados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424" name="Google Shape;424;p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</a:t>
            </a:r>
            <a:r>
              <a:rPr lang="pt-BR"/>
              <a:t>elhor </a:t>
            </a:r>
            <a:r>
              <a:rPr i="1" lang="pt-BR"/>
              <a:t>score</a:t>
            </a:r>
            <a:r>
              <a:rPr lang="pt-BR"/>
              <a:t> de silhueta: 0.65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PCA = 3 e nº clusters = 15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nº de grupos muito elevado para o conjunto de dados em questão, subdividindo muito as amostras e aparentemente sem resultados significativos para inferir sobre os grupos esperados (0-4)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Outro resultado interessante: 0.59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PCA = 2 e nº clusters =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em que o número de grupos formados ficam mais coerentes com o esperado para análise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HDBScan</a:t>
            </a:r>
            <a:endParaRPr/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r>
              <a:rPr lang="pt-BR"/>
              <a:t>ão mostrou um desempenho expressivo para o agrupamento do nosso conjunto de dados!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Score de silhueta máximo: 0.24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tamanho mínimo dos grupos = 2 e 18 grupos formados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 o que gerou uma estratificação demasiada dos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Conforme o tamanho mínimo de elementos dos grupos foi aumentando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 formação de cerca de 6 grupos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em conformidade com o esperado, contudo apresentado índices de silhueta muito baixos e consequentemente uma baixa separação dos grupos formados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Obs.: resultados ruins podem ter sido causados pela baixa quantidade de amostras (elas podem não se apresentar em um formato denso e assim prejudicar seu desempenho)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os atributos</a:t>
            </a:r>
            <a:endParaRPr/>
          </a:p>
        </p:txBody>
      </p:sp>
      <p:sp>
        <p:nvSpPr>
          <p:cNvPr id="436" name="Google Shape;436;p6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Nosso dataset apresenta diversos atributos relevantes para formação de grupos de pacientes que podem apresentar falha cardíaca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Os métodos com melhores resultados apresentaram a formação de 2 grupos, muito próximo às interpretações do atributo alvo (“num”)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 atributo alvo possui 4 classificações, mas no nosso trabalho fizemos agrupamento por quem tinha ou não falha cardíaca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Além da apuração obtida com boa pontuação para a formação de 4 grupos com k-means, o que pode-se explicar pela subdivisão do grupo dos pacientes com falha cardíaca.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ctrTitle"/>
          </p:nvPr>
        </p:nvSpPr>
        <p:spPr>
          <a:xfrm>
            <a:off x="598100" y="55297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442" name="Google Shape;442;p61"/>
          <p:cNvSpPr txBox="1"/>
          <p:nvPr>
            <p:ph idx="1" type="subTitle"/>
          </p:nvPr>
        </p:nvSpPr>
        <p:spPr>
          <a:xfrm>
            <a:off x="598100" y="1167439"/>
            <a:ext cx="8222100" cy="36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/>
              <a:t>[1]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/>
              <a:t>[2]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/>
              <a:t>[3]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/>
              <a:t>[4]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6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/>
              <a:t>Análise exploratória dos Dados</a:t>
            </a:r>
            <a:endParaRPr sz="420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61950"/>
            <a:ext cx="4419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/>
              <a:t>Dúvidas?</a:t>
            </a:r>
            <a:endParaRPr sz="4200"/>
          </a:p>
        </p:txBody>
      </p:sp>
      <p:sp>
        <p:nvSpPr>
          <p:cNvPr id="449" name="Google Shape;449;p6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0" name="Google Shape;45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75" y="785813"/>
            <a:ext cx="40767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67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2250">
                <a:highlight>
                  <a:srgbClr val="F9F9FC"/>
                </a:highlight>
                <a:latin typeface="Lato"/>
                <a:ea typeface="Lato"/>
                <a:cs typeface="Lato"/>
                <a:sym typeface="Lato"/>
              </a:rPr>
              <a:t>Heart-Disease-patients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 ao total com 303 amostras e 14 dimensõe</a:t>
            </a:r>
            <a:r>
              <a:rPr lang="pt-BR"/>
              <a:t>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Tipos de dados do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4 atributos numéricos contínuos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10 atributos numéricos discretos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atributos do dataset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11476" y="1602675"/>
            <a:ext cx="831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age</a:t>
            </a:r>
            <a:r>
              <a:rPr lang="pt-BR" sz="1600"/>
              <a:t>: 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sex</a:t>
            </a:r>
            <a:r>
              <a:rPr lang="pt-BR" sz="1600"/>
              <a:t>: sexo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cp</a:t>
            </a:r>
            <a:r>
              <a:rPr lang="pt-BR" sz="1600"/>
              <a:t> (chest pain): dor no peito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trestbps</a:t>
            </a:r>
            <a:r>
              <a:rPr lang="pt-BR" sz="1600"/>
              <a:t> (resting blood pressure): pressão arterial da pessoa em repouso ao chegar no hospital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chol</a:t>
            </a:r>
            <a:r>
              <a:rPr lang="pt-BR" sz="1600"/>
              <a:t> (cholesterol): colesterol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fbs</a:t>
            </a:r>
            <a:r>
              <a:rPr lang="pt-BR" sz="1600"/>
              <a:t> (fasting blood sugar): nível de açúcar no sangue em jejum &gt; 120 mg/dl (1 = true; 0 = false)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t-BR" sz="1600"/>
              <a:t>restecg</a:t>
            </a:r>
            <a:r>
              <a:rPr lang="pt-BR" sz="1600"/>
              <a:t> (resting electrocardiographic results): resultado do eletrocardiograma em repouso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atributos do dataset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11476" y="1602675"/>
            <a:ext cx="831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thalach</a:t>
            </a:r>
            <a:r>
              <a:rPr lang="pt-BR" sz="1550"/>
              <a:t> (maximum heart rate achieved): máximo de batimentos cardíacos alcançado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exang</a:t>
            </a:r>
            <a:r>
              <a:rPr lang="pt-BR" sz="1550"/>
              <a:t> (exercise induced angina): exercício induziu a angina (1 = yes; 0 = no)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oldpeak</a:t>
            </a:r>
            <a:r>
              <a:rPr lang="pt-BR" sz="1550"/>
              <a:t> (ST depression induced by exercise relative to rest): depressão de ST induzida por exercício em relação ao repouso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slope</a:t>
            </a:r>
            <a:r>
              <a:rPr lang="pt-BR" sz="1550"/>
              <a:t> (the slope of the peak exercise ST segment): inclinação do pico do segmento ST do exercício — 1: descendente; 2: plano; 3: ascendente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ca</a:t>
            </a:r>
            <a:r>
              <a:rPr lang="pt-BR" sz="1550"/>
              <a:t> (number of major vessels colored by flourosopy): número de vasos principais coloridos por fluoroscopia (0-3)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thal</a:t>
            </a:r>
            <a:r>
              <a:rPr lang="pt-BR" sz="1550"/>
              <a:t> (thalassemia): talassemia — 3 = normal; 6 = fixed defect; 7 = reversable defect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pt-BR" sz="1550"/>
              <a:t>num</a:t>
            </a:r>
            <a:r>
              <a:rPr lang="pt-BR" sz="1550"/>
              <a:t> (diagnosis of heart disease): diagnóstico de doença cardíaca — valor 0: &lt; 50% estreitamento do diâmetro da artéria (ausência de doença coronária); - Valores 1-4: &gt; 50% estreitamento do diâmetro da artéria (presença de doença coronária)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primeiras amostras do dataset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280005"/>
            <a:ext cx="8520600" cy="32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