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5"/>
  </p:notesMasterIdLst>
  <p:sldIdLst>
    <p:sldId id="256" r:id="rId2"/>
    <p:sldId id="257" r:id="rId3"/>
    <p:sldId id="276" r:id="rId4"/>
    <p:sldId id="410" r:id="rId5"/>
    <p:sldId id="412" r:id="rId6"/>
    <p:sldId id="415" r:id="rId7"/>
    <p:sldId id="416" r:id="rId8"/>
    <p:sldId id="417" r:id="rId9"/>
    <p:sldId id="418" r:id="rId10"/>
    <p:sldId id="419" r:id="rId11"/>
    <p:sldId id="420" r:id="rId12"/>
    <p:sldId id="421" r:id="rId13"/>
    <p:sldId id="422" r:id="rId14"/>
    <p:sldId id="423" r:id="rId15"/>
    <p:sldId id="411" r:id="rId16"/>
    <p:sldId id="414" r:id="rId17"/>
    <p:sldId id="407" r:id="rId18"/>
    <p:sldId id="425" r:id="rId19"/>
    <p:sldId id="306" r:id="rId20"/>
    <p:sldId id="424" r:id="rId21"/>
    <p:sldId id="426" r:id="rId22"/>
    <p:sldId id="413" r:id="rId23"/>
    <p:sldId id="39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3" autoAdjust="0"/>
    <p:restoredTop sz="94620" autoAdjust="0"/>
  </p:normalViewPr>
  <p:slideViewPr>
    <p:cSldViewPr>
      <p:cViewPr varScale="1">
        <p:scale>
          <a:sx n="81" d="100"/>
          <a:sy n="81" d="100"/>
        </p:scale>
        <p:origin x="-4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7CF76-2426-4557-A6EF-27D1EEA7D857}" type="datetimeFigureOut">
              <a:rPr lang="en-US" smtClean="0"/>
              <a:pPr/>
              <a:t>10/16/2012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999AD-FC2C-48C9-A4A8-A0C7091EB6CA}" type="slidenum">
              <a:rPr lang="en-US" smtClean="0"/>
              <a:pPr/>
              <a:t>‹#›</a:t>
            </a:fld>
            <a:endParaRPr lang="en-US"/>
          </a:p>
        </p:txBody>
      </p:sp>
    </p:spTree>
    <p:extLst>
      <p:ext uri="{BB962C8B-B14F-4D97-AF65-F5344CB8AC3E}">
        <p14:creationId xmlns:p14="http://schemas.microsoft.com/office/powerpoint/2010/main" val="398959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fld id="{15DD1685-CD04-4267-9F40-367F60615986}" type="datetime3">
              <a:rPr lang="en-US" smtClean="0"/>
              <a:t>16 October 2012</a:t>
            </a:fld>
            <a:endParaRPr lang="en-US" dirty="0"/>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643CA80-36E8-4149-AB71-98E21D42C8C0}" type="slidenum">
              <a:rPr lang="en-US"/>
              <a:pPr>
                <a:defRPr/>
              </a:pPr>
              <a:t>‹#›</a:t>
            </a:fld>
            <a:endParaRPr lang="en-US"/>
          </a:p>
        </p:txBody>
      </p:sp>
      <p:pic>
        <p:nvPicPr>
          <p:cNvPr id="18" name="Picture 17" descr="Openstreetmap_logo_354_354.png"/>
          <p:cNvPicPr>
            <a:picLocks noChangeAspect="1"/>
          </p:cNvPicPr>
          <p:nvPr userDrawn="1"/>
        </p:nvPicPr>
        <p:blipFill>
          <a:blip r:embed="rId2" cstate="print"/>
          <a:stretch>
            <a:fillRect/>
          </a:stretch>
        </p:blipFill>
        <p:spPr>
          <a:xfrm>
            <a:off x="6562726" y="3200400"/>
            <a:ext cx="2362200" cy="2362200"/>
          </a:xfrm>
          <a:prstGeom prst="rect">
            <a:avLst/>
          </a:prstGeom>
        </p:spPr>
      </p:pic>
      <p:sp>
        <p:nvSpPr>
          <p:cNvPr id="19" name="Footer Placeholder 4"/>
          <p:cNvSpPr>
            <a:spLocks noGrp="1"/>
          </p:cNvSpPr>
          <p:nvPr>
            <p:ph type="ftr" sz="quarter" idx="13"/>
          </p:nvPr>
        </p:nvSpPr>
        <p:spPr>
          <a:xfrm>
            <a:off x="304800" y="6410325"/>
            <a:ext cx="3581400" cy="366713"/>
          </a:xfrm>
        </p:spPr>
        <p:txBody>
          <a:bodyPr/>
          <a:lstStyle>
            <a:lvl1pPr>
              <a:defRPr/>
            </a:lvl1pPr>
          </a:lstStyle>
          <a:p>
            <a:r>
              <a:rPr lang="en-US" dirty="0" smtClean="0"/>
              <a:t>2012 State of the Map US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198E8A7-014C-4385-B3EF-EA888AC1A24F}" type="datetime3">
              <a:rPr lang="en-US" smtClean="0"/>
              <a:t>16 October 2012</a:t>
            </a:fld>
            <a:endParaRPr lang="en-US"/>
          </a:p>
        </p:txBody>
      </p:sp>
      <p:sp>
        <p:nvSpPr>
          <p:cNvPr id="5" name="Footer Placeholder 4"/>
          <p:cNvSpPr>
            <a:spLocks noGrp="1"/>
          </p:cNvSpPr>
          <p:nvPr>
            <p:ph type="ftr" sz="quarter" idx="11"/>
          </p:nvPr>
        </p:nvSpPr>
        <p:spPr/>
        <p:txBody>
          <a:bodyPr/>
          <a:lstStyle>
            <a:lvl1pPr>
              <a:defRPr/>
            </a:lvl1pPr>
          </a:lstStyle>
          <a:p>
            <a:r>
              <a:rPr lang="en-US" smtClean="0"/>
              <a:t>2012 State of the Map US</a:t>
            </a:r>
            <a:endParaRPr lang="en-US"/>
          </a:p>
        </p:txBody>
      </p:sp>
      <p:sp>
        <p:nvSpPr>
          <p:cNvPr id="6" name="Slide Number Placeholder 5"/>
          <p:cNvSpPr>
            <a:spLocks noGrp="1"/>
          </p:cNvSpPr>
          <p:nvPr>
            <p:ph type="sldNum" sz="quarter" idx="12"/>
          </p:nvPr>
        </p:nvSpPr>
        <p:spPr/>
        <p:txBody>
          <a:bodyPr/>
          <a:lstStyle>
            <a:lvl1pPr>
              <a:defRPr/>
            </a:lvl1pPr>
          </a:lstStyle>
          <a:p>
            <a:fld id="{64E3DE25-ACB3-4688-B697-6115E3E531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fld id="{64E3DE25-ACB3-4688-B697-6115E3E5318A}" type="slidenum">
              <a:rPr lang="en-US" smtClean="0"/>
              <a:pPr/>
              <a:t>‹#›</a:t>
            </a:fld>
            <a:endParaRPr lang="en-US"/>
          </a:p>
        </p:txBody>
      </p:sp>
      <p:sp>
        <p:nvSpPr>
          <p:cNvPr id="14" name="Date Placeholder 3"/>
          <p:cNvSpPr>
            <a:spLocks noGrp="1"/>
          </p:cNvSpPr>
          <p:nvPr>
            <p:ph type="dt" sz="half" idx="11"/>
          </p:nvPr>
        </p:nvSpPr>
        <p:spPr/>
        <p:txBody>
          <a:bodyPr/>
          <a:lstStyle>
            <a:lvl1pPr>
              <a:defRPr/>
            </a:lvl1pPr>
          </a:lstStyle>
          <a:p>
            <a:fld id="{CD4D408E-DD13-44B1-AAB2-D91D9B812952}" type="datetime3">
              <a:rPr lang="en-US" smtClean="0"/>
              <a:t>16 October 2012</a:t>
            </a:fld>
            <a:endParaRPr lang="en-US"/>
          </a:p>
        </p:txBody>
      </p:sp>
      <p:sp>
        <p:nvSpPr>
          <p:cNvPr id="15" name="Footer Placeholder 4"/>
          <p:cNvSpPr>
            <a:spLocks noGrp="1"/>
          </p:cNvSpPr>
          <p:nvPr>
            <p:ph type="ftr" sz="quarter" idx="12"/>
          </p:nvPr>
        </p:nvSpPr>
        <p:spPr/>
        <p:txBody>
          <a:bodyPr/>
          <a:lstStyle>
            <a:lvl1pPr>
              <a:defRPr/>
            </a:lvl1pPr>
          </a:lstStyle>
          <a:p>
            <a:r>
              <a:rPr lang="en-US" smtClean="0"/>
              <a:t>2012 State of the Map US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28413FD-60BD-4A08-B6C4-F4B28145E27A}" type="datetime3">
              <a:rPr lang="en-US" smtClean="0"/>
              <a:t>16 October 2012</a:t>
            </a:fld>
            <a:endParaRPr lang="en-US" dirty="0"/>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92DB627A-D47C-4F08-8CC3-F7741703BADD}" type="slidenum">
              <a:rPr lang="en-US"/>
              <a:pPr>
                <a:defRPr/>
              </a:pPr>
              <a:t>‹#›</a:t>
            </a:fld>
            <a:endParaRPr lang="en-US"/>
          </a:p>
        </p:txBody>
      </p:sp>
      <p:pic>
        <p:nvPicPr>
          <p:cNvPr id="7" name="Picture 6" descr="Openstreetmap_logo_354_354.png"/>
          <p:cNvPicPr>
            <a:picLocks noChangeAspect="1"/>
          </p:cNvPicPr>
          <p:nvPr userDrawn="1"/>
        </p:nvPicPr>
        <p:blipFill>
          <a:blip r:embed="rId2" cstate="print"/>
          <a:stretch>
            <a:fillRect/>
          </a:stretch>
        </p:blipFill>
        <p:spPr>
          <a:xfrm>
            <a:off x="152400" y="6019800"/>
            <a:ext cx="542925" cy="542925"/>
          </a:xfrm>
          <a:prstGeom prst="rect">
            <a:avLst/>
          </a:prstGeom>
        </p:spPr>
      </p:pic>
      <p:sp>
        <p:nvSpPr>
          <p:cNvPr id="9" name="Footer Placeholder 4"/>
          <p:cNvSpPr>
            <a:spLocks noGrp="1"/>
          </p:cNvSpPr>
          <p:nvPr>
            <p:ph type="ftr" sz="quarter" idx="13"/>
          </p:nvPr>
        </p:nvSpPr>
        <p:spPr>
          <a:xfrm>
            <a:off x="304800" y="6410325"/>
            <a:ext cx="3581400" cy="366713"/>
          </a:xfrm>
        </p:spPr>
        <p:txBody>
          <a:bodyPr/>
          <a:lstStyle>
            <a:lvl1pPr>
              <a:defRPr/>
            </a:lvl1pPr>
          </a:lstStyle>
          <a:p>
            <a:r>
              <a:rPr lang="en-US" dirty="0" smtClean="0"/>
              <a:t>2012 State of the Map US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r>
              <a:rPr lang="en-US" dirty="0" smtClean="0"/>
              <a:t>2012 State of the Map US</a:t>
            </a:r>
            <a:endParaRPr lang="en-US" dirty="0"/>
          </a:p>
        </p:txBody>
      </p:sp>
      <p:sp>
        <p:nvSpPr>
          <p:cNvPr id="16" name="Date Placeholder 3"/>
          <p:cNvSpPr>
            <a:spLocks noGrp="1"/>
          </p:cNvSpPr>
          <p:nvPr>
            <p:ph type="dt" sz="half" idx="11"/>
          </p:nvPr>
        </p:nvSpPr>
        <p:spPr/>
        <p:txBody>
          <a:bodyPr/>
          <a:lstStyle>
            <a:lvl1pPr>
              <a:defRPr/>
            </a:lvl1pPr>
          </a:lstStyle>
          <a:p>
            <a:r>
              <a:rPr lang="en-US" dirty="0" smtClean="0"/>
              <a:t>Portland, OR </a:t>
            </a:r>
            <a:r>
              <a:rPr lang="en-US" smtClean="0"/>
              <a:t>- </a:t>
            </a:r>
            <a:fld id="{26FBDE6D-8361-4818-B8CC-F05F4C9BD085}" type="datetime3">
              <a:rPr lang="en-US" smtClean="0"/>
              <a:t>16 October 2012</a:t>
            </a:fld>
            <a:endParaRPr lang="en-US" dirty="0"/>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B4C97A62-0899-4A45-921A-1BED9DB1ED6B}" type="slidenum">
              <a:rPr lang="en-US"/>
              <a:pPr>
                <a:defRPr/>
              </a:pPr>
              <a:t>‹#›</a:t>
            </a:fld>
            <a:endParaRPr lang="en-US"/>
          </a:p>
        </p:txBody>
      </p:sp>
      <p:pic>
        <p:nvPicPr>
          <p:cNvPr id="18" name="Picture 17" descr="Openstreetmap_logo_354_354.png"/>
          <p:cNvPicPr>
            <a:picLocks noChangeAspect="1"/>
          </p:cNvPicPr>
          <p:nvPr userDrawn="1"/>
        </p:nvPicPr>
        <p:blipFill>
          <a:blip r:embed="rId2" cstate="print"/>
          <a:stretch>
            <a:fillRect/>
          </a:stretch>
        </p:blipFill>
        <p:spPr>
          <a:xfrm>
            <a:off x="152400" y="6019800"/>
            <a:ext cx="542925" cy="5429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fld id="{43A25295-C5B6-4A84-B977-D8B7CF459B36}" type="datetime3">
              <a:rPr lang="en-US" smtClean="0"/>
              <a:t>16 October 2012</a:t>
            </a:fld>
            <a:endParaRPr lang="en-US"/>
          </a:p>
        </p:txBody>
      </p:sp>
      <p:sp>
        <p:nvSpPr>
          <p:cNvPr id="8" name="Slide Number Placeholder 6"/>
          <p:cNvSpPr>
            <a:spLocks noGrp="1"/>
          </p:cNvSpPr>
          <p:nvPr>
            <p:ph type="sldNum" sz="quarter" idx="12"/>
          </p:nvPr>
        </p:nvSpPr>
        <p:spPr/>
        <p:txBody>
          <a:bodyPr/>
          <a:lstStyle>
            <a:lvl1pPr>
              <a:defRPr/>
            </a:lvl1pPr>
          </a:lstStyle>
          <a:p>
            <a:fld id="{64E3DE25-ACB3-4688-B697-6115E3E5318A}" type="slidenum">
              <a:rPr lang="en-US" smtClean="0"/>
              <a:pPr/>
              <a:t>‹#›</a:t>
            </a:fld>
            <a:endParaRPr lang="en-US"/>
          </a:p>
        </p:txBody>
      </p:sp>
      <p:sp>
        <p:nvSpPr>
          <p:cNvPr id="9" name="Footer Placeholder 4"/>
          <p:cNvSpPr>
            <a:spLocks noGrp="1"/>
          </p:cNvSpPr>
          <p:nvPr>
            <p:ph type="ftr" sz="quarter" idx="13"/>
          </p:nvPr>
        </p:nvSpPr>
        <p:spPr>
          <a:xfrm>
            <a:off x="304800" y="6410325"/>
            <a:ext cx="3581400" cy="366713"/>
          </a:xfrm>
        </p:spPr>
        <p:txBody>
          <a:bodyPr/>
          <a:lstStyle>
            <a:lvl1pPr>
              <a:defRPr/>
            </a:lvl1pPr>
          </a:lstStyle>
          <a:p>
            <a:r>
              <a:rPr lang="en-US" dirty="0" smtClean="0"/>
              <a:t>2012 State of the Map US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fld id="{EC39BBF6-4D5C-4B82-9DFD-81E21704218E}" type="datetime3">
              <a:rPr lang="en-US" smtClean="0"/>
              <a:t>16 October 2012</a:t>
            </a:fld>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fld id="{64E3DE25-ACB3-4688-B697-6115E3E5318A}" type="slidenum">
              <a:rPr lang="en-US" smtClean="0"/>
              <a:pPr/>
              <a:t>‹#›</a:t>
            </a:fld>
            <a:endParaRPr lang="en-US"/>
          </a:p>
        </p:txBody>
      </p:sp>
      <p:sp>
        <p:nvSpPr>
          <p:cNvPr id="21" name="Footer Placeholder 4"/>
          <p:cNvSpPr>
            <a:spLocks noGrp="1"/>
          </p:cNvSpPr>
          <p:nvPr>
            <p:ph type="ftr" sz="quarter" idx="13"/>
          </p:nvPr>
        </p:nvSpPr>
        <p:spPr>
          <a:xfrm>
            <a:off x="304800" y="6410325"/>
            <a:ext cx="3581400" cy="366713"/>
          </a:xfrm>
        </p:spPr>
        <p:txBody>
          <a:bodyPr/>
          <a:lstStyle>
            <a:lvl1pPr>
              <a:defRPr/>
            </a:lvl1pPr>
          </a:lstStyle>
          <a:p>
            <a:r>
              <a:rPr lang="en-US" dirty="0" smtClean="0"/>
              <a:t>2012 State of the Map US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C21B845-E794-4CCF-A453-9D2DB6CC6942}" type="datetime3">
              <a:rPr lang="en-US" smtClean="0"/>
              <a:t>16 October 2012</a:t>
            </a:fld>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fld id="{64E3DE25-ACB3-4688-B697-6115E3E5318A}" type="slidenum">
              <a:rPr lang="en-US" smtClean="0"/>
              <a:pPr/>
              <a:t>‹#›</a:t>
            </a:fld>
            <a:endParaRPr lang="en-US"/>
          </a:p>
        </p:txBody>
      </p:sp>
      <p:sp>
        <p:nvSpPr>
          <p:cNvPr id="6" name="Footer Placeholder 4"/>
          <p:cNvSpPr>
            <a:spLocks noGrp="1"/>
          </p:cNvSpPr>
          <p:nvPr>
            <p:ph type="ftr" sz="quarter" idx="13"/>
          </p:nvPr>
        </p:nvSpPr>
        <p:spPr>
          <a:xfrm>
            <a:off x="304800" y="6410325"/>
            <a:ext cx="3581400" cy="366713"/>
          </a:xfrm>
        </p:spPr>
        <p:txBody>
          <a:bodyPr/>
          <a:lstStyle>
            <a:lvl1pPr>
              <a:defRPr/>
            </a:lvl1pPr>
          </a:lstStyle>
          <a:p>
            <a:r>
              <a:rPr lang="en-US" dirty="0" smtClean="0"/>
              <a:t>2012 State of the Map US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8" name="Date Placeholder 1"/>
          <p:cNvSpPr>
            <a:spLocks noGrp="1"/>
          </p:cNvSpPr>
          <p:nvPr>
            <p:ph type="dt" sz="half" idx="10"/>
          </p:nvPr>
        </p:nvSpPr>
        <p:spPr/>
        <p:txBody>
          <a:bodyPr/>
          <a:lstStyle>
            <a:lvl1pPr>
              <a:defRPr/>
            </a:lvl1pPr>
          </a:lstStyle>
          <a:p>
            <a:fld id="{914FC738-0F72-4D2B-A7D4-1065E8D5B66E}" type="datetime3">
              <a:rPr lang="en-US" smtClean="0"/>
              <a:t>16 October 2012</a:t>
            </a:fld>
            <a:endParaRPr lang="en-US"/>
          </a:p>
        </p:txBody>
      </p:sp>
      <p:sp>
        <p:nvSpPr>
          <p:cNvPr id="9" name="Footer Placeholder 2"/>
          <p:cNvSpPr>
            <a:spLocks noGrp="1"/>
          </p:cNvSpPr>
          <p:nvPr>
            <p:ph type="ftr" sz="quarter" idx="11"/>
          </p:nvPr>
        </p:nvSpPr>
        <p:spPr/>
        <p:txBody>
          <a:bodyPr/>
          <a:lstStyle>
            <a:lvl1pPr>
              <a:defRPr/>
            </a:lvl1pPr>
          </a:lstStyle>
          <a:p>
            <a:r>
              <a:rPr lang="en-US" smtClean="0"/>
              <a:t>2012 State of the Map US</a:t>
            </a: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fld id="{64E3DE25-ACB3-4688-B697-6115E3E531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fld id="{64E3DE25-ACB3-4688-B697-6115E3E5318A}" type="slidenum">
              <a:rPr lang="en-US" smtClean="0"/>
              <a:pPr/>
              <a:t>‹#›</a:t>
            </a:fld>
            <a:endParaRPr lang="en-US"/>
          </a:p>
        </p:txBody>
      </p:sp>
      <p:sp>
        <p:nvSpPr>
          <p:cNvPr id="17" name="Date Placeholder 4"/>
          <p:cNvSpPr>
            <a:spLocks noGrp="1"/>
          </p:cNvSpPr>
          <p:nvPr>
            <p:ph type="dt" sz="half" idx="11"/>
          </p:nvPr>
        </p:nvSpPr>
        <p:spPr/>
        <p:txBody>
          <a:bodyPr/>
          <a:lstStyle>
            <a:lvl1pPr>
              <a:defRPr/>
            </a:lvl1pPr>
          </a:lstStyle>
          <a:p>
            <a:fld id="{37A1AF02-78E6-41BD-A1F1-247C5D952BA4}" type="datetime3">
              <a:rPr lang="en-US" smtClean="0"/>
              <a:t>16 October 2012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r>
              <a:rPr lang="en-US" smtClean="0"/>
              <a:t>2012 State of the Map US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fld id="{64E3DE25-ACB3-4688-B697-6115E3E5318A}" type="slidenum">
              <a:rPr lang="en-US" smtClean="0"/>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fld id="{D53D1B46-FCD0-4495-B720-EAF6FC700F86}" type="datetime3">
              <a:rPr lang="en-US" smtClean="0"/>
              <a:t>16 October 2012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r>
              <a:rPr lang="en-US" smtClean="0"/>
              <a:t>2012 State of the Map US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defRPr>
            </a:lvl1pPr>
          </a:lstStyle>
          <a:p>
            <a:fld id="{E1DE22C2-E34C-4EE1-BC53-5887AAFF877C}" type="datetime3">
              <a:rPr lang="en-US" smtClean="0"/>
              <a:t>16 October 2012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defRPr>
            </a:lvl1pPr>
          </a:lstStyle>
          <a:p>
            <a:r>
              <a:rPr lang="en-US" dirty="0" smtClean="0"/>
              <a:t>2012 State of the Map US</a:t>
            </a:r>
            <a:endParaRPr lang="en-US" dirty="0"/>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defRPr>
            </a:lvl1pPr>
          </a:lstStyle>
          <a:p>
            <a:fld id="{64E3DE25-ACB3-4688-B697-6115E3E5318A}" type="slidenum">
              <a:rPr lang="en-US" smtClean="0"/>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rtl="0" eaLnBrk="1" fontAlgn="base" hangingPunct="1">
        <a:spcBef>
          <a:spcPct val="0"/>
        </a:spcBef>
        <a:spcAft>
          <a:spcPct val="0"/>
        </a:spcAft>
        <a:defRPr sz="3300" kern="1200">
          <a:solidFill>
            <a:srgbClr val="7B9899"/>
          </a:solidFill>
          <a:latin typeface="+mj-lt"/>
          <a:ea typeface="+mj-ea"/>
          <a:cs typeface="+mj-cs"/>
        </a:defRPr>
      </a:lvl1pPr>
      <a:lvl2pPr algn="ctr" rtl="0" eaLnBrk="1" fontAlgn="base" hangingPunct="1">
        <a:spcBef>
          <a:spcPct val="0"/>
        </a:spcBef>
        <a:spcAft>
          <a:spcPct val="0"/>
        </a:spcAft>
        <a:defRPr sz="3300">
          <a:solidFill>
            <a:srgbClr val="7B9899"/>
          </a:solidFill>
          <a:latin typeface="Georgia" pitchFamily="18" charset="0"/>
        </a:defRPr>
      </a:lvl2pPr>
      <a:lvl3pPr algn="ctr" rtl="0" eaLnBrk="1" fontAlgn="base" hangingPunct="1">
        <a:spcBef>
          <a:spcPct val="0"/>
        </a:spcBef>
        <a:spcAft>
          <a:spcPct val="0"/>
        </a:spcAft>
        <a:defRPr sz="3300">
          <a:solidFill>
            <a:srgbClr val="7B9899"/>
          </a:solidFill>
          <a:latin typeface="Georgia" pitchFamily="18" charset="0"/>
        </a:defRPr>
      </a:lvl3pPr>
      <a:lvl4pPr algn="ctr" rtl="0" eaLnBrk="1" fontAlgn="base" hangingPunct="1">
        <a:spcBef>
          <a:spcPct val="0"/>
        </a:spcBef>
        <a:spcAft>
          <a:spcPct val="0"/>
        </a:spcAft>
        <a:defRPr sz="3300">
          <a:solidFill>
            <a:srgbClr val="7B9899"/>
          </a:solidFill>
          <a:latin typeface="Georgia" pitchFamily="18" charset="0"/>
        </a:defRPr>
      </a:lvl4pPr>
      <a:lvl5pPr algn="ctr" rtl="0" eaLnBrk="1" fontAlgn="base" hangingPunct="1">
        <a:spcBef>
          <a:spcPct val="0"/>
        </a:spcBef>
        <a:spcAft>
          <a:spcPct val="0"/>
        </a:spcAft>
        <a:defRPr sz="3300">
          <a:solidFill>
            <a:srgbClr val="7B9899"/>
          </a:solidFill>
          <a:latin typeface="Georgia" pitchFamily="18" charset="0"/>
        </a:defRPr>
      </a:lvl5pPr>
      <a:lvl6pPr marL="457200" algn="ctr" rtl="0" eaLnBrk="1" fontAlgn="base" hangingPunct="1">
        <a:spcBef>
          <a:spcPct val="0"/>
        </a:spcBef>
        <a:spcAft>
          <a:spcPct val="0"/>
        </a:spcAft>
        <a:defRPr sz="3300">
          <a:solidFill>
            <a:srgbClr val="7B9899"/>
          </a:solidFill>
          <a:latin typeface="Georgia" pitchFamily="18" charset="0"/>
        </a:defRPr>
      </a:lvl6pPr>
      <a:lvl7pPr marL="914400" algn="ctr" rtl="0" eaLnBrk="1" fontAlgn="base" hangingPunct="1">
        <a:spcBef>
          <a:spcPct val="0"/>
        </a:spcBef>
        <a:spcAft>
          <a:spcPct val="0"/>
        </a:spcAft>
        <a:defRPr sz="3300">
          <a:solidFill>
            <a:srgbClr val="7B9899"/>
          </a:solidFill>
          <a:latin typeface="Georgia" pitchFamily="18" charset="0"/>
        </a:defRPr>
      </a:lvl7pPr>
      <a:lvl8pPr marL="1371600" algn="ctr" rtl="0" eaLnBrk="1" fontAlgn="base" hangingPunct="1">
        <a:spcBef>
          <a:spcPct val="0"/>
        </a:spcBef>
        <a:spcAft>
          <a:spcPct val="0"/>
        </a:spcAft>
        <a:defRPr sz="3300">
          <a:solidFill>
            <a:srgbClr val="7B9899"/>
          </a:solidFill>
          <a:latin typeface="Georgia" pitchFamily="18" charset="0"/>
        </a:defRPr>
      </a:lvl8pPr>
      <a:lvl9pPr marL="1828800" algn="ctr" rtl="0" eaLnBrk="1" fontAlgn="base" hangingPunct="1">
        <a:spcBef>
          <a:spcPct val="0"/>
        </a:spcBef>
        <a:spcAft>
          <a:spcPct val="0"/>
        </a:spcAft>
        <a:defRPr sz="3300">
          <a:solidFill>
            <a:srgbClr val="7B9899"/>
          </a:solidFill>
          <a:latin typeface="Georgia" pitchFamily="18" charset="0"/>
        </a:defRPr>
      </a:lvl9pPr>
    </p:titleStyle>
    <p:bodyStyle>
      <a:lvl1pPr marL="273050" indent="-273050" algn="l" rtl="0" eaLnBrk="1" fontAlgn="base" hangingPunct="1">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1" fontAlgn="base" hangingPunct="1">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1" fontAlgn="base" hangingPunct="1">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1" fontAlgn="base" hangingPunct="1">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1" fontAlgn="base" hangingPunct="1">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tda.libraries.psu.edu/paper/6981/2245" TargetMode="External"/><Relationship Id="rId2" Type="http://schemas.openxmlformats.org/officeDocument/2006/relationships/hyperlink" Target="http://www.fgdc.gov/standards/projects/FGDC-standards-projects/street-address/FGDC_endorsedAddressStandard.zi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200400"/>
            <a:ext cx="6400800" cy="1600200"/>
          </a:xfrm>
        </p:spPr>
        <p:txBody>
          <a:bodyPr/>
          <a:lstStyle/>
          <a:p>
            <a:pPr algn="l"/>
            <a:r>
              <a:rPr lang="en-US" sz="3200" dirty="0" smtClean="0">
                <a:solidFill>
                  <a:schemeClr val="tx2">
                    <a:lumMod val="50000"/>
                  </a:schemeClr>
                </a:solidFill>
              </a:rPr>
              <a:t>The </a:t>
            </a:r>
            <a:r>
              <a:rPr lang="en-US" sz="3200" dirty="0" err="1" smtClean="0">
                <a:solidFill>
                  <a:schemeClr val="tx2">
                    <a:lumMod val="50000"/>
                  </a:schemeClr>
                </a:solidFill>
              </a:rPr>
              <a:t>Findability</a:t>
            </a:r>
            <a:r>
              <a:rPr lang="en-US" sz="3200" dirty="0" smtClean="0">
                <a:solidFill>
                  <a:schemeClr val="tx2">
                    <a:lumMod val="50000"/>
                  </a:schemeClr>
                </a:solidFill>
              </a:rPr>
              <a:t> factor in </a:t>
            </a:r>
            <a:r>
              <a:rPr lang="en-US" sz="3200" dirty="0" err="1" smtClean="0">
                <a:solidFill>
                  <a:schemeClr val="tx2">
                    <a:lumMod val="50000"/>
                  </a:schemeClr>
                </a:solidFill>
              </a:rPr>
              <a:t>OpenStreetmap</a:t>
            </a:r>
            <a:endParaRPr lang="en-US" sz="3200" dirty="0">
              <a:solidFill>
                <a:schemeClr val="tx2">
                  <a:lumMod val="50000"/>
                </a:schemeClr>
              </a:solidFill>
            </a:endParaRPr>
          </a:p>
        </p:txBody>
      </p:sp>
      <p:sp>
        <p:nvSpPr>
          <p:cNvPr id="2" name="Title 1"/>
          <p:cNvSpPr>
            <a:spLocks noGrp="1"/>
          </p:cNvSpPr>
          <p:nvPr>
            <p:ph type="ctrTitle"/>
          </p:nvPr>
        </p:nvSpPr>
        <p:spPr/>
        <p:txBody>
          <a:bodyPr/>
          <a:lstStyle/>
          <a:p>
            <a:r>
              <a:rPr lang="en-US" dirty="0" smtClean="0"/>
              <a:t>Addresses</a:t>
            </a:r>
            <a:endParaRPr lang="en-US" dirty="0"/>
          </a:p>
        </p:txBody>
      </p:sp>
      <p:pic>
        <p:nvPicPr>
          <p:cNvPr id="4" name="Picture 3" descr="by-sa.png"/>
          <p:cNvPicPr>
            <a:picLocks noChangeAspect="1"/>
          </p:cNvPicPr>
          <p:nvPr/>
        </p:nvPicPr>
        <p:blipFill>
          <a:blip r:embed="rId2" cstate="print"/>
          <a:stretch>
            <a:fillRect/>
          </a:stretch>
        </p:blipFill>
        <p:spPr>
          <a:xfrm>
            <a:off x="228600" y="6248400"/>
            <a:ext cx="998811" cy="349460"/>
          </a:xfrm>
          <a:prstGeom prst="rect">
            <a:avLst/>
          </a:prstGeom>
        </p:spPr>
      </p:pic>
      <p:sp>
        <p:nvSpPr>
          <p:cNvPr id="5" name="TextBox 4"/>
          <p:cNvSpPr txBox="1"/>
          <p:nvPr/>
        </p:nvSpPr>
        <p:spPr>
          <a:xfrm>
            <a:off x="1219200" y="6400800"/>
            <a:ext cx="7620000" cy="215444"/>
          </a:xfrm>
          <a:prstGeom prst="rect">
            <a:avLst/>
          </a:prstGeom>
          <a:noFill/>
        </p:spPr>
        <p:txBody>
          <a:bodyPr wrap="square" rtlCol="0">
            <a:spAutoFit/>
          </a:bodyPr>
          <a:lstStyle/>
          <a:p>
            <a:r>
              <a:rPr lang="en-US" sz="800" dirty="0" smtClean="0"/>
              <a:t>This document licensed in entirety by Creative Commons CC-by-SA. For specific terms of license, see: http://creativecommons.org/licenses/by-sa/3.0/ </a:t>
            </a:r>
            <a:endParaRPr lang="en-US" sz="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Numbering: Frontage Intervals </a:t>
            </a:r>
            <a:endParaRPr lang="en-US" dirty="0"/>
          </a:p>
        </p:txBody>
      </p:sp>
      <p:sp>
        <p:nvSpPr>
          <p:cNvPr id="3" name="Content Placeholder 2"/>
          <p:cNvSpPr>
            <a:spLocks noGrp="1"/>
          </p:cNvSpPr>
          <p:nvPr>
            <p:ph sz="quarter" idx="1"/>
          </p:nvPr>
        </p:nvSpPr>
        <p:spPr/>
        <p:txBody>
          <a:bodyPr/>
          <a:lstStyle/>
          <a:p>
            <a:r>
              <a:rPr lang="en-US" sz="2000" dirty="0" smtClean="0"/>
              <a:t>Source: City of Muncie, IN Uniform Numbering Code</a:t>
            </a:r>
          </a:p>
          <a:p>
            <a:pPr lvl="1"/>
            <a:r>
              <a:rPr lang="en-US" sz="1800" dirty="0" smtClean="0"/>
              <a:t>SECTION </a:t>
            </a:r>
            <a:r>
              <a:rPr lang="en-US" sz="1800" dirty="0"/>
              <a:t>156.05:  AXIS AND </a:t>
            </a:r>
            <a:r>
              <a:rPr lang="en-US" sz="1800" dirty="0" smtClean="0"/>
              <a:t>PROGRESSION</a:t>
            </a:r>
            <a:endParaRPr lang="en-US" sz="1800" dirty="0"/>
          </a:p>
          <a:p>
            <a:endParaRPr lang="en-US" sz="1800" dirty="0"/>
          </a:p>
          <a:p>
            <a:r>
              <a:rPr lang="en-US" sz="1800" dirty="0"/>
              <a:t>    </a:t>
            </a:r>
            <a:r>
              <a:rPr lang="en-US" sz="2000" b="1" dirty="0"/>
              <a:t>The first numbers on Walnut Street at Main Street shall be in the 100 series and shall increase to the north and south therefrom but shall not exceed 100 numbers to each block; </a:t>
            </a:r>
            <a:r>
              <a:rPr lang="en-US" sz="2000" dirty="0"/>
              <a:t>16 blocks to the mile, or approximately 330 feet per block.  The first numbers on Main Street at Walnut Street shall be in the 100 series and shall increase to the east and west therefrom but shall not exceed 100 numbers to each block; 16 blocks to the mile, or approximately 330 feet per block.  Whenever a block is not 330 feet the block series for this segment shall be established at local intervals as the case may require.  </a:t>
            </a:r>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10</a:t>
            </a:fld>
            <a:endParaRPr lang="en-US"/>
          </a:p>
        </p:txBody>
      </p:sp>
    </p:spTree>
    <p:extLst>
      <p:ext uri="{BB962C8B-B14F-4D97-AF65-F5344CB8AC3E}">
        <p14:creationId xmlns:p14="http://schemas.microsoft.com/office/powerpoint/2010/main" val="2902749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Numbering schemas</a:t>
            </a:r>
            <a:endParaRPr lang="en-US" dirty="0"/>
          </a:p>
        </p:txBody>
      </p:sp>
      <p:sp>
        <p:nvSpPr>
          <p:cNvPr id="3" name="Content Placeholder 2"/>
          <p:cNvSpPr>
            <a:spLocks noGrp="1"/>
          </p:cNvSpPr>
          <p:nvPr>
            <p:ph sz="quarter" idx="1"/>
          </p:nvPr>
        </p:nvSpPr>
        <p:spPr/>
        <p:txBody>
          <a:bodyPr/>
          <a:lstStyle/>
          <a:p>
            <a:r>
              <a:rPr lang="en-US" dirty="0" smtClean="0"/>
              <a:t>Century, or Equal Interval System</a:t>
            </a: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11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057400"/>
            <a:ext cx="84201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24400" y="5715000"/>
            <a:ext cx="4057650" cy="369332"/>
          </a:xfrm>
          <a:prstGeom prst="rect">
            <a:avLst/>
          </a:prstGeom>
          <a:noFill/>
        </p:spPr>
        <p:txBody>
          <a:bodyPr wrap="square" rtlCol="0">
            <a:spAutoFit/>
          </a:bodyPr>
          <a:lstStyle/>
          <a:p>
            <a:r>
              <a:rPr lang="en-US" dirty="0" smtClean="0"/>
              <a:t>Image source: </a:t>
            </a:r>
            <a:r>
              <a:rPr lang="en-US" dirty="0" err="1" smtClean="0"/>
              <a:t>Osoyoos</a:t>
            </a:r>
            <a:r>
              <a:rPr lang="en-US" dirty="0" smtClean="0"/>
              <a:t> Ordinance</a:t>
            </a:r>
            <a:endParaRPr lang="en-US" dirty="0"/>
          </a:p>
        </p:txBody>
      </p:sp>
    </p:spTree>
    <p:extLst>
      <p:ext uri="{BB962C8B-B14F-4D97-AF65-F5344CB8AC3E}">
        <p14:creationId xmlns:p14="http://schemas.microsoft.com/office/powerpoint/2010/main" val="3194778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Numbering: Philadelphia Blocks</a:t>
            </a: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z="1400" smtClean="0"/>
              <a:pPr>
                <a:defRPr/>
              </a:pPr>
              <a:t>12</a:t>
            </a:fld>
            <a:endParaRPr lang="en-US" sz="1400"/>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2209800"/>
            <a:ext cx="62484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6397823"/>
            <a:ext cx="4343400" cy="307777"/>
          </a:xfrm>
          <a:prstGeom prst="rect">
            <a:avLst/>
          </a:prstGeom>
          <a:noFill/>
        </p:spPr>
        <p:txBody>
          <a:bodyPr wrap="square" rtlCol="0">
            <a:spAutoFit/>
          </a:bodyPr>
          <a:lstStyle/>
          <a:p>
            <a:r>
              <a:rPr lang="en-US" sz="1400" dirty="0" smtClean="0"/>
              <a:t>Image source: Reuben </a:t>
            </a:r>
            <a:r>
              <a:rPr lang="en-US" sz="1400" dirty="0"/>
              <a:t>S. Rose-Redwood </a:t>
            </a:r>
          </a:p>
        </p:txBody>
      </p:sp>
      <p:sp>
        <p:nvSpPr>
          <p:cNvPr id="8" name="Content Placeholder 2"/>
          <p:cNvSpPr txBox="1">
            <a:spLocks/>
          </p:cNvSpPr>
          <p:nvPr/>
        </p:nvSpPr>
        <p:spPr bwMode="auto">
          <a:xfrm>
            <a:off x="301752" y="1527048"/>
            <a:ext cx="7775448"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1" fontAlgn="base" hangingPunct="1">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1" fontAlgn="base" hangingPunct="1">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1" fontAlgn="base" hangingPunct="1">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1" fontAlgn="base" hangingPunct="1">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1" fontAlgn="base" hangingPunct="1">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US" dirty="0" smtClean="0"/>
              <a:t>Philadelphia blocks, or decimal system</a:t>
            </a:r>
          </a:p>
          <a:p>
            <a:pPr lvl="1"/>
            <a:r>
              <a:rPr lang="en-US" dirty="0" smtClean="0"/>
              <a:t>Metric blocks </a:t>
            </a:r>
          </a:p>
        </p:txBody>
      </p:sp>
    </p:spTree>
    <p:extLst>
      <p:ext uri="{BB962C8B-B14F-4D97-AF65-F5344CB8AC3E}">
        <p14:creationId xmlns:p14="http://schemas.microsoft.com/office/powerpoint/2010/main" val="278672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Conclude?</a:t>
            </a:r>
            <a:endParaRPr lang="en-US" dirty="0"/>
          </a:p>
        </p:txBody>
      </p:sp>
      <p:sp>
        <p:nvSpPr>
          <p:cNvPr id="3" name="Content Placeholder 2"/>
          <p:cNvSpPr>
            <a:spLocks noGrp="1"/>
          </p:cNvSpPr>
          <p:nvPr>
            <p:ph sz="quarter" idx="1"/>
          </p:nvPr>
        </p:nvSpPr>
        <p:spPr/>
        <p:txBody>
          <a:bodyPr/>
          <a:lstStyle/>
          <a:p>
            <a:r>
              <a:rPr lang="en-US" dirty="0" smtClean="0"/>
              <a:t>In the US, there is a high degree of local variation </a:t>
            </a:r>
          </a:p>
          <a:p>
            <a:pPr lvl="1"/>
            <a:r>
              <a:rPr lang="en-US" dirty="0" smtClean="0"/>
              <a:t>…in street naming schemas</a:t>
            </a:r>
          </a:p>
          <a:p>
            <a:pPr lvl="1"/>
            <a:r>
              <a:rPr lang="en-US" dirty="0" smtClean="0"/>
              <a:t>…in property numbering schemas</a:t>
            </a:r>
          </a:p>
          <a:p>
            <a:r>
              <a:rPr lang="en-US" dirty="0" smtClean="0"/>
              <a:t>There is unlikely to be any US national street naming/property numbering schema</a:t>
            </a:r>
          </a:p>
          <a:p>
            <a:pPr lvl="1"/>
            <a:r>
              <a:rPr lang="en-US" dirty="0" smtClean="0"/>
              <a:t>Local control is well-established</a:t>
            </a:r>
          </a:p>
          <a:p>
            <a:pPr lvl="1"/>
            <a:r>
              <a:rPr lang="en-US" dirty="0" smtClean="0"/>
              <a:t>US National Grid is too cumbersome for most people</a:t>
            </a:r>
          </a:p>
          <a:p>
            <a:r>
              <a:rPr lang="en-US" dirty="0" smtClean="0"/>
              <a:t>Need the ability to accurately describe </a:t>
            </a:r>
            <a:r>
              <a:rPr lang="en-US" i="1" dirty="0" smtClean="0"/>
              <a:t>any</a:t>
            </a:r>
            <a:r>
              <a:rPr lang="en-US" dirty="0" smtClean="0"/>
              <a:t> system of addresses</a:t>
            </a:r>
          </a:p>
          <a:p>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13</a:t>
            </a:fld>
            <a:endParaRPr lang="en-US"/>
          </a:p>
        </p:txBody>
      </p:sp>
    </p:spTree>
    <p:extLst>
      <p:ext uri="{BB962C8B-B14F-4D97-AF65-F5344CB8AC3E}">
        <p14:creationId xmlns:p14="http://schemas.microsoft.com/office/powerpoint/2010/main" val="397628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Current Practice</a:t>
            </a:r>
            <a:endParaRPr lang="en-US" dirty="0"/>
          </a:p>
        </p:txBody>
      </p:sp>
      <p:sp>
        <p:nvSpPr>
          <p:cNvPr id="3" name="Content Placeholder 2"/>
          <p:cNvSpPr>
            <a:spLocks noGrp="1"/>
          </p:cNvSpPr>
          <p:nvPr>
            <p:ph sz="quarter" idx="1"/>
          </p:nvPr>
        </p:nvSpPr>
        <p:spPr/>
        <p:txBody>
          <a:bodyPr/>
          <a:lstStyle/>
          <a:p>
            <a:r>
              <a:rPr lang="en-US" dirty="0" smtClean="0"/>
              <a:t>Addresses in the US do not increment uniformly by 2</a:t>
            </a:r>
          </a:p>
          <a:p>
            <a:pPr lvl="1"/>
            <a:r>
              <a:rPr lang="en-US" dirty="0" smtClean="0"/>
              <a:t>Implications for interpolation</a:t>
            </a:r>
          </a:p>
          <a:p>
            <a:r>
              <a:rPr lang="en-US" dirty="0" smtClean="0"/>
              <a:t>Tag </a:t>
            </a:r>
            <a:r>
              <a:rPr lang="en-US" b="1" dirty="0" err="1" smtClean="0">
                <a:latin typeface="Courier New" pitchFamily="49" charset="0"/>
                <a:cs typeface="Courier New" pitchFamily="49" charset="0"/>
              </a:rPr>
              <a:t>addr:street</a:t>
            </a:r>
            <a:r>
              <a:rPr lang="en-US" dirty="0" smtClean="0"/>
              <a:t> is overloaded with:</a:t>
            </a:r>
          </a:p>
          <a:p>
            <a:pPr lvl="1"/>
            <a:r>
              <a:rPr lang="en-US" dirty="0" smtClean="0"/>
              <a:t>Street Name</a:t>
            </a:r>
          </a:p>
          <a:p>
            <a:pPr lvl="1"/>
            <a:r>
              <a:rPr lang="en-US" dirty="0" smtClean="0"/>
              <a:t>Street Type</a:t>
            </a:r>
          </a:p>
          <a:p>
            <a:pPr lvl="1"/>
            <a:r>
              <a:rPr lang="en-US" dirty="0" smtClean="0"/>
              <a:t>Directional prefix</a:t>
            </a:r>
          </a:p>
          <a:p>
            <a:pPr lvl="1"/>
            <a:r>
              <a:rPr lang="en-US" dirty="0" smtClean="0"/>
              <a:t>Directional suffix</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14</a:t>
            </a:fld>
            <a:endParaRPr lang="en-US"/>
          </a:p>
        </p:txBody>
      </p:sp>
    </p:spTree>
    <p:extLst>
      <p:ext uri="{BB962C8B-B14F-4D97-AF65-F5344CB8AC3E}">
        <p14:creationId xmlns:p14="http://schemas.microsoft.com/office/powerpoint/2010/main" val="2029953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Current Schema</a:t>
            </a:r>
            <a:endParaRPr lang="en-US" dirty="0"/>
          </a:p>
        </p:txBody>
      </p:sp>
      <p:sp>
        <p:nvSpPr>
          <p:cNvPr id="3" name="Content Placeholder 2"/>
          <p:cNvSpPr>
            <a:spLocks noGrp="1"/>
          </p:cNvSpPr>
          <p:nvPr>
            <p:ph sz="quarter" idx="1"/>
          </p:nvPr>
        </p:nvSpPr>
        <p:spPr/>
        <p:txBody>
          <a:bodyPr/>
          <a:lstStyle/>
          <a:p>
            <a:r>
              <a:rPr lang="en-US" dirty="0" smtClean="0"/>
              <a:t>Tagging in current (&amp; widespread) usage is unsuitable for variety of address schemas</a:t>
            </a:r>
          </a:p>
          <a:p>
            <a:pPr lvl="1"/>
            <a:r>
              <a:rPr lang="en-US" dirty="0" smtClean="0"/>
              <a:t>Not descriptive of local conditions</a:t>
            </a:r>
          </a:p>
          <a:p>
            <a:pPr lvl="2"/>
            <a:r>
              <a:rPr lang="en-US" dirty="0" smtClean="0"/>
              <a:t>Cities with Lyman systems (e.g. Salt Lake City), hard to parse street names</a:t>
            </a:r>
          </a:p>
          <a:p>
            <a:pPr lvl="2"/>
            <a:r>
              <a:rPr lang="en-US" dirty="0" smtClean="0"/>
              <a:t>Street name and street type combined in one tag</a:t>
            </a:r>
          </a:p>
          <a:p>
            <a:pPr lvl="1"/>
            <a:r>
              <a:rPr lang="en-US" dirty="0" smtClean="0"/>
              <a:t>Expand? Or, not expand?</a:t>
            </a:r>
          </a:p>
          <a:p>
            <a:pPr lvl="2"/>
            <a:r>
              <a:rPr lang="en-US" dirty="0" smtClean="0"/>
              <a:t>“Saint” vs. “St.” vs. “Street”</a:t>
            </a:r>
          </a:p>
          <a:p>
            <a:pPr lvl="2"/>
            <a:r>
              <a:rPr lang="en-US" dirty="0" smtClean="0"/>
              <a:t>“Northwest” vs. “NW”</a:t>
            </a:r>
          </a:p>
          <a:p>
            <a:pPr lvl="1"/>
            <a:r>
              <a:rPr lang="en-US" dirty="0" smtClean="0"/>
              <a:t>Ambiguous Street Names</a:t>
            </a:r>
          </a:p>
          <a:p>
            <a:pPr lvl="2"/>
            <a:r>
              <a:rPr lang="en-US" dirty="0" smtClean="0"/>
              <a:t>“The Plaza” – Charlotte, NC</a:t>
            </a:r>
          </a:p>
          <a:p>
            <a:pPr lvl="2"/>
            <a:r>
              <a:rPr lang="en-US" dirty="0" smtClean="0"/>
              <a:t>“Boulevard” – Richmond, VA</a:t>
            </a:r>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15</a:t>
            </a:fld>
            <a:endParaRPr lang="en-US"/>
          </a:p>
        </p:txBody>
      </p:sp>
    </p:spTree>
    <p:extLst>
      <p:ext uri="{BB962C8B-B14F-4D97-AF65-F5344CB8AC3E}">
        <p14:creationId xmlns:p14="http://schemas.microsoft.com/office/powerpoint/2010/main" val="719677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 from an Address Schema?</a:t>
            </a:r>
            <a:endParaRPr lang="en-US" dirty="0"/>
          </a:p>
        </p:txBody>
      </p:sp>
      <p:sp>
        <p:nvSpPr>
          <p:cNvPr id="3" name="Content Placeholder 2"/>
          <p:cNvSpPr>
            <a:spLocks noGrp="1"/>
          </p:cNvSpPr>
          <p:nvPr>
            <p:ph sz="quarter" idx="1"/>
          </p:nvPr>
        </p:nvSpPr>
        <p:spPr/>
        <p:txBody>
          <a:bodyPr/>
          <a:lstStyle/>
          <a:p>
            <a:r>
              <a:rPr lang="en-US" dirty="0" smtClean="0"/>
              <a:t>The premise of a good address schema should be:</a:t>
            </a:r>
          </a:p>
          <a:p>
            <a:pPr lvl="1"/>
            <a:r>
              <a:rPr lang="en-US" dirty="0" smtClean="0"/>
              <a:t>Flexible</a:t>
            </a:r>
          </a:p>
          <a:p>
            <a:pPr lvl="1"/>
            <a:r>
              <a:rPr lang="en-US" dirty="0" smtClean="0"/>
              <a:t>Descriptive</a:t>
            </a:r>
          </a:p>
          <a:p>
            <a:pPr lvl="1"/>
            <a:r>
              <a:rPr lang="en-US" dirty="0" smtClean="0"/>
              <a:t>Understandable</a:t>
            </a:r>
          </a:p>
          <a:p>
            <a:pPr lvl="1"/>
            <a:r>
              <a:rPr lang="en-US" dirty="0" smtClean="0"/>
              <a:t>Granular</a:t>
            </a:r>
          </a:p>
          <a:p>
            <a:pPr lvl="1"/>
            <a:r>
              <a:rPr lang="en-US" dirty="0" smtClean="0"/>
              <a:t>Reflect local practice</a:t>
            </a:r>
          </a:p>
          <a:p>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16</a:t>
            </a:fld>
            <a:endParaRPr lang="en-US"/>
          </a:p>
        </p:txBody>
      </p:sp>
    </p:spTree>
    <p:extLst>
      <p:ext uri="{BB962C8B-B14F-4D97-AF65-F5344CB8AC3E}">
        <p14:creationId xmlns:p14="http://schemas.microsoft.com/office/powerpoint/2010/main" val="376462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Tags for Addresses</a:t>
            </a:r>
            <a:endParaRPr lang="en-US" dirty="0"/>
          </a:p>
        </p:txBody>
      </p:sp>
      <p:sp>
        <p:nvSpPr>
          <p:cNvPr id="3" name="Content Placeholder 2"/>
          <p:cNvSpPr>
            <a:spLocks noGrp="1"/>
          </p:cNvSpPr>
          <p:nvPr>
            <p:ph sz="quarter" idx="1"/>
          </p:nvPr>
        </p:nvSpPr>
        <p:spPr/>
        <p:txBody>
          <a:bodyPr/>
          <a:lstStyle/>
          <a:p>
            <a:r>
              <a:rPr lang="en-US" dirty="0" smtClean="0"/>
              <a:t>The addition of three tags</a:t>
            </a:r>
            <a:endParaRPr lang="en-US" dirty="0"/>
          </a:p>
          <a:p>
            <a:pPr lvl="1"/>
            <a:r>
              <a:rPr lang="en-US" b="1" dirty="0" err="1" smtClean="0">
                <a:latin typeface="Courier New" pitchFamily="49" charset="0"/>
                <a:cs typeface="Courier New" pitchFamily="49" charset="0"/>
              </a:rPr>
              <a:t>addr:street_type</a:t>
            </a:r>
            <a:r>
              <a:rPr lang="en-US" dirty="0" smtClean="0">
                <a:latin typeface="Courier MonoThai" pitchFamily="49" charset="0"/>
                <a:cs typeface="Courier MonoThai" pitchFamily="49" charset="0"/>
              </a:rPr>
              <a:t> </a:t>
            </a:r>
            <a:r>
              <a:rPr lang="en-US" dirty="0" smtClean="0"/>
              <a:t>– e.g. ‘Avenue’, ‘Street’, ‘Lane’, ‘Drive’, ‘Road’, etc.</a:t>
            </a:r>
          </a:p>
          <a:p>
            <a:pPr lvl="1"/>
            <a:r>
              <a:rPr lang="en-US" b="1" dirty="0" err="1" smtClean="0">
                <a:latin typeface="Courier New" pitchFamily="49" charset="0"/>
                <a:cs typeface="Courier New" pitchFamily="49" charset="0"/>
              </a:rPr>
              <a:t>addr:dir_pre</a:t>
            </a:r>
            <a:r>
              <a:rPr lang="en-US" dirty="0" smtClean="0"/>
              <a:t> – Directional prefix, e.g. ‘N, ‘North’, ‘NW’, ‘Northwest’, etc.</a:t>
            </a:r>
          </a:p>
          <a:p>
            <a:pPr lvl="1"/>
            <a:r>
              <a:rPr lang="en-US" b="1" dirty="0" err="1" smtClean="0">
                <a:latin typeface="Courier New" pitchFamily="49" charset="0"/>
                <a:cs typeface="Courier New" pitchFamily="49" charset="0"/>
              </a:rPr>
              <a:t>addr:dir_suf</a:t>
            </a:r>
            <a:r>
              <a:rPr lang="en-US" dirty="0" smtClean="0"/>
              <a:t> – Directional suffix, e.g. ‘S’, ‘South’, ‘SE’, ‘Southeast’, etc.</a:t>
            </a:r>
          </a:p>
          <a:p>
            <a:endParaRPr lang="en-US" dirty="0" smtClean="0"/>
          </a:p>
          <a:p>
            <a:r>
              <a:rPr lang="en-US" dirty="0" smtClean="0"/>
              <a:t>Limit the use of </a:t>
            </a:r>
            <a:r>
              <a:rPr lang="en-US" sz="2200" b="1" dirty="0" err="1" smtClean="0">
                <a:solidFill>
                  <a:schemeClr val="tx2"/>
                </a:solidFill>
                <a:latin typeface="Courier New" pitchFamily="49" charset="0"/>
                <a:cs typeface="Courier New" pitchFamily="49" charset="0"/>
              </a:rPr>
              <a:t>addr:street</a:t>
            </a:r>
            <a:endParaRPr lang="en-US" sz="2200" b="1" dirty="0" smtClean="0">
              <a:solidFill>
                <a:schemeClr val="tx2"/>
              </a:solidFill>
              <a:latin typeface="Courier New" pitchFamily="49" charset="0"/>
              <a:cs typeface="Courier New" pitchFamily="49" charset="0"/>
            </a:endParaRPr>
          </a:p>
          <a:p>
            <a:pPr lvl="1"/>
            <a:r>
              <a:rPr lang="en-US" dirty="0"/>
              <a:t>Name of street ONLY</a:t>
            </a:r>
          </a:p>
          <a:p>
            <a:endParaRPr lang="en-US" dirty="0" smtClean="0"/>
          </a:p>
          <a:p>
            <a:pPr lvl="1"/>
            <a:endParaRPr lang="en-US" dirty="0" smtClean="0"/>
          </a:p>
        </p:txBody>
      </p:sp>
      <p:sp>
        <p:nvSpPr>
          <p:cNvPr id="6" name="Slide Number Placeholder 5"/>
          <p:cNvSpPr>
            <a:spLocks noGrp="1"/>
          </p:cNvSpPr>
          <p:nvPr>
            <p:ph type="sldNum" sz="quarter" idx="12"/>
          </p:nvPr>
        </p:nvSpPr>
        <p:spPr/>
        <p:txBody>
          <a:bodyPr/>
          <a:lstStyle/>
          <a:p>
            <a:pPr>
              <a:defRPr/>
            </a:pPr>
            <a:fld id="{92DB627A-D47C-4F08-8CC3-F7741703BADD}" type="slidenum">
              <a:rPr lang="en-US" smtClean="0"/>
              <a:pPr>
                <a:defRPr/>
              </a:pPr>
              <a:t>17</a:t>
            </a:fld>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lstStyle/>
          <a:p>
            <a:r>
              <a:rPr lang="en-US" dirty="0" smtClean="0"/>
              <a:t>Sample Address: 	“6345 W. Euclid AV”</a:t>
            </a:r>
          </a:p>
          <a:p>
            <a:pPr lvl="1"/>
            <a:r>
              <a:rPr lang="en-US" b="1" dirty="0" err="1" smtClean="0">
                <a:latin typeface="Courier New" pitchFamily="49" charset="0"/>
                <a:cs typeface="Courier New" pitchFamily="49" charset="0"/>
              </a:rPr>
              <a:t>addr:housenumber</a:t>
            </a:r>
            <a:r>
              <a:rPr lang="en-US" dirty="0" smtClean="0"/>
              <a:t> = “6345”</a:t>
            </a:r>
          </a:p>
          <a:p>
            <a:pPr lvl="1"/>
            <a:r>
              <a:rPr lang="en-US" b="1" dirty="0" err="1">
                <a:latin typeface="Courier New" pitchFamily="49" charset="0"/>
                <a:cs typeface="Courier New" pitchFamily="49" charset="0"/>
              </a:rPr>
              <a:t>addr:dir_pre</a:t>
            </a:r>
            <a:r>
              <a:rPr lang="en-US" b="1" dirty="0">
                <a:latin typeface="Courier New" pitchFamily="49" charset="0"/>
                <a:cs typeface="Courier New" pitchFamily="49" charset="0"/>
              </a:rPr>
              <a:t> </a:t>
            </a:r>
            <a:r>
              <a:rPr lang="en-US" dirty="0" smtClean="0"/>
              <a:t>= “W”</a:t>
            </a:r>
          </a:p>
          <a:p>
            <a:pPr lvl="1"/>
            <a:r>
              <a:rPr lang="en-US" b="1" dirty="0" err="1" smtClean="0">
                <a:latin typeface="Courier New" pitchFamily="49" charset="0"/>
                <a:cs typeface="Courier New" pitchFamily="49" charset="0"/>
              </a:rPr>
              <a:t>addr:streetname</a:t>
            </a:r>
            <a:r>
              <a:rPr lang="en-US" b="1" dirty="0" smtClean="0">
                <a:latin typeface="Courier New" pitchFamily="49" charset="0"/>
                <a:cs typeface="Courier New" pitchFamily="49" charset="0"/>
              </a:rPr>
              <a:t> </a:t>
            </a:r>
            <a:r>
              <a:rPr lang="en-US" dirty="0" smtClean="0"/>
              <a:t>= “Euclid”</a:t>
            </a:r>
          </a:p>
          <a:p>
            <a:pPr lvl="1"/>
            <a:r>
              <a:rPr lang="en-US" b="1" dirty="0" err="1" smtClean="0">
                <a:latin typeface="Courier New" pitchFamily="49" charset="0"/>
                <a:cs typeface="Courier New" pitchFamily="49" charset="0"/>
              </a:rPr>
              <a:t>addr:street_type</a:t>
            </a:r>
            <a:r>
              <a:rPr lang="en-US" dirty="0" smtClean="0"/>
              <a:t> = “Avenue”</a:t>
            </a:r>
          </a:p>
          <a:p>
            <a:r>
              <a:rPr lang="en-US" dirty="0" smtClean="0"/>
              <a:t>Sample Address:	“468 13</a:t>
            </a:r>
            <a:r>
              <a:rPr lang="en-US" baseline="30000" dirty="0" smtClean="0"/>
              <a:t>th</a:t>
            </a:r>
            <a:r>
              <a:rPr lang="en-US" dirty="0" smtClean="0"/>
              <a:t> St NE”</a:t>
            </a:r>
          </a:p>
          <a:p>
            <a:pPr lvl="1"/>
            <a:r>
              <a:rPr lang="en-US" b="1" dirty="0" err="1">
                <a:latin typeface="Courier New" pitchFamily="49" charset="0"/>
                <a:cs typeface="Courier New" pitchFamily="49" charset="0"/>
              </a:rPr>
              <a:t>addr:housenumber</a:t>
            </a:r>
            <a:r>
              <a:rPr lang="en-US" dirty="0" smtClean="0"/>
              <a:t> = ‘468’</a:t>
            </a:r>
          </a:p>
          <a:p>
            <a:pPr lvl="1"/>
            <a:r>
              <a:rPr lang="en-US" b="1" dirty="0" err="1" smtClean="0">
                <a:latin typeface="Courier New" pitchFamily="49" charset="0"/>
                <a:cs typeface="Courier New" pitchFamily="49" charset="0"/>
              </a:rPr>
              <a:t>addr:streetname</a:t>
            </a:r>
            <a:r>
              <a:rPr lang="en-US" dirty="0" smtClean="0"/>
              <a:t> </a:t>
            </a:r>
            <a:r>
              <a:rPr lang="en-US" dirty="0" smtClean="0"/>
              <a:t>= ‘13</a:t>
            </a:r>
            <a:r>
              <a:rPr lang="en-US" baseline="30000" dirty="0" smtClean="0"/>
              <a:t>th</a:t>
            </a:r>
            <a:r>
              <a:rPr lang="en-US" dirty="0" smtClean="0"/>
              <a:t>’</a:t>
            </a:r>
          </a:p>
          <a:p>
            <a:pPr lvl="1"/>
            <a:r>
              <a:rPr lang="en-US" b="1" dirty="0" err="1">
                <a:latin typeface="Courier New" pitchFamily="49" charset="0"/>
                <a:cs typeface="Courier New" pitchFamily="49" charset="0"/>
              </a:rPr>
              <a:t>addr:street_type</a:t>
            </a:r>
            <a:r>
              <a:rPr lang="en-US" dirty="0" smtClean="0"/>
              <a:t> = ‘Street’</a:t>
            </a:r>
          </a:p>
          <a:p>
            <a:pPr lvl="1"/>
            <a:r>
              <a:rPr lang="en-US" b="1" dirty="0" err="1">
                <a:latin typeface="Courier New" pitchFamily="49" charset="0"/>
                <a:cs typeface="Courier New" pitchFamily="49" charset="0"/>
              </a:rPr>
              <a:t>addr:dir_suf</a:t>
            </a:r>
            <a:r>
              <a:rPr lang="en-US" dirty="0" smtClean="0"/>
              <a:t> = ‘NE’	</a:t>
            </a: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18</a:t>
            </a:fld>
            <a:endParaRPr lang="en-US"/>
          </a:p>
        </p:txBody>
      </p:sp>
    </p:spTree>
    <p:extLst>
      <p:ext uri="{BB962C8B-B14F-4D97-AF65-F5344CB8AC3E}">
        <p14:creationId xmlns:p14="http://schemas.microsoft.com/office/powerpoint/2010/main" val="2452054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Benefits?</a:t>
            </a:r>
            <a:endParaRPr lang="en-US" dirty="0"/>
          </a:p>
        </p:txBody>
      </p:sp>
      <p:sp>
        <p:nvSpPr>
          <p:cNvPr id="5" name="Content Placeholder 4"/>
          <p:cNvSpPr>
            <a:spLocks noGrp="1"/>
          </p:cNvSpPr>
          <p:nvPr>
            <p:ph sz="quarter" idx="1"/>
          </p:nvPr>
        </p:nvSpPr>
        <p:spPr/>
        <p:txBody>
          <a:bodyPr/>
          <a:lstStyle/>
          <a:p>
            <a:r>
              <a:rPr lang="en-US" dirty="0" smtClean="0"/>
              <a:t>Expands </a:t>
            </a:r>
            <a:r>
              <a:rPr lang="en-US" dirty="0"/>
              <a:t>the </a:t>
            </a:r>
            <a:r>
              <a:rPr lang="en-US" i="1" dirty="0"/>
              <a:t>descriptive </a:t>
            </a:r>
            <a:r>
              <a:rPr lang="en-US" dirty="0"/>
              <a:t>power of addresses</a:t>
            </a:r>
            <a:r>
              <a:rPr lang="en-US" dirty="0" smtClean="0"/>
              <a:t>…</a:t>
            </a:r>
          </a:p>
          <a:p>
            <a:pPr lvl="1"/>
            <a:r>
              <a:rPr lang="en-US" dirty="0" smtClean="0"/>
              <a:t>More granularity</a:t>
            </a:r>
          </a:p>
          <a:p>
            <a:pPr lvl="1"/>
            <a:r>
              <a:rPr lang="en-US" dirty="0" smtClean="0"/>
              <a:t>Less overloading of tagging schema (e.g. </a:t>
            </a:r>
            <a:r>
              <a:rPr lang="en-US" b="1" dirty="0" err="1" smtClean="0">
                <a:latin typeface="Courier New" pitchFamily="49" charset="0"/>
                <a:cs typeface="Courier New" pitchFamily="49" charset="0"/>
              </a:rPr>
              <a:t>addr:street</a:t>
            </a:r>
            <a:endParaRPr lang="en-US" b="1" dirty="0" smtClean="0">
              <a:latin typeface="Courier New" pitchFamily="49" charset="0"/>
              <a:cs typeface="Courier New" pitchFamily="49" charset="0"/>
            </a:endParaRPr>
          </a:p>
          <a:p>
            <a:pPr lvl="1"/>
            <a:r>
              <a:rPr lang="en-US" dirty="0" smtClean="0"/>
              <a:t>Minimal increase in effort </a:t>
            </a:r>
            <a:endParaRPr lang="en-US" dirty="0"/>
          </a:p>
          <a:p>
            <a:r>
              <a:rPr lang="en-US" dirty="0" smtClean="0"/>
              <a:t>Better reflect the way US addresses are assigned</a:t>
            </a:r>
          </a:p>
          <a:p>
            <a:pPr lvl="1"/>
            <a:r>
              <a:rPr lang="en-US" dirty="0" smtClean="0"/>
              <a:t>Consistent with local government practice</a:t>
            </a:r>
          </a:p>
          <a:p>
            <a:pPr lvl="1"/>
            <a:r>
              <a:rPr lang="en-US" dirty="0" smtClean="0"/>
              <a:t>Facilitate local government as address data source</a:t>
            </a:r>
          </a:p>
          <a:p>
            <a:r>
              <a:rPr lang="en-US" dirty="0" smtClean="0"/>
              <a:t>More accurate description of local conditions</a:t>
            </a:r>
          </a:p>
          <a:p>
            <a:pPr lvl="1"/>
            <a:r>
              <a:rPr lang="en-US" dirty="0" smtClean="0"/>
              <a:t>Greater flexibility accommodates variations in local practice</a:t>
            </a:r>
          </a:p>
          <a:p>
            <a:endParaRPr lang="en-US" dirty="0" smtClean="0"/>
          </a:p>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19</a:t>
            </a:fld>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sz="2800" dirty="0" smtClean="0"/>
              <a:t>What is an Address and Why </a:t>
            </a:r>
            <a:r>
              <a:rPr lang="en-US" sz="2800" dirty="0"/>
              <a:t>D</a:t>
            </a:r>
            <a:r>
              <a:rPr lang="en-US" sz="2800" dirty="0" smtClean="0"/>
              <a:t>o </a:t>
            </a:r>
            <a:r>
              <a:rPr lang="en-US" sz="2800" dirty="0"/>
              <a:t>W</a:t>
            </a:r>
            <a:r>
              <a:rPr lang="en-US" sz="2800" dirty="0" smtClean="0"/>
              <a:t>e </a:t>
            </a:r>
            <a:r>
              <a:rPr lang="en-US" sz="2800" dirty="0"/>
              <a:t>C</a:t>
            </a:r>
            <a:r>
              <a:rPr lang="en-US" sz="2800" dirty="0" smtClean="0"/>
              <a:t>are?</a:t>
            </a:r>
          </a:p>
          <a:p>
            <a:endParaRPr lang="en-US" sz="2800" dirty="0" smtClean="0"/>
          </a:p>
          <a:p>
            <a:r>
              <a:rPr lang="en-US" sz="2800" dirty="0" smtClean="0"/>
              <a:t>Characteristics of US Addresses</a:t>
            </a:r>
          </a:p>
          <a:p>
            <a:endParaRPr lang="en-US" sz="2800" dirty="0"/>
          </a:p>
          <a:p>
            <a:r>
              <a:rPr lang="en-US" sz="2800" dirty="0" smtClean="0"/>
              <a:t>Why We Need to Expand Our Tagging</a:t>
            </a:r>
          </a:p>
          <a:p>
            <a:endParaRPr lang="en-US" sz="2800" dirty="0" smtClean="0"/>
          </a:p>
          <a:p>
            <a:r>
              <a:rPr lang="en-US" sz="2800" dirty="0" smtClean="0"/>
              <a:t>How to Improve Our Address Tagging Practice</a:t>
            </a:r>
          </a:p>
          <a:p>
            <a:endParaRPr lang="en-US" sz="2800" dirty="0" smtClean="0"/>
          </a:p>
          <a:p>
            <a:r>
              <a:rPr lang="en-US" sz="2800" dirty="0" smtClean="0"/>
              <a:t>Benefits to the OSM Community</a:t>
            </a:r>
            <a:endParaRPr lang="en-US" dirty="0" smtClean="0"/>
          </a:p>
          <a:p>
            <a:endParaRPr lang="en-US" dirty="0" smtClean="0"/>
          </a:p>
        </p:txBody>
      </p:sp>
      <p:sp>
        <p:nvSpPr>
          <p:cNvPr id="6" name="Slide Number Placeholder 5"/>
          <p:cNvSpPr>
            <a:spLocks noGrp="1"/>
          </p:cNvSpPr>
          <p:nvPr>
            <p:ph type="sldNum" sz="quarter" idx="12"/>
          </p:nvPr>
        </p:nvSpPr>
        <p:spPr/>
        <p:txBody>
          <a:bodyPr/>
          <a:lstStyle/>
          <a:p>
            <a:pPr>
              <a:defRPr/>
            </a:pPr>
            <a:fld id="{92DB627A-D47C-4F08-8CC3-F7741703BADD}" type="slidenum">
              <a:rPr lang="en-US" smtClean="0"/>
              <a:pPr>
                <a:defRPr/>
              </a:pPr>
              <a:t>2</a:t>
            </a:fld>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smtClean="0"/>
              <a:t>Street naming and address assignment vary widely across the US</a:t>
            </a:r>
          </a:p>
          <a:p>
            <a:pPr lvl="1"/>
            <a:r>
              <a:rPr lang="en-US" dirty="0" smtClean="0"/>
              <a:t>Local variation in schemas</a:t>
            </a:r>
          </a:p>
          <a:p>
            <a:pPr lvl="1"/>
            <a:r>
              <a:rPr lang="en-US" dirty="0" smtClean="0"/>
              <a:t>Local authority for addressing</a:t>
            </a:r>
          </a:p>
          <a:p>
            <a:r>
              <a:rPr lang="en-US" dirty="0" smtClean="0"/>
              <a:t>Current practice is inadequate</a:t>
            </a:r>
          </a:p>
          <a:p>
            <a:pPr lvl="1"/>
            <a:r>
              <a:rPr lang="en-US" dirty="0" smtClean="0"/>
              <a:t>Omits valuable data</a:t>
            </a:r>
          </a:p>
          <a:p>
            <a:pPr lvl="1"/>
            <a:r>
              <a:rPr lang="en-US" dirty="0" smtClean="0"/>
              <a:t>Inflexible for local conditions</a:t>
            </a:r>
          </a:p>
          <a:p>
            <a:r>
              <a:rPr lang="en-US" dirty="0" smtClean="0"/>
              <a:t>Adding just three tags yields great improvements</a:t>
            </a:r>
          </a:p>
          <a:p>
            <a:pPr lvl="1"/>
            <a:r>
              <a:rPr lang="en-US" dirty="0" smtClean="0"/>
              <a:t>Greater descriptive power</a:t>
            </a:r>
          </a:p>
          <a:p>
            <a:pPr lvl="1"/>
            <a:r>
              <a:rPr lang="en-US" dirty="0" smtClean="0"/>
              <a:t>Flexibility for local mappers</a:t>
            </a:r>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20</a:t>
            </a:fld>
            <a:endParaRPr lang="en-US"/>
          </a:p>
        </p:txBody>
      </p:sp>
    </p:spTree>
    <p:extLst>
      <p:ext uri="{BB962C8B-B14F-4D97-AF65-F5344CB8AC3E}">
        <p14:creationId xmlns:p14="http://schemas.microsoft.com/office/powerpoint/2010/main" val="1904322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References/Resources</a:t>
            </a:r>
            <a:endParaRPr lang="en-US" dirty="0"/>
          </a:p>
        </p:txBody>
      </p:sp>
      <p:sp>
        <p:nvSpPr>
          <p:cNvPr id="3" name="Content Placeholder 2"/>
          <p:cNvSpPr>
            <a:spLocks noGrp="1"/>
          </p:cNvSpPr>
          <p:nvPr>
            <p:ph sz="quarter" idx="1"/>
          </p:nvPr>
        </p:nvSpPr>
        <p:spPr>
          <a:xfrm>
            <a:off x="149352" y="1527048"/>
            <a:ext cx="8689848" cy="4572000"/>
          </a:xfrm>
        </p:spPr>
        <p:txBody>
          <a:bodyPr/>
          <a:lstStyle/>
          <a:p>
            <a:r>
              <a:rPr lang="en-US" sz="2400" dirty="0" smtClean="0"/>
              <a:t>Address Improvement Wiki Page</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29751"/>
            <a:ext cx="7620000" cy="4432090"/>
          </a:xfrm>
          <a:prstGeom prst="rect">
            <a:avLst/>
          </a:prstGeom>
        </p:spPr>
      </p:pic>
    </p:spTree>
    <p:extLst>
      <p:ext uri="{BB962C8B-B14F-4D97-AF65-F5344CB8AC3E}">
        <p14:creationId xmlns:p14="http://schemas.microsoft.com/office/powerpoint/2010/main" val="2960847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Addressing References/Resources</a:t>
            </a:r>
            <a:endParaRPr lang="en-US" dirty="0"/>
          </a:p>
        </p:txBody>
      </p:sp>
      <p:sp>
        <p:nvSpPr>
          <p:cNvPr id="3" name="Content Placeholder 2"/>
          <p:cNvSpPr>
            <a:spLocks noGrp="1"/>
          </p:cNvSpPr>
          <p:nvPr>
            <p:ph sz="quarter" idx="1"/>
          </p:nvPr>
        </p:nvSpPr>
        <p:spPr/>
        <p:txBody>
          <a:bodyPr/>
          <a:lstStyle/>
          <a:p>
            <a:r>
              <a:rPr lang="en-US" sz="2400" dirty="0" smtClean="0"/>
              <a:t>Street-Naming and Property Numbering Systems. Margaret A. Corwin. Planning Advisory Service, Report No. 332. </a:t>
            </a:r>
          </a:p>
          <a:p>
            <a:pPr marL="0" indent="0">
              <a:buNone/>
            </a:pPr>
            <a:endParaRPr lang="en-US" sz="2400" dirty="0" smtClean="0"/>
          </a:p>
          <a:p>
            <a:r>
              <a:rPr lang="en-US" sz="2400" dirty="0" smtClean="0"/>
              <a:t>US Thoroughfare, Landmark, &amp; Postal </a:t>
            </a:r>
            <a:r>
              <a:rPr lang="en-US" sz="2400" dirty="0"/>
              <a:t>Address </a:t>
            </a:r>
            <a:r>
              <a:rPr lang="en-US" sz="2400" dirty="0" smtClean="0"/>
              <a:t>Data Standard </a:t>
            </a:r>
          </a:p>
          <a:p>
            <a:pPr lvl="1"/>
            <a:r>
              <a:rPr lang="en-US" sz="1100" dirty="0" smtClean="0">
                <a:solidFill>
                  <a:schemeClr val="tx2">
                    <a:lumMod val="75000"/>
                  </a:schemeClr>
                </a:solidFill>
                <a:hlinkClick r:id="rId2"/>
              </a:rPr>
              <a:t>http</a:t>
            </a:r>
            <a:r>
              <a:rPr lang="en-US" sz="1100" dirty="0">
                <a:solidFill>
                  <a:schemeClr val="tx2">
                    <a:lumMod val="75000"/>
                  </a:schemeClr>
                </a:solidFill>
                <a:hlinkClick r:id="rId2"/>
              </a:rPr>
              <a:t>://</a:t>
            </a:r>
            <a:r>
              <a:rPr lang="en-US" sz="1100" dirty="0" smtClean="0">
                <a:solidFill>
                  <a:schemeClr val="tx2">
                    <a:lumMod val="75000"/>
                  </a:schemeClr>
                </a:solidFill>
                <a:hlinkClick r:id="rId2"/>
              </a:rPr>
              <a:t>www.fgdc.gov/standards/projects/FGDC-standards-projects/street-address/FGDC_endorsedAddressStandard.zip</a:t>
            </a:r>
            <a:endParaRPr lang="en-US" sz="1100" dirty="0" smtClean="0">
              <a:solidFill>
                <a:schemeClr val="tx2">
                  <a:lumMod val="75000"/>
                </a:schemeClr>
              </a:solidFill>
            </a:endParaRPr>
          </a:p>
          <a:p>
            <a:pPr marL="274638" lvl="1" indent="0">
              <a:buNone/>
            </a:pPr>
            <a:endParaRPr lang="en-US" sz="1100" dirty="0">
              <a:solidFill>
                <a:schemeClr val="tx2">
                  <a:lumMod val="75000"/>
                </a:schemeClr>
              </a:solidFill>
            </a:endParaRPr>
          </a:p>
          <a:p>
            <a:r>
              <a:rPr lang="en-US" sz="2400" dirty="0" err="1" smtClean="0"/>
              <a:t>Governmentality</a:t>
            </a:r>
            <a:r>
              <a:rPr lang="en-US" sz="2400" dirty="0" smtClean="0"/>
              <a:t>, the Grid, and the Beginnings of a Critical Spatial History of the Geo-coded World. PhD dissertation, Reuben </a:t>
            </a:r>
            <a:r>
              <a:rPr lang="en-US" sz="2400" dirty="0"/>
              <a:t>S. </a:t>
            </a:r>
            <a:r>
              <a:rPr lang="en-US" sz="2400" dirty="0" smtClean="0"/>
              <a:t>Rose-Redwood</a:t>
            </a:r>
            <a:endParaRPr lang="en-US" sz="2400" dirty="0" smtClean="0"/>
          </a:p>
          <a:p>
            <a:pPr lvl="1"/>
            <a:r>
              <a:rPr lang="en-US" sz="1100" dirty="0">
                <a:hlinkClick r:id="rId3"/>
              </a:rPr>
              <a:t>https://</a:t>
            </a:r>
            <a:r>
              <a:rPr lang="en-US" sz="1100" dirty="0" smtClean="0">
                <a:hlinkClick r:id="rId3"/>
              </a:rPr>
              <a:t>etda.libraries.psu.edu/paper/6981/2245</a:t>
            </a:r>
            <a:endParaRPr lang="en-US" sz="1100" dirty="0" smtClean="0"/>
          </a:p>
          <a:p>
            <a:pPr lvl="1"/>
            <a:endParaRPr lang="en-US" sz="1100" dirty="0"/>
          </a:p>
          <a:p>
            <a:endParaRPr lang="en-US" sz="3200"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22</a:t>
            </a:fld>
            <a:endParaRPr lang="en-US"/>
          </a:p>
        </p:txBody>
      </p:sp>
    </p:spTree>
    <p:extLst>
      <p:ext uri="{BB962C8B-B14F-4D97-AF65-F5344CB8AC3E}">
        <p14:creationId xmlns:p14="http://schemas.microsoft.com/office/powerpoint/2010/main" val="3284530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lstStyle/>
          <a:p>
            <a:r>
              <a:rPr lang="en-US" dirty="0" smtClean="0"/>
              <a:t>Questions?</a:t>
            </a:r>
          </a:p>
          <a:p>
            <a:pPr>
              <a:buNone/>
            </a:pPr>
            <a:endParaRPr lang="en-US" dirty="0" smtClean="0"/>
          </a:p>
          <a:p>
            <a:endParaRPr lang="en-US" dirty="0" smtClean="0"/>
          </a:p>
          <a:p>
            <a:pPr>
              <a:buNone/>
            </a:pPr>
            <a:endParaRPr lang="en-US" dirty="0" smtClean="0"/>
          </a:p>
          <a:p>
            <a:r>
              <a:rPr lang="en-US" dirty="0" smtClean="0"/>
              <a:t>Steven Johnson</a:t>
            </a:r>
          </a:p>
          <a:p>
            <a:pPr lvl="1"/>
            <a:r>
              <a:rPr lang="en-US" dirty="0" smtClean="0"/>
              <a:t>(e) sejohnson8@gmail.com</a:t>
            </a:r>
          </a:p>
          <a:p>
            <a:pPr lvl="1"/>
            <a:r>
              <a:rPr lang="en-US" dirty="0" smtClean="0"/>
              <a:t>(t) @geomantic</a:t>
            </a:r>
          </a:p>
          <a:p>
            <a:pPr lvl="1"/>
            <a:endParaRPr lang="en-US" dirty="0"/>
          </a:p>
        </p:txBody>
      </p:sp>
      <p:sp>
        <p:nvSpPr>
          <p:cNvPr id="6" name="Slide Number Placeholder 5"/>
          <p:cNvSpPr>
            <a:spLocks noGrp="1"/>
          </p:cNvSpPr>
          <p:nvPr>
            <p:ph type="sldNum" sz="quarter" idx="12"/>
          </p:nvPr>
        </p:nvSpPr>
        <p:spPr/>
        <p:txBody>
          <a:bodyPr/>
          <a:lstStyle/>
          <a:p>
            <a:pPr>
              <a:defRPr/>
            </a:pPr>
            <a:fld id="{92DB627A-D47C-4F08-8CC3-F7741703BADD}" type="slidenum">
              <a:rPr lang="en-US" smtClean="0"/>
              <a:pPr>
                <a:defRPr/>
              </a:pPr>
              <a:t>23</a:t>
            </a:fld>
            <a:endParaRPr lang="en-US"/>
          </a:p>
        </p:txBody>
      </p:sp>
      <p:pic>
        <p:nvPicPr>
          <p:cNvPr id="7" name="Picture 6" descr="by-sa.png"/>
          <p:cNvPicPr>
            <a:picLocks noChangeAspect="1"/>
          </p:cNvPicPr>
          <p:nvPr/>
        </p:nvPicPr>
        <p:blipFill>
          <a:blip r:embed="rId2" cstate="print"/>
          <a:stretch>
            <a:fillRect/>
          </a:stretch>
        </p:blipFill>
        <p:spPr>
          <a:xfrm>
            <a:off x="228600" y="5562600"/>
            <a:ext cx="998811" cy="349460"/>
          </a:xfrm>
          <a:prstGeom prst="rect">
            <a:avLst/>
          </a:prstGeom>
        </p:spPr>
      </p:pic>
      <p:sp>
        <p:nvSpPr>
          <p:cNvPr id="8" name="TextBox 7"/>
          <p:cNvSpPr txBox="1"/>
          <p:nvPr/>
        </p:nvSpPr>
        <p:spPr>
          <a:xfrm>
            <a:off x="1295400" y="5562600"/>
            <a:ext cx="7620000" cy="400110"/>
          </a:xfrm>
          <a:prstGeom prst="rect">
            <a:avLst/>
          </a:prstGeom>
          <a:noFill/>
        </p:spPr>
        <p:txBody>
          <a:bodyPr wrap="square" rtlCol="0">
            <a:spAutoFit/>
          </a:bodyPr>
          <a:lstStyle/>
          <a:p>
            <a:r>
              <a:rPr lang="en-US" sz="1000" dirty="0" smtClean="0"/>
              <a:t>This document licensed in entirety by Creative Commons CC-by-SA. For specific terms of license, see: http://creativecommons.org/licenses/by-sa/3.0/ </a:t>
            </a:r>
            <a:endParaRPr lang="en-US" sz="1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Addresses vs. Address Ranges</a:t>
            </a:r>
            <a:endParaRPr lang="en-US" dirty="0"/>
          </a:p>
        </p:txBody>
      </p:sp>
      <p:sp>
        <p:nvSpPr>
          <p:cNvPr id="5" name="Content Placeholder 4"/>
          <p:cNvSpPr>
            <a:spLocks noGrp="1"/>
          </p:cNvSpPr>
          <p:nvPr>
            <p:ph sz="quarter" idx="1"/>
          </p:nvPr>
        </p:nvSpPr>
        <p:spPr/>
        <p:txBody>
          <a:bodyPr>
            <a:normAutofit/>
          </a:bodyPr>
          <a:lstStyle/>
          <a:p>
            <a:r>
              <a:rPr lang="en-US" sz="3200" dirty="0" smtClean="0"/>
              <a:t>Addresses are point features</a:t>
            </a:r>
          </a:p>
          <a:p>
            <a:pPr lvl="1"/>
            <a:r>
              <a:rPr lang="en-US" dirty="0" smtClean="0">
                <a:solidFill>
                  <a:schemeClr val="tx2">
                    <a:lumMod val="50000"/>
                  </a:schemeClr>
                </a:solidFill>
              </a:rPr>
              <a:t>Uniquely apply to one place (mostly)</a:t>
            </a:r>
          </a:p>
          <a:p>
            <a:pPr lvl="1"/>
            <a:r>
              <a:rPr lang="en-US" dirty="0" smtClean="0">
                <a:solidFill>
                  <a:schemeClr val="tx2">
                    <a:lumMod val="50000"/>
                  </a:schemeClr>
                </a:solidFill>
              </a:rPr>
              <a:t>1:1 match description to coordinates</a:t>
            </a:r>
          </a:p>
          <a:p>
            <a:pPr lvl="1"/>
            <a:r>
              <a:rPr lang="en-US" dirty="0" smtClean="0">
                <a:solidFill>
                  <a:schemeClr val="tx2">
                    <a:lumMod val="50000"/>
                  </a:schemeClr>
                </a:solidFill>
              </a:rPr>
              <a:t>May </a:t>
            </a:r>
            <a:r>
              <a:rPr lang="en-US" i="1" dirty="0" smtClean="0">
                <a:solidFill>
                  <a:schemeClr val="tx2">
                    <a:lumMod val="50000"/>
                  </a:schemeClr>
                </a:solidFill>
              </a:rPr>
              <a:t>reference </a:t>
            </a:r>
            <a:r>
              <a:rPr lang="en-US" dirty="0" smtClean="0">
                <a:solidFill>
                  <a:schemeClr val="tx2">
                    <a:lumMod val="50000"/>
                  </a:schemeClr>
                </a:solidFill>
              </a:rPr>
              <a:t>a street (or linear feature)</a:t>
            </a:r>
          </a:p>
          <a:p>
            <a:r>
              <a:rPr lang="en-US" sz="3200" dirty="0" smtClean="0"/>
              <a:t>Address ranges are linear features</a:t>
            </a:r>
          </a:p>
          <a:p>
            <a:pPr lvl="1"/>
            <a:r>
              <a:rPr lang="en-US" dirty="0" smtClean="0">
                <a:solidFill>
                  <a:schemeClr val="tx2">
                    <a:lumMod val="50000"/>
                  </a:schemeClr>
                </a:solidFill>
              </a:rPr>
              <a:t>Describe a sequence of addresses</a:t>
            </a:r>
          </a:p>
          <a:p>
            <a:pPr lvl="1"/>
            <a:r>
              <a:rPr lang="en-US" dirty="0" smtClean="0">
                <a:solidFill>
                  <a:schemeClr val="tx2">
                    <a:lumMod val="50000"/>
                  </a:schemeClr>
                </a:solidFill>
              </a:rPr>
              <a:t>Associated with a street (or linear feature)</a:t>
            </a:r>
          </a:p>
          <a:p>
            <a:pPr lvl="1"/>
            <a:endParaRPr lang="en-US" dirty="0" smtClean="0"/>
          </a:p>
          <a:p>
            <a:r>
              <a:rPr lang="en-US" sz="3200" dirty="0" smtClean="0"/>
              <a:t>Our concern here is with address points</a:t>
            </a:r>
            <a:endParaRPr lang="en-US" sz="3200" dirty="0"/>
          </a:p>
        </p:txBody>
      </p:sp>
      <p:sp>
        <p:nvSpPr>
          <p:cNvPr id="6" name="Slide Number Placeholder 5"/>
          <p:cNvSpPr>
            <a:spLocks noGrp="1"/>
          </p:cNvSpPr>
          <p:nvPr>
            <p:ph type="sldNum" sz="quarter" idx="12"/>
          </p:nvPr>
        </p:nvSpPr>
        <p:spPr/>
        <p:txBody>
          <a:bodyPr/>
          <a:lstStyle/>
          <a:p>
            <a:pPr>
              <a:defRPr/>
            </a:pPr>
            <a:fld id="{92DB627A-D47C-4F08-8CC3-F7741703BADD}" type="slidenum">
              <a:rPr lang="en-US" smtClean="0"/>
              <a:pPr>
                <a:defRPr/>
              </a:pPr>
              <a:t>3</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ox(in)">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ox(in)">
                                      <p:cBhvr>
                                        <p:cTn id="21" dur="500"/>
                                        <p:tgtEl>
                                          <p:spTgt spid="5">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ox(in)">
                                      <p:cBhvr>
                                        <p:cTn id="24" dur="500"/>
                                        <p:tgtEl>
                                          <p:spTgt spid="5">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ox(in)">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box(in)">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care about addresses?</a:t>
            </a:r>
            <a:endParaRPr lang="en-US" dirty="0"/>
          </a:p>
        </p:txBody>
      </p:sp>
      <p:sp>
        <p:nvSpPr>
          <p:cNvPr id="3" name="Content Placeholder 2"/>
          <p:cNvSpPr>
            <a:spLocks noGrp="1"/>
          </p:cNvSpPr>
          <p:nvPr>
            <p:ph sz="quarter" idx="1"/>
          </p:nvPr>
        </p:nvSpPr>
        <p:spPr/>
        <p:txBody>
          <a:bodyPr/>
          <a:lstStyle/>
          <a:p>
            <a:pPr>
              <a:spcAft>
                <a:spcPts val="1200"/>
              </a:spcAft>
            </a:pPr>
            <a:r>
              <a:rPr lang="en-US" dirty="0" smtClean="0"/>
              <a:t>Addresses are the most granular geographic features</a:t>
            </a:r>
          </a:p>
          <a:p>
            <a:pPr>
              <a:spcAft>
                <a:spcPts val="1200"/>
              </a:spcAft>
            </a:pPr>
            <a:r>
              <a:rPr lang="en-US" dirty="0" smtClean="0"/>
              <a:t>Support routing – E911 &amp; Emergency Services </a:t>
            </a:r>
          </a:p>
          <a:p>
            <a:pPr>
              <a:spcAft>
                <a:spcPts val="1200"/>
              </a:spcAft>
            </a:pPr>
            <a:r>
              <a:rPr lang="en-US" dirty="0" smtClean="0"/>
              <a:t>Support supply chain management – Delivery</a:t>
            </a:r>
          </a:p>
          <a:p>
            <a:pPr>
              <a:spcAft>
                <a:spcPts val="1200"/>
              </a:spcAft>
            </a:pPr>
            <a:r>
              <a:rPr lang="en-US" dirty="0" smtClean="0"/>
              <a:t>Support work order management - Logistics</a:t>
            </a:r>
          </a:p>
          <a:p>
            <a:pPr>
              <a:spcAft>
                <a:spcPts val="1200"/>
              </a:spcAft>
            </a:pPr>
            <a:r>
              <a:rPr lang="en-US" dirty="0" smtClean="0"/>
              <a:t>Support statistics and surveys – Census, Polling</a:t>
            </a:r>
          </a:p>
          <a:p>
            <a:pPr>
              <a:spcAft>
                <a:spcPts val="1200"/>
              </a:spcAft>
            </a:pPr>
            <a:r>
              <a:rPr lang="en-US" dirty="0" smtClean="0"/>
              <a:t>Numerous navigation, </a:t>
            </a:r>
            <a:r>
              <a:rPr lang="en-US" dirty="0" err="1" smtClean="0"/>
              <a:t>wayfinding</a:t>
            </a:r>
            <a:r>
              <a:rPr lang="en-US" dirty="0" smtClean="0"/>
              <a:t>, and mental maps</a:t>
            </a: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4</a:t>
            </a:fld>
            <a:endParaRPr lang="en-US"/>
          </a:p>
        </p:txBody>
      </p:sp>
    </p:spTree>
    <p:extLst>
      <p:ext uri="{BB962C8B-B14F-4D97-AF65-F5344CB8AC3E}">
        <p14:creationId xmlns:p14="http://schemas.microsoft.com/office/powerpoint/2010/main" val="2372188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US Addressing Practice</a:t>
            </a:r>
            <a:endParaRPr lang="en-US" dirty="0"/>
          </a:p>
        </p:txBody>
      </p:sp>
      <p:sp>
        <p:nvSpPr>
          <p:cNvPr id="3" name="Content Placeholder 2"/>
          <p:cNvSpPr>
            <a:spLocks noGrp="1"/>
          </p:cNvSpPr>
          <p:nvPr>
            <p:ph sz="quarter" idx="1"/>
          </p:nvPr>
        </p:nvSpPr>
        <p:spPr/>
        <p:txBody>
          <a:bodyPr/>
          <a:lstStyle/>
          <a:p>
            <a:r>
              <a:rPr lang="en-US" dirty="0" smtClean="0"/>
              <a:t>US has several street naming schemas:</a:t>
            </a:r>
          </a:p>
          <a:p>
            <a:pPr lvl="1"/>
            <a:r>
              <a:rPr lang="en-US" dirty="0" smtClean="0">
                <a:solidFill>
                  <a:schemeClr val="tx2">
                    <a:lumMod val="50000"/>
                  </a:schemeClr>
                </a:solidFill>
              </a:rPr>
              <a:t>Quadrant system – base lines dividing city into sections</a:t>
            </a:r>
          </a:p>
          <a:p>
            <a:pPr lvl="1"/>
            <a:r>
              <a:rPr lang="en-US" dirty="0" smtClean="0">
                <a:solidFill>
                  <a:schemeClr val="tx2">
                    <a:lumMod val="50000"/>
                  </a:schemeClr>
                </a:solidFill>
              </a:rPr>
              <a:t>Coordinate, or Lyman system – Addresses reference numbered streets to provide relative coordinates</a:t>
            </a:r>
          </a:p>
          <a:p>
            <a:pPr lvl="1"/>
            <a:r>
              <a:rPr lang="en-US" dirty="0" smtClean="0">
                <a:solidFill>
                  <a:schemeClr val="tx2">
                    <a:lumMod val="50000"/>
                  </a:schemeClr>
                </a:solidFill>
              </a:rPr>
              <a:t>Theme/alphabetical – Presidents, natural features, place names, etc. Alphabetical sequencing</a:t>
            </a:r>
          </a:p>
          <a:p>
            <a:pPr lvl="1"/>
            <a:r>
              <a:rPr lang="en-US" dirty="0" smtClean="0">
                <a:solidFill>
                  <a:schemeClr val="tx2">
                    <a:lumMod val="50000"/>
                  </a:schemeClr>
                </a:solidFill>
              </a:rPr>
              <a:t>Neighborhood Unit – Self-contained neighborhoods with thematic street names (local landmarks, historical events, etc.)</a:t>
            </a:r>
          </a:p>
          <a:p>
            <a:r>
              <a:rPr lang="en-US" dirty="0" smtClean="0"/>
              <a:t>US has numerous property numbering schemas</a:t>
            </a:r>
          </a:p>
          <a:p>
            <a:pPr lvl="1"/>
            <a:r>
              <a:rPr lang="en-US" dirty="0" smtClean="0">
                <a:solidFill>
                  <a:schemeClr val="tx2">
                    <a:lumMod val="50000"/>
                  </a:schemeClr>
                </a:solidFill>
              </a:rPr>
              <a:t>Frontage intervals</a:t>
            </a:r>
          </a:p>
          <a:p>
            <a:pPr lvl="1"/>
            <a:r>
              <a:rPr lang="en-US" dirty="0" smtClean="0">
                <a:solidFill>
                  <a:schemeClr val="tx2">
                    <a:lumMod val="50000"/>
                  </a:schemeClr>
                </a:solidFill>
              </a:rPr>
              <a:t>Block intervals</a:t>
            </a:r>
          </a:p>
          <a:p>
            <a:pPr lvl="1"/>
            <a:r>
              <a:rPr lang="en-US" dirty="0" smtClean="0">
                <a:solidFill>
                  <a:schemeClr val="tx2">
                    <a:lumMod val="50000"/>
                  </a:schemeClr>
                </a:solidFill>
              </a:rPr>
              <a:t>Decimal</a:t>
            </a:r>
            <a:endParaRPr lang="en-US" dirty="0">
              <a:solidFill>
                <a:schemeClr val="tx2">
                  <a:lumMod val="50000"/>
                </a:schemeClr>
              </a:solidFill>
            </a:endParaRPr>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5</a:t>
            </a:fld>
            <a:endParaRPr lang="en-US"/>
          </a:p>
        </p:txBody>
      </p:sp>
    </p:spTree>
    <p:extLst>
      <p:ext uri="{BB962C8B-B14F-4D97-AF65-F5344CB8AC3E}">
        <p14:creationId xmlns:p14="http://schemas.microsoft.com/office/powerpoint/2010/main" val="648861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Street Naming schemas</a:t>
            </a:r>
            <a:endParaRPr lang="en-US" dirty="0"/>
          </a:p>
        </p:txBody>
      </p:sp>
      <p:sp>
        <p:nvSpPr>
          <p:cNvPr id="3" name="Content Placeholder 2"/>
          <p:cNvSpPr>
            <a:spLocks noGrp="1"/>
          </p:cNvSpPr>
          <p:nvPr>
            <p:ph sz="quarter" idx="1"/>
          </p:nvPr>
        </p:nvSpPr>
        <p:spPr>
          <a:xfrm>
            <a:off x="301752" y="1527048"/>
            <a:ext cx="8385048" cy="4572000"/>
          </a:xfrm>
        </p:spPr>
        <p:txBody>
          <a:bodyPr/>
          <a:lstStyle/>
          <a:p>
            <a:r>
              <a:rPr lang="en-US" dirty="0" smtClean="0"/>
              <a:t>Quadrant System</a:t>
            </a:r>
          </a:p>
          <a:p>
            <a:pPr lvl="1"/>
            <a:r>
              <a:rPr lang="en-US" dirty="0" smtClean="0"/>
              <a:t>Divides city into four quadrants on baseline streets</a:t>
            </a:r>
          </a:p>
          <a:p>
            <a:pPr lvl="1"/>
            <a:r>
              <a:rPr lang="en-US" dirty="0" smtClean="0"/>
              <a:t>Streets numbered/ named off of baseline</a:t>
            </a:r>
          </a:p>
          <a:p>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13284"/>
            <a:ext cx="5791200" cy="439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6352401"/>
            <a:ext cx="2819400" cy="276999"/>
          </a:xfrm>
          <a:prstGeom prst="rect">
            <a:avLst/>
          </a:prstGeom>
          <a:noFill/>
        </p:spPr>
        <p:txBody>
          <a:bodyPr wrap="square" rtlCol="0">
            <a:spAutoFit/>
          </a:bodyPr>
          <a:lstStyle/>
          <a:p>
            <a:r>
              <a:rPr lang="en-US" sz="1200" dirty="0" smtClean="0"/>
              <a:t>Image source: Alachua County, FL</a:t>
            </a:r>
            <a:endParaRPr lang="en-US" sz="1200" dirty="0"/>
          </a:p>
        </p:txBody>
      </p:sp>
    </p:spTree>
    <p:extLst>
      <p:ext uri="{BB962C8B-B14F-4D97-AF65-F5344CB8AC3E}">
        <p14:creationId xmlns:p14="http://schemas.microsoft.com/office/powerpoint/2010/main" val="200476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Street Naming schemas</a:t>
            </a:r>
            <a:endParaRPr lang="en-US" dirty="0"/>
          </a:p>
        </p:txBody>
      </p:sp>
      <p:sp>
        <p:nvSpPr>
          <p:cNvPr id="3" name="Content Placeholder 2"/>
          <p:cNvSpPr>
            <a:spLocks noGrp="1"/>
          </p:cNvSpPr>
          <p:nvPr>
            <p:ph sz="quarter" idx="1"/>
          </p:nvPr>
        </p:nvSpPr>
        <p:spPr>
          <a:xfrm>
            <a:off x="301752" y="1527048"/>
            <a:ext cx="2822448" cy="4572000"/>
          </a:xfrm>
        </p:spPr>
        <p:txBody>
          <a:bodyPr/>
          <a:lstStyle/>
          <a:p>
            <a:r>
              <a:rPr lang="en-US" dirty="0" smtClean="0"/>
              <a:t>Lyman, or Coordinate System</a:t>
            </a:r>
          </a:p>
          <a:p>
            <a:pPr lvl="1"/>
            <a:r>
              <a:rPr lang="en-US" dirty="0" smtClean="0"/>
              <a:t>Baseline streets on grid</a:t>
            </a:r>
          </a:p>
          <a:p>
            <a:pPr lvl="1"/>
            <a:r>
              <a:rPr lang="en-US" dirty="0" smtClean="0"/>
              <a:t>Numbered streets in 100’s</a:t>
            </a:r>
          </a:p>
          <a:p>
            <a:pPr lvl="1"/>
            <a:r>
              <a:rPr lang="en-US" dirty="0" smtClean="0"/>
              <a:t>Complicated, but useful without a map</a:t>
            </a:r>
          </a:p>
          <a:p>
            <a:pPr lvl="1"/>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752600"/>
            <a:ext cx="5952019" cy="4386715"/>
          </a:xfrm>
          <a:prstGeom prst="rect">
            <a:avLst/>
          </a:prstGeom>
        </p:spPr>
      </p:pic>
    </p:spTree>
    <p:extLst>
      <p:ext uri="{BB962C8B-B14F-4D97-AF65-F5344CB8AC3E}">
        <p14:creationId xmlns:p14="http://schemas.microsoft.com/office/powerpoint/2010/main" val="11665806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Street Naming schemas</a:t>
            </a:r>
            <a:endParaRPr lang="en-US" dirty="0"/>
          </a:p>
        </p:txBody>
      </p:sp>
      <p:sp>
        <p:nvSpPr>
          <p:cNvPr id="3" name="Content Placeholder 2"/>
          <p:cNvSpPr>
            <a:spLocks noGrp="1"/>
          </p:cNvSpPr>
          <p:nvPr>
            <p:ph sz="quarter" idx="1"/>
          </p:nvPr>
        </p:nvSpPr>
        <p:spPr>
          <a:xfrm>
            <a:off x="301752" y="1527048"/>
            <a:ext cx="8385048" cy="4572000"/>
          </a:xfrm>
        </p:spPr>
        <p:txBody>
          <a:bodyPr/>
          <a:lstStyle/>
          <a:p>
            <a:r>
              <a:rPr lang="en-US" dirty="0" smtClean="0"/>
              <a:t>Neighborhood Unit</a:t>
            </a:r>
          </a:p>
          <a:p>
            <a:pPr lvl="1"/>
            <a:r>
              <a:rPr lang="en-US" dirty="0" smtClean="0"/>
              <a:t>Subdivisions, or areas where topography does not lend itself to grid</a:t>
            </a:r>
          </a:p>
          <a:p>
            <a:pPr lvl="1"/>
            <a:r>
              <a:rPr lang="en-US" dirty="0" smtClean="0"/>
              <a:t>Local landmarks, historical events, thematic</a:t>
            </a: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57400"/>
            <a:ext cx="7609282" cy="4419600"/>
          </a:xfrm>
          <a:prstGeom prst="rect">
            <a:avLst/>
          </a:prstGeom>
        </p:spPr>
      </p:pic>
    </p:spTree>
    <p:extLst>
      <p:ext uri="{BB962C8B-B14F-4D97-AF65-F5344CB8AC3E}">
        <p14:creationId xmlns:p14="http://schemas.microsoft.com/office/powerpoint/2010/main" val="137057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Street Naming schemas</a:t>
            </a:r>
            <a:endParaRPr lang="en-US" dirty="0"/>
          </a:p>
        </p:txBody>
      </p:sp>
      <p:sp>
        <p:nvSpPr>
          <p:cNvPr id="3" name="Content Placeholder 2"/>
          <p:cNvSpPr>
            <a:spLocks noGrp="1"/>
          </p:cNvSpPr>
          <p:nvPr>
            <p:ph sz="quarter" idx="1"/>
          </p:nvPr>
        </p:nvSpPr>
        <p:spPr>
          <a:xfrm>
            <a:off x="301752" y="1527048"/>
            <a:ext cx="3813048" cy="4572000"/>
          </a:xfrm>
        </p:spPr>
        <p:txBody>
          <a:bodyPr/>
          <a:lstStyle/>
          <a:p>
            <a:r>
              <a:rPr lang="en-US" dirty="0" smtClean="0"/>
              <a:t>Alphabetical Sequencing</a:t>
            </a:r>
          </a:p>
          <a:p>
            <a:pPr lvl="1"/>
            <a:r>
              <a:rPr lang="en-US" dirty="0" smtClean="0"/>
              <a:t>Alphabetical order</a:t>
            </a:r>
          </a:p>
          <a:p>
            <a:pPr lvl="1"/>
            <a:r>
              <a:rPr lang="en-US" dirty="0" smtClean="0"/>
              <a:t>Multiple syllables used to overcome limits of 26 character alphabet</a:t>
            </a:r>
            <a:endParaRPr lang="en-US" dirty="0"/>
          </a:p>
        </p:txBody>
      </p:sp>
      <p:sp>
        <p:nvSpPr>
          <p:cNvPr id="4" name="Slide Number Placeholder 3"/>
          <p:cNvSpPr>
            <a:spLocks noGrp="1"/>
          </p:cNvSpPr>
          <p:nvPr>
            <p:ph type="sldNum" sz="quarter" idx="12"/>
          </p:nvPr>
        </p:nvSpPr>
        <p:spPr/>
        <p:txBody>
          <a:bodyPr/>
          <a:lstStyle/>
          <a:p>
            <a:pPr>
              <a:defRPr/>
            </a:pPr>
            <a:fld id="{92DB627A-D47C-4F08-8CC3-F7741703BADD}" type="slidenum">
              <a:rPr lang="en-US" smtClean="0"/>
              <a:pPr>
                <a:defRPr/>
              </a:pPr>
              <a:t>9</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1" y="1447800"/>
            <a:ext cx="4724400" cy="5410200"/>
          </a:xfrm>
          <a:prstGeom prst="rect">
            <a:avLst/>
          </a:prstGeom>
        </p:spPr>
      </p:pic>
      <p:sp>
        <p:nvSpPr>
          <p:cNvPr id="7" name="TextBox 6"/>
          <p:cNvSpPr txBox="1"/>
          <p:nvPr/>
        </p:nvSpPr>
        <p:spPr>
          <a:xfrm>
            <a:off x="609600" y="6397823"/>
            <a:ext cx="4724400" cy="307777"/>
          </a:xfrm>
          <a:prstGeom prst="rect">
            <a:avLst/>
          </a:prstGeom>
          <a:noFill/>
        </p:spPr>
        <p:txBody>
          <a:bodyPr wrap="square" rtlCol="0">
            <a:spAutoFit/>
          </a:bodyPr>
          <a:lstStyle/>
          <a:p>
            <a:r>
              <a:rPr lang="en-US" sz="1400" dirty="0" smtClean="0"/>
              <a:t>Image source: Matt Johnson @</a:t>
            </a:r>
            <a:r>
              <a:rPr lang="en-US" sz="1400" dirty="0" err="1" smtClean="0"/>
              <a:t>tracktwentynine</a:t>
            </a:r>
            <a:endParaRPr lang="en-US" sz="1400" dirty="0"/>
          </a:p>
        </p:txBody>
      </p:sp>
    </p:spTree>
    <p:extLst>
      <p:ext uri="{BB962C8B-B14F-4D97-AF65-F5344CB8AC3E}">
        <p14:creationId xmlns:p14="http://schemas.microsoft.com/office/powerpoint/2010/main" val="21973388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UNACPPT Template</Template>
  <TotalTime>24967</TotalTime>
  <Words>1050</Words>
  <Application>Microsoft Office PowerPoint</Application>
  <PresentationFormat>On-screen Show (4:3)</PresentationFormat>
  <Paragraphs>194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Addresses</vt:lpstr>
      <vt:lpstr>Overview</vt:lpstr>
      <vt:lpstr>Addresses vs. Address Ranges</vt:lpstr>
      <vt:lpstr>Why care about addresses?</vt:lpstr>
      <vt:lpstr>Characteristics of US Addressing Practice</vt:lpstr>
      <vt:lpstr>US Street Naming schemas</vt:lpstr>
      <vt:lpstr>US Street Naming schemas</vt:lpstr>
      <vt:lpstr>US Street Naming schemas</vt:lpstr>
      <vt:lpstr>US Street Naming schemas</vt:lpstr>
      <vt:lpstr>Property Numbering: Frontage Intervals </vt:lpstr>
      <vt:lpstr>Property Numbering schemas</vt:lpstr>
      <vt:lpstr>Property Numbering: Philadelphia Blocks</vt:lpstr>
      <vt:lpstr>What to Conclude?</vt:lpstr>
      <vt:lpstr>Limitations of Current Practice</vt:lpstr>
      <vt:lpstr>Limitations of Current Schema</vt:lpstr>
      <vt:lpstr>What do we need from an Address Schema?</vt:lpstr>
      <vt:lpstr>Proposed Tags for Addresses</vt:lpstr>
      <vt:lpstr>Examples</vt:lpstr>
      <vt:lpstr>What are the Benefits?</vt:lpstr>
      <vt:lpstr>Summary</vt:lpstr>
      <vt:lpstr>Addressing References/Resources</vt:lpstr>
      <vt:lpstr>Addressing References/Resources</vt:lpstr>
      <vt:lpstr>Thank You</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Johnson, Steven Eric</dc:creator>
  <cp:lastModifiedBy>Johnson, Steven Eric</cp:lastModifiedBy>
  <cp:revision>1505</cp:revision>
  <dcterms:created xsi:type="dcterms:W3CDTF">2011-01-10T23:13:18Z</dcterms:created>
  <dcterms:modified xsi:type="dcterms:W3CDTF">2012-10-17T01:08:55Z</dcterms:modified>
</cp:coreProperties>
</file>