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256" r:id="rId2"/>
    <p:sldId id="681" r:id="rId3"/>
    <p:sldId id="724" r:id="rId4"/>
    <p:sldId id="709" r:id="rId5"/>
    <p:sldId id="710" r:id="rId6"/>
    <p:sldId id="682" r:id="rId7"/>
    <p:sldId id="683" r:id="rId8"/>
    <p:sldId id="711" r:id="rId9"/>
    <p:sldId id="712" r:id="rId10"/>
    <p:sldId id="684" r:id="rId11"/>
    <p:sldId id="685" r:id="rId12"/>
    <p:sldId id="686" r:id="rId13"/>
    <p:sldId id="687" r:id="rId14"/>
    <p:sldId id="713" r:id="rId15"/>
    <p:sldId id="688" r:id="rId16"/>
    <p:sldId id="714" r:id="rId17"/>
    <p:sldId id="691" r:id="rId18"/>
    <p:sldId id="694" r:id="rId19"/>
    <p:sldId id="715" r:id="rId20"/>
    <p:sldId id="676" r:id="rId21"/>
    <p:sldId id="695" r:id="rId22"/>
    <p:sldId id="716" r:id="rId23"/>
    <p:sldId id="696" r:id="rId24"/>
    <p:sldId id="700" r:id="rId25"/>
    <p:sldId id="701" r:id="rId26"/>
    <p:sldId id="697" r:id="rId27"/>
    <p:sldId id="717" r:id="rId28"/>
    <p:sldId id="698" r:id="rId29"/>
    <p:sldId id="704" r:id="rId30"/>
    <p:sldId id="718" r:id="rId31"/>
    <p:sldId id="699" r:id="rId32"/>
    <p:sldId id="702" r:id="rId33"/>
    <p:sldId id="703" r:id="rId34"/>
    <p:sldId id="705" r:id="rId35"/>
    <p:sldId id="719" r:id="rId36"/>
    <p:sldId id="720" r:id="rId37"/>
    <p:sldId id="706" r:id="rId38"/>
    <p:sldId id="721" r:id="rId39"/>
    <p:sldId id="708" r:id="rId40"/>
    <p:sldId id="722" r:id="rId41"/>
    <p:sldId id="707" r:id="rId42"/>
    <p:sldId id="723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C1C1"/>
    <a:srgbClr val="FFFF00"/>
    <a:srgbClr val="6633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6180" autoAdjust="0"/>
  </p:normalViewPr>
  <p:slideViewPr>
    <p:cSldViewPr snapToGrid="0">
      <p:cViewPr varScale="1">
        <p:scale>
          <a:sx n="70" d="100"/>
          <a:sy n="70" d="100"/>
        </p:scale>
        <p:origin x="1860" y="66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3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D6AC-8F8A-4E44-B278-FAA640A16F15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14B6-303F-40CC-9FC3-A0C7E6CF2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8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27/10/2015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35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64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5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13" r:id="rId7"/>
    <p:sldLayoutId id="2147483703" r:id="rId8"/>
    <p:sldLayoutId id="2147483704" r:id="rId9"/>
    <p:sldLayoutId id="2147483705" r:id="rId10"/>
    <p:sldLayoutId id="2147483706" r:id="rId11"/>
    <p:sldLayoutId id="2147483711" r:id="rId12"/>
    <p:sldLayoutId id="2147483709" r:id="rId13"/>
    <p:sldLayoutId id="2147483707" r:id="rId14"/>
    <p:sldLayoutId id="214748371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0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000" dirty="0" smtClean="0"/>
                  <a:t>Suppression des tests qui ne compilent pas</a:t>
                </a:r>
              </a:p>
              <a:p>
                <a:pPr lvl="1"/>
                <a:r>
                  <a:rPr lang="fr-FR" sz="2000" dirty="0" err="1" smtClean="0"/>
                  <a:t>Renommage</a:t>
                </a:r>
                <a:r>
                  <a:rPr lang="fr-FR" sz="2000" dirty="0" smtClean="0"/>
                  <a:t> de l’application: </a:t>
                </a:r>
                <a:r>
                  <a:rPr lang="fr-FR" sz="2000" dirty="0" err="1" smtClean="0"/>
                  <a:t>RSSAgregate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smtClean="0"/>
                  <a:t>rssaggregate</a:t>
                </a:r>
              </a:p>
              <a:p>
                <a:pPr lvl="1"/>
                <a:r>
                  <a:rPr lang="fr-FR" sz="2000" dirty="0" smtClean="0"/>
                  <a:t>Nettoyage du dépôt</a:t>
                </a:r>
              </a:p>
              <a:p>
                <a:pPr lvl="1"/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github.com/geomedia/rssaggregate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blipFill rotWithShape="0">
                <a:blip r:embed="rId2"/>
                <a:stretch>
                  <a:fillRect l="-846" t="-6377" r="-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3900598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noFill/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I</a:t>
            </a:r>
            <a:r>
              <a:rPr lang="fr-FR" sz="3600" dirty="0" smtClean="0"/>
              <a:t>nstallation, configuration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noFill/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</a:t>
            </a:r>
            <a:r>
              <a:rPr lang="fr-FR" dirty="0" smtClean="0"/>
              <a:t>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4162567"/>
            <a:ext cx="8648700" cy="158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Mettre à jour la documentation le plus souvent possible</a:t>
            </a:r>
          </a:p>
          <a:p>
            <a:pPr lvl="1"/>
            <a:r>
              <a:rPr lang="fr-FR" sz="2000" dirty="0" smtClean="0"/>
              <a:t>Indiquer les bugs ou les fonctionnalités à implémenter en utilisant les</a:t>
            </a:r>
            <a:r>
              <a:rPr lang="fr-FR" sz="2800" dirty="0" smtClean="0"/>
              <a:t> </a:t>
            </a:r>
            <a:r>
              <a:rPr lang="fr-FR" sz="2000" b="1" dirty="0" smtClean="0"/>
              <a:t>issues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 du serveur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Problèmes soulevés par </a:t>
            </a:r>
            <a:r>
              <a:rPr lang="fr-FR" dirty="0" err="1" smtClean="0"/>
              <a:t>Huma-num</a:t>
            </a:r>
            <a:r>
              <a:rPr lang="fr-FR" dirty="0" smtClean="0"/>
              <a:t> et par Hugues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425705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Organisation des répertoires anarchique :</a:t>
            </a:r>
          </a:p>
          <a:p>
            <a:pPr lvl="1"/>
            <a:r>
              <a:rPr lang="fr-FR" dirty="0" smtClean="0"/>
              <a:t>Asymétrie 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1"/>
            <a:r>
              <a:rPr lang="fr-FR" dirty="0" smtClean="0"/>
              <a:t>Présence d’une multitude de reliquats</a:t>
            </a:r>
          </a:p>
          <a:p>
            <a:pPr lvl="1"/>
            <a:r>
              <a:rPr lang="fr-FR" dirty="0" smtClean="0"/>
              <a:t>Structure/nom/rôle des répertoires parfois obscurs</a:t>
            </a:r>
          </a:p>
          <a:p>
            <a:pPr lvl="1"/>
            <a:r>
              <a:rPr lang="fr-FR" dirty="0" smtClean="0"/>
              <a:t>Dépendance avec les fichiers de configuration non/mal identifiée</a:t>
            </a:r>
          </a:p>
          <a:p>
            <a:pPr lvl="1"/>
            <a:r>
              <a:rPr lang="fr-FR" dirty="0" smtClean="0"/>
              <a:t>Fichiers générés à de multiples endroits</a:t>
            </a:r>
          </a:p>
          <a:p>
            <a:r>
              <a:rPr lang="fr-FR" b="1" dirty="0" smtClean="0"/>
              <a:t>Volume des fichiers générés pouvant atteindre des dizaines de Go</a:t>
            </a:r>
          </a:p>
          <a:p>
            <a:pPr lvl="1"/>
            <a:r>
              <a:rPr lang="fr-FR" dirty="0" smtClean="0"/>
              <a:t>Logs (</a:t>
            </a:r>
            <a:r>
              <a:rPr lang="fr-FR" dirty="0" err="1" smtClean="0"/>
              <a:t>tomcat</a:t>
            </a:r>
            <a:r>
              <a:rPr lang="fr-FR" dirty="0" smtClean="0"/>
              <a:t>, application, connexions </a:t>
            </a:r>
            <a:r>
              <a:rPr lang="fr-FR" dirty="0" err="1" smtClean="0"/>
              <a:t>users</a:t>
            </a:r>
            <a:r>
              <a:rPr lang="fr-FR" dirty="0" smtClean="0"/>
              <a:t>, etc.)</a:t>
            </a:r>
          </a:p>
          <a:p>
            <a:pPr lvl="1"/>
            <a:r>
              <a:rPr lang="fr-FR" dirty="0" smtClean="0"/>
              <a:t>Extractions</a:t>
            </a:r>
          </a:p>
          <a:p>
            <a:pPr lvl="1"/>
            <a:r>
              <a:rPr lang="fr-FR" dirty="0" smtClean="0"/>
              <a:t>Dumps de la DB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279604"/>
            <a:ext cx="8648700" cy="2837057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</a:t>
            </a:r>
            <a:r>
              <a:rPr lang="fr-FR" sz="2400" dirty="0" smtClean="0"/>
              <a:t>de l’application générés </a:t>
            </a:r>
            <a:r>
              <a:rPr lang="fr-FR" sz="2400" dirty="0" smtClean="0"/>
              <a:t>dans un répertoire </a:t>
            </a:r>
            <a:r>
              <a:rPr lang="fr-FR" sz="2400" dirty="0" smtClean="0"/>
              <a:t>défini</a:t>
            </a:r>
            <a:endParaRPr lang="fr-FR" sz="2400" dirty="0" smtClean="0"/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Réorganisation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116661"/>
            <a:ext cx="8648700" cy="2442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Recommandations</a:t>
            </a:r>
          </a:p>
          <a:p>
            <a:pPr lvl="1"/>
            <a:r>
              <a:rPr lang="fr-FR" sz="2000" dirty="0" smtClean="0"/>
              <a:t>Rassembler tous les types de logs dans un seul endroit (serveur, application, etc.), en séparant ceux de la version de </a:t>
            </a:r>
            <a:r>
              <a:rPr lang="fr-FR" sz="2000" dirty="0" err="1" smtClean="0"/>
              <a:t>dev</a:t>
            </a:r>
            <a:r>
              <a:rPr lang="fr-FR" sz="2000" dirty="0" smtClean="0"/>
              <a:t> et ceux de la version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Séparer complètement :</a:t>
            </a:r>
          </a:p>
          <a:p>
            <a:pPr lvl="2"/>
            <a:r>
              <a:rPr lang="fr-FR" sz="1600" dirty="0" smtClean="0"/>
              <a:t>Les fichiers de configuration</a:t>
            </a:r>
          </a:p>
          <a:p>
            <a:pPr lvl="2"/>
            <a:r>
              <a:rPr lang="fr-FR" sz="1600" dirty="0" smtClean="0"/>
              <a:t>Les fichiers générés par l’application (</a:t>
            </a:r>
            <a:r>
              <a:rPr lang="fr-FR" sz="1600" dirty="0" err="1" smtClean="0"/>
              <a:t>still</a:t>
            </a:r>
            <a:r>
              <a:rPr lang="fr-FR" sz="1600" dirty="0" smtClean="0"/>
              <a:t> alive, verrous, etc.)</a:t>
            </a:r>
          </a:p>
          <a:p>
            <a:pPr lvl="2"/>
            <a:r>
              <a:rPr lang="fr-FR" sz="1600" dirty="0" smtClean="0"/>
              <a:t>Les logs</a:t>
            </a:r>
          </a:p>
          <a:p>
            <a:pPr lvl="1"/>
            <a:r>
              <a:rPr lang="fr-FR" sz="20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485825"/>
            <a:ext cx="8648700" cy="2346402"/>
          </a:xfrm>
          <a:noFill/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par le développeur original</a:t>
            </a:r>
          </a:p>
          <a:p>
            <a:r>
              <a:rPr lang="fr-FR" sz="2400" dirty="0" smtClean="0"/>
              <a:t>Correction d’un bug de l’application qui empêchait la suppression automatique des extractions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Nettoyage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65514"/>
            <a:ext cx="8648700" cy="2290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Définir une politique claire de sauvegarde/suppression des fichiers</a:t>
            </a:r>
          </a:p>
          <a:p>
            <a:pPr lvl="1"/>
            <a:r>
              <a:rPr lang="fr-FR" sz="2000" dirty="0" smtClean="0"/>
              <a:t>Supprimer les fichiers régulièrement à l’aide de scripts, en particulier </a:t>
            </a:r>
            <a:r>
              <a:rPr lang="fr-FR" sz="2000" b="1" dirty="0" smtClean="0"/>
              <a:t>les extractions</a:t>
            </a:r>
          </a:p>
          <a:p>
            <a:pPr lvl="1"/>
            <a:r>
              <a:rPr lang="fr-FR" sz="2000" dirty="0" smtClean="0"/>
              <a:t>Etablir une </a:t>
            </a:r>
            <a:r>
              <a:rPr lang="fr-FR" sz="2000" b="1" dirty="0" smtClean="0"/>
              <a:t>cartographie</a:t>
            </a:r>
            <a:r>
              <a:rPr lang="fr-FR" sz="2000" dirty="0" smtClean="0"/>
              <a:t> précise des répertoires qui contiennent ces fichiers</a:t>
            </a:r>
          </a:p>
          <a:p>
            <a:endParaRPr lang="fr-FR" sz="2400" dirty="0"/>
          </a:p>
          <a:p>
            <a:endParaRPr lang="fr-FR" sz="1800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Interruption de la collecte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points d’intervention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dirty="0" smtClean="0"/>
              <a:t>Extraction des données</a:t>
            </a:r>
          </a:p>
          <a:p>
            <a:pPr lvl="2"/>
            <a:r>
              <a:rPr lang="fr-FR" dirty="0" smtClean="0"/>
              <a:t>Téléchargement impossible</a:t>
            </a:r>
          </a:p>
          <a:p>
            <a:pPr lvl="2"/>
            <a:r>
              <a:rPr lang="fr-FR" dirty="0" smtClean="0"/>
              <a:t>Extraction incomplète</a:t>
            </a:r>
          </a:p>
          <a:p>
            <a:pPr lvl="1"/>
            <a:r>
              <a:rPr lang="fr-FR" sz="2000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9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Rappel du problème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160770" name="Picture 2" descr="https://cloud.githubusercontent.com/assets/13257120/8598515/5c1982ae-265b-11e5-9e84-3b1538f732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" y="1198603"/>
            <a:ext cx="7768094" cy="55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Informations de départ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Ruptures allant de plusieurs minutes à plusieurs jours</a:t>
            </a:r>
          </a:p>
          <a:p>
            <a:r>
              <a:rPr lang="fr-FR" dirty="0" smtClean="0"/>
              <a:t>Certains flux sont parfois épargnés</a:t>
            </a:r>
          </a:p>
          <a:p>
            <a:r>
              <a:rPr lang="fr-FR" dirty="0" smtClean="0"/>
              <a:t>Observation faite à partir des dates de récupération</a:t>
            </a:r>
          </a:p>
          <a:p>
            <a:r>
              <a:rPr lang="fr-FR" dirty="0" smtClean="0"/>
              <a:t>Visible après extraction et avec les charts de la web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Script </a:t>
            </a:r>
            <a:r>
              <a:rPr lang="fr-FR" dirty="0" err="1" smtClean="0"/>
              <a:t>Huma-num</a:t>
            </a:r>
            <a:r>
              <a:rPr lang="fr-FR" dirty="0" smtClean="0"/>
              <a:t> permet de détecter coupures en évaluant la date du dernier item</a:t>
            </a:r>
          </a:p>
          <a:p>
            <a:r>
              <a:rPr lang="fr-FR" dirty="0" smtClean="0"/>
              <a:t>Si deux applications sont actives, les coupures ne surviennent pas de manière concomitantes</a:t>
            </a:r>
          </a:p>
          <a:p>
            <a:r>
              <a:rPr lang="fr-FR" dirty="0" smtClean="0"/>
              <a:t>Ne semble pas relié à un évènement externe particulier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3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invalides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Coupure du serveur : </a:t>
            </a:r>
          </a:p>
          <a:p>
            <a:pPr lvl="1"/>
            <a:r>
              <a:rPr lang="fr-FR" dirty="0" smtClean="0"/>
              <a:t>Certains flux sont récupérés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logs sont toujours générés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Coupure du réseau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’application reste accessible pendant les périodes de trouble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Erreur d’assignation de la date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es logs </a:t>
            </a:r>
            <a:r>
              <a:rPr lang="fr-FR" dirty="0" err="1" smtClean="0"/>
              <a:t>errors</a:t>
            </a:r>
            <a:r>
              <a:rPr lang="fr-FR" dirty="0" smtClean="0"/>
              <a:t> de l’application montrent un état anormal de l’application : débute par une grande quantité d’exceptions, puis les tâches de collecte de flux ne donnent plus de signes de vie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Contenu des logs lors d’une perturbation</a:t>
            </a:r>
            <a:br>
              <a:rPr lang="fr-FR" sz="3200" dirty="0" smtClean="0"/>
            </a:br>
            <a:r>
              <a:rPr lang="fr-FR" sz="3200" dirty="0" smtClean="0"/>
              <a:t>Erreur récurrente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</a:t>
            </a:r>
          </a:p>
          <a:p>
            <a:r>
              <a:rPr lang="fr-FR" b="1" dirty="0"/>
              <a:t>Log Erreur :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 at </a:t>
            </a:r>
            <a:r>
              <a:rPr lang="fr-FR" dirty="0" err="1"/>
              <a:t>java.net.PlainSocketImpl.socketConnect</a:t>
            </a:r>
            <a:r>
              <a:rPr lang="fr-FR" dirty="0"/>
              <a:t>(Native Method) at </a:t>
            </a:r>
            <a:r>
              <a:rPr lang="fr-FR" dirty="0" err="1"/>
              <a:t>java.net.AbstractPlainSocketImpl.doConnect</a:t>
            </a:r>
            <a:r>
              <a:rPr lang="fr-FR" dirty="0"/>
              <a:t>(AbstractPlainSocketImpl.java:339) at </a:t>
            </a:r>
            <a:r>
              <a:rPr lang="fr-FR" dirty="0" err="1"/>
              <a:t>java.net.AbstractPlainSocketImpl.connectToAddress</a:t>
            </a:r>
            <a:r>
              <a:rPr lang="fr-FR" dirty="0"/>
              <a:t>(AbstractPlainSocketImpl.java:200) at </a:t>
            </a:r>
            <a:r>
              <a:rPr lang="fr-FR" dirty="0" err="1"/>
              <a:t>java.net.AbstractPlainSocketImpl.connect</a:t>
            </a:r>
            <a:r>
              <a:rPr lang="fr-FR" dirty="0"/>
              <a:t>(AbstractPlainSocketImpl.java:182) at </a:t>
            </a:r>
            <a:r>
              <a:rPr lang="fr-FR" dirty="0" err="1"/>
              <a:t>java.net.SocksSocketImpl.connect</a:t>
            </a:r>
            <a:r>
              <a:rPr lang="fr-FR" dirty="0"/>
              <a:t>(SocksSocketImpl.java:392) at </a:t>
            </a:r>
            <a:r>
              <a:rPr lang="fr-FR" dirty="0" err="1"/>
              <a:t>java.net.Socket.connect</a:t>
            </a:r>
            <a:r>
              <a:rPr lang="fr-FR" dirty="0"/>
              <a:t>(Socket.java:579) at </a:t>
            </a:r>
            <a:r>
              <a:rPr lang="fr-FR" dirty="0" err="1"/>
              <a:t>sun.net.NetworkClient.doConnect</a:t>
            </a:r>
            <a:r>
              <a:rPr lang="fr-FR" dirty="0"/>
              <a:t>(NetworkClient.java:175)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(HttpClient.java:378)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(HttpClient.java:473) at </a:t>
            </a:r>
            <a:r>
              <a:rPr lang="fr-FR" dirty="0" err="1"/>
              <a:t>sun.net.www.http.HttpClient</a:t>
            </a:r>
            <a:r>
              <a:rPr lang="fr-FR" dirty="0"/>
              <a:t>.(HttpClient.java:203) at </a:t>
            </a:r>
            <a:r>
              <a:rPr lang="fr-FR" dirty="0" err="1"/>
              <a:t>sun.net.www.http.HttpClient.New</a:t>
            </a:r>
            <a:r>
              <a:rPr lang="fr-FR" dirty="0"/>
              <a:t>(HttpClient.java:290) at </a:t>
            </a:r>
            <a:r>
              <a:rPr lang="fr-FR" dirty="0" err="1"/>
              <a:t>sun.net.www.http.HttpClient.New</a:t>
            </a:r>
            <a:r>
              <a:rPr lang="fr-FR" dirty="0"/>
              <a:t>(HttpClient.java:306) at </a:t>
            </a:r>
            <a:r>
              <a:rPr lang="fr-FR" dirty="0" err="1"/>
              <a:t>sun.net.www.protocol.http.HttpURLConnection.getNewHttpClient</a:t>
            </a:r>
            <a:r>
              <a:rPr lang="fr-FR" dirty="0"/>
              <a:t>(HttpURLConnection.java:995) at </a:t>
            </a:r>
            <a:r>
              <a:rPr lang="fr-FR" dirty="0" err="1"/>
              <a:t>sun.net.www.protocol.http.HttpURLConnection.plainConnect</a:t>
            </a:r>
            <a:r>
              <a:rPr lang="fr-FR" dirty="0"/>
              <a:t>(HttpURLConnection.java:931) at </a:t>
            </a:r>
            <a:r>
              <a:rPr lang="fr-FR" dirty="0" err="1"/>
              <a:t>sun.net.www.protocol.http.HttpURLConnection.connect</a:t>
            </a:r>
            <a:r>
              <a:rPr lang="fr-FR" dirty="0"/>
              <a:t>(HttpURLConnection.java:849)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(HttpConnection.java:425)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(HttpConnection.java:410) at </a:t>
            </a:r>
            <a:r>
              <a:rPr lang="fr-FR" dirty="0" err="1"/>
              <a:t>org.jsoup.helper.HttpConnection.execute</a:t>
            </a:r>
            <a:r>
              <a:rPr lang="fr-FR" dirty="0"/>
              <a:t>(HttpConnection.java:164) at </a:t>
            </a:r>
            <a:r>
              <a:rPr lang="fr-FR" dirty="0" err="1"/>
              <a:t>org.jsoup.helper.HttpConnection.get</a:t>
            </a:r>
            <a:r>
              <a:rPr lang="fr-FR" dirty="0"/>
              <a:t>(HttpConnection.java:153) at </a:t>
            </a:r>
            <a:r>
              <a:rPr lang="fr-FR" dirty="0" err="1"/>
              <a:t>rssagregator.services.tache.TacheDecouverteAjoutFlux.callCorps</a:t>
            </a:r>
            <a:r>
              <a:rPr lang="fr-FR" dirty="0"/>
              <a:t>(TacheDecouverteAjoutFlux.java:117) at </a:t>
            </a:r>
            <a:r>
              <a:rPr lang="fr-FR" dirty="0" err="1"/>
              <a:t>rssagregator.services.tache.TacheImpl.executeProcessus</a:t>
            </a:r>
            <a:r>
              <a:rPr lang="fr-FR" dirty="0"/>
              <a:t>(TacheImpl.java:192) at </a:t>
            </a:r>
            <a:r>
              <a:rPr lang="fr-FR" dirty="0" err="1"/>
              <a:t>rssagregator.services.tache.TacheImpl.call</a:t>
            </a:r>
            <a:r>
              <a:rPr lang="fr-FR" dirty="0"/>
              <a:t>(TacheImpl.java:221) at </a:t>
            </a:r>
            <a:r>
              <a:rPr lang="fr-FR" dirty="0" err="1"/>
              <a:t>java.util.concurrent.FutureTask$Sync.innerRun</a:t>
            </a:r>
            <a:r>
              <a:rPr lang="fr-FR" dirty="0"/>
              <a:t>(FutureTask.java:334) at </a:t>
            </a:r>
            <a:r>
              <a:rPr lang="fr-FR" dirty="0" err="1"/>
              <a:t>java.util.concurrent.FutureTask.run</a:t>
            </a:r>
            <a:r>
              <a:rPr lang="fr-FR" dirty="0"/>
              <a:t>(FutureTask.java:166) at java.util.concurrent.ScheduledThreadPoolExecutor$ScheduledFutureTask.access$201(ScheduledThreadPoolExecutor.java:178) at java.util.concurrent.ScheduledThreadPoolExecutor$ScheduledFutureTask.run(ScheduledThreadPoolExecutor.java:292) at </a:t>
            </a:r>
            <a:r>
              <a:rPr lang="fr-FR" dirty="0" err="1"/>
              <a:t>java.util.concurrent.ThreadPoolExecutor.runWorker</a:t>
            </a:r>
            <a:r>
              <a:rPr lang="fr-FR" dirty="0"/>
              <a:t>(ThreadPoolExecutor.java:1145) at </a:t>
            </a:r>
            <a:r>
              <a:rPr lang="fr-FR" dirty="0" err="1"/>
              <a:t>java.util.concurrent.ThreadPoolExecutor$Worker.run</a:t>
            </a:r>
            <a:r>
              <a:rPr lang="fr-FR" dirty="0"/>
              <a:t>(ThreadPoolExecutor.java:615) at </a:t>
            </a:r>
            <a:r>
              <a:rPr lang="fr-FR" dirty="0" err="1"/>
              <a:t>java.lang.Thread.run</a:t>
            </a:r>
            <a:r>
              <a:rPr lang="fr-FR" dirty="0"/>
              <a:t>(Thread.java:724)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6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Interblocage</a:t>
            </a:r>
            <a:r>
              <a:rPr lang="en-US" dirty="0" smtClean="0"/>
              <a:t>: </a:t>
            </a:r>
            <a:r>
              <a:rPr lang="en-US" dirty="0" err="1" smtClean="0"/>
              <a:t>principe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68808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645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2513052" y="2599998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7487889" y="259999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2513052" y="352033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7487889" y="3520336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2513052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7487889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2513052" y="4435445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7487889" y="4435446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88583" y="3422094"/>
            <a:ext cx="7014117" cy="7248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Interblocage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>
            <a:off x="2914496" y="2117401"/>
            <a:ext cx="0" cy="48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4"/>
            <a:endCxn id="12" idx="0"/>
          </p:cNvCxnSpPr>
          <p:nvPr/>
        </p:nvCxnSpPr>
        <p:spPr>
          <a:xfrm>
            <a:off x="2914496" y="3037741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>
            <a:off x="2914496" y="3958080"/>
            <a:ext cx="0" cy="477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6" idx="4"/>
            <a:endCxn id="14" idx="0"/>
          </p:cNvCxnSpPr>
          <p:nvPr/>
        </p:nvCxnSpPr>
        <p:spPr>
          <a:xfrm>
            <a:off x="2914496" y="4873188"/>
            <a:ext cx="0" cy="49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2"/>
          </p:cNvCxnSpPr>
          <p:nvPr/>
        </p:nvCxnSpPr>
        <p:spPr>
          <a:xfrm flipH="1">
            <a:off x="7889332" y="2117401"/>
            <a:ext cx="1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9" idx="4"/>
            <a:endCxn id="13" idx="0"/>
          </p:cNvCxnSpPr>
          <p:nvPr/>
        </p:nvCxnSpPr>
        <p:spPr>
          <a:xfrm>
            <a:off x="7889333" y="3037740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4"/>
            <a:endCxn id="17" idx="0"/>
          </p:cNvCxnSpPr>
          <p:nvPr/>
        </p:nvCxnSpPr>
        <p:spPr>
          <a:xfrm>
            <a:off x="7889333" y="3958079"/>
            <a:ext cx="0" cy="477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7" idx="4"/>
            <a:endCxn id="15" idx="0"/>
          </p:cNvCxnSpPr>
          <p:nvPr/>
        </p:nvCxnSpPr>
        <p:spPr>
          <a:xfrm>
            <a:off x="7889333" y="4873189"/>
            <a:ext cx="0" cy="499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0908" y="263420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Prise d’une ressource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0908" y="4329633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Libération d’une 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ressource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/>
          <p:cNvCxnSpPr>
            <a:endCxn id="12" idx="6"/>
          </p:cNvCxnSpPr>
          <p:nvPr/>
        </p:nvCxnSpPr>
        <p:spPr>
          <a:xfrm flipH="1">
            <a:off x="3315939" y="2818868"/>
            <a:ext cx="4171950" cy="920341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7" idx="6"/>
            <a:endCxn id="13" idx="2"/>
          </p:cNvCxnSpPr>
          <p:nvPr/>
        </p:nvCxnSpPr>
        <p:spPr>
          <a:xfrm>
            <a:off x="3315939" y="2818870"/>
            <a:ext cx="4171950" cy="920338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70794" y="2411838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Attente de libération </a:t>
            </a:r>
          </a:p>
          <a:p>
            <a:r>
              <a:rPr lang="fr-FR" dirty="0" smtClean="0">
                <a:solidFill>
                  <a:schemeClr val="accent3"/>
                </a:solidFill>
              </a:rPr>
              <a:t>de la ressource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 plausibles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Problème de synchronisation 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interblocage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des tâches de collecte. </a:t>
            </a:r>
          </a:p>
          <a:p>
            <a:pPr lvl="2"/>
            <a:r>
              <a:rPr lang="fr-FR" dirty="0" smtClean="0"/>
              <a:t>La présence d’items avec des id similaires montre qu’il existe des problèmes critiques au niveau de la synchronisation des tâches et de l’accès à la DB. </a:t>
            </a:r>
          </a:p>
          <a:p>
            <a:pPr lvl="2"/>
            <a:r>
              <a:rPr lang="fr-FR" dirty="0" smtClean="0"/>
              <a:t>Peut également expliquer la grande quantité d’exceptions de type timeout trouvés dans les logs lors des perturbations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Mauvaise configuration des timeouts</a:t>
            </a:r>
          </a:p>
          <a:p>
            <a:pPr lvl="2"/>
            <a:r>
              <a:rPr lang="fr-FR" dirty="0" smtClean="0"/>
              <a:t>Comment les configurer correctement?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Pas de mécanisme de rétrocontrôle : 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traces d’un mécanisme de détection d’</a:t>
            </a:r>
            <a:r>
              <a:rPr lang="fr-FR" dirty="0" err="1" smtClean="0"/>
              <a:t>interblocage</a:t>
            </a:r>
            <a:r>
              <a:rPr lang="fr-FR" dirty="0" smtClean="0"/>
              <a:t> sont visibles dans le code, mais il n’est plus actif.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Analyse du code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742660"/>
            <a:ext cx="8648700" cy="2179134"/>
          </a:xfrm>
          <a:noFill/>
        </p:spPr>
        <p:txBody>
          <a:bodyPr>
            <a:normAutofit/>
          </a:bodyPr>
          <a:lstStyle/>
          <a:p>
            <a:r>
              <a:rPr lang="fr-FR" dirty="0" smtClean="0"/>
              <a:t>L’application est trop peu documentée</a:t>
            </a:r>
          </a:p>
          <a:p>
            <a:r>
              <a:rPr lang="fr-FR" dirty="0"/>
              <a:t>S</a:t>
            </a:r>
            <a:r>
              <a:rPr lang="fr-FR" dirty="0" smtClean="0"/>
              <a:t>a structure est complexe</a:t>
            </a:r>
          </a:p>
          <a:p>
            <a:r>
              <a:rPr lang="fr-FR" dirty="0" smtClean="0"/>
              <a:t>Les erreurs/exceptions des logs ne sont pas assez explicites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788520"/>
          </a:xfrm>
          <a:noFill/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Solution « bricolage » : </a:t>
            </a:r>
            <a:r>
              <a:rPr lang="fr-FR" dirty="0"/>
              <a:t>é</a:t>
            </a:r>
            <a:r>
              <a:rPr lang="fr-FR" dirty="0" smtClean="0"/>
              <a:t>criture </a:t>
            </a:r>
            <a:r>
              <a:rPr lang="fr-FR" dirty="0"/>
              <a:t>d’un script </a:t>
            </a:r>
            <a:r>
              <a:rPr lang="fr-FR" b="1" dirty="0" err="1"/>
              <a:t>watchdog</a:t>
            </a:r>
            <a:r>
              <a:rPr lang="fr-FR" dirty="0"/>
              <a:t> redémarrant le serveur si interruption de la collecte</a:t>
            </a:r>
            <a:r>
              <a:rPr lang="fr-FR" dirty="0" smtClean="0"/>
              <a:t>.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github.com/geomedia/watchdog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Avantages :</a:t>
            </a:r>
          </a:p>
          <a:p>
            <a:pPr lvl="2"/>
            <a:r>
              <a:rPr lang="fr-FR" dirty="0" smtClean="0"/>
              <a:t>Réinitialise l’état de l’application</a:t>
            </a:r>
          </a:p>
          <a:p>
            <a:pPr lvl="2"/>
            <a:r>
              <a:rPr lang="fr-FR" dirty="0" smtClean="0"/>
              <a:t>Assure que le serveur est bien actif</a:t>
            </a:r>
          </a:p>
          <a:p>
            <a:pPr lvl="2"/>
            <a:r>
              <a:rPr lang="fr-FR" dirty="0" smtClean="0"/>
              <a:t>Simple à utiliser et à modifier (faire appel à </a:t>
            </a:r>
            <a:r>
              <a:rPr lang="fr-FR" dirty="0" err="1" smtClean="0"/>
              <a:t>Huma-num</a:t>
            </a:r>
            <a:r>
              <a:rPr lang="fr-FR" dirty="0" smtClean="0"/>
              <a:t> le cas échéant)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xterne à l’application</a:t>
            </a:r>
          </a:p>
          <a:p>
            <a:pPr lvl="2"/>
            <a:r>
              <a:rPr lang="fr-FR" dirty="0" smtClean="0"/>
              <a:t>Robuste</a:t>
            </a:r>
          </a:p>
          <a:p>
            <a:pPr lvl="1"/>
            <a:r>
              <a:rPr lang="fr-FR" dirty="0" smtClean="0">
                <a:solidFill>
                  <a:schemeClr val="accent2"/>
                </a:solidFill>
              </a:rPr>
              <a:t>Inconvénients : 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jecte tout utilisateur actif sur le site</a:t>
            </a:r>
          </a:p>
          <a:p>
            <a:pPr lvl="2"/>
            <a:r>
              <a:rPr lang="fr-FR" dirty="0" smtClean="0"/>
              <a:t>Temps de redémarrage du serveur non nul (&lt;1 min)</a:t>
            </a:r>
          </a:p>
          <a:p>
            <a:pPr lvl="2"/>
            <a:r>
              <a:rPr lang="fr-FR" dirty="0" smtClean="0"/>
              <a:t>Résout le symptôme, pas le problème</a:t>
            </a:r>
          </a:p>
          <a:p>
            <a:pPr lvl="2"/>
            <a:r>
              <a:rPr lang="fr-FR" dirty="0" smtClean="0"/>
              <a:t>Ne s’active pas si certains flux encore actifs</a:t>
            </a:r>
          </a:p>
          <a:p>
            <a:pPr marL="914400" lvl="2" indent="0">
              <a:buNone/>
            </a:pPr>
            <a:r>
              <a:rPr lang="fr-FR" i="1" dirty="0" smtClean="0"/>
              <a:t>Attention: redémarrer l’application n’est pas suffisant pour corriger le problème, il est nécessaire de redémarrer le serveur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points d’intervention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dirty="0" smtClean="0"/>
              <a:t>Extraction des données</a:t>
            </a:r>
          </a:p>
          <a:p>
            <a:pPr lvl="2"/>
            <a:r>
              <a:rPr lang="fr-FR" dirty="0" smtClean="0"/>
              <a:t>Téléchargement impossible</a:t>
            </a:r>
          </a:p>
          <a:p>
            <a:pPr lvl="2"/>
            <a:r>
              <a:rPr lang="fr-FR" dirty="0" smtClean="0"/>
              <a:t>Extraction incomplète</a:t>
            </a:r>
          </a:p>
          <a:p>
            <a:pPr lvl="1"/>
            <a:r>
              <a:rPr lang="fr-FR" sz="2000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895343"/>
            <a:ext cx="8648700" cy="115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1"/>
            <a:r>
              <a:rPr lang="fr-FR" sz="2000" dirty="0" smtClean="0"/>
              <a:t>Co-administration </a:t>
            </a:r>
            <a:r>
              <a:rPr lang="fr-FR" sz="2000" dirty="0"/>
              <a:t>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21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 générales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1026" name="Picture 2" descr="http://4.bp.blogspot.com/-iPOXZFL96ug/UIUGP3EFTxI/AAAAAAAAAOI/h4iT8b5QRFc/s1600/maison-malfac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85" y="1639095"/>
            <a:ext cx="3283130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actuel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9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Mes recommandations : redévelopper une nouvelle application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2052" name="Picture 4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4" y="1687258"/>
            <a:ext cx="4952911" cy="35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1360" y="5600837"/>
            <a:ext cx="817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Maintenir une application mal conçue à la base est une tâche vouée à l’échec.</a:t>
            </a:r>
          </a:p>
          <a:p>
            <a:r>
              <a:rPr lang="fr-FR" dirty="0" smtClean="0"/>
              <a:t>Il est préférable de concevoir une nouvelle application avec des fondations</a:t>
            </a:r>
          </a:p>
          <a:p>
            <a:r>
              <a:rPr lang="fr-FR" dirty="0" smtClean="0"/>
              <a:t>plus solides.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Nécessité de définir un cahier des charges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Environnement (langages, technologies, API)</a:t>
            </a:r>
          </a:p>
          <a:p>
            <a:r>
              <a:rPr lang="fr-FR" dirty="0" smtClean="0"/>
              <a:t>Configuration</a:t>
            </a:r>
          </a:p>
          <a:p>
            <a:r>
              <a:rPr lang="fr-FR" dirty="0" smtClean="0"/>
              <a:t>Modèles de données</a:t>
            </a:r>
          </a:p>
          <a:p>
            <a:r>
              <a:rPr lang="fr-FR" dirty="0" smtClean="0"/>
              <a:t>Interfaces</a:t>
            </a:r>
          </a:p>
          <a:p>
            <a:r>
              <a:rPr lang="fr-FR" dirty="0" smtClean="0"/>
              <a:t>Cartographie des fichiers générés</a:t>
            </a:r>
          </a:p>
          <a:p>
            <a:r>
              <a:rPr lang="fr-FR" dirty="0" smtClean="0"/>
              <a:t>Politique claire de sauvegarde des fichiers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Commencer simple…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Voir </a:t>
            </a:r>
            <a:r>
              <a:rPr lang="fr-FR" dirty="0" err="1"/>
              <a:t>e</a:t>
            </a:r>
            <a:r>
              <a:rPr lang="fr-FR" dirty="0" err="1" smtClean="0"/>
              <a:t>xtrem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rograming</a:t>
            </a:r>
            <a:r>
              <a:rPr lang="fr-FR" dirty="0" smtClean="0"/>
              <a:t>, méthode agile, </a:t>
            </a:r>
            <a:r>
              <a:rPr lang="fr-FR" dirty="0" err="1" smtClean="0"/>
              <a:t>scrum</a:t>
            </a:r>
            <a:endParaRPr lang="fr-FR" dirty="0" smtClean="0"/>
          </a:p>
          <a:p>
            <a:r>
              <a:rPr lang="fr-FR" dirty="0" smtClean="0"/>
              <a:t>De manière générale, faire l’application la plus simple possible, et la faire évoluer en fonction des besoins.</a:t>
            </a:r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les besoins en termes de performances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79176"/>
            <a:ext cx="8648700" cy="389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Ici</a:t>
            </a:r>
            <a:r>
              <a:rPr lang="fr-FR" sz="2400" dirty="0"/>
              <a:t>, la collecte de flux RSS n’est pas une tâche intensive en termes de puissance de calcul, mais plutôt vis-à-vis des communications réseau. Il n’est donc pas nécessaire de paralléliser tous les traitements, au </a:t>
            </a:r>
            <a:r>
              <a:rPr lang="fr-FR" sz="2400" dirty="0" smtClean="0"/>
              <a:t>risque </a:t>
            </a:r>
            <a:r>
              <a:rPr lang="fr-FR" sz="2400" dirty="0"/>
              <a:t>d’introduire des problèmes liés à la synchronisation (en particulier les tâches accédant à la base de données)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la structure de l’application avant de commencer à la coder!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Formaliser </a:t>
            </a:r>
            <a:r>
              <a:rPr lang="fr-FR" sz="2400" dirty="0"/>
              <a:t>la chaine de traitement.</a:t>
            </a:r>
          </a:p>
          <a:p>
            <a:r>
              <a:rPr lang="fr-FR" sz="2400" dirty="0"/>
              <a:t>Séparer chaque étape, quitte à être un peu moins efficace</a:t>
            </a:r>
          </a:p>
          <a:p>
            <a:r>
              <a:rPr lang="fr-FR" sz="2400" dirty="0"/>
              <a:t>Définir un modèle de données clair. Ne pas hésiter à utiliser des bases de données locales pour des traitements intermédiaires (ex: </a:t>
            </a:r>
            <a:r>
              <a:rPr lang="fr-FR" sz="2400" dirty="0" err="1"/>
              <a:t>dédoublonnage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8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Utiliser des outils de gestion de projet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Décrire les tâches à réaliser, leur dépendances</a:t>
            </a:r>
          </a:p>
          <a:p>
            <a:r>
              <a:rPr lang="fr-FR" dirty="0" smtClean="0"/>
              <a:t>Prévoir un suivi et des objectifs hebdomadaires simples</a:t>
            </a:r>
          </a:p>
          <a:p>
            <a:r>
              <a:rPr lang="fr-FR" dirty="0" smtClean="0"/>
              <a:t>Permettre aux utilisateurs/clients de formaliser leurs demandes</a:t>
            </a:r>
          </a:p>
          <a:p>
            <a:r>
              <a:rPr lang="fr-FR" dirty="0" smtClean="0"/>
              <a:t>Utiliser un gestionnaire de version</a:t>
            </a:r>
          </a:p>
          <a:p>
            <a:r>
              <a:rPr lang="fr-FR" dirty="0" smtClean="0"/>
              <a:t>Ne pas s’attaquer à une grande quantité de tâches simultanément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4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 l’interface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Prévoir </a:t>
            </a:r>
            <a:r>
              <a:rPr lang="fr-FR" dirty="0"/>
              <a:t>une interaction non graphique avec l’application</a:t>
            </a:r>
          </a:p>
          <a:p>
            <a:r>
              <a:rPr lang="fr-FR" dirty="0"/>
              <a:t>Ergonomie : identifier avec les clients les opérations coûteuses en </a:t>
            </a:r>
            <a:r>
              <a:rPr lang="fr-FR" dirty="0" smtClean="0"/>
              <a:t>termes </a:t>
            </a:r>
            <a:r>
              <a:rPr lang="fr-FR" dirty="0"/>
              <a:t>de </a:t>
            </a:r>
            <a:r>
              <a:rPr lang="fr-FR" dirty="0" smtClean="0"/>
              <a:t>clics/temps</a:t>
            </a:r>
          </a:p>
          <a:p>
            <a:r>
              <a:rPr lang="fr-FR" dirty="0" smtClean="0"/>
              <a:t>Réfléchir à une solution viable pour le téléchargement de gros fichiers générés par l’extraction </a:t>
            </a:r>
          </a:p>
          <a:p>
            <a:pPr lvl="1"/>
            <a:r>
              <a:rPr lang="fr-FR" dirty="0" smtClean="0"/>
              <a:t>Mail</a:t>
            </a:r>
          </a:p>
          <a:p>
            <a:pPr lvl="1"/>
            <a:r>
              <a:rPr lang="fr-FR" dirty="0" smtClean="0"/>
              <a:t>Faire appel à une solution externe de transfert de fichiers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rotocole ftp ou </a:t>
            </a:r>
            <a:r>
              <a:rPr lang="fr-FR" dirty="0" err="1" smtClean="0"/>
              <a:t>ssh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5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erreurs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Définir explicitement les erreurs, les documenter</a:t>
            </a:r>
          </a:p>
          <a:p>
            <a:r>
              <a:rPr lang="fr-FR" dirty="0" smtClean="0"/>
              <a:t>Intercepter les exceptions, retourner des messages d’erreurs clairs</a:t>
            </a:r>
          </a:p>
          <a:p>
            <a:r>
              <a:rPr lang="fr-FR" dirty="0" smtClean="0"/>
              <a:t>Prévoir des mécanismes de </a:t>
            </a:r>
            <a:r>
              <a:rPr lang="fr-FR" dirty="0" err="1" smtClean="0"/>
              <a:t>rétro-contrôle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réalisées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strike="sngStrike" dirty="0" smtClean="0"/>
              <a:t>Extraction des données</a:t>
            </a:r>
          </a:p>
          <a:p>
            <a:pPr lvl="2"/>
            <a:r>
              <a:rPr lang="fr-FR" strike="sngStrike" dirty="0" smtClean="0"/>
              <a:t>Téléchargement impossible</a:t>
            </a:r>
          </a:p>
          <a:p>
            <a:pPr lvl="2"/>
            <a:r>
              <a:rPr lang="fr-FR" strike="sngStrike" dirty="0" smtClean="0"/>
              <a:t>Extraction incomplète</a:t>
            </a:r>
          </a:p>
          <a:p>
            <a:pPr lvl="1"/>
            <a:r>
              <a:rPr lang="fr-FR" sz="2000" strike="sngStrike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4000" y="3895343"/>
            <a:ext cx="8648700" cy="115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1"/>
            <a:r>
              <a:rPr lang="fr-FR" sz="2000" dirty="0" smtClean="0"/>
              <a:t>Co-administration </a:t>
            </a:r>
            <a:r>
              <a:rPr lang="fr-FR" sz="2000" dirty="0"/>
              <a:t>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21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Séparer les traitements pour simplifier au maximum l’application</a:t>
            </a:r>
          </a:p>
          <a:p>
            <a:pPr lvl="1"/>
            <a:r>
              <a:rPr lang="fr-FR" dirty="0" smtClean="0"/>
              <a:t>Ne pas hésiter à faire plusieurs applications simples plutôt qu’une seule trop complexe</a:t>
            </a:r>
          </a:p>
          <a:p>
            <a:pPr lvl="1"/>
            <a:r>
              <a:rPr lang="fr-FR" dirty="0" smtClean="0"/>
              <a:t>Déporter les tâches de suppression des reliquats, d’envoi de mails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347415"/>
            <a:ext cx="8648700" cy="3829548"/>
          </a:xfrm>
        </p:spPr>
        <p:txBody>
          <a:bodyPr>
            <a:normAutofit/>
          </a:bodyPr>
          <a:lstStyle/>
          <a:p>
            <a:r>
              <a:rPr lang="fr-FR" dirty="0" smtClean="0"/>
              <a:t>Commenter le code</a:t>
            </a:r>
          </a:p>
          <a:p>
            <a:r>
              <a:rPr lang="fr-FR" dirty="0" smtClean="0"/>
              <a:t>Ecrire des wikis/tutoriels régulièrement</a:t>
            </a:r>
          </a:p>
          <a:p>
            <a:r>
              <a:rPr lang="fr-FR" dirty="0" smtClean="0"/>
              <a:t>Fournir:</a:t>
            </a:r>
          </a:p>
          <a:p>
            <a:pPr lvl="1"/>
            <a:r>
              <a:rPr lang="fr-FR" dirty="0" smtClean="0"/>
              <a:t>La structure de l’application</a:t>
            </a:r>
          </a:p>
          <a:p>
            <a:pPr lvl="1"/>
            <a:r>
              <a:rPr lang="fr-FR" dirty="0" smtClean="0"/>
              <a:t>La chaine de traitements</a:t>
            </a:r>
          </a:p>
          <a:p>
            <a:pPr lvl="1"/>
            <a:r>
              <a:rPr lang="fr-FR" dirty="0" smtClean="0"/>
              <a:t>Les modèles de données</a:t>
            </a:r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6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Divers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169994"/>
            <a:ext cx="8648700" cy="4006969"/>
          </a:xfrm>
        </p:spPr>
        <p:txBody>
          <a:bodyPr/>
          <a:lstStyle/>
          <a:p>
            <a:r>
              <a:rPr lang="fr-FR" dirty="0" smtClean="0"/>
              <a:t>Pas </a:t>
            </a:r>
            <a:r>
              <a:rPr lang="fr-FR" dirty="0"/>
              <a:t>de franglais</a:t>
            </a:r>
            <a:r>
              <a:rPr lang="fr-FR" dirty="0" smtClean="0"/>
              <a:t>! Le nom des classes, la documentation, les variables, les commentaires devraient être en anglais</a:t>
            </a:r>
            <a:endParaRPr lang="fr-FR" dirty="0"/>
          </a:p>
          <a:p>
            <a:r>
              <a:rPr lang="fr-FR" dirty="0" err="1" smtClean="0"/>
              <a:t>Ortaugraf</a:t>
            </a:r>
            <a:r>
              <a:rPr lang="fr-FR" dirty="0" smtClean="0"/>
              <a:t>!</a:t>
            </a:r>
            <a:endParaRPr lang="fr-FR" dirty="0"/>
          </a:p>
          <a:p>
            <a:r>
              <a:rPr lang="fr-FR" dirty="0"/>
              <a:t>Faire un effort sur le </a:t>
            </a:r>
            <a:r>
              <a:rPr lang="fr-FR" dirty="0" smtClean="0"/>
              <a:t>design</a:t>
            </a:r>
          </a:p>
          <a:p>
            <a:r>
              <a:rPr lang="fr-FR" b="1" dirty="0" smtClean="0"/>
              <a:t>Attention au stockage des mots de passe!</a:t>
            </a:r>
          </a:p>
          <a:p>
            <a:r>
              <a:rPr lang="fr-FR" dirty="0" smtClean="0"/>
              <a:t>Choix d’une licence?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8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Réutisabilité</a:t>
            </a:r>
            <a:r>
              <a:rPr lang="fr-FR" dirty="0" smtClean="0"/>
              <a:t>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4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encourus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84108"/>
            <a:ext cx="8648700" cy="19895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Plus de deux semaines</a:t>
            </a:r>
            <a:r>
              <a:rPr lang="fr-FR" dirty="0" smtClean="0"/>
              <a:t> pour « prendre en main » l’application!</a:t>
            </a:r>
          </a:p>
          <a:p>
            <a:pPr lvl="1"/>
            <a:r>
              <a:rPr lang="fr-FR" dirty="0" smtClean="0"/>
              <a:t>Rendre les sources compilables</a:t>
            </a:r>
          </a:p>
          <a:p>
            <a:pPr lvl="1"/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Causes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53429"/>
            <a:ext cx="8648700" cy="138739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Pas </a:t>
            </a:r>
            <a:r>
              <a:rPr lang="fr-FR" b="1" dirty="0"/>
              <a:t>de version/de release </a:t>
            </a:r>
            <a:r>
              <a:rPr lang="fr-FR" b="1" dirty="0" smtClean="0"/>
              <a:t>officielle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quoi correspondent les sources fournies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Pas d’historique du développement</a:t>
            </a:r>
          </a:p>
          <a:p>
            <a:pPr lvl="1"/>
            <a:r>
              <a:rPr lang="fr-FR" dirty="0" smtClean="0"/>
              <a:t>Sources fournies ne compilent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017412"/>
            <a:ext cx="8648700" cy="20070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300" b="1" dirty="0"/>
              <a:t>Structure de l’application: 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de configuration nombreux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générés (log, </a:t>
            </a:r>
            <a:r>
              <a:rPr lang="fr-FR" dirty="0" err="1"/>
              <a:t>still</a:t>
            </a:r>
            <a:r>
              <a:rPr lang="fr-FR" dirty="0"/>
              <a:t> alive, extraction, </a:t>
            </a:r>
            <a:r>
              <a:rPr lang="fr-FR" dirty="0" err="1"/>
              <a:t>db</a:t>
            </a:r>
            <a:r>
              <a:rPr lang="fr-FR" dirty="0"/>
              <a:t>) à de multiples endroits</a:t>
            </a:r>
          </a:p>
          <a:p>
            <a:pPr lvl="1"/>
            <a:r>
              <a:rPr lang="fr-FR" dirty="0" smtClean="0"/>
              <a:t>Asymétrie </a:t>
            </a:r>
            <a:r>
              <a:rPr lang="fr-FR" dirty="0"/>
              <a:t>entre la version de développement et la version de production</a:t>
            </a:r>
          </a:p>
          <a:p>
            <a:pPr lvl="1"/>
            <a:r>
              <a:rPr lang="fr-FR" dirty="0" smtClean="0"/>
              <a:t>Organisation </a:t>
            </a:r>
            <a:r>
              <a:rPr lang="fr-FR" dirty="0"/>
              <a:t>anarchique des répertoires/fichiers sur le </a:t>
            </a:r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4000" y="5101060"/>
            <a:ext cx="8648700" cy="4795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 très sommaire</a:t>
            </a:r>
            <a:endParaRPr lang="en-US" b="1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54000" y="5580563"/>
            <a:ext cx="8648700" cy="7757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Réinstallation d’un environnement de développement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2612601"/>
            <a:ext cx="8648700" cy="12196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</a:t>
            </a:r>
            <a:r>
              <a:rPr lang="fr-FR" dirty="0" smtClean="0"/>
              <a:t>ournir aux futurs développeurs le matériel capable de diminuer drastiquement le temps de prise en main</a:t>
            </a:r>
          </a:p>
        </p:txBody>
      </p:sp>
    </p:spTree>
    <p:extLst>
      <p:ext uri="{BB962C8B-B14F-4D97-AF65-F5344CB8AC3E}">
        <p14:creationId xmlns:p14="http://schemas.microsoft.com/office/powerpoint/2010/main" val="4189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12533</TotalTime>
  <Words>1452</Words>
  <Application>Microsoft Office PowerPoint</Application>
  <PresentationFormat>Affichage à l'écran (4:3)</PresentationFormat>
  <Paragraphs>301</Paragraphs>
  <Slides>42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Rappel des points d’intervention</vt:lpstr>
      <vt:lpstr>Rappel des points d’intervention</vt:lpstr>
      <vt:lpstr>Tâches réalisées</vt:lpstr>
      <vt:lpstr>Réutisabilité de l’application</vt:lpstr>
      <vt:lpstr>Problèmes encourus</vt:lpstr>
      <vt:lpstr>Causes</vt:lpstr>
      <vt:lpstr>Objectif</vt:lpstr>
      <vt:lpstr>Actions</vt:lpstr>
      <vt:lpstr>Gestion de version</vt:lpstr>
      <vt:lpstr>Compilation</vt:lpstr>
      <vt:lpstr>Installation, configuration</vt:lpstr>
      <vt:lpstr>Documentation</vt:lpstr>
      <vt:lpstr>Administration du serveur</vt:lpstr>
      <vt:lpstr>Problèmes soulevés par Huma-num et par Hugues</vt:lpstr>
      <vt:lpstr>Actions</vt:lpstr>
      <vt:lpstr>Réorganisation</vt:lpstr>
      <vt:lpstr>Nettoyage</vt:lpstr>
      <vt:lpstr>Interruption de la collecte</vt:lpstr>
      <vt:lpstr>Rappel du problème</vt:lpstr>
      <vt:lpstr>Informations de départ</vt:lpstr>
      <vt:lpstr>Hypothèses?</vt:lpstr>
      <vt:lpstr>Hypothèses invalides</vt:lpstr>
      <vt:lpstr>Contenu des logs lors d’une perturbation Erreur récurrente</vt:lpstr>
      <vt:lpstr>Interblocage: principe</vt:lpstr>
      <vt:lpstr>Hypothèse plausibles</vt:lpstr>
      <vt:lpstr>Actions</vt:lpstr>
      <vt:lpstr>Analyse du code</vt:lpstr>
      <vt:lpstr>Watchdog</vt:lpstr>
      <vt:lpstr>Recommandations générales</vt:lpstr>
      <vt:lpstr>Etat actuel de l’application</vt:lpstr>
      <vt:lpstr>Mes recommandations : redévelopper une nouvelle application</vt:lpstr>
      <vt:lpstr>Nécessité de définir un cahier des charges</vt:lpstr>
      <vt:lpstr>Commencer simple…</vt:lpstr>
      <vt:lpstr>Définir les besoins en termes de performances</vt:lpstr>
      <vt:lpstr>Définir la structure de l’application avant de commencer à la coder!</vt:lpstr>
      <vt:lpstr>Utiliser des outils de gestion de projet</vt:lpstr>
      <vt:lpstr>Conception de l’interface</vt:lpstr>
      <vt:lpstr>Gestion des erreurs</vt:lpstr>
      <vt:lpstr>Tâches annexes</vt:lpstr>
      <vt:lpstr>Documentation</vt:lpstr>
      <vt:lpstr>Divers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dosimont</cp:lastModifiedBy>
  <cp:revision>1008</cp:revision>
  <dcterms:created xsi:type="dcterms:W3CDTF">2015-05-04T13:17:04Z</dcterms:created>
  <dcterms:modified xsi:type="dcterms:W3CDTF">2015-10-27T22:36:20Z</dcterms:modified>
</cp:coreProperties>
</file>