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es.wikipedia.org/wiki/Ciencia" TargetMode="External"/><Relationship Id="rId2" Type="http://schemas.openxmlformats.org/officeDocument/2006/relationships/hyperlink" Target="https://es.wikipedia.org/wiki/Inform%C3%A1tica#cite_note-1" TargetMode="External"/><Relationship Id="rId1" Type="http://schemas.openxmlformats.org/officeDocument/2006/relationships/slideLayout" Target="../slideLayouts/slideLayout2.xml"/><Relationship Id="rId6" Type="http://schemas.openxmlformats.org/officeDocument/2006/relationships/hyperlink" Target="https://es.wikipedia.org/wiki/Electr%C3%B3nica_digital" TargetMode="External"/><Relationship Id="rId5" Type="http://schemas.openxmlformats.org/officeDocument/2006/relationships/hyperlink" Target="https://es.wikipedia.org/wiki/Dato" TargetMode="External"/><Relationship Id="rId4" Type="http://schemas.openxmlformats.org/officeDocument/2006/relationships/hyperlink" Target="https://es.wikipedia.org/wiki/Informaci%C3%B3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concepto.de/pagina-web/" TargetMode="External"/><Relationship Id="rId2" Type="http://schemas.openxmlformats.org/officeDocument/2006/relationships/hyperlink" Target="https://concepto.de/objetivo/"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concepto.de/antivirus-informatico/"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s.wikipedia.org/wiki/Lenguaje_de_m%C3%A1quina" TargetMode="External"/><Relationship Id="rId3" Type="http://schemas.openxmlformats.org/officeDocument/2006/relationships/hyperlink" Target="https://es.wikipedia.org/wiki/Inform%C3%A1tica" TargetMode="External"/><Relationship Id="rId7" Type="http://schemas.openxmlformats.org/officeDocument/2006/relationships/hyperlink" Target="https://es.wikipedia.org/wiki/Python" TargetMode="External"/><Relationship Id="rId2" Type="http://schemas.openxmlformats.org/officeDocument/2006/relationships/hyperlink" Target="https://es.wikipedia.org/wiki/Wikipedia:Verificabilidad" TargetMode="External"/><Relationship Id="rId1" Type="http://schemas.openxmlformats.org/officeDocument/2006/relationships/slideLayout" Target="../slideLayouts/slideLayout4.xml"/><Relationship Id="rId6" Type="http://schemas.openxmlformats.org/officeDocument/2006/relationships/hyperlink" Target="https://es.wikipedia.org/wiki/Java_(lenguaje_de_programaci%C3%B3n)" TargetMode="External"/><Relationship Id="rId5" Type="http://schemas.openxmlformats.org/officeDocument/2006/relationships/hyperlink" Target="https://es.wikipedia.org/wiki/C%2B%2B" TargetMode="External"/><Relationship Id="rId4" Type="http://schemas.openxmlformats.org/officeDocument/2006/relationships/hyperlink" Target="https://es.wikipedia.org/wiki/Videojuegos" TargetMode="External"/><Relationship Id="rId9"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hyperlink" Target="https://neoattack.com/neowiki/lenguaje-de-programacion/" TargetMode="External"/><Relationship Id="rId2" Type="http://schemas.openxmlformats.org/officeDocument/2006/relationships/hyperlink" Target="https://neoattack.com/neowiki/programador/"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definicion.de/servicio" TargetMode="External"/><Relationship Id="rId2" Type="http://schemas.openxmlformats.org/officeDocument/2006/relationships/hyperlink" Target="https://definicion.de/producto"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22513" y="635001"/>
            <a:ext cx="8915399" cy="2616199"/>
          </a:xfrm>
        </p:spPr>
        <p:txBody>
          <a:bodyPr>
            <a:normAutofit/>
          </a:bodyPr>
          <a:lstStyle/>
          <a:p>
            <a:r>
              <a:rPr lang="es-GT" dirty="0" smtClean="0">
                <a:latin typeface="Adobe Caslon Pro Bold" panose="0205070206050A020403" pitchFamily="18" charset="0"/>
                <a:ea typeface="Adobe Fan Heiti Std B" panose="020B0700000000000000" pitchFamily="34" charset="-128"/>
              </a:rPr>
              <a:t>Informática</a:t>
            </a:r>
            <a:r>
              <a:rPr lang="es-GT" dirty="0">
                <a:latin typeface="Adobe Caslon Pro Bold" panose="0205070206050A020403" pitchFamily="18" charset="0"/>
                <a:ea typeface="Adobe Fan Heiti Std B" panose="020B0700000000000000" pitchFamily="34" charset="-128"/>
              </a:rPr>
              <a:t>, Programación y Soporte </a:t>
            </a:r>
            <a:r>
              <a:rPr lang="es-GT" dirty="0" smtClean="0">
                <a:latin typeface="Adobe Caslon Pro Bold" panose="0205070206050A020403" pitchFamily="18" charset="0"/>
                <a:ea typeface="Adobe Fan Heiti Std B" panose="020B0700000000000000" pitchFamily="34" charset="-128"/>
              </a:rPr>
              <a:t>Técnico</a:t>
            </a:r>
            <a:endParaRPr lang="es-GT" dirty="0">
              <a:latin typeface="Adobe Caslon Pro Bold" panose="0205070206050A020403" pitchFamily="18" charset="0"/>
              <a:ea typeface="Adobe Fan Heiti Std B" panose="020B0700000000000000" pitchFamily="34" charset="-128"/>
            </a:endParaRPr>
          </a:p>
        </p:txBody>
      </p:sp>
      <p:sp>
        <p:nvSpPr>
          <p:cNvPr id="4" name="AutoShape 4" descr="Resultado de imagen para InformÃ¡tica"/>
          <p:cNvSpPr>
            <a:spLocks noGrp="1" noChangeAspect="1" noChangeArrowheads="1"/>
          </p:cNvSpPr>
          <p:nvPr>
            <p:ph type="subTitle" idx="1"/>
          </p:nvPr>
        </p:nvSpPr>
        <p:spPr bwMode="auto">
          <a:xfrm>
            <a:off x="6081713" y="11677248"/>
            <a:ext cx="5975523" cy="47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1030" name="Picture 6" descr="Resultado de imagen para InformÃ¡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1" y="3695700"/>
            <a:ext cx="7315200" cy="290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6173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89213" y="4800600"/>
            <a:ext cx="8915400" cy="1257300"/>
          </a:xfrm>
        </p:spPr>
        <p:txBody>
          <a:bodyPr/>
          <a:lstStyle/>
          <a:p>
            <a:r>
              <a:rPr lang="es-GT" dirty="0" smtClean="0"/>
              <a:t>Ejemplos de tipos de soporte técnico  </a:t>
            </a:r>
            <a:endParaRPr lang="es-GT" dirty="0"/>
          </a:p>
        </p:txBody>
      </p:sp>
      <p:pic>
        <p:nvPicPr>
          <p:cNvPr id="7172" name="Picture 4" descr="Resultado de imagen para tipos de soporte tecnico"/>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771" b="15771"/>
          <a:stretch>
            <a:fillRect/>
          </a:stretch>
        </p:blipFill>
        <p:spPr bwMode="auto">
          <a:xfrm>
            <a:off x="1498600" y="635000"/>
            <a:ext cx="10006013" cy="469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9957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             </a:t>
            </a:r>
            <a:r>
              <a:rPr lang="es-GT" dirty="0" smtClean="0">
                <a:latin typeface="Adobe Caslon Pro Bold" panose="0205070206050A020403" pitchFamily="18" charset="0"/>
              </a:rPr>
              <a:t>INFORMATICA</a:t>
            </a:r>
            <a:endParaRPr lang="es-GT" dirty="0">
              <a:latin typeface="Adobe Caslon Pro Bold" panose="0205070206050A020403" pitchFamily="18" charset="0"/>
            </a:endParaRPr>
          </a:p>
        </p:txBody>
      </p:sp>
      <p:sp>
        <p:nvSpPr>
          <p:cNvPr id="3" name="Marcador de contenido 2"/>
          <p:cNvSpPr>
            <a:spLocks noGrp="1"/>
          </p:cNvSpPr>
          <p:nvPr>
            <p:ph idx="1"/>
          </p:nvPr>
        </p:nvSpPr>
        <p:spPr>
          <a:xfrm>
            <a:off x="749300" y="1473200"/>
            <a:ext cx="10755312" cy="3759200"/>
          </a:xfrm>
        </p:spPr>
        <p:txBody>
          <a:bodyPr>
            <a:normAutofit/>
          </a:bodyPr>
          <a:lstStyle/>
          <a:p>
            <a:pPr algn="just"/>
            <a:r>
              <a:rPr lang="es-GT" dirty="0"/>
              <a:t>La </a:t>
            </a:r>
            <a:r>
              <a:rPr lang="es-GT" b="1" dirty="0"/>
              <a:t>informática</a:t>
            </a:r>
            <a:r>
              <a:rPr lang="es-GT" dirty="0"/>
              <a:t>, también llamada </a:t>
            </a:r>
            <a:r>
              <a:rPr lang="es-GT" b="1" dirty="0"/>
              <a:t>computación</a:t>
            </a:r>
            <a:r>
              <a:rPr lang="es-GT" dirty="0"/>
              <a:t>,</a:t>
            </a:r>
            <a:r>
              <a:rPr lang="es-GT" baseline="30000" dirty="0">
                <a:hlinkClick r:id="rId2"/>
              </a:rPr>
              <a:t>1</a:t>
            </a:r>
            <a:r>
              <a:rPr lang="es-GT" dirty="0"/>
              <a:t>​ es una </a:t>
            </a:r>
            <a:r>
              <a:rPr lang="es-GT" dirty="0">
                <a:hlinkClick r:id="rId3" tooltip="Ciencia"/>
              </a:rPr>
              <a:t>ciencia</a:t>
            </a:r>
            <a:r>
              <a:rPr lang="es-GT" dirty="0"/>
              <a:t> que administra métodos, técnicas y procesos con el fin de almacenar, procesar y transmitir </a:t>
            </a:r>
            <a:r>
              <a:rPr lang="es-GT" dirty="0">
                <a:hlinkClick r:id="rId4" tooltip="Información"/>
              </a:rPr>
              <a:t>información</a:t>
            </a:r>
            <a:r>
              <a:rPr lang="es-GT" dirty="0"/>
              <a:t> y </a:t>
            </a:r>
            <a:r>
              <a:rPr lang="es-GT" dirty="0">
                <a:hlinkClick r:id="rId5" tooltip="Dato"/>
              </a:rPr>
              <a:t>datos</a:t>
            </a:r>
            <a:r>
              <a:rPr lang="es-GT" dirty="0"/>
              <a:t> en formato </a:t>
            </a:r>
            <a:r>
              <a:rPr lang="es-GT" dirty="0">
                <a:hlinkClick r:id="rId6" tooltip="Electrónica digital"/>
              </a:rPr>
              <a:t>digital</a:t>
            </a:r>
            <a:r>
              <a:rPr lang="es-GT" dirty="0"/>
              <a:t>.</a:t>
            </a:r>
          </a:p>
          <a:p>
            <a:pPr algn="just"/>
            <a:r>
              <a:rPr lang="es-GT" dirty="0"/>
              <a:t>De esta forma, la informática se refiere al </a:t>
            </a:r>
            <a:r>
              <a:rPr lang="es-GT" b="1" dirty="0"/>
              <a:t>procesamiento automático de información </a:t>
            </a:r>
            <a:r>
              <a:rPr lang="es-GT" dirty="0"/>
              <a:t>mediante </a:t>
            </a:r>
            <a:r>
              <a:rPr lang="es-GT" b="1" dirty="0"/>
              <a:t>dispositivos electrónicos</a:t>
            </a:r>
            <a:r>
              <a:rPr lang="es-GT" dirty="0"/>
              <a:t> y </a:t>
            </a:r>
            <a:r>
              <a:rPr lang="es-GT" b="1" dirty="0"/>
              <a:t>sistemas computacionales</a:t>
            </a:r>
            <a:r>
              <a:rPr lang="es-GT" dirty="0"/>
              <a:t>. Los sistemas informáticos deben contar con la capacidad de cumplir tres tareas básicas: </a:t>
            </a:r>
            <a:r>
              <a:rPr lang="es-GT" b="1" dirty="0"/>
              <a:t>entrada</a:t>
            </a:r>
            <a:r>
              <a:rPr lang="es-GT" dirty="0"/>
              <a:t> (captación de la información), </a:t>
            </a:r>
            <a:r>
              <a:rPr lang="es-GT" b="1" dirty="0"/>
              <a:t>procesamiento</a:t>
            </a:r>
            <a:r>
              <a:rPr lang="es-GT" dirty="0"/>
              <a:t> y </a:t>
            </a:r>
            <a:r>
              <a:rPr lang="es-GT" b="1" dirty="0"/>
              <a:t>salida</a:t>
            </a:r>
            <a:r>
              <a:rPr lang="es-GT" dirty="0"/>
              <a:t> (transmisión de los resultados). El conjunto de estas tres tareas se conoce como </a:t>
            </a:r>
            <a:r>
              <a:rPr lang="es-GT" b="1" dirty="0"/>
              <a:t>algoritmo</a:t>
            </a:r>
            <a:r>
              <a:rPr lang="es-GT" dirty="0"/>
              <a:t>.</a:t>
            </a:r>
          </a:p>
          <a:p>
            <a:pPr algn="just"/>
            <a:r>
              <a:rPr lang="es-GT" dirty="0"/>
              <a:t>No existe una definición consensuada sobre el término, lo cual puede comprenderse a través de las Discusiones que acompañan esta página. Sin embargo, la Asociación de Docentes de Informática y Computación de la República Argentina han tomado una posición, definiéndola de la siguiente manera:</a:t>
            </a:r>
          </a:p>
          <a:p>
            <a:pPr algn="just"/>
            <a:endParaRPr lang="es-GT" dirty="0"/>
          </a:p>
        </p:txBody>
      </p:sp>
    </p:spTree>
    <p:extLst>
      <p:ext uri="{BB962C8B-B14F-4D97-AF65-F5344CB8AC3E}">
        <p14:creationId xmlns:p14="http://schemas.microsoft.com/office/powerpoint/2010/main" val="638627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473074"/>
            <a:ext cx="8911687" cy="1280890"/>
          </a:xfrm>
        </p:spPr>
        <p:txBody>
          <a:bodyPr/>
          <a:lstStyle/>
          <a:p>
            <a:r>
              <a:rPr lang="es-GT" dirty="0" smtClean="0">
                <a:latin typeface="Adobe Caslon Pro Bold" panose="0205070206050A020403" pitchFamily="18" charset="0"/>
              </a:rPr>
              <a:t>Usos y virus informáticos </a:t>
            </a:r>
            <a:endParaRPr lang="es-GT" dirty="0">
              <a:latin typeface="Adobe Caslon Pro Bold" panose="0205070206050A020403" pitchFamily="18" charset="0"/>
            </a:endParaRPr>
          </a:p>
        </p:txBody>
      </p:sp>
      <p:sp>
        <p:nvSpPr>
          <p:cNvPr id="3" name="Marcador de contenido 2"/>
          <p:cNvSpPr>
            <a:spLocks noGrp="1"/>
          </p:cNvSpPr>
          <p:nvPr>
            <p:ph idx="1"/>
          </p:nvPr>
        </p:nvSpPr>
        <p:spPr>
          <a:xfrm>
            <a:off x="1905000" y="1485900"/>
            <a:ext cx="9599612" cy="3670300"/>
          </a:xfrm>
        </p:spPr>
        <p:txBody>
          <a:bodyPr>
            <a:normAutofit/>
          </a:bodyPr>
          <a:lstStyle/>
          <a:p>
            <a:r>
              <a:rPr lang="es-GT" dirty="0"/>
              <a:t>Los virus informáticos son programas </a:t>
            </a:r>
            <a:r>
              <a:rPr lang="es-GT" b="1" dirty="0"/>
              <a:t>creados para hacer daño a un sistema de ese tipo o para robar información</a:t>
            </a:r>
            <a:r>
              <a:rPr lang="es-GT" dirty="0"/>
              <a:t>. Hay varios tipos, entre los que están los gusanos, troyanos y más. Éstos no sólo tienen ese </a:t>
            </a:r>
            <a:r>
              <a:rPr lang="es-GT" dirty="0">
                <a:hlinkClick r:id="rId2"/>
              </a:rPr>
              <a:t>objetivo</a:t>
            </a:r>
            <a:r>
              <a:rPr lang="es-GT" dirty="0"/>
              <a:t> principal, sino que además los daños colaterales que generan son que la PC funcione sola en algunos casos, haciendo que se eliminen archivos o carpetas enteras, que se abran </a:t>
            </a:r>
            <a:r>
              <a:rPr lang="es-GT" dirty="0">
                <a:hlinkClick r:id="rId3"/>
              </a:rPr>
              <a:t>páginas web</a:t>
            </a:r>
            <a:r>
              <a:rPr lang="es-GT" dirty="0"/>
              <a:t> de la nada o se descarguen archivos que no queríamos.</a:t>
            </a:r>
          </a:p>
          <a:p>
            <a:r>
              <a:rPr lang="es-GT" dirty="0"/>
              <a:t>Los virus aparecen en nuestras computadoras por la descarga de material infectado, </a:t>
            </a:r>
            <a:r>
              <a:rPr lang="es-GT" b="1" dirty="0"/>
              <a:t>pueden llegarnos por correo electrónico</a:t>
            </a:r>
            <a:r>
              <a:rPr lang="es-GT" dirty="0"/>
              <a:t> o también por dispositivos como pendrives. Para combatirlos y eliminarlos existen otros programas, llamados </a:t>
            </a:r>
            <a:r>
              <a:rPr lang="es-GT" dirty="0">
                <a:hlinkClick r:id="rId4"/>
              </a:rPr>
              <a:t>antivirus</a:t>
            </a:r>
            <a:r>
              <a:rPr lang="es-GT" b="1" dirty="0"/>
              <a:t>,</a:t>
            </a:r>
            <a:r>
              <a:rPr lang="es-GT" dirty="0"/>
              <a:t> que los localizan y eliminan.</a:t>
            </a:r>
          </a:p>
          <a:p>
            <a:r>
              <a:rPr lang="es-GT" dirty="0"/>
              <a:t/>
            </a:r>
            <a:br>
              <a:rPr lang="es-GT" dirty="0"/>
            </a:br>
            <a:endParaRPr lang="es-GT" dirty="0"/>
          </a:p>
        </p:txBody>
      </p:sp>
      <p:sp>
        <p:nvSpPr>
          <p:cNvPr id="4" name="AutoShape 2" descr="InformÃ¡tica - Virus informÃ¡t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5" name="AutoShape 4" descr="InformÃ¡tica - Virus informÃ¡tic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6" name="AutoShape 6" descr="InformÃ¡tica - Virus informÃ¡tic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7" name="AutoShape 8" descr="Resultado de imagen para informÃ¡tica viru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8" name="AutoShape 10" descr="Resultado de imagen para informÃ¡tica viru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9" name="AutoShape 12" descr="Imagen relacionada"/>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10" name="AutoShape 14" descr="Imagen relacionada"/>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11" name="AutoShape 16" descr="Imagen relacionada"/>
          <p:cNvSpPr>
            <a:spLocks noChangeAspect="1" noChangeArrowheads="1"/>
          </p:cNvSpPr>
          <p:nvPr/>
        </p:nvSpPr>
        <p:spPr bwMode="auto">
          <a:xfrm>
            <a:off x="155575" y="-1881188"/>
            <a:ext cx="6991350" cy="3933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12" name="AutoShape 18" descr="Imagen relacionada"/>
          <p:cNvSpPr>
            <a:spLocks noChangeAspect="1" noChangeArrowheads="1"/>
          </p:cNvSpPr>
          <p:nvPr/>
        </p:nvSpPr>
        <p:spPr bwMode="auto">
          <a:xfrm>
            <a:off x="307975" y="160336"/>
            <a:ext cx="6991350" cy="20447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13" name="AutoShape 20" descr="Resultado de imagen para informÃ¡tica virus"/>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3094" name="Picture 22" descr="Imagen relacion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00" y="4678364"/>
            <a:ext cx="7480300" cy="198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10712"/>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89212" y="573310"/>
            <a:ext cx="8911687" cy="1280890"/>
          </a:xfrm>
        </p:spPr>
        <p:txBody>
          <a:bodyPr/>
          <a:lstStyle/>
          <a:p>
            <a:r>
              <a:rPr lang="es-GT" dirty="0" smtClean="0">
                <a:latin typeface="Adobe Caslon Pro Bold" panose="0205070206050A020403" pitchFamily="18" charset="0"/>
              </a:rPr>
              <a:t>Programación</a:t>
            </a:r>
            <a:endParaRPr lang="es-GT" dirty="0">
              <a:latin typeface="Adobe Caslon Pro Bold" panose="0205070206050A020403" pitchFamily="18" charset="0"/>
            </a:endParaRPr>
          </a:p>
        </p:txBody>
      </p:sp>
      <p:sp>
        <p:nvSpPr>
          <p:cNvPr id="3" name="Marcador de contenido 2"/>
          <p:cNvSpPr>
            <a:spLocks noGrp="1"/>
          </p:cNvSpPr>
          <p:nvPr>
            <p:ph sz="half" idx="1"/>
          </p:nvPr>
        </p:nvSpPr>
        <p:spPr>
          <a:xfrm>
            <a:off x="1714500" y="1282700"/>
            <a:ext cx="5188576" cy="4628522"/>
          </a:xfrm>
        </p:spPr>
        <p:txBody>
          <a:bodyPr>
            <a:noAutofit/>
          </a:bodyPr>
          <a:lstStyle/>
          <a:p>
            <a:pPr algn="just"/>
            <a:r>
              <a:rPr lang="es-GT" sz="1400" dirty="0"/>
              <a:t>La </a:t>
            </a:r>
            <a:r>
              <a:rPr lang="es-GT" sz="1400" b="1" dirty="0"/>
              <a:t>programación</a:t>
            </a:r>
            <a:r>
              <a:rPr lang="es-GT" sz="1400" dirty="0"/>
              <a:t> es un proceso que se utiliza para idear y ordenar las acciones que se realizarán en el marco de un proyecto; al anuncio de las partes que componen un acto o espectáculo; a la preparación de máquinas para que cumplan con una cierta tarea en un momento determinado; a la elaboración de programas para la resolución de problemas mediante ordenadores, y a la preparación de los datos necesarios para obtener una solución de un problema.</a:t>
            </a:r>
            <a:r>
              <a:rPr lang="es-GT" sz="1400" baseline="30000" dirty="0"/>
              <a:t>[</a:t>
            </a:r>
            <a:r>
              <a:rPr lang="es-GT" sz="1400" i="1" baseline="30000" dirty="0">
                <a:hlinkClick r:id="rId2" tooltip="Wikipedia:Verificabilidad"/>
              </a:rPr>
              <a:t>cita requerida</a:t>
            </a:r>
            <a:r>
              <a:rPr lang="es-GT" sz="1400" baseline="30000" dirty="0"/>
              <a:t>]</a:t>
            </a:r>
            <a:endParaRPr lang="es-GT" sz="1400" dirty="0"/>
          </a:p>
          <a:p>
            <a:pPr algn="just"/>
            <a:r>
              <a:rPr lang="es-GT" sz="1400" dirty="0"/>
              <a:t>En la actualidad, la noción de programación se encuentra muy asociada a la creación de aplicaciones </a:t>
            </a:r>
            <a:r>
              <a:rPr lang="es-GT" sz="1400" dirty="0">
                <a:hlinkClick r:id="rId3" tooltip="Informática"/>
              </a:rPr>
              <a:t>informática</a:t>
            </a:r>
            <a:r>
              <a:rPr lang="es-GT" sz="1400" dirty="0"/>
              <a:t> y </a:t>
            </a:r>
            <a:r>
              <a:rPr lang="es-GT" sz="1400" dirty="0">
                <a:hlinkClick r:id="rId4" tooltip="Videojuegos"/>
              </a:rPr>
              <a:t>videojuegos</a:t>
            </a:r>
            <a:r>
              <a:rPr lang="es-GT" sz="1400" dirty="0"/>
              <a:t>. Es el proceso por el cual una persona desarrolla un programa valiéndose de una herramienta que le permita escribir el código (el cual puede estar en uno o varios lenguajes, como </a:t>
            </a:r>
            <a:r>
              <a:rPr lang="es-GT" sz="1400" dirty="0">
                <a:hlinkClick r:id="rId5" tooltip="C++"/>
              </a:rPr>
              <a:t>C++</a:t>
            </a:r>
            <a:r>
              <a:rPr lang="es-GT" sz="1400" dirty="0"/>
              <a:t>, </a:t>
            </a:r>
            <a:r>
              <a:rPr lang="es-GT" sz="1400" dirty="0">
                <a:hlinkClick r:id="rId6" tooltip="Java (lenguaje de programación)"/>
              </a:rPr>
              <a:t>Java</a:t>
            </a:r>
            <a:r>
              <a:rPr lang="es-GT" sz="1400" dirty="0"/>
              <a:t> y </a:t>
            </a:r>
            <a:r>
              <a:rPr lang="es-GT" sz="1400" dirty="0">
                <a:hlinkClick r:id="rId7" tooltip="Python"/>
              </a:rPr>
              <a:t>Python</a:t>
            </a:r>
            <a:r>
              <a:rPr lang="es-GT" sz="1400" dirty="0"/>
              <a:t>, entre otros) y de otra que sea capaz de “traducirlo” a lo que se conoce como </a:t>
            </a:r>
            <a:r>
              <a:rPr lang="es-GT" sz="1400" dirty="0">
                <a:hlinkClick r:id="rId8" tooltip="Lenguaje de máquina"/>
              </a:rPr>
              <a:t>lenguaje de máquina</a:t>
            </a:r>
            <a:r>
              <a:rPr lang="es-GT" sz="1400" dirty="0"/>
              <a:t>,</a:t>
            </a:r>
          </a:p>
          <a:p>
            <a:endParaRPr lang="es-GT" sz="1400" dirty="0"/>
          </a:p>
        </p:txBody>
      </p:sp>
      <p:pic>
        <p:nvPicPr>
          <p:cNvPr id="2058" name="Picture 10" descr="Imagen relacionada"/>
          <p:cNvPicPr>
            <a:picLocks noGrp="1" noChangeAspect="1" noChangeArrowheads="1"/>
          </p:cNvPicPr>
          <p:nvPr>
            <p:ph sz="half" idx="2"/>
          </p:nvPr>
        </p:nvPicPr>
        <p:blipFill>
          <a:blip r:embed="rId9">
            <a:extLst>
              <a:ext uri="{28A0092B-C50C-407E-A947-70E740481C1C}">
                <a14:useLocalDpi xmlns:a14="http://schemas.microsoft.com/office/drawing/2010/main" val="0"/>
              </a:ext>
            </a:extLst>
          </a:blip>
          <a:srcRect/>
          <a:stretch>
            <a:fillRect/>
          </a:stretch>
        </p:blipFill>
        <p:spPr bwMode="auto">
          <a:xfrm>
            <a:off x="7493000" y="1727200"/>
            <a:ext cx="4140199" cy="3166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523244"/>
      </p:ext>
    </p:extLst>
  </p:cSld>
  <p:clrMapOvr>
    <a:masterClrMapping/>
  </p:clrMapOvr>
  <p:transition spd="slow">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4200" y="0"/>
            <a:ext cx="4240211" cy="1422400"/>
          </a:xfrm>
        </p:spPr>
        <p:txBody>
          <a:bodyPr>
            <a:normAutofit/>
          </a:bodyPr>
          <a:lstStyle/>
          <a:p>
            <a:r>
              <a:rPr lang="es-GT" sz="2400" dirty="0" smtClean="0">
                <a:latin typeface="Adobe Caslon Pro Bold" panose="0205070206050A020403" pitchFamily="18" charset="0"/>
              </a:rPr>
              <a:t>Como se usa el lenguaje de programación </a:t>
            </a:r>
            <a:endParaRPr lang="es-GT" sz="2400" dirty="0">
              <a:latin typeface="Adobe Caslon Pro Bold" panose="0205070206050A020403" pitchFamily="18" charset="0"/>
            </a:endParaRPr>
          </a:p>
        </p:txBody>
      </p:sp>
      <p:sp>
        <p:nvSpPr>
          <p:cNvPr id="4" name="Marcador de texto 3"/>
          <p:cNvSpPr>
            <a:spLocks noGrp="1"/>
          </p:cNvSpPr>
          <p:nvPr>
            <p:ph type="body" sz="half" idx="2"/>
          </p:nvPr>
        </p:nvSpPr>
        <p:spPr>
          <a:xfrm>
            <a:off x="1079500" y="1598612"/>
            <a:ext cx="5014911" cy="5259388"/>
          </a:xfrm>
        </p:spPr>
        <p:txBody>
          <a:bodyPr>
            <a:normAutofit lnSpcReduction="10000"/>
          </a:bodyPr>
          <a:lstStyle/>
          <a:p>
            <a:pPr algn="just"/>
            <a:r>
              <a:rPr lang="es-GT" b="1" dirty="0"/>
              <a:t>Un Lenguaje de programación es un conjunto de instrucciones y términos, un lenguaje formal, que se construye y se emplea para que un ordenador o un dispositivo pueda crear diferentes tipos de datos.</a:t>
            </a:r>
            <a:r>
              <a:rPr lang="es-GT" dirty="0"/>
              <a:t> Por lo general, hablamos de él como el idioma que el </a:t>
            </a:r>
            <a:r>
              <a:rPr lang="es-GT" dirty="0">
                <a:hlinkClick r:id="rId2"/>
              </a:rPr>
              <a:t>programador</a:t>
            </a:r>
            <a:r>
              <a:rPr lang="es-GT" dirty="0"/>
              <a:t> habla con la máquina para crear un programa de cualquier tipo.</a:t>
            </a:r>
          </a:p>
          <a:p>
            <a:pPr algn="just"/>
            <a:r>
              <a:rPr lang="es-GT" dirty="0"/>
              <a:t>Existen diferentes clases de </a:t>
            </a:r>
            <a:r>
              <a:rPr lang="es-GT" dirty="0">
                <a:hlinkClick r:id="rId3"/>
              </a:rPr>
              <a:t>lenguajes</a:t>
            </a:r>
            <a:r>
              <a:rPr lang="es-GT" dirty="0"/>
              <a:t>, en función del software que se quiera crear o de las instrucciones a emplear. A pesar de las posibles diferencias que estos puedan tener, todos tienen en común el estar construidos por una serie de reglas tanto semánticas como sintácticas que establecen cómo se ha de “hablar”, definiendo tanto las expresiones como la estructura y el significado de todos los elementos que los componen.</a:t>
            </a:r>
          </a:p>
          <a:p>
            <a:pPr algn="just"/>
            <a:r>
              <a:rPr lang="es-GT" b="1" dirty="0"/>
              <a:t>Con este tipo de lenguaje es con el que se elabora el código, se depura o se mejora cuando se está programando.</a:t>
            </a:r>
            <a:r>
              <a:rPr lang="es-GT" dirty="0"/>
              <a:t> Entender cada uno es algo que requiere de una profunda preparación y formación, ya que cada uno está sujeto a reglas que, por lo general, son distintas. No obstante, todos comparten una esencia que ayuda a entenderlos ligeramente a pesar de no tener grandes nociones sobre ellos.</a:t>
            </a:r>
          </a:p>
        </p:txBody>
      </p:sp>
      <p:pic>
        <p:nvPicPr>
          <p:cNvPr id="4102" name="Picture 6" descr="Imagen relacionada"/>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124700" y="1422400"/>
            <a:ext cx="3848100"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00855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6824" y="471710"/>
            <a:ext cx="8911687" cy="1280890"/>
          </a:xfrm>
        </p:spPr>
        <p:txBody>
          <a:bodyPr/>
          <a:lstStyle/>
          <a:p>
            <a:r>
              <a:rPr lang="es-GT" dirty="0" smtClean="0">
                <a:latin typeface="Adobe Caslon Pro Bold" panose="0205070206050A020403" pitchFamily="18" charset="0"/>
              </a:rPr>
              <a:t>Ejemplos de lenguajes de programación .</a:t>
            </a:r>
            <a:endParaRPr lang="es-GT" dirty="0">
              <a:latin typeface="Adobe Caslon Pro Bold" panose="0205070206050A020403" pitchFamily="18" charset="0"/>
            </a:endParaRPr>
          </a:p>
        </p:txBody>
      </p:sp>
      <p:sp>
        <p:nvSpPr>
          <p:cNvPr id="4" name="Marcador de contenido 3"/>
          <p:cNvSpPr>
            <a:spLocks noGrp="1"/>
          </p:cNvSpPr>
          <p:nvPr>
            <p:ph sz="half" idx="2"/>
          </p:nvPr>
        </p:nvSpPr>
        <p:spPr>
          <a:xfrm>
            <a:off x="2046824" y="1752600"/>
            <a:ext cx="4760376" cy="4889500"/>
          </a:xfrm>
        </p:spPr>
        <p:txBody>
          <a:bodyPr>
            <a:noAutofit/>
          </a:bodyPr>
          <a:lstStyle/>
          <a:p>
            <a:pPr algn="just"/>
            <a:r>
              <a:rPr lang="es-GT" sz="1400" b="1" dirty="0"/>
              <a:t>1. </a:t>
            </a:r>
            <a:r>
              <a:rPr lang="es-GT" sz="1400" b="1" dirty="0" smtClean="0"/>
              <a:t>Actino </a:t>
            </a:r>
            <a:r>
              <a:rPr lang="es-GT" sz="1400" b="1" dirty="0"/>
              <a:t>Script.- </a:t>
            </a:r>
            <a:r>
              <a:rPr lang="es-GT" sz="1400" dirty="0"/>
              <a:t>Se trata de un lenguaje de programación para la plataforma Adobe </a:t>
            </a:r>
            <a:r>
              <a:rPr lang="es-GT" sz="1400" dirty="0" smtClean="0"/>
              <a:t>Flash, </a:t>
            </a:r>
            <a:r>
              <a:rPr lang="es-GT" sz="1400" dirty="0"/>
              <a:t>lo que permite la creación de aplicaciones y comandos en dicha plataforma de una manera más eficaz.</a:t>
            </a:r>
          </a:p>
          <a:p>
            <a:pPr algn="just"/>
            <a:r>
              <a:rPr lang="es-GT" sz="1400" b="1" dirty="0"/>
              <a:t>2. ADA.- </a:t>
            </a:r>
            <a:r>
              <a:rPr lang="es-GT" sz="1400" dirty="0"/>
              <a:t>Este lenguaje suele ser utilizado en la creación de programas con un alto nivel de confiabilidad, como es el caso del desarrollo de softwares militares e industriales de alta precisión y de costo elevado.</a:t>
            </a:r>
          </a:p>
          <a:p>
            <a:pPr algn="just"/>
            <a:r>
              <a:rPr lang="es-GT" sz="1400" b="1" dirty="0"/>
              <a:t>3. ASP.- </a:t>
            </a:r>
            <a:r>
              <a:rPr lang="es-GT" sz="1400" dirty="0"/>
              <a:t>Se trata de un sub-lenguaje de programación enfocado a la creación de aplicaciones para servidores creado por Microsoft.</a:t>
            </a:r>
          </a:p>
          <a:p>
            <a:pPr algn="just"/>
            <a:r>
              <a:rPr lang="es-GT" sz="1400" b="1" dirty="0"/>
              <a:t> 4. BASIC.- </a:t>
            </a:r>
            <a:r>
              <a:rPr lang="es-GT" sz="1400" dirty="0"/>
              <a:t>Es uno de los primeros lenguajes informáticos de programación que se enfocaban a un público no especializado en las variadas ecuaciones y cálculos necesarios en la principiante ciencia de la computación. </a:t>
            </a:r>
          </a:p>
        </p:txBody>
      </p:sp>
      <p:sp>
        <p:nvSpPr>
          <p:cNvPr id="6" name="Marcador de contenido 5"/>
          <p:cNvSpPr>
            <a:spLocks noGrp="1"/>
          </p:cNvSpPr>
          <p:nvPr>
            <p:ph sz="quarter" idx="4"/>
          </p:nvPr>
        </p:nvSpPr>
        <p:spPr>
          <a:xfrm>
            <a:off x="6946900" y="1752600"/>
            <a:ext cx="4660331" cy="4236098"/>
          </a:xfrm>
        </p:spPr>
        <p:txBody>
          <a:bodyPr>
            <a:noAutofit/>
          </a:bodyPr>
          <a:lstStyle/>
          <a:p>
            <a:pPr algn="just"/>
            <a:r>
              <a:rPr lang="es-GT" sz="1200" b="1" dirty="0" smtClean="0"/>
              <a:t>5</a:t>
            </a:r>
            <a:r>
              <a:rPr lang="es-GT" sz="1200" b="1" dirty="0"/>
              <a:t>. C.- </a:t>
            </a:r>
            <a:r>
              <a:rPr lang="es-GT" sz="1200" dirty="0"/>
              <a:t>Es un lenguaje de programación que se encuentra enfocado a la creación de sistemas operativos. Su desarrollo se dio entre los años 1969 y 1972, como una eficiente sustitución de lenguajes de programación en computadoras como el antiguo lenguaje COBOL. De este lenguaje se derivan los lenguajes C# y C++ más actuales.</a:t>
            </a:r>
          </a:p>
          <a:p>
            <a:pPr algn="just"/>
            <a:r>
              <a:rPr lang="es-GT" sz="1200" b="1" dirty="0"/>
              <a:t>6. C#.- </a:t>
            </a:r>
            <a:r>
              <a:rPr lang="es-GT" sz="1200" dirty="0"/>
              <a:t>El lenguaje C# es una consecución de su antecesor (el lenguaje C), también es un lenguaje de programación que está enfocado a la creación de sistemas operativos</a:t>
            </a:r>
          </a:p>
          <a:p>
            <a:pPr algn="just"/>
            <a:r>
              <a:rPr lang="es-GT" sz="1200" b="1" dirty="0"/>
              <a:t>7. C++.- </a:t>
            </a:r>
            <a:r>
              <a:rPr lang="es-GT" sz="1200" dirty="0"/>
              <a:t>El lenguaje C++ es una versión más reciente derivada del lenguaje C, en el existen varios conceptos y mecanismos que mejoran la decodificación y creación de comandos. Por medio de este lenguaje</a:t>
            </a:r>
          </a:p>
        </p:txBody>
      </p:sp>
    </p:spTree>
    <p:extLst>
      <p:ext uri="{BB962C8B-B14F-4D97-AF65-F5344CB8AC3E}">
        <p14:creationId xmlns:p14="http://schemas.microsoft.com/office/powerpoint/2010/main" val="50135487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n para todo acerca de programacion"/>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1178" b="21178"/>
          <a:stretch>
            <a:fillRect/>
          </a:stretch>
        </p:blipFill>
        <p:spPr bwMode="auto">
          <a:xfrm>
            <a:off x="901482" y="520700"/>
            <a:ext cx="10603130" cy="568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580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Adobe Caslon Pro Bold" panose="0205070206050A020403" pitchFamily="18" charset="0"/>
              </a:rPr>
              <a:t>Soporte técnico </a:t>
            </a:r>
            <a:endParaRPr lang="es-GT" dirty="0">
              <a:latin typeface="Adobe Caslon Pro Bold" panose="0205070206050A020403" pitchFamily="18" charset="0"/>
            </a:endParaRPr>
          </a:p>
        </p:txBody>
      </p:sp>
      <p:sp>
        <p:nvSpPr>
          <p:cNvPr id="3" name="Marcador de contenido 2"/>
          <p:cNvSpPr>
            <a:spLocks noGrp="1"/>
          </p:cNvSpPr>
          <p:nvPr>
            <p:ph idx="1"/>
          </p:nvPr>
        </p:nvSpPr>
        <p:spPr>
          <a:xfrm>
            <a:off x="1435100" y="1395635"/>
            <a:ext cx="10069512" cy="4272922"/>
          </a:xfrm>
        </p:spPr>
        <p:txBody>
          <a:bodyPr/>
          <a:lstStyle/>
          <a:p>
            <a:pPr fontAlgn="base"/>
            <a:r>
              <a:rPr lang="es-GT" dirty="0"/>
              <a:t>El </a:t>
            </a:r>
            <a:r>
              <a:rPr lang="es-GT" b="1" dirty="0"/>
              <a:t>soporte técnico</a:t>
            </a:r>
            <a:r>
              <a:rPr lang="es-GT" dirty="0"/>
              <a:t>, por lo tanto, es una </a:t>
            </a:r>
            <a:r>
              <a:rPr lang="es-GT" b="1" dirty="0"/>
              <a:t>asistencia</a:t>
            </a:r>
            <a:r>
              <a:rPr lang="es-GT" dirty="0"/>
              <a:t> que brindan las empresas para que sus clientes puedan hacer uso de sus </a:t>
            </a:r>
            <a:r>
              <a:rPr lang="es-GT" b="1" u="sng" dirty="0">
                <a:hlinkClick r:id="rId2"/>
              </a:rPr>
              <a:t>productos</a:t>
            </a:r>
            <a:r>
              <a:rPr lang="es-GT" dirty="0"/>
              <a:t> o </a:t>
            </a:r>
            <a:r>
              <a:rPr lang="es-GT" b="1" u="sng" dirty="0">
                <a:hlinkClick r:id="rId3"/>
              </a:rPr>
              <a:t>servicios</a:t>
            </a:r>
            <a:r>
              <a:rPr lang="es-GT" dirty="0"/>
              <a:t>. La finalidad del soporte técnico es ayudar a los usuarios para que puedan resolver ciertos problemas.</a:t>
            </a:r>
          </a:p>
          <a:p>
            <a:pPr fontAlgn="base"/>
            <a:r>
              <a:rPr lang="es-GT" dirty="0"/>
              <a:t>Por ejemplo: </a:t>
            </a:r>
            <a:r>
              <a:rPr lang="es-GT" i="1" dirty="0"/>
              <a:t>“No logro conectarme a Internet: voy a tener que llamar al soporte técnico para que me explique qué sucede”</a:t>
            </a:r>
            <a:r>
              <a:rPr lang="es-GT" dirty="0"/>
              <a:t>, </a:t>
            </a:r>
            <a:r>
              <a:rPr lang="es-GT" i="1" dirty="0"/>
              <a:t>“Seguí todas las instrucciones que me dio el equipo de soporte técnico pero el sistema sigue sin funcionar”</a:t>
            </a:r>
            <a:r>
              <a:rPr lang="es-GT" dirty="0"/>
              <a:t>, </a:t>
            </a:r>
            <a:r>
              <a:rPr lang="es-GT" i="1" dirty="0"/>
              <a:t>“Contratando nuestro servicio, tendrá soporte técnico ilimitado durante las 24 horas del día”</a:t>
            </a:r>
            <a:r>
              <a:rPr lang="es-GT" dirty="0"/>
              <a:t>.</a:t>
            </a:r>
          </a:p>
          <a:p>
            <a:endParaRPr lang="es-GT" dirty="0"/>
          </a:p>
        </p:txBody>
      </p:sp>
      <p:pic>
        <p:nvPicPr>
          <p:cNvPr id="6146" name="Picture 2" descr="Soporte tÃ©cni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0" y="3746500"/>
            <a:ext cx="40005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37622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Adobe Caslon Pro Bold" panose="0205070206050A020403" pitchFamily="18" charset="0"/>
              </a:rPr>
              <a:t>Tipos de soporte técnico </a:t>
            </a:r>
            <a:endParaRPr lang="es-GT" dirty="0">
              <a:latin typeface="Adobe Caslon Pro Bold" panose="0205070206050A020403" pitchFamily="18" charset="0"/>
            </a:endParaRPr>
          </a:p>
        </p:txBody>
      </p:sp>
      <p:sp>
        <p:nvSpPr>
          <p:cNvPr id="4" name="Marcador de contenido 3"/>
          <p:cNvSpPr>
            <a:spLocks noGrp="1"/>
          </p:cNvSpPr>
          <p:nvPr>
            <p:ph sz="half" idx="2"/>
          </p:nvPr>
        </p:nvSpPr>
        <p:spPr>
          <a:xfrm>
            <a:off x="1878012" y="1638300"/>
            <a:ext cx="4342893" cy="4261498"/>
          </a:xfrm>
        </p:spPr>
        <p:txBody>
          <a:bodyPr>
            <a:noAutofit/>
          </a:bodyPr>
          <a:lstStyle/>
          <a:p>
            <a:pPr algn="just"/>
            <a:r>
              <a:rPr lang="es-GT" sz="1200" b="1" dirty="0"/>
              <a:t>Soporte Técnico Presencial:</a:t>
            </a:r>
            <a:r>
              <a:rPr lang="es-GT" sz="1200" dirty="0"/>
              <a:t> tal como su nombre lo indica, este tipo de soporte técnico se ejecuta en el lugar donde se encuentra el equipo de cómputo y puede ser realizado al hardware y/o software. Entre todos los existentes, es considerado el más antiguo debido a que en los inicios de la informática y la programación, no era viable la asistencia remota. Sin embargo, la antigüedad de su aplicación no lo convierte en el mejor o menor tipo de soporte técnico, pues en la actualidad es posible brindar este servicio con igual y/o mayor eficacia a través de la distancia.   </a:t>
            </a:r>
          </a:p>
          <a:p>
            <a:pPr algn="just"/>
            <a:r>
              <a:rPr lang="es-GT" sz="1200" b="1" dirty="0"/>
              <a:t>Soporte Técnico a Distancia:</a:t>
            </a:r>
            <a:r>
              <a:rPr lang="es-GT" sz="1200" dirty="0"/>
              <a:t> gracias al avance de la tecnología digital no es necesario contar con la presencia de un técnico en el lugar donde se encuentre el dispositivo electrónico o mecánico para dar solución a un problema.</a:t>
            </a:r>
          </a:p>
          <a:p>
            <a:pPr algn="just"/>
            <a:r>
              <a:rPr lang="es-GT" sz="1200" b="1" dirty="0"/>
              <a:t>Soporte Técnico Remoto:</a:t>
            </a:r>
            <a:r>
              <a:rPr lang="es-GT" sz="1200" dirty="0"/>
              <a:t> en el campo de las TIC, este tipo de soporte técnico es el más empleado por expertos del </a:t>
            </a:r>
            <a:r>
              <a:rPr lang="es-GT" sz="1200" dirty="0" smtClean="0"/>
              <a:t>área</a:t>
            </a:r>
            <a:endParaRPr lang="es-GT" sz="1200" dirty="0"/>
          </a:p>
        </p:txBody>
      </p:sp>
      <p:sp>
        <p:nvSpPr>
          <p:cNvPr id="6" name="Marcador de contenido 5"/>
          <p:cNvSpPr>
            <a:spLocks noGrp="1"/>
          </p:cNvSpPr>
          <p:nvPr>
            <p:ph sz="quarter" idx="4"/>
          </p:nvPr>
        </p:nvSpPr>
        <p:spPr>
          <a:xfrm>
            <a:off x="7166957" y="1638300"/>
            <a:ext cx="4338674" cy="4261498"/>
          </a:xfrm>
        </p:spPr>
        <p:txBody>
          <a:bodyPr>
            <a:noAutofit/>
          </a:bodyPr>
          <a:lstStyle/>
          <a:p>
            <a:pPr algn="just"/>
            <a:r>
              <a:rPr lang="es-GT" sz="1200" b="1" dirty="0"/>
              <a:t>Soporte Técnico en Línea:</a:t>
            </a:r>
            <a:r>
              <a:rPr lang="es-GT" sz="1200" dirty="0"/>
              <a:t> para acceder a este tipo de soporte técnico en ocasiones es necesario estar registrados en la plataforma o página web de la empresa que prestará el servicio, o en el menor de los casos, simplemente hacer la solicitud a través de la sección </a:t>
            </a:r>
            <a:r>
              <a:rPr lang="es-GT" sz="1200" b="1" i="1" dirty="0"/>
              <a:t>“Chat en línea”</a:t>
            </a:r>
            <a:r>
              <a:rPr lang="es-GT" sz="1200" dirty="0"/>
              <a:t> o </a:t>
            </a:r>
            <a:r>
              <a:rPr lang="es-GT" sz="1200" b="1" i="1" dirty="0"/>
              <a:t>“Chatea con nosotros”</a:t>
            </a:r>
            <a:r>
              <a:rPr lang="es-GT" sz="1200" dirty="0"/>
              <a:t>.</a:t>
            </a:r>
          </a:p>
          <a:p>
            <a:pPr algn="just"/>
            <a:r>
              <a:rPr lang="es-GT" sz="1200" b="1" dirty="0"/>
              <a:t>Reinicia el software: </a:t>
            </a:r>
            <a:r>
              <a:rPr lang="es-GT" sz="1200" dirty="0"/>
              <a:t>consiste simplemente en cerrar el programa que está presentando la falla, esperar un par de segundos y nuevamente abrirlo. A veces las fallas de este tipo se presentan por conflictos internos de programas informáticos y un reinicio del software podría resolver todo.  </a:t>
            </a:r>
          </a:p>
          <a:p>
            <a:pPr algn="just"/>
            <a:r>
              <a:rPr lang="es-GT" sz="1200" b="1" dirty="0"/>
              <a:t>Libera memoria RAM:</a:t>
            </a:r>
            <a:r>
              <a:rPr lang="es-GT" sz="1200" dirty="0"/>
              <a:t> funciona cerrando otros programas o aplicaciones abiertas para evitar que más memoria RAM sea consumida y de esta forma todos los archivos funcionen de manera rápida y correcta.</a:t>
            </a:r>
          </a:p>
          <a:p>
            <a:pPr algn="just"/>
            <a:r>
              <a:rPr lang="es-GT" sz="1200" b="1" dirty="0"/>
              <a:t>Desinstala el software y vuelva a instalarlo.</a:t>
            </a:r>
            <a:endParaRPr lang="es-GT" sz="1200" dirty="0"/>
          </a:p>
          <a:p>
            <a:pPr algn="just"/>
            <a:endParaRPr lang="es-GT" sz="1200" dirty="0"/>
          </a:p>
        </p:txBody>
      </p:sp>
    </p:spTree>
    <p:extLst>
      <p:ext uri="{BB962C8B-B14F-4D97-AF65-F5344CB8AC3E}">
        <p14:creationId xmlns:p14="http://schemas.microsoft.com/office/powerpoint/2010/main" val="21460376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TotalTime>
  <Words>100</Words>
  <Application>Microsoft Office PowerPoint</Application>
  <PresentationFormat>Panorámica</PresentationFormat>
  <Paragraphs>36</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Adobe Fan Heiti Std B</vt:lpstr>
      <vt:lpstr>Adobe Caslon Pro Bold</vt:lpstr>
      <vt:lpstr>Arial</vt:lpstr>
      <vt:lpstr>Century Gothic</vt:lpstr>
      <vt:lpstr>Wingdings 3</vt:lpstr>
      <vt:lpstr>Espiral</vt:lpstr>
      <vt:lpstr>Informática, Programación y Soporte Técnico</vt:lpstr>
      <vt:lpstr>             INFORMATICA</vt:lpstr>
      <vt:lpstr>Usos y virus informáticos </vt:lpstr>
      <vt:lpstr>Programación</vt:lpstr>
      <vt:lpstr>Como se usa el lenguaje de programación </vt:lpstr>
      <vt:lpstr>Ejemplos de lenguajes de programación .</vt:lpstr>
      <vt:lpstr>Presentación de PowerPoint</vt:lpstr>
      <vt:lpstr>Soporte técnico </vt:lpstr>
      <vt:lpstr>Tipos de soporte técnico </vt:lpstr>
      <vt:lpstr>Ejemplos de tipos de soporte técnico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 Programación y Soporte Técnico</dc:title>
  <dc:creator>Liceo Compu-Market</dc:creator>
  <cp:lastModifiedBy>Liceo Compu-Market</cp:lastModifiedBy>
  <cp:revision>9</cp:revision>
  <dcterms:created xsi:type="dcterms:W3CDTF">2019-05-29T13:52:04Z</dcterms:created>
  <dcterms:modified xsi:type="dcterms:W3CDTF">2019-05-29T14:55:35Z</dcterms:modified>
</cp:coreProperties>
</file>