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1c5e76f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1c5e76f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b1c5e76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b1c5e76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b1c5e76f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b1c5e76f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b1c5e76f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b1c5e76f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b1c5e76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b1c5e76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b1c5e76f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b1c5e76f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b1c5e76f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b1c5e76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b1c5e76f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b1c5e76f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b1c5e76f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b1c5e76f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b1c5e76f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b1c5e76f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1c5e76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1c5e76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b1c5e76f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b1c5e76f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b1c5e76f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bb1c5e76f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b1c5e76f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b1c5e76f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b1c5e76f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b1c5e76f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b1c5e76f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b1c5e76f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1c5e7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1c5e7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1c5e7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b1c5e7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1c5e76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1c5e76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1c5e76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1c5e76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1c5e76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1c5e76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1c5e76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1c5e76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b1c5e76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b1c5e76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54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Relationship Id="rId7" Type="http://schemas.openxmlformats.org/officeDocument/2006/relationships/image" Target="../media/image38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13.png"/><Relationship Id="rId13" Type="http://schemas.openxmlformats.org/officeDocument/2006/relationships/image" Target="../media/image8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9.png"/><Relationship Id="rId1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HyperGraph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Written by: </a:t>
            </a:r>
            <a:r>
              <a:rPr lang="en">
                <a:solidFill>
                  <a:schemeClr val="dk1"/>
                </a:solidFill>
              </a:rPr>
              <a:t>Feng et al.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>
                <a:solidFill>
                  <a:schemeClr val="dk1"/>
                </a:solidFill>
              </a:rPr>
              <a:t>Presented by Shawn Catudal</a:t>
            </a:r>
            <a:endParaRPr sz="22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Convolution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626500"/>
            <a:ext cx="60960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094550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Graphs and Hypergraphs have an irregular shape</a:t>
            </a:r>
            <a:endParaRPr>
              <a:solidFill>
                <a:srgbClr val="272727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Unlike images or video with grid like </a:t>
            </a:r>
            <a:r>
              <a:rPr lang="en">
                <a:solidFill>
                  <a:srgbClr val="272727"/>
                </a:solidFill>
              </a:rPr>
              <a:t>shapes</a:t>
            </a: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High level overview: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Convolution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72210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                     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a hypergraph with n vertices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𝝙 is a n x n positive semi-definite matrix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                is then the eigen decomposition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𝚽 is matrix of eigenvectors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𝝠 is diagonal matrix of eigenvalues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                      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a signal or features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19335"/>
          <a:stretch/>
        </p:blipFill>
        <p:spPr>
          <a:xfrm>
            <a:off x="835025" y="1266825"/>
            <a:ext cx="1714500" cy="2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1922350"/>
            <a:ext cx="1257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025" y="2874950"/>
            <a:ext cx="5143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425" y="2836850"/>
            <a:ext cx="11811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7">
            <a:alphaModFix/>
          </a:blip>
          <a:srcRect b="0" l="0" r="72655" t="0"/>
          <a:stretch/>
        </p:blipFill>
        <p:spPr>
          <a:xfrm>
            <a:off x="5073676" y="2342495"/>
            <a:ext cx="1077900" cy="134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33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Convolution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76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Eigenvectors are </a:t>
            </a:r>
            <a:r>
              <a:rPr lang="en">
                <a:solidFill>
                  <a:srgbClr val="272727"/>
                </a:solidFill>
              </a:rPr>
              <a:t>regarded</a:t>
            </a:r>
            <a:r>
              <a:rPr lang="en">
                <a:solidFill>
                  <a:srgbClr val="272727"/>
                </a:solidFill>
              </a:rPr>
              <a:t> as the Fourier bases and eigenvalues are </a:t>
            </a:r>
            <a:r>
              <a:rPr lang="en">
                <a:solidFill>
                  <a:srgbClr val="272727"/>
                </a:solidFill>
              </a:rPr>
              <a:t>interpreted</a:t>
            </a:r>
            <a:r>
              <a:rPr lang="en">
                <a:solidFill>
                  <a:srgbClr val="272727"/>
                </a:solidFill>
              </a:rPr>
              <a:t> as frequencies.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                Is the Fourier transform of the signal </a:t>
            </a:r>
            <a:r>
              <a:rPr b="1" lang="en">
                <a:solidFill>
                  <a:srgbClr val="272727"/>
                </a:solidFill>
              </a:rPr>
              <a:t>x</a:t>
            </a:r>
            <a:endParaRPr b="1"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Spectral convolution of signal </a:t>
            </a:r>
            <a:r>
              <a:rPr b="1" lang="en">
                <a:solidFill>
                  <a:srgbClr val="272727"/>
                </a:solidFill>
              </a:rPr>
              <a:t>x</a:t>
            </a:r>
            <a:r>
              <a:rPr lang="en">
                <a:solidFill>
                  <a:srgbClr val="272727"/>
                </a:solidFill>
              </a:rPr>
              <a:t> and filter </a:t>
            </a:r>
            <a:r>
              <a:rPr b="1" lang="en">
                <a:solidFill>
                  <a:srgbClr val="272727"/>
                </a:solidFill>
              </a:rPr>
              <a:t>g</a:t>
            </a:r>
            <a:endParaRPr b="1">
              <a:solidFill>
                <a:srgbClr val="27272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the element-wise Hadamard product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                                             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a </a:t>
            </a:r>
            <a:r>
              <a:rPr lang="en">
                <a:solidFill>
                  <a:srgbClr val="272727"/>
                </a:solidFill>
              </a:rPr>
              <a:t>function</a:t>
            </a:r>
            <a:r>
              <a:rPr lang="en">
                <a:solidFill>
                  <a:srgbClr val="272727"/>
                </a:solidFill>
              </a:rPr>
              <a:t> of fourier coefficients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</a:t>
            </a:r>
            <a:r>
              <a:rPr lang="en">
                <a:solidFill>
                  <a:srgbClr val="272727"/>
                </a:solidFill>
              </a:rPr>
              <a:t>owever this computation cost of the forward and inverse fourier transforms are very high making it not ideal. Moving on...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3707" t="4652"/>
          <a:stretch/>
        </p:blipFill>
        <p:spPr>
          <a:xfrm>
            <a:off x="843125" y="1904725"/>
            <a:ext cx="1173000" cy="3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750" y="2495550"/>
            <a:ext cx="466725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125" y="3155950"/>
            <a:ext cx="2000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125" y="3425825"/>
            <a:ext cx="29337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Hyperedge Convolution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Parametrize with k order polynomials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Truncated Chebyshev polynomials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Limit k to 1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Convolution parameterized as follows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Scaled Laplacian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t/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075" y="1782800"/>
            <a:ext cx="2665425" cy="2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2361850"/>
            <a:ext cx="831850" cy="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7300" y="2350815"/>
            <a:ext cx="831850" cy="23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813" y="2797225"/>
            <a:ext cx="2228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9400" y="3559225"/>
            <a:ext cx="16859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5075" y="3902125"/>
            <a:ext cx="890358" cy="2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8748" y="1657200"/>
            <a:ext cx="3757699" cy="2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Hyperedge Convolution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Further Simplification of convolution operation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 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𝚯 is the parameter learned during training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Y is the output of the convolution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Similar to a feature map in standard convolution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50" y="1493925"/>
            <a:ext cx="3864000" cy="3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950" y="1827300"/>
            <a:ext cx="2983688" cy="6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50" y="2502700"/>
            <a:ext cx="3673500" cy="8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9950" y="3312275"/>
            <a:ext cx="3241675" cy="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9063" y="1263188"/>
            <a:ext cx="2228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8">
            <a:alphaModFix/>
          </a:blip>
          <a:srcRect b="12617" l="13126" r="0" t="0"/>
          <a:stretch/>
        </p:blipFill>
        <p:spPr>
          <a:xfrm>
            <a:off x="6354775" y="2011025"/>
            <a:ext cx="25320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explained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75" y="2385875"/>
            <a:ext cx="3241675" cy="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3238500" y="2309825"/>
            <a:ext cx="611100" cy="523800"/>
          </a:xfrm>
          <a:prstGeom prst="rect">
            <a:avLst/>
          </a:prstGeom>
          <a:solidFill>
            <a:srgbClr val="0064FF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4274400" y="2309825"/>
            <a:ext cx="393000" cy="523800"/>
          </a:xfrm>
          <a:prstGeom prst="rect">
            <a:avLst/>
          </a:prstGeom>
          <a:solidFill>
            <a:srgbClr val="0064FF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4987925" y="2309825"/>
            <a:ext cx="568200" cy="523800"/>
          </a:xfrm>
          <a:prstGeom prst="rect">
            <a:avLst/>
          </a:prstGeom>
          <a:solidFill>
            <a:srgbClr val="0064FF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3605700" y="1198550"/>
            <a:ext cx="173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Normalization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00" name="Google Shape;200;p27"/>
          <p:cNvCxnSpPr>
            <a:stCxn id="199" idx="2"/>
            <a:endCxn id="196" idx="0"/>
          </p:cNvCxnSpPr>
          <p:nvPr/>
        </p:nvCxnSpPr>
        <p:spPr>
          <a:xfrm flipH="1">
            <a:off x="3544200" y="1722350"/>
            <a:ext cx="9267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>
            <a:stCxn id="199" idx="2"/>
            <a:endCxn id="197" idx="0"/>
          </p:cNvCxnSpPr>
          <p:nvPr/>
        </p:nvCxnSpPr>
        <p:spPr>
          <a:xfrm>
            <a:off x="4470900" y="1722350"/>
            <a:ext cx="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199" idx="2"/>
            <a:endCxn id="198" idx="0"/>
          </p:cNvCxnSpPr>
          <p:nvPr/>
        </p:nvCxnSpPr>
        <p:spPr>
          <a:xfrm>
            <a:off x="4470900" y="1722350"/>
            <a:ext cx="8010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7"/>
          <p:cNvSpPr txBox="1"/>
          <p:nvPr/>
        </p:nvSpPr>
        <p:spPr>
          <a:xfrm>
            <a:off x="2866500" y="3421100"/>
            <a:ext cx="25839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Structure.  </a:t>
            </a:r>
            <a:r>
              <a:rPr lang="en" sz="1800">
                <a:solidFill>
                  <a:schemeClr val="dk2"/>
                </a:solidFill>
              </a:rPr>
              <a:t>Applies</a:t>
            </a:r>
            <a:r>
              <a:rPr lang="en" sz="1800">
                <a:solidFill>
                  <a:schemeClr val="dk2"/>
                </a:solidFill>
              </a:rPr>
              <a:t> weights to nodes and edges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6212400" y="3421100"/>
            <a:ext cx="173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Features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650550" y="2176500"/>
            <a:ext cx="1730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Filter with learned </a:t>
            </a:r>
            <a:r>
              <a:rPr lang="en" sz="1800">
                <a:solidFill>
                  <a:schemeClr val="dk2"/>
                </a:solidFill>
              </a:rPr>
              <a:t>Parameters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58825" y="2124225"/>
            <a:ext cx="1494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of Convolution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2627400" y="2309825"/>
            <a:ext cx="611100" cy="523800"/>
          </a:xfrm>
          <a:prstGeom prst="rect">
            <a:avLst/>
          </a:prstGeom>
          <a:solidFill>
            <a:srgbClr val="00FF20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3849600" y="2309825"/>
            <a:ext cx="424800" cy="523800"/>
          </a:xfrm>
          <a:prstGeom prst="rect">
            <a:avLst/>
          </a:prstGeom>
          <a:solidFill>
            <a:srgbClr val="FF00E8">
              <a:alpha val="49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666950" y="2309825"/>
            <a:ext cx="321000" cy="523800"/>
          </a:xfrm>
          <a:prstGeom prst="rect">
            <a:avLst/>
          </a:prstGeom>
          <a:solidFill>
            <a:srgbClr val="FF00E8">
              <a:alpha val="49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7"/>
          <p:cNvCxnSpPr>
            <a:stCxn id="203" idx="0"/>
            <a:endCxn id="208" idx="2"/>
          </p:cNvCxnSpPr>
          <p:nvPr/>
        </p:nvCxnSpPr>
        <p:spPr>
          <a:xfrm rot="10800000">
            <a:off x="4061850" y="2833700"/>
            <a:ext cx="966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7"/>
          <p:cNvCxnSpPr>
            <a:stCxn id="203" idx="0"/>
            <a:endCxn id="209" idx="2"/>
          </p:cNvCxnSpPr>
          <p:nvPr/>
        </p:nvCxnSpPr>
        <p:spPr>
          <a:xfrm flipH="1" rot="10800000">
            <a:off x="4158450" y="2833700"/>
            <a:ext cx="6690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7"/>
          <p:cNvSpPr/>
          <p:nvPr/>
        </p:nvSpPr>
        <p:spPr>
          <a:xfrm>
            <a:off x="5535150" y="2309825"/>
            <a:ext cx="217800" cy="523800"/>
          </a:xfrm>
          <a:prstGeom prst="rect">
            <a:avLst/>
          </a:prstGeom>
          <a:solidFill>
            <a:srgbClr val="FFB800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752950" y="2309825"/>
            <a:ext cx="217800" cy="523800"/>
          </a:xfrm>
          <a:prstGeom prst="rect">
            <a:avLst/>
          </a:prstGeom>
          <a:solidFill>
            <a:srgbClr val="FF0000">
              <a:alpha val="54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>
            <a:stCxn id="205" idx="1"/>
            <a:endCxn id="213" idx="3"/>
          </p:cNvCxnSpPr>
          <p:nvPr/>
        </p:nvCxnSpPr>
        <p:spPr>
          <a:xfrm rot="10800000">
            <a:off x="5970750" y="2571750"/>
            <a:ext cx="6798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>
            <a:stCxn id="204" idx="1"/>
            <a:endCxn id="212" idx="2"/>
          </p:cNvCxnSpPr>
          <p:nvPr/>
        </p:nvCxnSpPr>
        <p:spPr>
          <a:xfrm rot="10800000">
            <a:off x="5644200" y="2833700"/>
            <a:ext cx="568200" cy="8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7"/>
          <p:cNvCxnSpPr>
            <a:stCxn id="206" idx="3"/>
            <a:endCxn id="207" idx="1"/>
          </p:cNvCxnSpPr>
          <p:nvPr/>
        </p:nvCxnSpPr>
        <p:spPr>
          <a:xfrm>
            <a:off x="2153125" y="2524275"/>
            <a:ext cx="4743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37075" y="3556000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72727"/>
                </a:solidFill>
              </a:rPr>
              <a:t>Multi-modality datasets divided into training and test</a:t>
            </a:r>
            <a:endParaRPr sz="1350">
              <a:solidFill>
                <a:srgbClr val="272727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7067" l="0" r="0" t="0"/>
          <a:stretch/>
        </p:blipFill>
        <p:spPr>
          <a:xfrm>
            <a:off x="865200" y="1429810"/>
            <a:ext cx="7286624" cy="20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936650" y="128575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72727"/>
                </a:solidFill>
              </a:rPr>
              <a:t>Multiple hyperedge groups are </a:t>
            </a:r>
            <a:r>
              <a:rPr lang="en">
                <a:solidFill>
                  <a:srgbClr val="272727"/>
                </a:solidFill>
              </a:rPr>
              <a:t>constructed</a:t>
            </a:r>
            <a:r>
              <a:rPr lang="en">
                <a:solidFill>
                  <a:srgbClr val="272727"/>
                </a:solidFill>
              </a:rPr>
              <a:t> from data</a:t>
            </a:r>
            <a:endParaRPr>
              <a:solidFill>
                <a:srgbClr val="272727"/>
              </a:solidFill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2634538" y="3515900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72727"/>
                </a:solidFill>
              </a:rPr>
              <a:t>Hyperedge groups are concatenated and form hypergraph adjacency matrix </a:t>
            </a:r>
            <a:r>
              <a:rPr b="1" lang="en">
                <a:solidFill>
                  <a:srgbClr val="272727"/>
                </a:solidFill>
              </a:rPr>
              <a:t>H</a:t>
            </a:r>
            <a:endParaRPr b="1">
              <a:solidFill>
                <a:srgbClr val="272727"/>
              </a:solidFill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636500" y="128575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72727"/>
                </a:solidFill>
              </a:rPr>
              <a:t>H and node </a:t>
            </a:r>
            <a:r>
              <a:rPr lang="en" sz="1350">
                <a:solidFill>
                  <a:srgbClr val="272727"/>
                </a:solidFill>
              </a:rPr>
              <a:t>features</a:t>
            </a:r>
            <a:r>
              <a:rPr lang="en" sz="1350">
                <a:solidFill>
                  <a:srgbClr val="272727"/>
                </a:solidFill>
              </a:rPr>
              <a:t> fed into HGNN</a:t>
            </a:r>
            <a:endParaRPr sz="1350">
              <a:solidFill>
                <a:srgbClr val="272727"/>
              </a:solidFill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7358600" y="3515900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72727"/>
                </a:solidFill>
              </a:rPr>
              <a:t>Resulting label from classification of each node</a:t>
            </a:r>
            <a:endParaRPr sz="1350">
              <a:solidFill>
                <a:srgbClr val="272727"/>
              </a:solidFill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963175" y="128575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72727"/>
                </a:solidFill>
              </a:rPr>
              <a:t>Resulting transformed hyperedge features </a:t>
            </a:r>
            <a:endParaRPr sz="1350">
              <a:solidFill>
                <a:srgbClr val="272727"/>
              </a:solidFill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060550" y="3515900"/>
            <a:ext cx="1617000" cy="12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72727"/>
                </a:solidFill>
              </a:rPr>
              <a:t>Convolution on hypergraph to extract higher order correlations</a:t>
            </a:r>
            <a:endParaRPr>
              <a:solidFill>
                <a:srgbClr val="27272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Hyperedge convolution layer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40" y="1382375"/>
            <a:ext cx="7369925" cy="291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25" y="4256099"/>
            <a:ext cx="37909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for Experiments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152475"/>
            <a:ext cx="39507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Task 1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Classify citation data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Feature for each data is bag-of-words representation of the documents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" y="2508250"/>
            <a:ext cx="30367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800" y="2563750"/>
            <a:ext cx="3473700" cy="1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635500" y="1152475"/>
            <a:ext cx="4096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Task 2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Classify visual objects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Datasets are of 3d objects.</a:t>
            </a:r>
            <a:endParaRPr>
              <a:solidFill>
                <a:srgbClr val="27272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11700" y="1152475"/>
            <a:ext cx="56334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Two tasks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1. Citation Network Classification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Use two-layer HGNN</a:t>
            </a:r>
            <a:endParaRPr>
              <a:solidFill>
                <a:srgbClr val="27272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■"/>
            </a:pPr>
            <a:r>
              <a:rPr lang="en">
                <a:solidFill>
                  <a:srgbClr val="272727"/>
                </a:solidFill>
              </a:rPr>
              <a:t>Feature dimension of hidden layer is 16</a:t>
            </a:r>
            <a:endParaRPr>
              <a:solidFill>
                <a:srgbClr val="27272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■"/>
            </a:pPr>
            <a:r>
              <a:rPr lang="en">
                <a:solidFill>
                  <a:srgbClr val="272727"/>
                </a:solidFill>
              </a:rPr>
              <a:t>ReLU as nonlinear activation function</a:t>
            </a:r>
            <a:endParaRPr>
              <a:solidFill>
                <a:srgbClr val="27272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■"/>
            </a:pPr>
            <a:r>
              <a:rPr lang="en">
                <a:solidFill>
                  <a:srgbClr val="272727"/>
                </a:solidFill>
              </a:rPr>
              <a:t>Adam optimizer to minimize cross entropy loss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2. Visual object recognition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Hypergraph built according to distance between two features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Hyperedges formed based on k-nearest neighbor of vertices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Features are extracted using MVCNN and GVCNN and then concatenated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Compare to state of the art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50" y="749450"/>
            <a:ext cx="19812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000" y="2805275"/>
            <a:ext cx="2894100" cy="18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Background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HyperGraph Neural Networks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Experiments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Results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Conclusion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021" y="3605525"/>
            <a:ext cx="4017974" cy="1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Citation Network classification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03350"/>
            <a:ext cx="5448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5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Visual object Classification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0" l="4516" r="4233" t="0"/>
          <a:stretch/>
        </p:blipFill>
        <p:spPr>
          <a:xfrm>
            <a:off x="0" y="1422525"/>
            <a:ext cx="5246675" cy="318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771" y="1984346"/>
            <a:ext cx="3839225" cy="206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Proposed HGNN method outperforms state of the art methods on specified datasets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Citation network saw slight </a:t>
            </a:r>
            <a:r>
              <a:rPr lang="en">
                <a:solidFill>
                  <a:srgbClr val="272727"/>
                </a:solidFill>
              </a:rPr>
              <a:t>improvements</a:t>
            </a: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This is due to the generated hypergraphs being quite similar to the regular graph structure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Visual object recognition task saw significant </a:t>
            </a:r>
            <a:r>
              <a:rPr lang="en">
                <a:solidFill>
                  <a:srgbClr val="272727"/>
                </a:solidFill>
              </a:rPr>
              <a:t>improvement</a:t>
            </a: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4.8% and 3.2% over PointCNN and SO-Net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Improvements over GCN as well of up to 10.4%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0" y="3371700"/>
            <a:ext cx="2698750" cy="1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Proposed a framework for Hypergraph Neural Network (HGNN)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Generalizes the convolution </a:t>
            </a:r>
            <a:r>
              <a:rPr lang="en">
                <a:solidFill>
                  <a:srgbClr val="272727"/>
                </a:solidFill>
              </a:rPr>
              <a:t>operation</a:t>
            </a:r>
            <a:r>
              <a:rPr lang="en">
                <a:solidFill>
                  <a:srgbClr val="272727"/>
                </a:solidFill>
              </a:rPr>
              <a:t> to hypergraphs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Spectral convolution is parameterized and truncated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HGNN is more general framework which can handle the complex and high order </a:t>
            </a:r>
            <a:r>
              <a:rPr lang="en">
                <a:solidFill>
                  <a:srgbClr val="272727"/>
                </a:solidFill>
              </a:rPr>
              <a:t>correlations</a:t>
            </a:r>
            <a:r>
              <a:rPr lang="en">
                <a:solidFill>
                  <a:srgbClr val="272727"/>
                </a:solidFill>
              </a:rPr>
              <a:t> through hypergraphs for </a:t>
            </a:r>
            <a:r>
              <a:rPr lang="en">
                <a:solidFill>
                  <a:srgbClr val="272727"/>
                </a:solidFill>
              </a:rPr>
              <a:t>representation</a:t>
            </a:r>
            <a:r>
              <a:rPr lang="en">
                <a:solidFill>
                  <a:srgbClr val="272727"/>
                </a:solidFill>
              </a:rPr>
              <a:t> learning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Experiments show improvements in several aspects over state of the art and GCN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3663725"/>
            <a:ext cx="3682999" cy="1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6908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Graph Based Neural Networks have been gaining popularity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Able to encode graph structure of different inputs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Have shown Superiority on representation </a:t>
            </a:r>
            <a:r>
              <a:rPr lang="en">
                <a:solidFill>
                  <a:srgbClr val="272727"/>
                </a:solidFill>
              </a:rPr>
              <a:t>learning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Representation learning is about learning features from raw data that effectively represent data in a useful way</a:t>
            </a:r>
            <a:endParaRPr>
              <a:solidFill>
                <a:srgbClr val="272727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Graphs vs HyperGraphs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Traditional Graphs cannot portray more complex data.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Only pairwise interactions (link)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Edge vs hyperedge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Not </a:t>
            </a:r>
            <a:r>
              <a:rPr lang="en">
                <a:solidFill>
                  <a:srgbClr val="272727"/>
                </a:solidFill>
              </a:rPr>
              <a:t>well suited for multi model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Visual, text and social connections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Hypergraphs are a generalization of graphs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Can have hyperedges that connect any number of nodes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2329" l="1246" r="37639" t="16894"/>
          <a:stretch/>
        </p:blipFill>
        <p:spPr>
          <a:xfrm>
            <a:off x="5206450" y="1886725"/>
            <a:ext cx="3796950" cy="29749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525" y="215300"/>
            <a:ext cx="3452800" cy="14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rot="-1524112">
            <a:off x="5594867" y="915940"/>
            <a:ext cx="2921220" cy="61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9238959">
            <a:off x="5515787" y="914874"/>
            <a:ext cx="2933363" cy="68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Example: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Social Media Connections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Friends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Likes</a:t>
            </a:r>
            <a:endParaRPr>
              <a:solidFill>
                <a:srgbClr val="272727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■"/>
            </a:pPr>
            <a:r>
              <a:rPr lang="en">
                <a:solidFill>
                  <a:srgbClr val="272727"/>
                </a:solidFill>
              </a:rPr>
              <a:t>Posts</a:t>
            </a:r>
            <a:endParaRPr>
              <a:solidFill>
                <a:srgbClr val="272727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Becomes very complex with scale</a:t>
            </a:r>
            <a:endParaRPr>
              <a:solidFill>
                <a:srgbClr val="272727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Hypergraphs allow for relationship between the different types of data</a:t>
            </a:r>
            <a:endParaRPr>
              <a:solidFill>
                <a:srgbClr val="272727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●"/>
            </a:pPr>
            <a:r>
              <a:rPr lang="en">
                <a:solidFill>
                  <a:srgbClr val="272727"/>
                </a:solidFill>
              </a:rPr>
              <a:t>However, d</a:t>
            </a:r>
            <a:r>
              <a:rPr lang="en">
                <a:solidFill>
                  <a:srgbClr val="272727"/>
                </a:solidFill>
              </a:rPr>
              <a:t>ue to complexity, hypergraphs in machine learning are computationally very expensive</a:t>
            </a:r>
            <a:endParaRPr>
              <a:solidFill>
                <a:srgbClr val="272727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ct val="100000"/>
              <a:buChar char="○"/>
            </a:pPr>
            <a:r>
              <a:rPr lang="en">
                <a:solidFill>
                  <a:srgbClr val="272727"/>
                </a:solidFill>
              </a:rPr>
              <a:t>Limits application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6106" l="7774" r="0" t="0"/>
          <a:stretch/>
        </p:blipFill>
        <p:spPr>
          <a:xfrm>
            <a:off x="4492900" y="1262075"/>
            <a:ext cx="4339400" cy="28773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0950"/>
            <a:ext cx="85206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Hypergraph/Graph Representation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Adjacency matrix vs. </a:t>
            </a:r>
            <a:r>
              <a:rPr lang="en">
                <a:solidFill>
                  <a:srgbClr val="272727"/>
                </a:solidFill>
              </a:rPr>
              <a:t>Incidence</a:t>
            </a:r>
            <a:r>
              <a:rPr lang="en">
                <a:solidFill>
                  <a:srgbClr val="272727"/>
                </a:solidFill>
              </a:rPr>
              <a:t> matrix</a:t>
            </a:r>
            <a:endParaRPr>
              <a:solidFill>
                <a:srgbClr val="27272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■"/>
            </a:pPr>
            <a:r>
              <a:rPr lang="en">
                <a:solidFill>
                  <a:srgbClr val="272727"/>
                </a:solidFill>
              </a:rPr>
              <a:t>node x node for traditional graph adjacency matrix</a:t>
            </a:r>
            <a:endParaRPr>
              <a:solidFill>
                <a:srgbClr val="27272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■"/>
            </a:pPr>
            <a:r>
              <a:rPr lang="en">
                <a:solidFill>
                  <a:srgbClr val="272727"/>
                </a:solidFill>
              </a:rPr>
              <a:t>node x edge for hypergraph </a:t>
            </a:r>
            <a:r>
              <a:rPr lang="en">
                <a:solidFill>
                  <a:srgbClr val="272727"/>
                </a:solidFill>
              </a:rPr>
              <a:t>incidence</a:t>
            </a:r>
            <a:r>
              <a:rPr lang="en">
                <a:solidFill>
                  <a:srgbClr val="272727"/>
                </a:solidFill>
              </a:rPr>
              <a:t> matrix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2195" l="0" r="0" t="0"/>
          <a:stretch/>
        </p:blipFill>
        <p:spPr>
          <a:xfrm>
            <a:off x="1850238" y="2284750"/>
            <a:ext cx="5443526" cy="2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this paper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Propose Hypergraph Neural Network framework for data </a:t>
            </a:r>
            <a:r>
              <a:rPr lang="en">
                <a:solidFill>
                  <a:srgbClr val="272727"/>
                </a:solidFill>
              </a:rPr>
              <a:t>representation</a:t>
            </a:r>
            <a:r>
              <a:rPr lang="en">
                <a:solidFill>
                  <a:srgbClr val="272727"/>
                </a:solidFill>
              </a:rPr>
              <a:t> learning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Design a better convolution operation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Ability to </a:t>
            </a:r>
            <a:r>
              <a:rPr lang="en">
                <a:solidFill>
                  <a:srgbClr val="272727"/>
                </a:solidFill>
              </a:rPr>
              <a:t>incorporate</a:t>
            </a:r>
            <a:r>
              <a:rPr lang="en">
                <a:solidFill>
                  <a:srgbClr val="272727"/>
                </a:solidFill>
              </a:rPr>
              <a:t> multimodal data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Show improved results compared state of the art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651" y="3111500"/>
            <a:ext cx="2539350" cy="2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Hypergraph Matrices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03325"/>
            <a:ext cx="6006600" cy="4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Hypergraph</a:t>
            </a:r>
            <a:r>
              <a:rPr lang="en">
                <a:solidFill>
                  <a:srgbClr val="272727"/>
                </a:solidFill>
              </a:rPr>
              <a:t> is defined as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  is vertex set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hyperedge set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    </a:t>
            </a:r>
            <a:r>
              <a:rPr lang="en">
                <a:solidFill>
                  <a:srgbClr val="272727"/>
                </a:solidFill>
              </a:rPr>
              <a:t>i</a:t>
            </a:r>
            <a:r>
              <a:rPr lang="en">
                <a:solidFill>
                  <a:srgbClr val="272727"/>
                </a:solidFill>
              </a:rPr>
              <a:t>s diagonal </a:t>
            </a:r>
            <a:r>
              <a:rPr lang="en">
                <a:solidFill>
                  <a:srgbClr val="272727"/>
                </a:solidFill>
              </a:rPr>
              <a:t>weight</a:t>
            </a:r>
            <a:r>
              <a:rPr lang="en">
                <a:solidFill>
                  <a:srgbClr val="272727"/>
                </a:solidFill>
              </a:rPr>
              <a:t> matrix for the hyperedges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The Hypergraph can be denoted by a             </a:t>
            </a:r>
            <a:r>
              <a:rPr lang="en">
                <a:solidFill>
                  <a:srgbClr val="272727"/>
                </a:solidFill>
              </a:rPr>
              <a:t>incidence</a:t>
            </a:r>
            <a:r>
              <a:rPr lang="en">
                <a:solidFill>
                  <a:srgbClr val="272727"/>
                </a:solidFill>
              </a:rPr>
              <a:t> matrix     with entries:</a:t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Degree of vertex defined as 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Degree of edge defined as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D</a:t>
            </a:r>
            <a:r>
              <a:rPr baseline="-25000" lang="en">
                <a:solidFill>
                  <a:srgbClr val="272727"/>
                </a:solidFill>
              </a:rPr>
              <a:t>e</a:t>
            </a:r>
            <a:r>
              <a:rPr lang="en">
                <a:solidFill>
                  <a:srgbClr val="272727"/>
                </a:solidFill>
              </a:rPr>
              <a:t> and D</a:t>
            </a:r>
            <a:r>
              <a:rPr baseline="-25000" lang="en">
                <a:solidFill>
                  <a:srgbClr val="272727"/>
                </a:solidFill>
              </a:rPr>
              <a:t>v</a:t>
            </a:r>
            <a:r>
              <a:rPr lang="en">
                <a:solidFill>
                  <a:srgbClr val="272727"/>
                </a:solidFill>
              </a:rPr>
              <a:t> are </a:t>
            </a:r>
            <a:r>
              <a:rPr lang="en">
                <a:solidFill>
                  <a:srgbClr val="272727"/>
                </a:solidFill>
              </a:rPr>
              <a:t>diagonal</a:t>
            </a:r>
            <a:r>
              <a:rPr lang="en">
                <a:solidFill>
                  <a:srgbClr val="272727"/>
                </a:solidFill>
              </a:rPr>
              <a:t> matrices of respective degree</a:t>
            </a:r>
            <a:endParaRPr baseline="-25000"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1227146" y="1452573"/>
            <a:ext cx="1447765" cy="247645"/>
            <a:chOff x="1184275" y="1546275"/>
            <a:chExt cx="1444875" cy="269825"/>
          </a:xfrm>
        </p:grpSpPr>
        <p:pic>
          <p:nvPicPr>
            <p:cNvPr id="101" name="Google Shape;10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4275" y="1546275"/>
              <a:ext cx="565762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 rotWithShape="1">
            <a:blip r:embed="rId4">
              <a:alphaModFix/>
            </a:blip>
            <a:srcRect b="17060" l="0" r="0" t="0"/>
            <a:stretch/>
          </p:blipFill>
          <p:spPr>
            <a:xfrm>
              <a:off x="1750050" y="1569288"/>
              <a:ext cx="879100" cy="22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387" y="1700225"/>
            <a:ext cx="1489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7138" y="1879625"/>
            <a:ext cx="1714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7">
            <a:alphaModFix/>
          </a:blip>
          <a:srcRect b="18160" l="0" r="0" t="0"/>
          <a:stretch/>
        </p:blipFill>
        <p:spPr>
          <a:xfrm>
            <a:off x="1196470" y="2098700"/>
            <a:ext cx="232829" cy="1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8563" y="2573313"/>
            <a:ext cx="2190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92675" y="2303500"/>
            <a:ext cx="7588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5375" y="2787425"/>
            <a:ext cx="2543453" cy="65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9"/>
          <p:cNvGrpSpPr/>
          <p:nvPr/>
        </p:nvGrpSpPr>
        <p:grpSpPr>
          <a:xfrm>
            <a:off x="3778100" y="3355900"/>
            <a:ext cx="2430625" cy="269825"/>
            <a:chOff x="3770150" y="3403525"/>
            <a:chExt cx="2430625" cy="269825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0150" y="3403525"/>
              <a:ext cx="719533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72000" y="3405075"/>
              <a:ext cx="1628775" cy="26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16325" y="3625725"/>
            <a:ext cx="186087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18300" y="1793099"/>
            <a:ext cx="2719049" cy="2564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Hypergraph Node-Vertex Classification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Node </a:t>
            </a:r>
            <a:r>
              <a:rPr lang="en">
                <a:solidFill>
                  <a:srgbClr val="272727"/>
                </a:solidFill>
              </a:rPr>
              <a:t>Vertex</a:t>
            </a:r>
            <a:r>
              <a:rPr lang="en">
                <a:solidFill>
                  <a:srgbClr val="272727"/>
                </a:solidFill>
              </a:rPr>
              <a:t> Classification </a:t>
            </a:r>
            <a:r>
              <a:rPr lang="en">
                <a:solidFill>
                  <a:srgbClr val="272727"/>
                </a:solidFill>
              </a:rPr>
              <a:t>Problem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Node labels should be “smooth” on hypergraph</a:t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R</a:t>
            </a:r>
            <a:r>
              <a:rPr baseline="-25000" lang="en">
                <a:solidFill>
                  <a:srgbClr val="272727"/>
                </a:solidFill>
              </a:rPr>
              <a:t>emp</a:t>
            </a:r>
            <a:r>
              <a:rPr lang="en">
                <a:solidFill>
                  <a:srgbClr val="272727"/>
                </a:solidFill>
              </a:rPr>
              <a:t>(f) is supervised empirical loss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Ω(f) is regularization term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f(.) is classification function</a:t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25" y="1914625"/>
            <a:ext cx="2847975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0"/>
          <p:cNvGrpSpPr/>
          <p:nvPr/>
        </p:nvGrpSpPr>
        <p:grpSpPr>
          <a:xfrm>
            <a:off x="1227125" y="2409725"/>
            <a:ext cx="6189650" cy="904875"/>
            <a:chOff x="1303325" y="2490788"/>
            <a:chExt cx="6189650" cy="904875"/>
          </a:xfrm>
        </p:grpSpPr>
        <p:pic>
          <p:nvPicPr>
            <p:cNvPr id="122" name="Google Shape;12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325" y="2490788"/>
              <a:ext cx="4152900" cy="90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 rotWithShape="1">
            <a:blip r:embed="rId5">
              <a:alphaModFix/>
            </a:blip>
            <a:srcRect b="0" l="11276" r="0" t="0"/>
            <a:stretch/>
          </p:blipFill>
          <p:spPr>
            <a:xfrm>
              <a:off x="5456225" y="2674163"/>
              <a:ext cx="2036750" cy="690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821" y="0"/>
            <a:ext cx="230517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 rot="-2572802">
            <a:off x="6926830" y="707546"/>
            <a:ext cx="2397036" cy="412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Regularization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Hypergraph Node-Vertex Classification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Let:</a:t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𝚯 is basically the structure of the graph, including weights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𝝙 is the hypergraph </a:t>
            </a:r>
            <a:r>
              <a:rPr lang="en">
                <a:solidFill>
                  <a:srgbClr val="272727"/>
                </a:solidFill>
              </a:rPr>
              <a:t>Laplacian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Positive semi-</a:t>
            </a:r>
            <a:r>
              <a:rPr lang="en">
                <a:solidFill>
                  <a:srgbClr val="272727"/>
                </a:solidFill>
              </a:rPr>
              <a:t>definite</a:t>
            </a:r>
            <a:endParaRPr>
              <a:solidFill>
                <a:srgbClr val="27272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400"/>
              <a:buChar char="○"/>
            </a:pPr>
            <a:r>
              <a:rPr lang="en">
                <a:solidFill>
                  <a:srgbClr val="272727"/>
                </a:solidFill>
              </a:rPr>
              <a:t>The Laplacian reflects the structure of the hypergraph</a:t>
            </a:r>
            <a:endParaRPr>
              <a:solidFill>
                <a:srgbClr val="27272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800"/>
              <a:buChar char="●"/>
            </a:pPr>
            <a:r>
              <a:rPr lang="en">
                <a:solidFill>
                  <a:srgbClr val="272727"/>
                </a:solidFill>
              </a:rPr>
              <a:t>Normalized regularization term can then be written as </a:t>
            </a:r>
            <a:endParaRPr>
              <a:solidFill>
                <a:srgbClr val="27272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2727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12610" l="0" r="0" t="0"/>
          <a:stretch/>
        </p:blipFill>
        <p:spPr>
          <a:xfrm>
            <a:off x="1295400" y="1565275"/>
            <a:ext cx="291465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38" y="1938350"/>
            <a:ext cx="1095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5">
            <a:alphaModFix/>
          </a:blip>
          <a:srcRect b="0" l="7090" r="-7090" t="0"/>
          <a:stretch/>
        </p:blipFill>
        <p:spPr>
          <a:xfrm>
            <a:off x="6473850" y="3390900"/>
            <a:ext cx="13430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6324" y="3850902"/>
            <a:ext cx="3087676" cy="12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