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bfe304868_0_1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bfe304868_0_1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dc44da7e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dc44da7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dc44da7e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dc44da7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9c43744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9c437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 Transformer’s sequence length is inversely proportional to the square of the patch size, thus models with smaller patch size are computationally more expensive.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dc44da7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dc44da7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 Transformer’s sequence length is inversely proportional to the square of the patch size, thus models with smaller patch size are computationally more expensive.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bfe304868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bfe304868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bfe304868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bfe304868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cd80a84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cd80a84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bfe304868_0_1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bfe304868_0_1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dc44da7e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dc44da7e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bfe304868_0_1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bfe304868_0_1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c5acb6b6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c5acb6b6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connection allows the gradient to flow through the networks directly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c5acb6b6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c5acb6b6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9c43744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69c437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9f950a78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9f950a78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9f950a78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69f950a78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 of the initial linear embedding of RGB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 of position embeddings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of attended area by head and network depth.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9f950a78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69f950a78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bfe304868_0_1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bfe304868_0_1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bfe304868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bfe304868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input into three fully connected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product multiplication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determine how much attention should one world put on another word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bfe304868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bfe304868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db8ab718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db8ab718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ee36084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ee36084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bfe304868_0_1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bfe304868_0_1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bfe304868_0_1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bfe304868_0_1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4Bdc55j80l8" TargetMode="External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An Image is Worth 16x16 Words: Transformers for Image Recognition at Scale</a:t>
            </a:r>
            <a:endParaRPr sz="32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380"/>
              <a:t>Dosovitskiy et al. (2020)</a:t>
            </a:r>
            <a:endParaRPr sz="138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38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380"/>
              <a:t>2024.02.28 ECE 594N </a:t>
            </a:r>
            <a:endParaRPr sz="138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380"/>
              <a:t>Jiahua Chen</a:t>
            </a:r>
            <a:endParaRPr sz="138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380"/>
              <a:t>Department of Geography</a:t>
            </a:r>
            <a:endParaRPr sz="13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- dataset size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</a:t>
            </a:r>
            <a:r>
              <a:rPr lang="en"/>
              <a:t>When trained on mid-sized datasets such as ImageNet (1.3M) without strong regularization, these models yield modest accuracies of a few percentage points below ResNets of comparable size.”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 performance scales with dataset size (14M-300M images) → maybe Transformer will do the same?</a:t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ImageNet-21k dataset / the in-house JFT-300M dataset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mage embedding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projection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Positional embedding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label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Encoder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Multihead attention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Feedforward network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MLP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b="0" l="0" r="30128" t="0"/>
          <a:stretch/>
        </p:blipFill>
        <p:spPr>
          <a:xfrm>
            <a:off x="3450775" y="387601"/>
            <a:ext cx="5693224" cy="43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embedding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projection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Positional embedding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label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Encoder</a:t>
            </a:r>
            <a:endParaRPr>
              <a:solidFill>
                <a:srgbClr val="B7B7B7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Multihead attention</a:t>
            </a:r>
            <a:endParaRPr>
              <a:solidFill>
                <a:srgbClr val="B7B7B7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Feedforward network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B7B7B7"/>
                </a:solidFill>
              </a:rPr>
              <a:t>MLP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802" y="1237225"/>
            <a:ext cx="6240499" cy="3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 rotWithShape="1">
          <a:blip r:embed="rId4">
            <a:alphaModFix/>
          </a:blip>
          <a:srcRect b="0" l="0" r="41995" t="0"/>
          <a:stretch/>
        </p:blipFill>
        <p:spPr>
          <a:xfrm>
            <a:off x="2591800" y="2712375"/>
            <a:ext cx="2379825" cy="5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388" y="4052575"/>
            <a:ext cx="1197975" cy="3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b="0" l="0" r="30128" t="0"/>
          <a:stretch/>
        </p:blipFill>
        <p:spPr>
          <a:xfrm>
            <a:off x="3450775" y="387601"/>
            <a:ext cx="5693224" cy="43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Image embedding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down the image into patches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128 x 128 pixels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14 x 14 </a:t>
            </a:r>
            <a:r>
              <a:rPr lang="en" sz="1700"/>
              <a:t>pixels (16 patches)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16 x 16 </a:t>
            </a:r>
            <a:r>
              <a:rPr lang="en" sz="1700"/>
              <a:t>pixels (14 patches)</a:t>
            </a:r>
            <a:endParaRPr sz="1700"/>
          </a:p>
        </p:txBody>
      </p:sp>
      <p:sp>
        <p:nvSpPr>
          <p:cNvPr id="154" name="Google Shape;154;p25"/>
          <p:cNvSpPr/>
          <p:nvPr/>
        </p:nvSpPr>
        <p:spPr>
          <a:xfrm>
            <a:off x="5179350" y="3649800"/>
            <a:ext cx="3778800" cy="4716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0" l="0" r="30128" t="0"/>
          <a:stretch/>
        </p:blipFill>
        <p:spPr>
          <a:xfrm>
            <a:off x="3450775" y="387601"/>
            <a:ext cx="5693224" cy="43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Image embedding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down the image into patches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128 x 128 pixels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14 x 14 pixels (16 patches)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16 x 16 pixels (14 patches)</a:t>
            </a:r>
            <a:endParaRPr sz="1700"/>
          </a:p>
        </p:txBody>
      </p:sp>
      <p:sp>
        <p:nvSpPr>
          <p:cNvPr id="162" name="Google Shape;162;p26"/>
          <p:cNvSpPr/>
          <p:nvPr/>
        </p:nvSpPr>
        <p:spPr>
          <a:xfrm>
            <a:off x="5179350" y="3649800"/>
            <a:ext cx="3778800" cy="4716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embedding: linear projection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Unroll each image patch into an vector [x</a:t>
            </a:r>
            <a:r>
              <a:rPr baseline="-25000" lang="en"/>
              <a:t>p</a:t>
            </a:r>
            <a:r>
              <a:rPr baseline="30000" lang="en"/>
              <a:t>1</a:t>
            </a:r>
            <a:r>
              <a:rPr lang="en"/>
              <a:t>,</a:t>
            </a:r>
            <a:r>
              <a:rPr lang="en"/>
              <a:t> x</a:t>
            </a:r>
            <a:r>
              <a:rPr baseline="-25000" lang="en"/>
              <a:t>p</a:t>
            </a:r>
            <a:r>
              <a:rPr baseline="30000" lang="en"/>
              <a:t>2</a:t>
            </a:r>
            <a:r>
              <a:rPr lang="en"/>
              <a:t>,..., x</a:t>
            </a:r>
            <a:r>
              <a:rPr baseline="-25000" lang="en"/>
              <a:t>p</a:t>
            </a:r>
            <a:r>
              <a:rPr baseline="30000" lang="en"/>
              <a:t>N</a:t>
            </a:r>
            <a:r>
              <a:rPr lang="en"/>
              <a:t>]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size = 1 x (P</a:t>
            </a:r>
            <a:r>
              <a:rPr baseline="30000" lang="en" sz="1900"/>
              <a:t>2</a:t>
            </a:r>
            <a:r>
              <a:rPr lang="en"/>
              <a:t> · 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Multiply with matrix 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Size = </a:t>
            </a:r>
            <a:r>
              <a:rPr lang="en"/>
              <a:t> (P</a:t>
            </a:r>
            <a:r>
              <a:rPr baseline="30000" lang="en" sz="1900"/>
              <a:t>2</a:t>
            </a:r>
            <a:r>
              <a:rPr lang="en"/>
              <a:t> · C) x D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652" y="2725550"/>
            <a:ext cx="6240499" cy="32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/>
          <p:nvPr/>
        </p:nvSpPr>
        <p:spPr>
          <a:xfrm>
            <a:off x="2651500" y="2649775"/>
            <a:ext cx="1588800" cy="4716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5117475" y="2649775"/>
            <a:ext cx="1150200" cy="4716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1627650" y="3409000"/>
            <a:ext cx="63642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(P,P): resolution of the image patch</a:t>
            </a:r>
            <a:endParaRPr i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C: number of image channels</a:t>
            </a:r>
            <a:endParaRPr i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D: latent vector size used by the transformer </a:t>
            </a:r>
            <a:r>
              <a:rPr i="1"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throughout</a:t>
            </a:r>
            <a:r>
              <a:rPr i="1"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the layers</a:t>
            </a:r>
            <a:endParaRPr i="1"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embedding: </a:t>
            </a:r>
            <a:r>
              <a:rPr lang="en"/>
              <a:t>positional</a:t>
            </a:r>
            <a:r>
              <a:rPr lang="en"/>
              <a:t> embedding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877" y="1591475"/>
            <a:ext cx="6240499" cy="32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/>
          <p:nvPr/>
        </p:nvSpPr>
        <p:spPr>
          <a:xfrm>
            <a:off x="3728075" y="1520638"/>
            <a:ext cx="470700" cy="4617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4">
            <a:alphaModFix/>
          </a:blip>
          <a:srcRect b="0" l="0" r="30128" t="0"/>
          <a:stretch/>
        </p:blipFill>
        <p:spPr>
          <a:xfrm>
            <a:off x="2409825" y="2181088"/>
            <a:ext cx="3746201" cy="28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/>
          <p:nvPr/>
        </p:nvSpPr>
        <p:spPr>
          <a:xfrm>
            <a:off x="3190212" y="3715177"/>
            <a:ext cx="2849100" cy="3555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ways of </a:t>
            </a:r>
            <a:r>
              <a:rPr lang="en"/>
              <a:t>positional </a:t>
            </a:r>
            <a:r>
              <a:rPr lang="en"/>
              <a:t>embedding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 positional information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1-dimensional positional embedding:</a:t>
            </a:r>
            <a:r>
              <a:rPr lang="en"/>
              <a:t> Considering the inputs as a sequence of patches in the raster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2-dimensional positional embedding:</a:t>
            </a:r>
            <a:r>
              <a:rPr lang="en"/>
              <a:t> Considering the inputs as a grid of patches in two dimensions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Relative positional embeddings:</a:t>
            </a:r>
            <a:r>
              <a:rPr lang="en"/>
              <a:t> Considering the relative distance between patches to encode the spatial information as instead of their absolute position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400" y="3511875"/>
            <a:ext cx="5349776" cy="14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embedding: class label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277" y="2536650"/>
            <a:ext cx="6240499" cy="32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/>
          <p:nvPr/>
        </p:nvSpPr>
        <p:spPr>
          <a:xfrm>
            <a:off x="2144025" y="2460850"/>
            <a:ext cx="529500" cy="4716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Image embedding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Linear projection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Positional embedding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Class label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Encoder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Multihead attention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Feedforward network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MLP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41995" t="0"/>
          <a:stretch/>
        </p:blipFill>
        <p:spPr>
          <a:xfrm>
            <a:off x="3840500" y="3347100"/>
            <a:ext cx="2379825" cy="5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013" y="4008800"/>
            <a:ext cx="1197975" cy="3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NLP, </a:t>
            </a:r>
            <a:r>
              <a:rPr lang="en"/>
              <a:t>Transformer </a:t>
            </a:r>
            <a:r>
              <a:rPr b="1" lang="en"/>
              <a:t>(self attention based </a:t>
            </a:r>
            <a:r>
              <a:rPr b="1" lang="en"/>
              <a:t>architecture</a:t>
            </a:r>
            <a:r>
              <a:rPr lang="en"/>
              <a:t>) is the mode of choice.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computer vision, efforts has been made to use </a:t>
            </a:r>
            <a:r>
              <a:rPr lang="en"/>
              <a:t>the</a:t>
            </a:r>
            <a:r>
              <a:rPr lang="en"/>
              <a:t> Transformer </a:t>
            </a:r>
            <a:r>
              <a:rPr lang="en"/>
              <a:t>architecture in combination with CNNs or by its own, though the latter models are not effective.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Goal: apply Transformer directly to images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 b="0" l="0" r="30128" t="0"/>
          <a:stretch/>
        </p:blipFill>
        <p:spPr>
          <a:xfrm>
            <a:off x="7111727" y="22288"/>
            <a:ext cx="2032274" cy="14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Transformer Encoder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Inside the encoder: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Multihead attention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Feedforward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7765354" y="578272"/>
            <a:ext cx="1238100" cy="1530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4">
            <a:alphaModFix/>
          </a:blip>
          <a:srcRect b="0" l="0" r="41995" t="0"/>
          <a:stretch/>
        </p:blipFill>
        <p:spPr>
          <a:xfrm>
            <a:off x="841950" y="2077625"/>
            <a:ext cx="2379825" cy="5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6500" y="311300"/>
            <a:ext cx="2215225" cy="45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3"/>
          <p:cNvPicPr preferRelativeResize="0"/>
          <p:nvPr/>
        </p:nvPicPr>
        <p:blipFill rotWithShape="1">
          <a:blip r:embed="rId3">
            <a:alphaModFix/>
          </a:blip>
          <a:srcRect b="0" l="0" r="30128" t="0"/>
          <a:stretch/>
        </p:blipFill>
        <p:spPr>
          <a:xfrm>
            <a:off x="4666199" y="1050489"/>
            <a:ext cx="4359976" cy="30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MLP Head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classification purpose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only the first vector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/>
          <p:nvPr/>
        </p:nvSpPr>
        <p:spPr>
          <a:xfrm>
            <a:off x="5923551" y="1673225"/>
            <a:ext cx="636900" cy="4044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6775" y="1984250"/>
            <a:ext cx="1197975" cy="3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compare with SOTA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2800"/>
            <a:ext cx="8469000" cy="27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346" y="83774"/>
            <a:ext cx="3700352" cy="8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Pre-training data requirements</a:t>
            </a:r>
            <a:endParaRPr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311700" y="970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r>
              <a:rPr lang="en" sz="1700"/>
              <a:t>onvolutional inductive bias is useful for smaller datasets, but for larger ones, learning the relevant patterns directly from data is sufficient, even beneficial.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25" y="1661863"/>
            <a:ext cx="87439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/>
          <p:nvPr/>
        </p:nvSpPr>
        <p:spPr>
          <a:xfrm>
            <a:off x="3841050" y="2140275"/>
            <a:ext cx="359700" cy="4314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8238075" y="2140275"/>
            <a:ext cx="359700" cy="4941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2" name="Google Shape;242;p35"/>
          <p:cNvSpPr/>
          <p:nvPr/>
        </p:nvSpPr>
        <p:spPr>
          <a:xfrm>
            <a:off x="961200" y="2877700"/>
            <a:ext cx="290700" cy="298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5226975" y="3012725"/>
            <a:ext cx="290700" cy="431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inspection</a:t>
            </a:r>
            <a:endParaRPr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51" y="1017725"/>
            <a:ext cx="8951299" cy="284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ViT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11700" y="1152475"/>
            <a:ext cx="517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Interpret an image as a sequence of patches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ViT learns the positional embedding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Process by a standard Transformer encoder as used in NLP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Pre-train on large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Matches or exceeds SOTA on many image classification</a:t>
            </a:r>
            <a:endParaRPr/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200" y="312627"/>
            <a:ext cx="2793100" cy="43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 - self-attention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is all you need. </a:t>
            </a:r>
            <a:r>
              <a:rPr i="1" lang="en" sz="1300"/>
              <a:t>Vaswani et al. (2017) </a:t>
            </a:r>
            <a:endParaRPr i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1479" l="0" r="0" t="-1480"/>
          <a:stretch/>
        </p:blipFill>
        <p:spPr>
          <a:xfrm>
            <a:off x="5431450" y="-71025"/>
            <a:ext cx="3650249" cy="50686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 rot="1207004">
            <a:off x="5666463" y="2763359"/>
            <a:ext cx="549524" cy="3770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</a:t>
            </a:r>
            <a:r>
              <a:rPr lang="en"/>
              <a:t> Attention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053175"/>
            <a:ext cx="85206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</a:t>
            </a:r>
            <a:r>
              <a:rPr lang="en"/>
              <a:t>llow one word in a sentence to associate with other words in the sentence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550" y="1710225"/>
            <a:ext cx="2962126" cy="150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25" y="1710227"/>
            <a:ext cx="2310050" cy="2269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3525" y="2153300"/>
            <a:ext cx="1144150" cy="101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4150" y="1710224"/>
            <a:ext cx="2575826" cy="15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4150" y="3387375"/>
            <a:ext cx="2575825" cy="985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8">
            <a:alphaModFix/>
          </a:blip>
          <a:srcRect b="0" l="0" r="0" t="4543"/>
          <a:stretch/>
        </p:blipFill>
        <p:spPr>
          <a:xfrm>
            <a:off x="2150650" y="2571750"/>
            <a:ext cx="4528626" cy="9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9">
            <a:alphaModFix/>
          </a:blip>
          <a:srcRect b="10826" l="0" r="0" t="25148"/>
          <a:stretch/>
        </p:blipFill>
        <p:spPr>
          <a:xfrm>
            <a:off x="489025" y="3504850"/>
            <a:ext cx="2310050" cy="7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Attention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053175"/>
            <a:ext cx="85206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Allow one word in a sentence to associate with other words in the sentence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550" y="1710225"/>
            <a:ext cx="2962126" cy="150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25" y="1710227"/>
            <a:ext cx="2310050" cy="2269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3524" y="2153299"/>
            <a:ext cx="961700" cy="8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4150" y="1710224"/>
            <a:ext cx="2575826" cy="15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4150" y="3387375"/>
            <a:ext cx="2575825" cy="985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1575" y="-12"/>
            <a:ext cx="5146025" cy="18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ransformers are the rage nowadays, but how do they work? This video demystifies the novel neural network architecture with step by step explanation and illustrations on how transformers work.&#10;&#10;CORRECTIONS:&#10;The sine and cosine functions are actually applied to the embedding dimensions and time steps! &#10;&#10;⭐ Play and Experiment With the Latest AI Technologies at https://grandline.ai ⭐&#10;&#10;&#10;Hugging Face Write with Transformers&#10;https://transformer.huggingface.co/" id="106" name="Google Shape;106;p18" title="Illustrated Guide to Transformers Neural Network: A step by step explan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00" y="12600"/>
            <a:ext cx="9004275" cy="50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- Image embedding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128 x 128 pixels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Self-attention: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(128 x 128)^2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- Image embedding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Self-attention in local neighborhoods for each query pixel. </a:t>
            </a:r>
            <a:r>
              <a:rPr i="1" lang="en" sz="1300"/>
              <a:t>Parmar et al..2018</a:t>
            </a:r>
            <a:endParaRPr i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Scalable approximations to global self-attention. </a:t>
            </a:r>
            <a:r>
              <a:rPr i="1" lang="en" sz="1300"/>
              <a:t> Child et al., 2019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Self-attention in variable </a:t>
            </a:r>
            <a:r>
              <a:rPr lang="en"/>
              <a:t>block sizes (e.g. along individual axes) </a:t>
            </a:r>
            <a:r>
              <a:rPr i="1" lang="en" sz="1000"/>
              <a:t>Weissenborn et al., 2019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Self-attention in patches of size 2x2 pixels. </a:t>
            </a:r>
            <a:r>
              <a:rPr i="1" lang="en" sz="1300"/>
              <a:t>Cordonnier et al. 2020</a:t>
            </a:r>
            <a:endParaRPr i="1" sz="13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Image GPT: applies Transformers to image pixels after reducing image resolution and color space.</a:t>
            </a:r>
            <a:r>
              <a:rPr i="1" lang="en" sz="1300"/>
              <a:t> Chen et al., 2020a  </a:t>
            </a:r>
            <a:r>
              <a:rPr b="1" lang="en">
                <a:solidFill>
                  <a:schemeClr val="dk2"/>
                </a:solidFill>
              </a:rPr>
              <a:t>~ 72% on imageNet</a:t>
            </a:r>
            <a:endParaRPr i="1" sz="13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– Accuracy was not satisfying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- Transformer in combination with CNN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796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Augmenting feature maps for image classification. </a:t>
            </a:r>
            <a:r>
              <a:rPr i="1" lang="en" sz="1300"/>
              <a:t>Bello et al., 2019</a:t>
            </a:r>
            <a:endParaRPr i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Further processing the output of a CNN using self-attention. </a:t>
            </a:r>
            <a:r>
              <a:rPr i="1" lang="en" sz="1300"/>
              <a:t>Hu et al., 2018;</a:t>
            </a:r>
            <a:endParaRPr i="1"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300"/>
              <a:t>Carion et al., 2020</a:t>
            </a:r>
            <a:endParaRPr i="1"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