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9753600" cx="130048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  <p:embeddedFont>
      <p:font typeface="Helvetica Neue Light"/>
      <p:regular r:id="rId34"/>
      <p:bold r:id="rId35"/>
      <p:italic r:id="rId36"/>
      <p:boldItalic r:id="rId37"/>
    </p:embeddedFon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11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HelveticaNeueLight-italic.fntdata"/><Relationship Id="rId17" Type="http://schemas.openxmlformats.org/officeDocument/2006/relationships/slide" Target="slides/slide13.xml"/><Relationship Id="rId39" Type="http://schemas.openxmlformats.org/officeDocument/2006/relationships/font" Target="fonts/GillSans-bold.fntdata"/><Relationship Id="rId16" Type="http://schemas.openxmlformats.org/officeDocument/2006/relationships/slide" Target="slides/slide12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7200"/>
              <a:buFont typeface="Gill Sans"/>
              <a:buNone/>
              <a:defRPr sz="7200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7200"/>
              <a:buFont typeface="Gill Sans"/>
              <a:buNone/>
              <a:defRPr sz="7200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68122" lvl="0" marL="4572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68122" lvl="1" marL="9144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68122" lvl="2" marL="13716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68122" lvl="3" marL="18288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68122" lvl="4" marL="22860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folab.cs.unipi.gr" TargetMode="External"/><Relationship Id="rId4" Type="http://schemas.openxmlformats.org/officeDocument/2006/relationships/hyperlink" Target="mailto:ppetrou@unipi.gr" TargetMode="External"/><Relationship Id="rId5" Type="http://schemas.openxmlformats.org/officeDocument/2006/relationships/hyperlink" Target="mailto:ikontoulis@unipi.gr" TargetMode="External"/><Relationship Id="rId6" Type="http://schemas.openxmlformats.org/officeDocument/2006/relationships/image" Target="../media/image3.gif"/><Relationship Id="rId7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81000" y="990600"/>
            <a:ext cx="12293600" cy="1874342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lang="en-US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r>
              <a:rPr lang="en-US"/>
              <a:t> </a:t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1000" y="3394478"/>
            <a:ext cx="122936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Introduction to PL/pgSQL</a:t>
            </a:r>
            <a:endParaRPr b="1" i="0" sz="4500" u="none" cap="none" strike="noStrike">
              <a:solidFill>
                <a:srgbClr val="4B05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381000" y="4939974"/>
            <a:ext cx="12293600" cy="2378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InfoLab (</a:t>
            </a:r>
            <a:r>
              <a:rPr b="0" i="0" lang="en-US" sz="3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infolab.cs.unipi.gr</a:t>
            </a: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Τμήμα Πληροφορικής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Πανεπιστήμιο Πειραιώς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381000" y="7834779"/>
            <a:ext cx="12293600" cy="50284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2584"/>
              <a:buFont typeface="Arial"/>
              <a:buNone/>
            </a:pPr>
            <a:r>
              <a:rPr b="1" i="0" lang="en-US" sz="2584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Βοηθοί Εργαστηρίου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2362001" y="8390999"/>
            <a:ext cx="4165799" cy="75222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2052"/>
              <a:buFont typeface="Arial"/>
              <a:buNone/>
            </a:pP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Πέτρος Πέτρου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1944"/>
              <a:buFont typeface="Arial"/>
              <a:buNone/>
            </a:pPr>
            <a:r>
              <a:rPr b="0" i="0" lang="en-US" sz="1944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ppetrou@unipi.gr</a:t>
            </a: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6527800" y="8390999"/>
            <a:ext cx="4165799" cy="75222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2052"/>
              <a:buFont typeface="Arial"/>
              <a:buNone/>
            </a:pP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Γιάννης Κοντούλης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1944"/>
              <a:buFont typeface="Arial"/>
              <a:buNone/>
            </a:pPr>
            <a:r>
              <a:rPr b="0" i="0" lang="en-US" sz="1944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ikontoulis@unipi.gr</a:t>
            </a: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73" name="Google Shape;7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57527" y="1127838"/>
            <a:ext cx="698501" cy="79993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00" kx="0" rotWithShape="0" algn="bl" stA="50000" stPos="0" sy="-100000" ky="0"/>
          </a:effectLst>
        </p:spPr>
      </p:pic>
      <p:pic>
        <p:nvPicPr>
          <p:cNvPr descr="Untitled.jpg" id="74" name="Google Shape;7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8687721"/>
            <a:ext cx="1700645" cy="110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1 - Audit Logging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person_audit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login_name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varchar(9) </a:t>
            </a:r>
            <a:r>
              <a:rPr lang="en-US" sz="2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display_name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text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operation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varchar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effective_at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timestamp </a:t>
            </a:r>
            <a:r>
              <a:rPr lang="en-US" sz="2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not null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default now()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userid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name not null default session_user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);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>
            <p:ph idx="4294967295" type="sldNum"/>
          </p:nvPr>
        </p:nvSpPr>
        <p:spPr>
          <a:xfrm>
            <a:off x="6381748" y="9270999"/>
            <a:ext cx="437505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1 - Audit Logging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person_audit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login_name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varchar(9) </a:t>
            </a:r>
            <a:r>
              <a:rPr lang="en-US" sz="2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display_name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text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operation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varchar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effective_at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timestamp </a:t>
            </a:r>
            <a:r>
              <a:rPr lang="en-US" sz="2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not null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default now()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userid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name not null default session_user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);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DROP TRIGGER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person_bit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person;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>
            <p:ph idx="4294967295" type="sldNum"/>
          </p:nvPr>
        </p:nvSpPr>
        <p:spPr>
          <a:xfrm>
            <a:off x="6381748" y="9270999"/>
            <a:ext cx="545993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1 - Audit Logging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OR REPLACE FUNCTION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person_bit()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RETURNS TRIGGER LANGUAGE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plpgsql</a:t>
            </a: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$$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BEGIN</a:t>
            </a:r>
            <a:endParaRPr sz="18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IF LENGTH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.login_name) = 0 </a:t>
            </a: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sz="18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RAISE EXCEPTION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'Login name must not be empty.';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 IF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IF POSITION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' ' IN NEW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.login_name) &gt; 0 </a:t>
            </a: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sz="18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RAISE EXCEPTION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'Login name must not include white space.';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 IF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5A920"/>
                </a:solidFill>
                <a:latin typeface="Arial"/>
                <a:ea typeface="Arial"/>
                <a:cs typeface="Arial"/>
                <a:sym typeface="Arial"/>
              </a:rPr>
              <a:t>    -- New code to record audits</a:t>
            </a:r>
            <a:endParaRPr sz="1800">
              <a:solidFill>
                <a:srgbClr val="45A9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INSERT INTO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person_audit (login_name, display_name, operation)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VALUES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.login_name, </a:t>
            </a: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.display_name, </a:t>
            </a: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TG_OP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RETURN NEW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$$;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18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 txBox="1"/>
          <p:nvPr>
            <p:ph idx="4294967295" type="sldNum"/>
          </p:nvPr>
        </p:nvSpPr>
        <p:spPr>
          <a:xfrm>
            <a:off x="6381749" y="9270999"/>
            <a:ext cx="453004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1 - Audit Logging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OR REPLACE FUNCTION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person_bdt()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RETURNS TRIGGER LANGUAGE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plpgsql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AS $$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BEGIN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-- Record deletion in audit table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INSERT INTO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person_audit (login_name, display_name, operation)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VALUES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OLD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.login_name,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OLD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.display_name,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TG_OP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RETURN OLD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$$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 txBox="1"/>
          <p:nvPr>
            <p:ph idx="4294967295" type="sldNum"/>
          </p:nvPr>
        </p:nvSpPr>
        <p:spPr>
          <a:xfrm>
            <a:off x="6381748" y="9270999"/>
            <a:ext cx="514997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1 - Audit Logging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TRIGGER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person_biut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BEFORE INSERT OR UPDATE ON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FOR EACH ROW EXECUTE PROCEDURE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person_bit();  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TRIGGER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person_bdt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BEFORE DELETE ON person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FOR EACH ROW EXECUTE PROCEDURE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person_bdt();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>
            <p:ph idx="4294967295" type="sldNum"/>
          </p:nvPr>
        </p:nvSpPr>
        <p:spPr>
          <a:xfrm>
            <a:off x="6381748" y="9270999"/>
            <a:ext cx="406509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1 - Audit Logging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VALUES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('dfunny', 'Doug Funny');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VALUES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('pmayo', 'Patti Mayonnaise');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person_audit;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SET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display_name = 'Doug Yancey Funny' WHERE login_name = 'dfunny';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person_audit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effective_at;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DELETE FROM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 = 'pmayo';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person_audit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effective_at;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>
            <p:ph idx="4294967295" type="sldNum"/>
          </p:nvPr>
        </p:nvSpPr>
        <p:spPr>
          <a:xfrm>
            <a:off x="6381748" y="9270999"/>
            <a:ext cx="437505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2 - Derived Values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ADD COLUMN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TEXT;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ADD COLUMN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ts_abstract TSVECTOR;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person_audit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ADD COLUMN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TEXT;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>
            <p:ph idx="4294967295" type="sldNum"/>
          </p:nvPr>
        </p:nvSpPr>
        <p:spPr>
          <a:xfrm>
            <a:off x="6381748" y="9270999"/>
            <a:ext cx="422007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2 - Derived Values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OR REPLACE FUNCTION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person_bit()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RETURNS TRIGGER LANGUAGE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plpgsql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AS $$</a:t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BEGIN</a:t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IF LENGTH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.login_name) = 0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RAISE EXCEPTION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'Login name must not be empty.';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 IF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IF POSITION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(' '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 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.login_name) &gt; 0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THEN</a:t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RAISE EXCEPTION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'Login name must not include white space.';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 IF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32" name="Google Shape;2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 txBox="1"/>
          <p:nvPr>
            <p:ph idx="4294967295" type="sldNum"/>
          </p:nvPr>
        </p:nvSpPr>
        <p:spPr>
          <a:xfrm>
            <a:off x="6381748" y="9270999"/>
            <a:ext cx="422007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2 - Derived Values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A920"/>
                </a:solidFill>
                <a:latin typeface="Arial"/>
                <a:ea typeface="Arial"/>
                <a:cs typeface="Arial"/>
                <a:sym typeface="Arial"/>
              </a:rPr>
              <a:t>    -- Modified audit code to include text abstract</a:t>
            </a:r>
            <a:endParaRPr sz="2000">
              <a:solidFill>
                <a:srgbClr val="45A9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INSERT INTO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person_audit (login_name, display_name, operation, abstract)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VALUES (NEW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.login_name,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.display_name,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TG_OP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.abstract);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A920"/>
                </a:solidFill>
                <a:latin typeface="Arial"/>
                <a:ea typeface="Arial"/>
                <a:cs typeface="Arial"/>
                <a:sym typeface="Arial"/>
              </a:rPr>
              <a:t>    -- New code to reduce text to text-search vector</a:t>
            </a:r>
            <a:endParaRPr sz="2000">
              <a:solidFill>
                <a:srgbClr val="45A9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SELECT to_tsvector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.abstract)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INTO 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.ts_abstract;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RETURN 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$$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42" name="Google Shape;24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 txBox="1"/>
          <p:nvPr>
            <p:ph idx="4294967295" type="sldNum"/>
          </p:nvPr>
        </p:nvSpPr>
        <p:spPr>
          <a:xfrm>
            <a:off x="6381748" y="9270999"/>
            <a:ext cx="437505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2 - Derived Values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UPDATE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SET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= 'Doug is depicted as an introverted, quiet, insecure and gullible 11 (later 12) year old boy who wants to fit in with the crowd.' WHERE login_name = 'dfunny';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SELECT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login_name, ts_abstract 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52" name="Google Shape;2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 txBox="1"/>
          <p:nvPr>
            <p:ph idx="4294967295" type="sldNum"/>
          </p:nvPr>
        </p:nvSpPr>
        <p:spPr>
          <a:xfrm>
            <a:off x="6322392" y="9299698"/>
            <a:ext cx="496861" cy="33975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Triggers Definition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trigger is a set of actions that are run automatically when a specified change operation (SQL INSERT, UPDATE,  or DELETE statement) is performed on a specified table. Triggers are useful for tasks such as enforcing business rules, validating input data, and keeping an audit trail.</a:t>
            </a:r>
            <a:endParaRPr/>
          </a:p>
          <a:p>
            <a:pPr indent="-25717" lvl="0" marL="27432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Summary Values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(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character varying(9) </a:t>
            </a:r>
            <a:r>
              <a:rPr lang="en-US" sz="2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post_date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description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character varying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debit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money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FOREIGN KEY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(login_name) 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(login_name)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ADD COLUMN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MONEY DEFAULT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62" name="Google Shape;2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 txBox="1"/>
          <p:nvPr>
            <p:ph idx="4294967295" type="sldNum"/>
          </p:nvPr>
        </p:nvSpPr>
        <p:spPr>
          <a:xfrm>
            <a:off x="6381748" y="9270999"/>
            <a:ext cx="437505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Summary Values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FUNCTION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transaction_bit()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RETURNS trigger</a:t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LANGUAGE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plpgsql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AS $$ DECLARE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newbalance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money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BEGIN</a:t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A920"/>
                </a:solidFill>
                <a:latin typeface="Arial"/>
                <a:ea typeface="Arial"/>
                <a:cs typeface="Arial"/>
                <a:sym typeface="Arial"/>
              </a:rPr>
              <a:t>    -- Update person account balance</a:t>
            </a:r>
            <a:endParaRPr sz="2000">
              <a:solidFill>
                <a:srgbClr val="45A9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UPDATE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SET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=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balance +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    COALESCE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.debit, 0::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    COALESCE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.credit, 0::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WHERE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 =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.login_name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        RETURNING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balance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newbalance;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A920"/>
                </a:solidFill>
                <a:latin typeface="Arial"/>
                <a:ea typeface="Arial"/>
                <a:cs typeface="Arial"/>
                <a:sym typeface="Arial"/>
              </a:rPr>
              <a:t>    -- Data validation</a:t>
            </a:r>
            <a:endParaRPr sz="2000">
              <a:solidFill>
                <a:srgbClr val="45A9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IF COALESCE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.debit, 0::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0::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money THEN</a:t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72" name="Google Shape;27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 txBox="1"/>
          <p:nvPr>
            <p:ph idx="4294967295" type="sldNum"/>
          </p:nvPr>
        </p:nvSpPr>
        <p:spPr>
          <a:xfrm>
            <a:off x="6381749" y="9270999"/>
            <a:ext cx="468502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Summary Values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RAISE EXCEPTION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'Debit value must be non-negative';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 IF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IF COALESCE(NEW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.credit, 0::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money)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0::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money THEN</a:t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RAISE EXCEPTION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'Credit value must be non-negative';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 IF;</a:t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IF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newbalance &lt; 0::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RAISE EXCEPTION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'Insufficient funds: %',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 IF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RETURN NEW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$$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82" name="Google Shape;2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 txBox="1"/>
          <p:nvPr>
            <p:ph idx="4294967295" type="sldNum"/>
          </p:nvPr>
        </p:nvSpPr>
        <p:spPr>
          <a:xfrm>
            <a:off x="6381749" y="9270999"/>
            <a:ext cx="468502" cy="368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Summary Values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349200" y="16732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TRIGGER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transaction_bit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BEFORE INSERT 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FOR EACH ROW EXECUTE PROCEDURE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transaction_bit();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login_name, balance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 = 'dfunny';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(login_name, post_date, description, credit, debit)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('dfunny', '2018-01-11', 'ACH CREDIT FROM: FINANCE AND ACCO ALLOTMENT : Direct Deposit', NULL, '$2,000.00');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login_name, balance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 = 'dfunny';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92" name="Google Shape;2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8"/>
          <p:cNvSpPr txBox="1"/>
          <p:nvPr>
            <p:ph idx="4294967295" type="sldNum"/>
          </p:nvPr>
        </p:nvSpPr>
        <p:spPr>
          <a:xfrm>
            <a:off x="6381748" y="9070949"/>
            <a:ext cx="406509" cy="5555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Summary Values</a:t>
            </a:r>
            <a:endParaRPr/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349200" y="16732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(login_name, post_date, description, credit, debit)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('dfunny', '2018-01-17', 'FOR:BGE PAYMENT ACH Withdrawal', '$2780.52', NULL);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login_name, balance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 = 'dfunny';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(login_name, post_date, description, credit, debit)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('dfunny', '2018-01-17', 'FOR:BGE PAYMENT ACH Withdrawal', '$278.52', NULL);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login_name, balance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 = 'dfunny';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(login_name, post_date, description, credit, debit)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('dfunny', '2018-01-23', 'FOR: ANNE ARUNDEL ONLINE PMT ACH Withdrawal', '$35.29', NULL);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login_name, balance 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login_name = 'dfunny';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0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302" name="Google Shape;3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9"/>
          <p:cNvSpPr txBox="1"/>
          <p:nvPr>
            <p:ph idx="4294967295" type="sldNum"/>
          </p:nvPr>
        </p:nvSpPr>
        <p:spPr>
          <a:xfrm>
            <a:off x="6381748" y="9070949"/>
            <a:ext cx="406509" cy="5555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not to use Trigger</a:t>
            </a:r>
            <a:endParaRPr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60997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were used earlier for tasks such as</a:t>
            </a:r>
            <a:endParaRPr sz="2600"/>
          </a:p>
          <a:p>
            <a:pPr indent="-360997" lvl="1" marL="889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maintaining summary data (e.g., total salary of each department)</a:t>
            </a:r>
            <a:endParaRPr sz="2600"/>
          </a:p>
          <a:p>
            <a:pPr indent="-360997" lvl="1" marL="889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replicating databases by recording changes to special relations (called change or delta relations) and having a separate process that applies the changes over to a replica</a:t>
            </a:r>
            <a:endParaRPr sz="2600"/>
          </a:p>
          <a:p>
            <a:pPr indent="-360997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better ways of doing these now:</a:t>
            </a:r>
            <a:endParaRPr sz="2600"/>
          </a:p>
          <a:p>
            <a:pPr indent="-360997" lvl="1" marL="889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databases today provide built in materialized view facilities to maintain summary data</a:t>
            </a:r>
            <a:endParaRPr sz="2600"/>
          </a:p>
          <a:p>
            <a:pPr indent="-360997" lvl="1" marL="889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databases provide built-in support for replication</a:t>
            </a:r>
            <a:endParaRPr sz="2600"/>
          </a:p>
          <a:p>
            <a:pPr indent="-360997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 facilities can be used instead of triggers in many cases</a:t>
            </a:r>
            <a:endParaRPr sz="2600"/>
          </a:p>
          <a:p>
            <a:pPr indent="-360997" lvl="1" marL="889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cefine methods to update fields</a:t>
            </a:r>
            <a:endParaRPr sz="2600"/>
          </a:p>
          <a:p>
            <a:pPr indent="-360997" lvl="1" marL="889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carry out actions as part of the update methods instead of through a trigger</a:t>
            </a:r>
            <a:endParaRPr sz="2600"/>
          </a:p>
        </p:txBody>
      </p:sp>
      <p:sp>
        <p:nvSpPr>
          <p:cNvPr id="311" name="Google Shape;311;p40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312" name="Google Shape;3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0"/>
          <p:cNvSpPr txBox="1"/>
          <p:nvPr>
            <p:ph idx="4294967295" type="sldNum"/>
          </p:nvPr>
        </p:nvSpPr>
        <p:spPr>
          <a:xfrm>
            <a:off x="6381749" y="9175599"/>
            <a:ext cx="39101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Trigger Works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57200" lvl="0" marL="4943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15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 Events</a:t>
            </a:r>
            <a:endParaRPr/>
          </a:p>
          <a:p>
            <a:pPr indent="0" lvl="1" marL="9017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15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endParaRPr/>
          </a:p>
          <a:p>
            <a:pPr indent="0" lvl="1" marL="9017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15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/>
          </a:p>
          <a:p>
            <a:pPr indent="0" lvl="1" marL="9017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15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/>
          </a:p>
          <a:p>
            <a:pPr indent="0" lvl="1" marL="9017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15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Truncate</a:t>
            </a:r>
            <a:endParaRPr/>
          </a:p>
          <a:p>
            <a:pPr indent="-457200" lvl="0" marL="494348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15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 Timing</a:t>
            </a:r>
            <a:endParaRPr/>
          </a:p>
          <a:p>
            <a:pPr indent="0" lvl="1" marL="9017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15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Before: The trigger is fired before the change is made to the table</a:t>
            </a:r>
            <a:endParaRPr/>
          </a:p>
          <a:p>
            <a:pPr indent="0" lvl="1" marL="9017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15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After: The trigger is fired after the change is made to the table</a:t>
            </a:r>
            <a:endParaRPr/>
          </a:p>
          <a:p>
            <a:pPr indent="0" lvl="1" marL="9017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15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the operation (in the case of inserts, updates or deletes on a view)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Trigger Frequency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trigger that is marked FOR EACH ROW is called once for every row that the operation modifies.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contrast, a trigger that is marked FOR EACH STATEMENT only executes once for any given operation, regardless of how many rows it modifies.</a:t>
            </a:r>
            <a:endParaRPr/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Trigger “Arguments”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15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/>
          </a:p>
          <a:p>
            <a:pPr indent="0" lvl="1" marL="4445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15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holding the new row for INSERT/UPDATE operations in row-level triggers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15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</a:t>
            </a:r>
            <a:endParaRPr/>
          </a:p>
          <a:p>
            <a:pPr indent="0" lvl="1" marL="4445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15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holding the old row for UPDATE/DELETE operations in row-level triggers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Trigger Function Structure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name { 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INSTEAD OF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} { event [ OR ... ] }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table_name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FOR EACH ROW EXECUTE PROCEDURE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function_name()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where event can be one of:</a:t>
            </a:r>
            <a:endParaRPr i="1"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27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[ OF column_name [, ... ] ]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27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TRUNCATE</a:t>
            </a:r>
            <a:endParaRPr sz="27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Me Some Code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TABLE person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(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login_name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varchar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(9)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primary key,</a:t>
            </a:r>
            <a:endParaRPr sz="27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display_name</a:t>
            </a:r>
            <a:r>
              <a:rPr lang="en-US" sz="27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text</a:t>
            </a:r>
            <a:endParaRPr sz="27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);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>
            <p:ph idx="4294967295" type="sldNum"/>
          </p:nvPr>
        </p:nvSpPr>
        <p:spPr>
          <a:xfrm>
            <a:off x="6381749" y="9270999"/>
            <a:ext cx="228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0 - Data Validation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OR REPLACE FUNCTION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person_bit()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RETURNS TRIGGER LANGUAGE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plpgsql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$$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IF LENGTH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NEW.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login_name)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= 0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THEN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RAISE EXCEPTION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'Login name must not be empty.';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 IF;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IF POSITION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(' '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IN NEW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.login_name) &gt; 0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THEN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    RAISE EXCEPTION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'Login name must not include white space.';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 IF;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RETURN NEW;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END;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$$;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>
            <p:ph idx="4294967295" type="sldNum"/>
          </p:nvPr>
        </p:nvSpPr>
        <p:spPr>
          <a:xfrm>
            <a:off x="6381749" y="9270999"/>
            <a:ext cx="228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55600" y="254000"/>
            <a:ext cx="122937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0 - Data Validation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55600" y="1632049"/>
            <a:ext cx="12293700" cy="7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CREATE TRIGGER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person_bit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BEFORE INSERT ON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person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FOR EACH ROW EXECUTE PROCEDURE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person_bit();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VALUES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('', 'Felonious Erroneous');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VALUES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('space man', 'Major Tom');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/* Alternative */</a:t>
            </a:r>
            <a:endParaRPr sz="1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ALTER TABLE person </a:t>
            </a:r>
            <a:endParaRPr sz="1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ADD CONSTRAINT PERSON_LOGIN_NAME_NON_NULL </a:t>
            </a:r>
            <a:endParaRPr sz="1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CHECK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(login_name) &gt; 0);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ALTER TABLE person </a:t>
            </a:r>
            <a:endParaRPr sz="1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ADD CONSTRAINT person_login_name_no_space </a:t>
            </a:r>
            <a:endParaRPr sz="1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CHECK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(POSITION(' ' IN login_name) = 0)</a:t>
            </a:r>
            <a:r>
              <a:rPr lang="en-US" sz="1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/* Alternative */</a:t>
            </a:r>
            <a:endParaRPr sz="1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t/>
            </a:r>
            <a:endParaRPr sz="18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355600" y="9188549"/>
            <a:ext cx="12293700" cy="4509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1825996" y="1148525"/>
            <a:ext cx="724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>
            <p:ph idx="4294967295" type="sldNum"/>
          </p:nvPr>
        </p:nvSpPr>
        <p:spPr>
          <a:xfrm>
            <a:off x="6381749" y="9270999"/>
            <a:ext cx="228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