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9753600" cx="130048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7200"/>
              <a:buFont typeface="Gill Sans"/>
              <a:buNone/>
              <a:defRPr sz="7200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7200"/>
              <a:buFont typeface="Gill Sans"/>
              <a:buNone/>
              <a:defRPr sz="7200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68122" lvl="0" marL="4572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68122" lvl="1" marL="9144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68122" lvl="2" marL="13716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68122" lvl="3" marL="18288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68122" lvl="4" marL="228600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535353"/>
              </a:buClr>
              <a:buSzPts val="3772"/>
              <a:buFont typeface="Gill Sans"/>
              <a:buChar char="•"/>
              <a:defRPr sz="46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Gill Sans"/>
              <a:buNone/>
              <a:defRPr sz="180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folab.cs.unipi.gr" TargetMode="External"/><Relationship Id="rId4" Type="http://schemas.openxmlformats.org/officeDocument/2006/relationships/hyperlink" Target="mailto:ppetrou@unipi.gr" TargetMode="External"/><Relationship Id="rId5" Type="http://schemas.openxmlformats.org/officeDocument/2006/relationships/hyperlink" Target="mailto:ikontoulis@unipi.gr" TargetMode="External"/><Relationship Id="rId6" Type="http://schemas.openxmlformats.org/officeDocument/2006/relationships/image" Target="../media/image3.gif"/><Relationship Id="rId7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81000" y="990600"/>
            <a:ext cx="12293600" cy="1874342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en-US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r>
              <a:rPr lang="en-US"/>
              <a:t> 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1000" y="3394478"/>
            <a:ext cx="122936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Introduction to PL/pgSQL</a:t>
            </a:r>
            <a:endParaRPr b="1" i="0" sz="4500" u="none" cap="none" strike="noStrike">
              <a:solidFill>
                <a:srgbClr val="4B05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381000" y="4939974"/>
            <a:ext cx="12293600" cy="2378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InfoLab (</a:t>
            </a:r>
            <a:r>
              <a:rPr b="0" i="0" lang="en-US" sz="3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infolab.cs.unipi.gr</a:t>
            </a: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Τμήμα Πληροφορικής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Πανεπιστήμιο Πειραιώς</a:t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81000" y="7834779"/>
            <a:ext cx="12293600" cy="50284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2584"/>
              <a:buFont typeface="Arial"/>
              <a:buNone/>
            </a:pPr>
            <a:r>
              <a:rPr b="1" i="0" lang="en-US" sz="2584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Βοηθοί Εργαστηρίου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2362001" y="8390999"/>
            <a:ext cx="4165799" cy="7522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2052"/>
              <a:buFont typeface="Arial"/>
              <a:buNone/>
            </a:pP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Πέτρος Πέτρου      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1944"/>
              <a:buFont typeface="Arial"/>
              <a:buNone/>
            </a:pPr>
            <a:r>
              <a:rPr b="0" i="0" lang="en-US" sz="1944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ppetrou@unipi.gr</a:t>
            </a: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6527800" y="8390999"/>
            <a:ext cx="4165799" cy="7522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2052"/>
              <a:buFont typeface="Arial"/>
              <a:buNone/>
            </a:pP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Γιάννης Κοντούλης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1944"/>
              <a:buFont typeface="Arial"/>
              <a:buNone/>
            </a:pPr>
            <a:r>
              <a:rPr b="0" i="0" lang="en-US" sz="1944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ikontoulis@unipi.gr</a:t>
            </a:r>
            <a:r>
              <a:rPr b="1" i="0" lang="en-US" sz="2052" u="none" cap="none" strike="noStrike">
                <a:solidFill>
                  <a:srgbClr val="4B050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University-of-Piraeus-logo.gif" id="73" name="Google Shape;7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57527" y="1127838"/>
            <a:ext cx="698501" cy="79993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00" kx="0" rotWithShape="0" algn="bl" stA="50000" stPos="0" sy="-100000" ky="0"/>
          </a:effectLst>
        </p:spPr>
      </p:pic>
      <p:pic>
        <p:nvPicPr>
          <p:cNvPr descr="Untitled.jpg" id="74" name="Google Shape;7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8687721"/>
            <a:ext cx="1700645" cy="11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PL/pgSQL control structures: if-else, case, loop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$$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:= 10;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:= 10;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&gt; b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RAISE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'a is greater than b';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ELSIF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&lt; b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RAISE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'a is less than b';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RAISE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'a is equal to b';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621"/>
              <a:buFont typeface="Arial"/>
              <a:buNone/>
            </a:pPr>
            <a:r>
              <a:rPr b="0" i="0" lang="en-US" sz="2497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$$;</a:t>
            </a:r>
            <a:endParaRPr b="0" i="0" sz="24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64" name="Google Shape;164;p25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PL/pgSQL control structures: if-else, case, loop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  <a:p>
            <a:pPr indent="0" lvl="1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statement;</a:t>
            </a:r>
            <a:endParaRPr/>
          </a:p>
          <a:p>
            <a:pPr indent="0" lvl="1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 label ] [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 ];</a:t>
            </a:r>
            <a:endParaRPr/>
          </a:p>
          <a:p>
            <a:pPr indent="0" lvl="1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4320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0" lvl="1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statement;      </a:t>
            </a:r>
            <a:endParaRPr/>
          </a:p>
          <a:p>
            <a:pPr indent="0" lvl="1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74320" lvl="0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record_variable | %rowtype_variable }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select_statement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  <a:p>
            <a:pPr indent="0" lvl="1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statement;</a:t>
            </a:r>
            <a:endParaRPr/>
          </a:p>
          <a:p>
            <a:pPr indent="0" lvl="1" marL="2743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74" name="Google Shape;174;p26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PL/pgSQL control structures: if-else, case, loop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REPLACE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fibonacci (n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$$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counter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:= 0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:= 0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j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:= 1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 &lt; 1)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 ;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84" name="Google Shape;184;p27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PL/pgSQL control structures: if-else, case, loop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counter = n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counter := counter + 1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j, i + j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i, j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$$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‘fibonacci’ :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fibonacci(9);</a:t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94" name="Google Shape;194;p28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PL/pgSQL control structures: if-else, case, loop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55599" y="1632049"/>
            <a:ext cx="12195059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REPLACE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for_loop_through_query(n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rec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city 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204" name="Google Shape;204;p29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PL/pgSQL control structures: if-else, case, loop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55600" y="1632049"/>
            <a:ext cx="10728376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RAISE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'%', rec.name;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$$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214" name="Google Shape;214;p30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0" y="8121551"/>
            <a:ext cx="10212778" cy="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 for_loop_through_query : </a:t>
            </a:r>
            <a:r>
              <a:rPr b="0" i="0" lang="en-US" sz="2400" u="none" cap="none" strike="noStrike">
                <a:solidFill>
                  <a:srgbClr val="0079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for_loop_through_query();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520700" lvl="0" marL="520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0504"/>
              </a:buClr>
              <a:buSzPts val="3772"/>
              <a:buFont typeface="Arial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  <a:p>
            <a:pPr indent="-520700" lvl="0" marL="52070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Clr>
                <a:srgbClr val="4B0504"/>
              </a:buClr>
              <a:buSzPts val="3772"/>
              <a:buFont typeface="Arial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UDF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84" name="Google Shape;84;p17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2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PL/pgSQL is a loadable procedural language for the PostgreSQL database system. The design goals of PL/pgSQL were to create a loadable procedural language that</a:t>
            </a:r>
            <a:endParaRPr sz="3000"/>
          </a:p>
          <a:p>
            <a:pPr indent="-362458" lvl="0" marL="4445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 be used to create functions, cursors, and trigger procedures,</a:t>
            </a:r>
            <a:endParaRPr sz="3000"/>
          </a:p>
          <a:p>
            <a:pPr indent="-362458" lvl="0" marL="4445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adds control structures to the SQL language,</a:t>
            </a:r>
            <a:endParaRPr sz="3000"/>
          </a:p>
          <a:p>
            <a:pPr indent="-362458" lvl="0" marL="4445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 perform complex computations,</a:t>
            </a:r>
            <a:endParaRPr sz="3000"/>
          </a:p>
          <a:p>
            <a:pPr indent="-362458" lvl="0" marL="4445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inherits all user-defined types, functions, and operators,</a:t>
            </a:r>
            <a:endParaRPr sz="3000"/>
          </a:p>
          <a:p>
            <a:pPr indent="-362458" lvl="0" marL="4445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can be defined to be trusted by the server,</a:t>
            </a:r>
            <a:endParaRPr sz="3000"/>
          </a:p>
          <a:p>
            <a:pPr indent="-362458" lvl="0" marL="4445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is easy to use.</a:t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292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created with PL/pgSQL can be used anywhere that built-in functions could be used. For example, it is possible to create complex conditional computation functions and later use them to define operators or use them in index expressions.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94" name="Google Shape;94;p18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Advantages of Using PL/pgSQL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 and most other relational databases use SQL as a query language. In database server, every SQL statement executes individually, therefore after sending a query wait for it to be processed, receive and process the result, then send further queries to the server. With PL/pgSQL you can group a block of computation and a series of queries inside the database server, thus having the power of a procedural language and the ease of use of SQL, but with considerable savings of client/server communication overhead.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Extra round trips between client and server are eliminated.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Intermediate results that the client does not need do not have to be 	   			  marshaled or transferred between server and client.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Multiple rounds of query parsing can be avoided.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04" name="Google Shape;104;p19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Advantages of Using PL/pgSQL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PL/pgSQL is a block-structured language. The complete text of a function definition must be a block.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block is defined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[&lt;&lt;label&gt;&gt;]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[ DECLARE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declarations</a:t>
            </a: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[label]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Advantages of Using PL/pgSQL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counter integer :=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first_name varchar(50) := 'John';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last_name varchar(50) := 'Doe';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payment numeric(11,2) := 20.5;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RAISE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'% % % has been paid % USD', counter,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first_name, last_name, payment;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$$;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24" name="Google Shape;124;p21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Advantages of Using PL/pgSQL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CREATE OR REPLACE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myMultiplication(var1 </a:t>
            </a: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var2 </a:t>
            </a: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integer </a:t>
            </a: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return var1*var2;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$$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plpgsql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‘myMultiplication’ : </a:t>
            </a:r>
            <a:r>
              <a:rPr b="0" i="0" lang="en-US" sz="32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myMultiplication(3,4);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34" name="Google Shape;134;p22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Advantages of Using PL/pgSQL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REPLACE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get_cities (r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iy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city_pop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(name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district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population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$$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city.name, city.district, city.population</a:t>
            </a:r>
            <a:endParaRPr b="0" i="0" sz="272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country inner join city on (country.code=city.countrycode)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country.region=r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country.indepyear&gt;=iy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city.population&gt;=city_pop;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$$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'plpgsql’;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‘get_cities’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get_cities('Western Europe', 1500, 1000);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44"/>
              <a:buFont typeface="Arial"/>
              <a:buNone/>
            </a:pPr>
            <a:r>
              <a:rPr b="0" i="0" lang="en-US" sz="272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7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FROM get_cities('Western Europe', 1500, 1000);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44" name="Google Shape;144;p23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55600" y="254000"/>
            <a:ext cx="12293600" cy="1219200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PL/pgSQL control structures: if-else, case, loop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55600" y="1632049"/>
            <a:ext cx="12293600" cy="739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ELSIF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79BF"/>
              </a:buClr>
              <a:buSzPts val="3915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7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endParaRPr b="0" i="0" sz="2700" u="none" cap="none" strike="noStrike">
              <a:solidFill>
                <a:srgbClr val="0079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355600" y="9188549"/>
            <a:ext cx="12293600" cy="450751"/>
          </a:xfrm>
          <a:prstGeom prst="rect">
            <a:avLst/>
          </a:prstGeom>
          <a:solidFill>
            <a:srgbClr val="740D0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Βάσεις Δεδομένων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-of-Piraeus-logo.gif"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9077" y="406525"/>
            <a:ext cx="698501" cy="7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1825996" y="1148525"/>
            <a:ext cx="724663" cy="32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899C"/>
              </a:buClr>
              <a:buSzPts val="1500"/>
              <a:buFont typeface="Helvetica Neue Light"/>
              <a:buNone/>
            </a:pPr>
            <a:r>
              <a:rPr b="0" i="0" lang="en-US" sz="1500" u="none" cap="none" strike="noStrike">
                <a:solidFill>
                  <a:srgbClr val="86899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InfoLab</a:t>
            </a:r>
            <a:endParaRPr/>
          </a:p>
        </p:txBody>
      </p:sp>
      <p:sp>
        <p:nvSpPr>
          <p:cNvPr id="154" name="Google Shape;154;p24"/>
          <p:cNvSpPr txBox="1"/>
          <p:nvPr>
            <p:ph idx="4294967295" type="sldNum"/>
          </p:nvPr>
        </p:nvSpPr>
        <p:spPr>
          <a:xfrm>
            <a:off x="6381749" y="9270999"/>
            <a:ext cx="228601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