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9753600" cx="130048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  <p:embeddedFont>
      <p:font typeface="Helvetica Neue Light"/>
      <p:regular r:id="rId25"/>
      <p:bold r:id="rId26"/>
      <p:italic r:id="rId27"/>
      <p:boldItalic r:id="rId28"/>
    </p:embeddedFont>
    <p:embeddedFont>
      <p:font typeface="Gill Sans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Gill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Gill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7200"/>
              <a:buFont typeface="Gill Sans"/>
              <a:buNone/>
              <a:defRPr sz="7200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800"/>
              <a:buFont typeface="Gill Sans"/>
              <a:buNone/>
              <a:defRPr sz="3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800"/>
              <a:buFont typeface="Gill Sans"/>
              <a:buNone/>
              <a:defRPr sz="3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800"/>
              <a:buFont typeface="Gill Sans"/>
              <a:buNone/>
              <a:defRPr sz="3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800"/>
              <a:buFont typeface="Gill Sans"/>
              <a:buNone/>
              <a:defRPr sz="3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800"/>
              <a:buFont typeface="Gill Sans"/>
              <a:buNone/>
              <a:defRPr sz="3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12"/>
          <p:cNvSpPr/>
          <p:nvPr>
            <p:ph idx="3" type="pic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2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i="1" sz="2400"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7200"/>
              <a:buFont typeface="Gill Sans"/>
              <a:buNone/>
              <a:defRPr sz="7200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468122" lvl="0" marL="45720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ts val="3772"/>
              <a:buFont typeface="Gill Sans"/>
              <a:buChar char="•"/>
              <a:defRPr sz="46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68122" lvl="1" marL="91440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ts val="3772"/>
              <a:buFont typeface="Gill Sans"/>
              <a:buChar char="•"/>
              <a:defRPr sz="46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68122" lvl="2" marL="137160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ts val="3772"/>
              <a:buFont typeface="Gill Sans"/>
              <a:buChar char="•"/>
              <a:defRPr sz="46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68122" lvl="3" marL="182880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ts val="3772"/>
              <a:buFont typeface="Gill Sans"/>
              <a:buChar char="•"/>
              <a:defRPr sz="46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68122" lvl="4" marL="228600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ts val="3772"/>
              <a:buFont typeface="Gill Sans"/>
              <a:buChar char="•"/>
              <a:defRPr sz="46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6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>
            <p:ph idx="2" type="pic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48641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1pPr>
            <a:lvl2pPr indent="-48641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2pPr>
            <a:lvl3pPr indent="-48641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3pPr>
            <a:lvl4pPr indent="-48641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4pPr>
            <a:lvl5pPr indent="-48641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6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nfolab.cs.unipi.gr" TargetMode="External"/><Relationship Id="rId4" Type="http://schemas.openxmlformats.org/officeDocument/2006/relationships/hyperlink" Target="mailto:ppetrou@unipi.gr" TargetMode="External"/><Relationship Id="rId5" Type="http://schemas.openxmlformats.org/officeDocument/2006/relationships/hyperlink" Target="mailto:ikontoulis@unipi.gr" TargetMode="External"/><Relationship Id="rId6" Type="http://schemas.openxmlformats.org/officeDocument/2006/relationships/image" Target="../media/image4.gif"/><Relationship Id="rId7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81000" y="990600"/>
            <a:ext cx="12293600" cy="1874342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</a:pPr>
            <a:r>
              <a:rPr lang="en-US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r>
              <a:rPr lang="en-US"/>
              <a:t> </a:t>
            </a:r>
            <a:endParaRPr/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81000" y="3394478"/>
            <a:ext cx="122936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Introduction to PL/pgSQL</a:t>
            </a:r>
            <a:endParaRPr b="1" i="0" sz="4500" u="none" cap="none" strike="noStrike">
              <a:solidFill>
                <a:srgbClr val="4B050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381000" y="4939974"/>
            <a:ext cx="12293600" cy="2378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InfoLab (</a:t>
            </a:r>
            <a:r>
              <a:rPr b="0" i="0" lang="en-US" sz="3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infolab.cs.unipi.gr</a:t>
            </a:r>
            <a:r>
              <a:rPr b="0" i="0" lang="en-US" sz="3700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Τμήμα Πληροφορικής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Πανεπιστήμιο Πειραιώς</a:t>
            </a:r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381000" y="7834779"/>
            <a:ext cx="12293600" cy="50284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2584"/>
              <a:buFont typeface="Arial"/>
              <a:buNone/>
            </a:pPr>
            <a:r>
              <a:rPr b="1" i="0" lang="en-US" sz="2584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Βοηθοί Εργαστηρίου</a:t>
            </a: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2362001" y="8390999"/>
            <a:ext cx="4165799" cy="75222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2052"/>
              <a:buFont typeface="Arial"/>
              <a:buNone/>
            </a:pPr>
            <a:r>
              <a:rPr b="1" i="0" lang="en-US" sz="2052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Πέτρος Πέτρου         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1944"/>
              <a:buFont typeface="Arial"/>
              <a:buNone/>
            </a:pPr>
            <a:r>
              <a:rPr b="0" i="0" lang="en-US" sz="1944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ppetrou@unipi.gr</a:t>
            </a:r>
            <a:r>
              <a:rPr b="1" i="0" lang="en-US" sz="2052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6527800" y="8390999"/>
            <a:ext cx="4165799" cy="75222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2052"/>
              <a:buFont typeface="Arial"/>
              <a:buNone/>
            </a:pPr>
            <a:r>
              <a:rPr b="1" i="0" lang="en-US" sz="2052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Γιάννης Κοντούλης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1944"/>
              <a:buFont typeface="Arial"/>
              <a:buNone/>
            </a:pPr>
            <a:r>
              <a:rPr b="0" i="0" lang="en-US" sz="1944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ikontoulis@unipi.gr</a:t>
            </a:r>
            <a:r>
              <a:rPr b="1" i="0" lang="en-US" sz="2052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University-of-Piraeus-logo.gif" id="73" name="Google Shape;7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857527" y="1127838"/>
            <a:ext cx="698501" cy="799933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00" kx="0" rotWithShape="0" algn="bl" stA="50000" stPos="0" sy="-100000" ky="0"/>
          </a:effectLst>
        </p:spPr>
      </p:pic>
      <p:pic>
        <p:nvPicPr>
          <p:cNvPr descr="Untitled.jpg" id="74" name="Google Shape;7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8687721"/>
            <a:ext cx="1700645" cy="110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Cursor (3/4)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that FORWARD and BACKWARD directions are only for cursors declared with SCROLL option.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the following examples of fetching cursors.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 cur_country INTO rec_country;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 LAST FROM rec_country INTO country, city;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Moving the cursor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[ direction { FROM | IN } ] cursor_variable;</a:t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164" name="Google Shape;164;p25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Cursor (4/4)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want to move the cursor only without retrieving any row, you use the MOVE statement. The direction accepts the same value as the FETCH statement.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cur_country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LAST FROM cur_country;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RELATIVE -1 FROM cur_country;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FORWARD 3 FROM cur_country;</a:t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72" name="Google Shape;1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174" name="Google Shape;174;p26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Cursor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cur_country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CURSOR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(dis TEXT)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country.name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countryname, city.name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cityname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country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city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(country.code=city.countrycode)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city.district=dis;</a:t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184" name="Google Shape;184;p27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Cursor Running Example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REPLACE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get_country_city (dis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RETURNS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country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city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) 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$$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DECLARE</a:t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92" name="Google Shape;1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194" name="Google Shape;194;p28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Cursor Running Example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rec_country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cur_country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CURSOR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(dis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country.name as countryname, city.name as cityname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country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(country.code=city.countrycode)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city.district=dis;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5A92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45A920"/>
                </a:solidFill>
                <a:latin typeface="Arial"/>
                <a:ea typeface="Arial"/>
                <a:cs typeface="Arial"/>
                <a:sym typeface="Arial"/>
              </a:rPr>
              <a:t>	   -- Open the cursor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cur_country(dis);</a:t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202" name="Google Shape;2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204" name="Google Shape;204;p29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Cursor Running Example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5A92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45A920"/>
                </a:solidFill>
                <a:latin typeface="Arial"/>
                <a:ea typeface="Arial"/>
                <a:cs typeface="Arial"/>
                <a:sym typeface="Arial"/>
              </a:rPr>
              <a:t>	   -- fetch row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FETCH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cur_country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rec_country;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5A92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45A920"/>
                </a:solidFill>
                <a:latin typeface="Arial"/>
                <a:ea typeface="Arial"/>
                <a:cs typeface="Arial"/>
                <a:sym typeface="Arial"/>
              </a:rPr>
              <a:t>		-- exit when no more row to fetch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FOUND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5A92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45A920"/>
                </a:solidFill>
                <a:latin typeface="Arial"/>
                <a:ea typeface="Arial"/>
                <a:cs typeface="Arial"/>
                <a:sym typeface="Arial"/>
              </a:rPr>
              <a:t>		-- build the output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   country := rec_country.countryname ; </a:t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212" name="Google Shape;2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214" name="Google Shape;214;p30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Cursor Running Example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 city := rec_country.cityname 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5A92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45A920"/>
                </a:solidFill>
                <a:latin typeface="Arial"/>
                <a:ea typeface="Arial"/>
                <a:cs typeface="Arial"/>
                <a:sym typeface="Arial"/>
              </a:rPr>
              <a:t>	   -- Close the cursor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CLOSE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cur_country;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$$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plpgsql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get_country_city('Brest');</a:t>
            </a:r>
            <a:endParaRPr/>
          </a:p>
        </p:txBody>
      </p:sp>
      <p:sp>
        <p:nvSpPr>
          <p:cNvPr id="221" name="Google Shape;221;p31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222" name="Google Shape;2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224" name="Google Shape;224;p31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520700" lvl="0" marL="52070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4B0504"/>
              </a:buClr>
              <a:buSzPts val="3772"/>
              <a:buFont typeface="Arial"/>
              <a:buChar char="•"/>
            </a:pPr>
            <a:r>
              <a:rPr b="0" i="0" lang="en-US" sz="4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Cursors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84" name="Google Shape;84;p17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Cursor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93" name="Google Shape;93;p18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274" y="1555650"/>
            <a:ext cx="11583549" cy="725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Cursor Structure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 Cursors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cursor_name [ [NO] SCROLL ] CURSOR [( name datatype, name datatype, ...)] FOR query;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cur_country  CURSOR FOR SELECT * FROM country;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cur_country2 CURSOR (Country_Name TEXT) FOR SELECT * FROM country WHERE name=Country_Name;</a:t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104" name="Google Shape;104;p19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Cursor Description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First, you specify a variable name for the cursor.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Next, you specify whether the cursor can be scrolled backward using the SCROLL. If you use NO SCROLL, the cursor cannot be scrolled backward.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Then, you put the CURSOR keyword followed by a list of comma-separated arguments (name datatype) that defines parameters for the query. These arguments will be substituted by values when the cursor is opened.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that, you specify a query following the FOR keyword. You can use any valid SELECT statement here.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114" name="Google Shape;114;p20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Opening Cursor (1/2)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Opening cursors</a:t>
            </a:r>
            <a:endParaRPr/>
          </a:p>
          <a:p>
            <a:pPr indent="0" lvl="2" marL="44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Cursors must be opened before they can be used to query rows. PostgreSQL provides syntax for opening an unbound and bound cursors.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Opening unbound cursors</a:t>
            </a:r>
            <a:endParaRPr/>
          </a:p>
          <a:p>
            <a:pPr indent="0" lvl="2" marL="44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open an unbound cursor using the following syntax:</a:t>
            </a:r>
            <a:endParaRPr/>
          </a:p>
          <a:p>
            <a:pPr indent="0" lvl="2" marL="44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unbound_cursor_variable [ [ NO ] SCROLL ] FOR query;</a:t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124" name="Google Shape;124;p21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Opening Cursor (2/2)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unbound cursor variable is not bounded to any query when we declared it, we have to specify the query when we open it. See the following 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my_cursor FOR SELECT * FROM city WHERE population = pop;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PostgreSQL allows us to open a cursor and bound it to a dynamic query. Here is the syntax: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unbound_cursor_variable[ [ NO ] SCROLL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EXECUTE query_string [USING expression [, ... ] ];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134" name="Google Shape;134;p22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Cursor (1/4)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opening a cursor, we can manipulate it using FETCH, MOVE, UPDATE, or DELETE statement.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Fetching the next row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 [ direction { FROM | IN } ] cursor_variable INTO target_variable;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FETCH statement gets the next row from the cursor and assign it a target_variable, which could be a record, a row variable, or a comma-separated list of variables. If no more row found, the target_variable is set to NULL(s).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144" name="Google Shape;144;p23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Cursor (2/4)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default, a cursor gets the next row if you don’t specify the direction explicitly. The following is the valid for the  cursor: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NEXT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LAST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ABSOLUTE count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RELATIVE count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FORWARD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BACKWARD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154" name="Google Shape;154;p24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