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1" r:id="rId3"/>
    <p:sldId id="264" r:id="rId4"/>
    <p:sldId id="298" r:id="rId5"/>
    <p:sldId id="262" r:id="rId6"/>
    <p:sldId id="300" r:id="rId7"/>
    <p:sldId id="267" r:id="rId8"/>
    <p:sldId id="266" r:id="rId9"/>
    <p:sldId id="290" r:id="rId10"/>
    <p:sldId id="291" r:id="rId11"/>
    <p:sldId id="293" r:id="rId12"/>
    <p:sldId id="265" r:id="rId13"/>
    <p:sldId id="279" r:id="rId14"/>
    <p:sldId id="280" r:id="rId15"/>
    <p:sldId id="281" r:id="rId16"/>
    <p:sldId id="277" r:id="rId17"/>
    <p:sldId id="287" r:id="rId18"/>
    <p:sldId id="273" r:id="rId19"/>
    <p:sldId id="269" r:id="rId20"/>
    <p:sldId id="271" r:id="rId21"/>
    <p:sldId id="268" r:id="rId22"/>
    <p:sldId id="272" r:id="rId23"/>
    <p:sldId id="292" r:id="rId24"/>
    <p:sldId id="296" r:id="rId25"/>
    <p:sldId id="295" r:id="rId26"/>
    <p:sldId id="275" r:id="rId27"/>
    <p:sldId id="270" r:id="rId28"/>
    <p:sldId id="299" r:id="rId29"/>
    <p:sldId id="274" r:id="rId30"/>
    <p:sldId id="282" r:id="rId31"/>
    <p:sldId id="284" r:id="rId32"/>
    <p:sldId id="285" r:id="rId33"/>
    <p:sldId id="289" r:id="rId34"/>
    <p:sldId id="294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E5F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2670" autoAdjust="0"/>
  </p:normalViewPr>
  <p:slideViewPr>
    <p:cSldViewPr snapToGrid="0">
      <p:cViewPr varScale="1">
        <p:scale>
          <a:sx n="76" d="100"/>
          <a:sy n="76" d="100"/>
        </p:scale>
        <p:origin x="917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D2A14-82C1-4412-A8A9-2BF2EE333F1E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CC219-3087-4C30-8CFE-A741AE778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499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CC219-3087-4C30-8CFE-A741AE778CD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213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3F2D7-9F0B-BD07-0329-7EE515388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95AAE43-CCE1-135F-88D1-67149621F1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120817F-334B-FA1A-C80F-1AE1BE011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차원촉소로</a:t>
            </a:r>
            <a:r>
              <a:rPr lang="ko-KR" altLang="en-US" dirty="0"/>
              <a:t> 말해라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A3CB50-BA91-91F9-C7D0-FBFB31712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CC219-3087-4C30-8CFE-A741AE778CD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105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h(t-2)</a:t>
            </a:r>
            <a:r>
              <a:rPr lang="ko-KR" altLang="en-US" dirty="0"/>
              <a:t>시점의 </a:t>
            </a:r>
            <a:r>
              <a:rPr lang="ko-KR" altLang="en-US" dirty="0" err="1"/>
              <a:t>히든</a:t>
            </a:r>
            <a:r>
              <a:rPr lang="en-US" altLang="ko-KR" dirty="0"/>
              <a:t> </a:t>
            </a:r>
            <a:r>
              <a:rPr lang="ko-KR" altLang="en-US" dirty="0"/>
              <a:t>벡터가 </a:t>
            </a:r>
            <a:r>
              <a:rPr lang="en-US" altLang="ko-KR" dirty="0"/>
              <a:t>h(t-1) </a:t>
            </a:r>
            <a:r>
              <a:rPr lang="ko-KR" altLang="en-US" dirty="0"/>
              <a:t>벡터에 나아가 </a:t>
            </a:r>
            <a:r>
              <a:rPr lang="en-US" altLang="ko-KR" dirty="0"/>
              <a:t>h(t-1)</a:t>
            </a:r>
            <a:r>
              <a:rPr lang="ko-KR" altLang="en-US" dirty="0"/>
              <a:t>벡터가 </a:t>
            </a:r>
            <a:r>
              <a:rPr lang="en-US" altLang="ko-KR" dirty="0"/>
              <a:t>h(t)</a:t>
            </a:r>
            <a:r>
              <a:rPr lang="ko-KR" altLang="en-US" dirty="0"/>
              <a:t>벡터에 들어가면서 </a:t>
            </a:r>
            <a:endParaRPr lang="en-US" altLang="ko-KR" dirty="0"/>
          </a:p>
          <a:p>
            <a:r>
              <a:rPr lang="ko-KR" altLang="en-US" dirty="0"/>
              <a:t>전 시점의 정보를 활용 할 수 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Wxh</a:t>
            </a:r>
            <a:r>
              <a:rPr lang="en-US" altLang="ko-KR" dirty="0"/>
              <a:t> </a:t>
            </a:r>
            <a:r>
              <a:rPr lang="en-US" altLang="ko-KR" dirty="0" err="1"/>
              <a:t>Whh</a:t>
            </a:r>
            <a:r>
              <a:rPr lang="en-US" altLang="ko-KR" dirty="0"/>
              <a:t> parameter </a:t>
            </a:r>
            <a:r>
              <a:rPr lang="ko-KR" altLang="en-US" dirty="0"/>
              <a:t>값이 다 같다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T</a:t>
            </a:r>
            <a:r>
              <a:rPr lang="ko-KR" altLang="en-US" dirty="0"/>
              <a:t>가 </a:t>
            </a:r>
            <a:r>
              <a:rPr lang="ko-KR" altLang="en-US" dirty="0" err="1"/>
              <a:t>많이지만</a:t>
            </a:r>
            <a:r>
              <a:rPr lang="ko-KR" altLang="en-US" dirty="0"/>
              <a:t> 길어지니까 아래와 같은 그림으로 나타낸다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CC219-3087-4C30-8CFE-A741AE778CD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24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우측의 있는 여러 시점을 </a:t>
            </a:r>
            <a:r>
              <a:rPr lang="en-US" altLang="ko-KR" dirty="0"/>
              <a:t>gradient</a:t>
            </a:r>
            <a:r>
              <a:rPr lang="ko-KR" altLang="en-US" dirty="0"/>
              <a:t>를 구해서 기존 파라미터를 업데이트 </a:t>
            </a:r>
            <a:r>
              <a:rPr lang="ko-KR" altLang="en-US" dirty="0" err="1"/>
              <a:t>해야한다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에서 기존 파라미터에 </a:t>
            </a:r>
            <a:r>
              <a:rPr lang="ko-KR" altLang="en-US" dirty="0" err="1"/>
              <a:t>러닝레이트</a:t>
            </a:r>
            <a:r>
              <a:rPr lang="ko-KR" altLang="en-US" dirty="0"/>
              <a:t> </a:t>
            </a:r>
            <a:r>
              <a:rPr lang="en-US" altLang="ko-KR" dirty="0"/>
              <a:t>X gradient</a:t>
            </a:r>
            <a:r>
              <a:rPr lang="ko-KR" altLang="en-US" dirty="0"/>
              <a:t>를 더하거나 빼서 업데이트 반복</a:t>
            </a:r>
            <a:endParaRPr lang="en-US" altLang="ko-KR" dirty="0"/>
          </a:p>
          <a:p>
            <a:r>
              <a:rPr lang="ko-KR" altLang="en-US" dirty="0"/>
              <a:t>시점이 길어지게 된다면 파라미터 업데이트가 되지 않는다 </a:t>
            </a:r>
            <a:r>
              <a:rPr lang="en-US" altLang="ko-KR" dirty="0"/>
              <a:t>&gt; Vanishing gradient(</a:t>
            </a:r>
            <a:r>
              <a:rPr lang="ko-KR" altLang="en-US" dirty="0"/>
              <a:t>기울기 소실</a:t>
            </a:r>
            <a:r>
              <a:rPr lang="en-US" altLang="ko-KR" dirty="0"/>
              <a:t>) </a:t>
            </a:r>
            <a:r>
              <a:rPr lang="ko-KR" altLang="en-US" dirty="0" err="1"/>
              <a:t>다시말하면</a:t>
            </a:r>
            <a:r>
              <a:rPr lang="ko-KR" altLang="en-US" dirty="0"/>
              <a:t> 장기 의존성 문제</a:t>
            </a:r>
            <a:r>
              <a:rPr lang="en-US" altLang="ko-KR" dirty="0"/>
              <a:t>(long-term dependency problem)</a:t>
            </a:r>
          </a:p>
          <a:p>
            <a:endParaRPr lang="en-US" altLang="ko-KR" dirty="0"/>
          </a:p>
          <a:p>
            <a:r>
              <a:rPr lang="ko-KR" altLang="en-US" dirty="0"/>
              <a:t>화살표 설명쓰기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CC219-3087-4C30-8CFE-A741AE778CD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161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Hidden state = </a:t>
            </a:r>
            <a:r>
              <a:rPr lang="ko-KR" altLang="en-US" dirty="0"/>
              <a:t>현 시점에 대한 단기적인 정보</a:t>
            </a:r>
            <a:endParaRPr lang="en-US" altLang="ko-KR" dirty="0"/>
          </a:p>
          <a:p>
            <a:r>
              <a:rPr lang="en-US" altLang="ko-KR" dirty="0"/>
              <a:t>Cell state = </a:t>
            </a:r>
            <a:r>
              <a:rPr lang="ko-KR" altLang="en-US" dirty="0"/>
              <a:t>현 시점에 대한 장기적인 정보를 유지하도록 조절하는 벡터</a:t>
            </a:r>
            <a:endParaRPr lang="en-US" altLang="ko-KR" dirty="0"/>
          </a:p>
          <a:p>
            <a:r>
              <a:rPr lang="ko-KR" altLang="en-US" dirty="0"/>
              <a:t>장기 의존성 문제</a:t>
            </a:r>
            <a:r>
              <a:rPr lang="en-US" altLang="ko-KR" dirty="0"/>
              <a:t>(long-term dependency problem) </a:t>
            </a:r>
            <a:r>
              <a:rPr lang="ko-KR" altLang="en-US" dirty="0"/>
              <a:t>문제를 해결한 기법</a:t>
            </a:r>
            <a:endParaRPr lang="en-US" altLang="ko-KR" dirty="0"/>
          </a:p>
          <a:p>
            <a:r>
              <a:rPr lang="en-US" altLang="ko-KR" dirty="0"/>
              <a:t>Long short term memory(LSTM)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CC219-3087-4C30-8CFE-A741AE778CD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112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Forgetm </a:t>
                </a:r>
                <a:r>
                  <a:rPr lang="en-US" altLang="ko-KR" dirty="0" err="1"/>
                  <a:t>Inputm</a:t>
                </a:r>
                <a:r>
                  <a:rPr lang="en-US" altLang="ko-KR" dirty="0"/>
                  <a:t> Output </a:t>
                </a:r>
                <a:r>
                  <a:rPr lang="ko-KR" altLang="en-US" dirty="0"/>
                  <a:t>모두 </a:t>
                </a:r>
                <a:r>
                  <a:rPr lang="en-US" altLang="ko-KR" dirty="0"/>
                  <a:t>gate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=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vector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sigmoid</a:t>
                </a:r>
                <a:r>
                  <a:rPr lang="en-US" altLang="ko-KR" baseline="0" dirty="0"/>
                  <a:t> output</a:t>
                </a:r>
                <a:r>
                  <a:rPr lang="ko-KR" altLang="en-US" baseline="0" dirty="0"/>
                  <a:t>이 </a:t>
                </a:r>
                <a:r>
                  <a:rPr lang="en-US" altLang="ko-KR" baseline="0" dirty="0"/>
                  <a:t>0~1 </a:t>
                </a:r>
                <a:r>
                  <a:rPr lang="ko-KR" altLang="en-US" baseline="0" dirty="0"/>
                  <a:t>사이</a:t>
                </a:r>
                <a:endParaRPr lang="en-US" altLang="ko-KR" dirty="0"/>
              </a:p>
              <a:p>
                <a:r>
                  <a:rPr lang="en-US" altLang="ko-KR" dirty="0"/>
                  <a:t>Forget gate</a:t>
                </a:r>
                <a:r>
                  <a:rPr lang="ko-KR" altLang="en-US" dirty="0"/>
                  <a:t>는 불필요한 과거 정보를 잊기 위한 </a:t>
                </a:r>
                <a:r>
                  <a:rPr lang="en-US" altLang="ko-KR" dirty="0"/>
                  <a:t>gate &gt; </a:t>
                </a:r>
                <a:r>
                  <a:rPr lang="ko-KR" altLang="en-US" dirty="0"/>
                  <a:t>과거 </a:t>
                </a:r>
                <a:r>
                  <a:rPr lang="en-US" altLang="ko-KR" dirty="0"/>
                  <a:t>cell state</a:t>
                </a:r>
                <a:r>
                  <a:rPr lang="ko-KR" altLang="en-US" dirty="0"/>
                  <a:t>에서 사용하지 않을 데이터에 대한 가중치 </a:t>
                </a:r>
                <a:r>
                  <a:rPr lang="en-US" altLang="ko-KR" dirty="0"/>
                  <a:t>&gt;&gt; </a:t>
                </a:r>
                <a:r>
                  <a:rPr lang="ko-KR" altLang="en-US" dirty="0"/>
                  <a:t>과거정보를 컨트롤</a:t>
                </a:r>
                <a:endParaRPr lang="en-US" altLang="ko-KR" dirty="0"/>
              </a:p>
              <a:p>
                <a:r>
                  <a:rPr lang="en-US" altLang="ko-KR" dirty="0"/>
                  <a:t>Input gate</a:t>
                </a:r>
                <a:r>
                  <a:rPr lang="ko-KR" altLang="en-US" dirty="0"/>
                  <a:t>는 현재 정보를 기억하기 위한 </a:t>
                </a:r>
                <a:r>
                  <a:rPr lang="en-US" altLang="ko-KR" dirty="0"/>
                  <a:t>gate &gt; Cell state</a:t>
                </a:r>
                <a:r>
                  <a:rPr lang="ko-KR" altLang="en-US" dirty="0"/>
                  <a:t>에서 사용할 데이터를 저장하기 위한 가중치 </a:t>
                </a:r>
                <a:r>
                  <a:rPr lang="en-US" altLang="ko-KR" dirty="0"/>
                  <a:t>&gt;&gt; </a:t>
                </a:r>
                <a:r>
                  <a:rPr lang="ko-KR" altLang="en-US" dirty="0"/>
                  <a:t>현재정보를 컨트롤</a:t>
                </a:r>
                <a:endParaRPr lang="en-US" altLang="ko-KR" dirty="0"/>
              </a:p>
              <a:p>
                <a:r>
                  <a:rPr lang="en-US" altLang="ko-KR" dirty="0"/>
                  <a:t>Output gate</a:t>
                </a:r>
                <a:r>
                  <a:rPr lang="ko-KR" altLang="en-US" dirty="0"/>
                  <a:t>는 어떤 정보를 </a:t>
                </a:r>
                <a:r>
                  <a:rPr lang="en-US" altLang="ko-KR" dirty="0" err="1"/>
                  <a:t>ouput</a:t>
                </a:r>
                <a:r>
                  <a:rPr lang="ko-KR" altLang="en-US" dirty="0"/>
                  <a:t>으로 </a:t>
                </a:r>
                <a:r>
                  <a:rPr lang="ko-KR" altLang="en-US" dirty="0" err="1"/>
                  <a:t>내보낼지</a:t>
                </a:r>
                <a:r>
                  <a:rPr lang="ko-KR" altLang="en-US" dirty="0"/>
                  <a:t> 결정하기 위한 </a:t>
                </a:r>
                <a:r>
                  <a:rPr lang="en-US" altLang="ko-KR" dirty="0"/>
                  <a:t>gate &gt; Hidden state</a:t>
                </a:r>
                <a:r>
                  <a:rPr lang="ko-KR" altLang="en-US" dirty="0"/>
                  <a:t>에 </a:t>
                </a:r>
                <a:r>
                  <a:rPr lang="en-US" altLang="ko-KR" dirty="0"/>
                  <a:t>cell state</a:t>
                </a:r>
                <a:r>
                  <a:rPr lang="ko-KR" altLang="en-US" dirty="0"/>
                  <a:t>를 얼마나 반영할 것인지에 대한 가중치</a:t>
                </a:r>
                <a:endParaRPr lang="en-US" altLang="ko-KR" dirty="0"/>
              </a:p>
              <a:p>
                <a:r>
                  <a:rPr lang="en-US" altLang="ko-KR" dirty="0"/>
                  <a:t>Hidden state = </a:t>
                </a:r>
                <a:r>
                  <a:rPr lang="ko-KR" altLang="en-US" dirty="0"/>
                  <a:t>현 시점에 대한 단기적인 정보</a:t>
                </a:r>
                <a:endParaRPr lang="en-US" altLang="ko-KR" dirty="0"/>
              </a:p>
              <a:p>
                <a:r>
                  <a:rPr lang="en-US" altLang="ko-KR" dirty="0"/>
                  <a:t>Cell state = </a:t>
                </a:r>
                <a:r>
                  <a:rPr lang="ko-KR" altLang="en-US" dirty="0"/>
                  <a:t>현 시점에 대한 장기적인 정보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Forgetm </a:t>
                </a:r>
                <a:r>
                  <a:rPr lang="en-US" altLang="ko-KR" dirty="0" err="1"/>
                  <a:t>Inputm</a:t>
                </a:r>
                <a:r>
                  <a:rPr lang="en-US" altLang="ko-KR" dirty="0"/>
                  <a:t> Output </a:t>
                </a:r>
                <a:r>
                  <a:rPr lang="ko-KR" altLang="en-US" dirty="0"/>
                  <a:t>모두 </a:t>
                </a:r>
                <a:r>
                  <a:rPr lang="en-US" altLang="ko-KR" dirty="0"/>
                  <a:t>gate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=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vector</a:t>
                </a:r>
              </a:p>
              <a:p>
                <a:r>
                  <a:rPr lang="ko-KR" altLang="en-US" i="0" dirty="0">
                    <a:latin typeface="Cambria Math" panose="02040503050406030204" pitchFamily="18" charset="0"/>
                  </a:rPr>
                  <a:t>𝜎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sigmoid</a:t>
                </a:r>
                <a:r>
                  <a:rPr lang="en-US" altLang="ko-KR" baseline="0" dirty="0"/>
                  <a:t> output</a:t>
                </a:r>
                <a:r>
                  <a:rPr lang="ko-KR" altLang="en-US" baseline="0" dirty="0"/>
                  <a:t>이 </a:t>
                </a:r>
                <a:r>
                  <a:rPr lang="en-US" altLang="ko-KR" baseline="0" dirty="0"/>
                  <a:t>0~1 </a:t>
                </a:r>
                <a:r>
                  <a:rPr lang="ko-KR" altLang="en-US" baseline="0" dirty="0"/>
                  <a:t>사이</a:t>
                </a:r>
                <a:endParaRPr lang="en-US" altLang="ko-KR" dirty="0"/>
              </a:p>
              <a:p>
                <a:r>
                  <a:rPr lang="en-US" altLang="ko-KR" dirty="0"/>
                  <a:t>Forget gate</a:t>
                </a:r>
                <a:r>
                  <a:rPr lang="ko-KR" altLang="en-US" dirty="0"/>
                  <a:t>는 불필요한 과거 정보를 잊기 위한 </a:t>
                </a:r>
                <a:r>
                  <a:rPr lang="en-US" altLang="ko-KR" dirty="0"/>
                  <a:t>gate &gt; </a:t>
                </a:r>
                <a:r>
                  <a:rPr lang="ko-KR" altLang="en-US" dirty="0"/>
                  <a:t>과거 </a:t>
                </a:r>
                <a:r>
                  <a:rPr lang="en-US" altLang="ko-KR" dirty="0"/>
                  <a:t>cell state</a:t>
                </a:r>
                <a:r>
                  <a:rPr lang="ko-KR" altLang="en-US" dirty="0"/>
                  <a:t>에서 사용하지 않을 데이터에 대한 가중치</a:t>
                </a:r>
                <a:endParaRPr lang="en-US" altLang="ko-KR" dirty="0"/>
              </a:p>
              <a:p>
                <a:r>
                  <a:rPr lang="en-US" altLang="ko-KR" dirty="0"/>
                  <a:t>Input gate</a:t>
                </a:r>
                <a:r>
                  <a:rPr lang="ko-KR" altLang="en-US" dirty="0"/>
                  <a:t>는 현재 정보를 기억하기 위한 </a:t>
                </a:r>
                <a:r>
                  <a:rPr lang="en-US" altLang="ko-KR" dirty="0"/>
                  <a:t>gate &gt; Cell state</a:t>
                </a:r>
                <a:r>
                  <a:rPr lang="ko-KR" altLang="en-US" dirty="0"/>
                  <a:t>에서 사용할 데이터를 저장하기 위한 가중치</a:t>
                </a:r>
                <a:endParaRPr lang="en-US" altLang="ko-KR" dirty="0"/>
              </a:p>
              <a:p>
                <a:r>
                  <a:rPr lang="en-US" altLang="ko-KR" dirty="0"/>
                  <a:t>Output gate</a:t>
                </a:r>
                <a:r>
                  <a:rPr lang="ko-KR" altLang="en-US" dirty="0"/>
                  <a:t>는 어떤 정보를 </a:t>
                </a:r>
                <a:r>
                  <a:rPr lang="en-US" altLang="ko-KR" dirty="0" err="1"/>
                  <a:t>ouput</a:t>
                </a:r>
                <a:r>
                  <a:rPr lang="ko-KR" altLang="en-US" dirty="0"/>
                  <a:t>으로 </a:t>
                </a:r>
                <a:r>
                  <a:rPr lang="ko-KR" altLang="en-US" dirty="0" err="1"/>
                  <a:t>내보낼지</a:t>
                </a:r>
                <a:r>
                  <a:rPr lang="ko-KR" altLang="en-US" dirty="0"/>
                  <a:t> 결정하기 위한 </a:t>
                </a:r>
                <a:r>
                  <a:rPr lang="en-US" altLang="ko-KR" dirty="0"/>
                  <a:t>gate &gt; Hidden state</a:t>
                </a:r>
                <a:r>
                  <a:rPr lang="ko-KR" altLang="en-US" dirty="0"/>
                  <a:t>에 </a:t>
                </a:r>
                <a:r>
                  <a:rPr lang="en-US" altLang="ko-KR" dirty="0"/>
                  <a:t>cell state</a:t>
                </a:r>
                <a:r>
                  <a:rPr lang="ko-KR" altLang="en-US" dirty="0"/>
                  <a:t>를 얼마나 반영할 것인지에 대한 가중치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CC219-3087-4C30-8CFE-A741AE778CD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11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CC219-3087-4C30-8CFE-A741AE778CD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628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GRU</a:t>
            </a:r>
            <a:r>
              <a:rPr lang="ko-KR" altLang="en-US" dirty="0"/>
              <a:t>는 </a:t>
            </a:r>
            <a:r>
              <a:rPr lang="en-US" altLang="ko-KR" dirty="0"/>
              <a:t>LSTM</a:t>
            </a:r>
            <a:r>
              <a:rPr lang="ko-KR" altLang="en-US" dirty="0"/>
              <a:t>의 구조를 간단하게 개선하여 파라미터 개수를 줄임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Forget gate, Input gate</a:t>
            </a:r>
            <a:r>
              <a:rPr lang="ko-KR" altLang="en-US" dirty="0"/>
              <a:t>를 </a:t>
            </a:r>
            <a:r>
              <a:rPr lang="en-US" altLang="ko-KR" dirty="0"/>
              <a:t>update gate(</a:t>
            </a:r>
            <a:r>
              <a:rPr lang="en-US" altLang="ko-KR" dirty="0" err="1"/>
              <a:t>Zt</a:t>
            </a:r>
            <a:r>
              <a:rPr lang="en-US" altLang="ko-KR" dirty="0"/>
              <a:t>)</a:t>
            </a:r>
            <a:r>
              <a:rPr lang="ko-KR" altLang="en-US" dirty="0"/>
              <a:t>로 통합</a:t>
            </a:r>
            <a:r>
              <a:rPr lang="en-US" altLang="ko-KR" dirty="0"/>
              <a:t>, Output gate</a:t>
            </a:r>
            <a:r>
              <a:rPr lang="ko-KR" altLang="en-US" dirty="0"/>
              <a:t>를 없애고 </a:t>
            </a:r>
            <a:r>
              <a:rPr lang="en-US" altLang="ko-KR" dirty="0"/>
              <a:t>reset gate(rt)</a:t>
            </a:r>
            <a:r>
              <a:rPr lang="ko-KR" altLang="en-US" dirty="0"/>
              <a:t>로 정의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Cell</a:t>
            </a:r>
            <a:r>
              <a:rPr lang="ko-KR" altLang="en-US" dirty="0"/>
              <a:t> </a:t>
            </a:r>
            <a:r>
              <a:rPr lang="en-US" altLang="ko-KR" dirty="0"/>
              <a:t>state, hidden state</a:t>
            </a:r>
            <a:r>
              <a:rPr lang="ko-KR" altLang="en-US" dirty="0"/>
              <a:t>를 </a:t>
            </a:r>
            <a:r>
              <a:rPr lang="en-US" altLang="ko-KR" dirty="0"/>
              <a:t>hidden state</a:t>
            </a:r>
            <a:r>
              <a:rPr lang="ko-KR" altLang="en-US" dirty="0"/>
              <a:t>로 통합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Update gate(z)</a:t>
            </a:r>
          </a:p>
          <a:p>
            <a:pPr marL="0" indent="0">
              <a:buNone/>
            </a:pPr>
            <a:r>
              <a:rPr lang="en-US" altLang="ko-KR" dirty="0"/>
              <a:t>Reset gate(r)</a:t>
            </a:r>
          </a:p>
          <a:p>
            <a:pPr marL="0" indent="0">
              <a:buNone/>
            </a:pPr>
            <a:r>
              <a:rPr lang="en-US" altLang="ko-KR" dirty="0"/>
              <a:t>(1-z) Forget gate</a:t>
            </a:r>
            <a:r>
              <a:rPr lang="ko-KR" altLang="en-US" dirty="0"/>
              <a:t>의 역할</a:t>
            </a:r>
            <a:r>
              <a:rPr lang="en-US" altLang="ko-KR" dirty="0"/>
              <a:t>, z Input gate</a:t>
            </a:r>
            <a:r>
              <a:rPr lang="ko-KR" altLang="en-US" dirty="0"/>
              <a:t>의 역할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CC219-3087-4C30-8CFE-A741AE778CD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642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최대한 자세하게 설명해라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오버피팅되지</a:t>
            </a:r>
            <a:r>
              <a:rPr lang="ko-KR" altLang="en-US" dirty="0"/>
              <a:t> 않고 굉장히 합리적인 결과를 도출한다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CC219-3087-4C30-8CFE-A741AE778CD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4829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100</a:t>
            </a:r>
            <a:r>
              <a:rPr lang="ko-KR" altLang="en-US" dirty="0" err="1"/>
              <a:t>번한거</a:t>
            </a:r>
            <a:r>
              <a:rPr lang="ko-KR" altLang="en-US" dirty="0"/>
              <a:t> 쓰기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노이즈를 가격을 어떻게 산출했는지에 대한 내용 없음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CC219-3087-4C30-8CFE-A741AE778CD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781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Check point </a:t>
            </a:r>
            <a:r>
              <a:rPr lang="ko-KR" altLang="en-US" dirty="0"/>
              <a:t>설명 첫번째 사진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 err="1"/>
              <a:t>두번쨰에</a:t>
            </a:r>
            <a:r>
              <a:rPr lang="ko-KR" altLang="en-US" dirty="0"/>
              <a:t> 그림만 </a:t>
            </a:r>
            <a:r>
              <a:rPr lang="ko-KR" altLang="en-US" dirty="0" err="1"/>
              <a:t>넣지말고</a:t>
            </a:r>
            <a:r>
              <a:rPr lang="ko-KR" altLang="en-US" dirty="0"/>
              <a:t> 수치데이터도 넣어라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CC219-3087-4C30-8CFE-A741AE778CD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269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CC219-3087-4C30-8CFE-A741AE778CD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9178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CC219-3087-4C30-8CFE-A741AE778CD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459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결과적으로 제안한 방법이 두개가 </a:t>
            </a:r>
            <a:r>
              <a:rPr lang="ko-KR" altLang="en-US" dirty="0" err="1"/>
              <a:t>오버피팅한</a:t>
            </a:r>
            <a:r>
              <a:rPr lang="ko-KR" altLang="en-US" dirty="0"/>
              <a:t> </a:t>
            </a:r>
            <a:r>
              <a:rPr lang="ko-KR" altLang="en-US" dirty="0" err="1"/>
              <a:t>결과과</a:t>
            </a:r>
            <a:r>
              <a:rPr lang="ko-KR" altLang="en-US" dirty="0"/>
              <a:t> 덜하면 서 고르게 적은 에러가 나온다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맥대</a:t>
            </a:r>
            <a:r>
              <a:rPr lang="ko-KR" altLang="en-US" dirty="0"/>
              <a:t> 바위에 있는 </a:t>
            </a:r>
            <a:r>
              <a:rPr lang="ko-KR" altLang="en-US" dirty="0" err="1"/>
              <a:t>스탠다드배리에이셔닝</a:t>
            </a:r>
            <a:r>
              <a:rPr lang="ko-KR" altLang="en-US" dirty="0"/>
              <a:t> 적다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네이버가 </a:t>
            </a:r>
            <a:r>
              <a:rPr lang="en-US" altLang="ko-KR" dirty="0"/>
              <a:t>1</a:t>
            </a:r>
            <a:r>
              <a:rPr lang="ko-KR" altLang="en-US" dirty="0" err="1"/>
              <a:t>인게</a:t>
            </a:r>
            <a:r>
              <a:rPr lang="ko-KR" altLang="en-US" dirty="0"/>
              <a:t> 제일 좋았다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튜닝을 진행하였다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CC219-3087-4C30-8CFE-A741AE778CD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3997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수렴한다는 말도 써줘라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CC219-3087-4C30-8CFE-A741AE778CD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11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CC219-3087-4C30-8CFE-A741AE778CD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3380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내용에 방법론이 </a:t>
            </a:r>
            <a:r>
              <a:rPr lang="ko-KR" altLang="en-US" dirty="0" err="1"/>
              <a:t>있어야한다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시계열 데이터를 예측하는 새로운 데이터 </a:t>
            </a:r>
            <a:r>
              <a:rPr lang="ko-KR" altLang="en-US" dirty="0" err="1"/>
              <a:t>전처리</a:t>
            </a:r>
            <a:r>
              <a:rPr lang="ko-KR" altLang="en-US" dirty="0"/>
              <a:t> 기법을 </a:t>
            </a:r>
            <a:r>
              <a:rPr lang="ko-KR" altLang="en-US" dirty="0" err="1"/>
              <a:t>만들었따</a:t>
            </a:r>
            <a:r>
              <a:rPr lang="en-US" altLang="ko-KR" dirty="0"/>
              <a:t>!!!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</a:t>
            </a:r>
            <a:r>
              <a:rPr lang="ko-KR" altLang="en-US" sz="12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장기적 탄소배출권의 가격 예측은 </a:t>
            </a:r>
            <a:r>
              <a:rPr lang="en-US" altLang="ko-KR" sz="12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CCUS, </a:t>
            </a:r>
            <a:r>
              <a:rPr lang="ko-KR" altLang="en-US" sz="12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수소와 같은 장기적 계획 수립이 요구되는 탄소저감 사업에 있어서 사업성 평가에 기저 역할을 할 수 있음</a:t>
            </a:r>
            <a:endParaRPr lang="ko-KR" altLang="en-US" sz="1200" kern="0" spc="-100" dirty="0">
              <a:solidFill>
                <a:srgbClr val="000000"/>
              </a:solidFill>
              <a:effectLst/>
              <a:latin typeface="-윤고딕140"/>
            </a:endParaRPr>
          </a:p>
          <a:p>
            <a:r>
              <a:rPr lang="en-US" altLang="ko-KR" dirty="0"/>
              <a:t> </a:t>
            </a:r>
            <a:r>
              <a:rPr lang="ko-KR" altLang="en-US" dirty="0" err="1"/>
              <a:t>이스큐티브</a:t>
            </a:r>
            <a:r>
              <a:rPr lang="ko-KR" altLang="en-US" dirty="0"/>
              <a:t> </a:t>
            </a:r>
            <a:r>
              <a:rPr lang="ko-KR" altLang="en-US" dirty="0" err="1"/>
              <a:t>서머리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 err="1"/>
              <a:t>번째에</a:t>
            </a:r>
            <a:r>
              <a:rPr lang="ko-KR" altLang="en-US" dirty="0"/>
              <a:t> 있어야 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CC219-3087-4C30-8CFE-A741AE778CD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168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CC219-3087-4C30-8CFE-A741AE778CD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421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DFD71-BD8C-ADD1-172D-475261852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9E2F8D6-D4D8-E1C1-F01F-D6E325942D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5143B2F-F4E8-B613-298E-D7B3EFA13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436ACB-9C8F-F7DC-69ED-DBDF983D75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CC219-3087-4C30-8CFE-A741AE778CD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086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CC219-3087-4C30-8CFE-A741AE778CD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787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스케일러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CC219-3087-4C30-8CFE-A741AE778CD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08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에너지 출처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CC219-3087-4C30-8CFE-A741AE778CD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03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EEFDF-A71E-ED62-9E87-F172ED6A7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6C267EB-E1F3-0E67-E186-84B3BF2868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1675502-6E26-B206-013A-42BFFBE115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단순 상관계수는 다른 변수의 영향을 배제하지 않은 상태에서의 관계만을 나타내기 때문에</a:t>
            </a:r>
            <a:r>
              <a:rPr lang="en-US" altLang="ko-KR" dirty="0"/>
              <a:t>, </a:t>
            </a:r>
            <a:r>
              <a:rPr lang="ko-KR" altLang="en-US" dirty="0"/>
              <a:t>실제로 관심 있는 변수 간의 순수한 상관성을 확인하기 어렵습니다</a:t>
            </a:r>
            <a:r>
              <a:rPr lang="en-US" altLang="ko-KR" dirty="0"/>
              <a:t>. </a:t>
            </a:r>
            <a:r>
              <a:rPr lang="ko-KR" altLang="en-US" dirty="0"/>
              <a:t>반면</a:t>
            </a:r>
            <a:r>
              <a:rPr lang="en-US" altLang="ko-KR" dirty="0"/>
              <a:t>, **Partial Correlation(</a:t>
            </a:r>
            <a:r>
              <a:rPr lang="ko-KR" altLang="en-US" dirty="0"/>
              <a:t>부분 상관관계</a:t>
            </a:r>
            <a:r>
              <a:rPr lang="en-US" altLang="ko-KR" dirty="0"/>
              <a:t>)**</a:t>
            </a:r>
            <a:r>
              <a:rPr lang="ko-KR" altLang="en-US" dirty="0"/>
              <a:t>은 특정 변수를 고정하거나 통제하여 두 변수 간의 독립적인 관계를 계산합니다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마스터 디자인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13A04F-9954-B269-FF6E-8632D1468D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CC219-3087-4C30-8CFE-A741AE778CD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321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69354-339B-1E35-E424-B29373596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5F3EA9E-F56D-7867-7F34-8E90C11DEE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C2930BE-6004-C740-656E-562F21989D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20B9B2-D4B3-FFE9-2B00-B1F2A0658E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CC219-3087-4C30-8CFE-A741AE778CD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6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A58FB-C306-BA8C-96A2-52C3CE06B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E8246A-4229-FE44-EF60-66614E95D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185189-233B-5A86-BA4D-33273FD7D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A734-FBC5-40B1-A88C-D4708BEE49FE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C6C510-A669-108A-B75A-936CECA4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70F196-C7FB-3517-C4A4-DD127E38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1E6E-6E0C-41D6-9319-F04F649E0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92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B7440-578A-C0F3-FFD1-B90E63FF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9DB2F8-65D0-467A-87AD-1285471DB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890E0-ACD5-F00B-2559-C8E85652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A734-FBC5-40B1-A88C-D4708BEE49FE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2D0E11-B0F7-9D3C-132A-2466D2BD7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FDDC86-2376-867E-FD96-DF200FA7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1E6E-6E0C-41D6-9319-F04F649E0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34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53E694-2687-6C3E-EA8A-87026DF69F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AE1CFF-E022-1213-E75E-8A6C86294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26849E-239C-556F-1388-297FF2F9A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A734-FBC5-40B1-A88C-D4708BEE49FE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7B0273-A10F-6201-3FC9-5FEA3E49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95BF5-3E74-AA08-A942-E6879E97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1E6E-6E0C-41D6-9319-F04F649E0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50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7EBD8-506F-4319-C0BC-F314F231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5B2090-B353-2595-3802-B3EC7FA56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0983D2-3698-4D6D-579A-57972E1D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A734-FBC5-40B1-A88C-D4708BEE49FE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B34F3-D759-CC21-9A26-7C11E13D3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8E39A-EC4C-4CA3-6EFC-EB775457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1E6E-6E0C-41D6-9319-F04F649E0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4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161A1-5C9A-7825-CC50-C986D505B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52F896-1C75-F8BB-89F7-15166D0AF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FAA661-83EF-4280-2AC1-40DF7839E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A734-FBC5-40B1-A88C-D4708BEE49FE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E4EB91-D81D-964A-189B-8C1C8198C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6597E5-6277-6264-7DEF-0E52D0E4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1E6E-6E0C-41D6-9319-F04F649E0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96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086DF-099E-3810-3608-366A7F1B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709D99-1B49-A486-E716-48FE5A700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E8FED4-EF0D-668C-9CCD-AD04B5A6F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E8F4D6-03B4-8025-0F3F-B7743286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A734-FBC5-40B1-A88C-D4708BEE49FE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8F9C43-5D41-A082-ACF3-A061DE2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9CC7CB-B033-5017-1E18-8894F733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1E6E-6E0C-41D6-9319-F04F649E0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75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5B53E-FA43-8A74-9937-D91AD49E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486AEB-D252-1F1E-43C5-56AF62615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FB9227-88A4-4EDC-BE64-11BF2A3D6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85C0C8-A2B9-4730-0020-2C9BF122A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FD667F-833A-AEB3-19B8-B565F26B8A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2E0F0C-F820-904F-A0EA-DB01A655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A734-FBC5-40B1-A88C-D4708BEE49FE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0F9A9B-4CD2-C81F-F761-7A1CC6C1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010027-628B-5C80-3C22-BD327CEE5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1E6E-6E0C-41D6-9319-F04F649E0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8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09FB6-00A4-C19F-F24B-53571ECB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86146F-B812-44E1-59B2-840A96E96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A734-FBC5-40B1-A88C-D4708BEE49FE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E7A7E9-D90F-F104-150F-89776C41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2CA044-6DF2-FFBD-A837-696DF27E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1E6E-6E0C-41D6-9319-F04F649E0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96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1B1711-78A2-9DE5-AB59-83FAFCDA7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A734-FBC5-40B1-A88C-D4708BEE49FE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E7A826-D0D6-0258-2EA4-E3D7E78D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71F342-7091-3141-9887-C2A11606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1E6E-6E0C-41D6-9319-F04F649E0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81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75E87-B2EF-275C-A4D3-6ACA1EB76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41437B-ED02-4209-66B1-E8F5BA90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2CB3BB-42AD-C511-FC0E-7E6614592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63D460-4FE0-8733-C5F1-35662940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A734-FBC5-40B1-A88C-D4708BEE49FE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0F17C4-012C-7A8F-1270-7F4F94C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EE1F8C-DEF9-1764-1ED6-35D3BE3C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1E6E-6E0C-41D6-9319-F04F649E0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903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95C60-CA12-CD47-FF7B-F1E32E23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5EB7C4-AB48-A179-5CDD-B8BF31D8A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3CA3A9-E4F8-638D-6CC7-8D7837FDE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4873D1-9879-295C-486D-86E8A2DC1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A734-FBC5-40B1-A88C-D4708BEE49FE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8642EC-F747-A42A-FDA4-8D7FD7BE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098674-BC9F-B1FC-2160-7DECEDCC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1E6E-6E0C-41D6-9319-F04F649E0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05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302AC7-E7BB-3C62-12E8-6BC689EA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D3338F-4DE3-5BEB-A0D9-25FF0D0AB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C6FDA-A70F-F1B1-736D-2256982BE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BEA734-FBC5-40B1-A88C-D4708BEE49FE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5EDB53-67FB-CF0E-2AAB-9FF7D8922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58EFB3-2EA8-4E41-7B48-EDFDC4647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921E6E-6E0C-41D6-9319-F04F649E0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51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ngsw0304@inha.edu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mailto:honggeun.jo@inha.ac.kr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11.png"/><Relationship Id="rId18" Type="http://schemas.openxmlformats.org/officeDocument/2006/relationships/image" Target="../media/image250.png"/><Relationship Id="rId3" Type="http://schemas.openxmlformats.org/officeDocument/2006/relationships/image" Target="../media/image100.png"/><Relationship Id="rId21" Type="http://schemas.openxmlformats.org/officeDocument/2006/relationships/image" Target="../media/image3.png"/><Relationship Id="rId7" Type="http://schemas.openxmlformats.org/officeDocument/2006/relationships/image" Target="../media/image181.png"/><Relationship Id="rId12" Type="http://schemas.openxmlformats.org/officeDocument/2006/relationships/image" Target="../media/image200.png"/><Relationship Id="rId17" Type="http://schemas.openxmlformats.org/officeDocument/2006/relationships/image" Target="../media/image24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30.png"/><Relationship Id="rId20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5" Type="http://schemas.openxmlformats.org/officeDocument/2006/relationships/image" Target="../media/image120.png"/><Relationship Id="rId15" Type="http://schemas.openxmlformats.org/officeDocument/2006/relationships/image" Target="../media/image220.png"/><Relationship Id="rId10" Type="http://schemas.openxmlformats.org/officeDocument/2006/relationships/image" Target="../media/image190.png"/><Relationship Id="rId19" Type="http://schemas.openxmlformats.org/officeDocument/2006/relationships/image" Target="../media/image261.png"/><Relationship Id="rId4" Type="http://schemas.openxmlformats.org/officeDocument/2006/relationships/image" Target="../media/image170.png"/><Relationship Id="rId9" Type="http://schemas.openxmlformats.org/officeDocument/2006/relationships/image" Target="../media/image160.png"/><Relationship Id="rId14" Type="http://schemas.openxmlformats.org/officeDocument/2006/relationships/image" Target="../media/image2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11" Type="http://schemas.openxmlformats.org/officeDocument/2006/relationships/image" Target="../media/image310.png"/><Relationship Id="rId5" Type="http://schemas.openxmlformats.org/officeDocument/2006/relationships/image" Target="../media/image301.png"/><Relationship Id="rId10" Type="http://schemas.openxmlformats.org/officeDocument/2006/relationships/image" Target="../media/image300.png"/><Relationship Id="rId4" Type="http://schemas.openxmlformats.org/officeDocument/2006/relationships/image" Target="../media/image290.png"/><Relationship Id="rId9" Type="http://schemas.openxmlformats.org/officeDocument/2006/relationships/image" Target="../media/image34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13" Type="http://schemas.openxmlformats.org/officeDocument/2006/relationships/image" Target="../media/image44.png"/><Relationship Id="rId3" Type="http://schemas.openxmlformats.org/officeDocument/2006/relationships/image" Target="../media/image37.png"/><Relationship Id="rId7" Type="http://schemas.openxmlformats.org/officeDocument/2006/relationships/image" Target="../media/image360.png"/><Relationship Id="rId12" Type="http://schemas.openxmlformats.org/officeDocument/2006/relationships/image" Target="../media/image41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15" Type="http://schemas.openxmlformats.org/officeDocument/2006/relationships/image" Target="../media/image46.png"/><Relationship Id="rId4" Type="http://schemas.openxmlformats.org/officeDocument/2006/relationships/image" Target="../media/image38.png"/><Relationship Id="rId9" Type="http://schemas.openxmlformats.org/officeDocument/2006/relationships/image" Target="../media/image380.png"/><Relationship Id="rId1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3.png"/><Relationship Id="rId3" Type="http://schemas.openxmlformats.org/officeDocument/2006/relationships/image" Target="../media/image40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3.png"/><Relationship Id="rId10" Type="http://schemas.openxmlformats.org/officeDocument/2006/relationships/image" Target="../media/image51.png"/><Relationship Id="rId4" Type="http://schemas.openxmlformats.org/officeDocument/2006/relationships/image" Target="../media/image42.png"/><Relationship Id="rId9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13" Type="http://schemas.openxmlformats.org/officeDocument/2006/relationships/image" Target="../media/image510.png"/><Relationship Id="rId3" Type="http://schemas.openxmlformats.org/officeDocument/2006/relationships/image" Target="../media/image410.png"/><Relationship Id="rId7" Type="http://schemas.openxmlformats.org/officeDocument/2006/relationships/image" Target="../media/image450.png"/><Relationship Id="rId12" Type="http://schemas.openxmlformats.org/officeDocument/2006/relationships/image" Target="../media/image50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490.png"/><Relationship Id="rId5" Type="http://schemas.openxmlformats.org/officeDocument/2006/relationships/image" Target="../media/image430.png"/><Relationship Id="rId10" Type="http://schemas.openxmlformats.org/officeDocument/2006/relationships/image" Target="../media/image480.png"/><Relationship Id="rId4" Type="http://schemas.openxmlformats.org/officeDocument/2006/relationships/image" Target="../media/image420.png"/><Relationship Id="rId9" Type="http://schemas.openxmlformats.org/officeDocument/2006/relationships/image" Target="../media/image470.png"/><Relationship Id="rId1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4.png"/><Relationship Id="rId7" Type="http://schemas.openxmlformats.org/officeDocument/2006/relationships/image" Target="../media/image5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5" Type="http://schemas.openxmlformats.org/officeDocument/2006/relationships/image" Target="../media/image530.png"/><Relationship Id="rId4" Type="http://schemas.openxmlformats.org/officeDocument/2006/relationships/image" Target="../media/image55.png"/><Relationship Id="rId9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E338C-36FC-454A-52E4-01D86C3A8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174" y="1526843"/>
            <a:ext cx="10805651" cy="1447800"/>
          </a:xfrm>
        </p:spPr>
        <p:txBody>
          <a:bodyPr>
            <a:normAutofit/>
          </a:bodyPr>
          <a:lstStyle/>
          <a:p>
            <a:r>
              <a:rPr lang="ko-KR" altLang="en-US" sz="4800" kern="0" spc="-10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순환신경망 기반 유럽 탄소배출권</a:t>
            </a:r>
            <a:br>
              <a:rPr lang="en-US" altLang="ko-KR" sz="4800" kern="0" spc="-10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4800" kern="0" spc="-10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미래 가격 예측 및 불확실성 평가</a:t>
            </a:r>
            <a:endParaRPr lang="ko-KR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부제목 2">
                <a:extLst>
                  <a:ext uri="{FF2B5EF4-FFF2-40B4-BE49-F238E27FC236}">
                    <a16:creationId xmlns:a16="http://schemas.microsoft.com/office/drawing/2014/main" id="{6ABA7C9E-262F-BBFC-BDDD-D75B765AAC4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4103484"/>
                <a:ext cx="9144000" cy="889751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000" dirty="0"/>
                  <a:t>강승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우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박은실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김현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민</m:t>
                    </m:r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이영진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김동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희</m:t>
                    </m:r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신현</a:t>
                </a:r>
                <a14:m>
                  <m:oMath xmlns:m="http://schemas.openxmlformats.org/officeDocument/2006/math">
                    <m:r>
                      <a:rPr lang="ko-KR" altLang="en-US" sz="2000" i="1" dirty="0" err="1">
                        <a:latin typeface="Cambria Math" panose="02040503050406030204" pitchFamily="18" charset="0"/>
                      </a:rPr>
                      <m:t>돈</m:t>
                    </m:r>
                  </m:oMath>
                </a14:m>
                <a:r>
                  <a:rPr lang="en-US" altLang="ko-KR" sz="2000" dirty="0"/>
                  <a:t>, </a:t>
                </a:r>
                <a:r>
                  <a:rPr lang="ko-KR" altLang="en-US" sz="2000" dirty="0"/>
                  <a:t>조홍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근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∗∗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r>
                  <a:rPr lang="en-US" altLang="ko-KR" sz="1800" dirty="0"/>
                  <a:t>Contact : *</a:t>
                </a:r>
                <a:r>
                  <a:rPr lang="en-US" altLang="ko-KR" sz="1800" dirty="0">
                    <a:hlinkClick r:id="rId3"/>
                  </a:rPr>
                  <a:t>kangsw0304@inha.edu</a:t>
                </a:r>
                <a:r>
                  <a:rPr lang="en-US" altLang="ko-KR" sz="1800" dirty="0"/>
                  <a:t>, **</a:t>
                </a:r>
                <a:r>
                  <a:rPr lang="en-US" altLang="ko-KR" sz="1800" dirty="0">
                    <a:hlinkClick r:id="rId4"/>
                  </a:rPr>
                  <a:t>honggeun.jo@inha.ac.kr</a:t>
                </a:r>
                <a:endParaRPr lang="en-US" altLang="ko-KR" sz="180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부제목 2">
                <a:extLst>
                  <a:ext uri="{FF2B5EF4-FFF2-40B4-BE49-F238E27FC236}">
                    <a16:creationId xmlns:a16="http://schemas.microsoft.com/office/drawing/2014/main" id="{6ABA7C9E-262F-BBFC-BDDD-D75B765AA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4103484"/>
                <a:ext cx="9144000" cy="889751"/>
              </a:xfrm>
              <a:blipFill>
                <a:blip r:embed="rId5"/>
                <a:stretch>
                  <a:fillRect t="-61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A9A7B8B-D6A4-54CD-F088-65DA7464456F}"/>
              </a:ext>
            </a:extLst>
          </p:cNvPr>
          <p:cNvSpPr txBox="1"/>
          <p:nvPr/>
        </p:nvSpPr>
        <p:spPr>
          <a:xfrm>
            <a:off x="693174" y="3173427"/>
            <a:ext cx="1064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kern="0" spc="-3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Recurrent Neural Network-based Prediction and Uncertainty Assessment of Future EU Allowance Price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158326-C86F-A6F7-EE76-3AB437B98AE5}"/>
              </a:ext>
            </a:extLst>
          </p:cNvPr>
          <p:cNvSpPr/>
          <p:nvPr/>
        </p:nvSpPr>
        <p:spPr>
          <a:xfrm>
            <a:off x="693174" y="1361226"/>
            <a:ext cx="10805650" cy="86559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0C92A-5F2D-3036-A327-E27C8F30818D}"/>
              </a:ext>
            </a:extLst>
          </p:cNvPr>
          <p:cNvSpPr txBox="1"/>
          <p:nvPr/>
        </p:nvSpPr>
        <p:spPr>
          <a:xfrm>
            <a:off x="3383654" y="4993235"/>
            <a:ext cx="5268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kern="0" spc="-3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인하대학교 에너지자원공학과</a:t>
            </a:r>
            <a:endParaRPr lang="ko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BFDA28-05E2-6CA9-E488-E9A2EDEDE288}"/>
              </a:ext>
            </a:extLst>
          </p:cNvPr>
          <p:cNvSpPr/>
          <p:nvPr/>
        </p:nvSpPr>
        <p:spPr>
          <a:xfrm>
            <a:off x="693174" y="3096482"/>
            <a:ext cx="10805650" cy="67114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F72079-C534-69A8-ABBF-2EF6849DE3C1}"/>
              </a:ext>
            </a:extLst>
          </p:cNvPr>
          <p:cNvSpPr/>
          <p:nvPr/>
        </p:nvSpPr>
        <p:spPr>
          <a:xfrm>
            <a:off x="3383654" y="5589241"/>
            <a:ext cx="5268430" cy="45719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763F2E-A729-49C5-DBB5-FDB392807A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75" y="0"/>
            <a:ext cx="2720049" cy="108801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7935423-5C74-F0AF-7D6D-E5971287F2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5075" y="200899"/>
            <a:ext cx="1856983" cy="56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47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71F28-1BA7-F4BF-5AC3-C48A00A31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4BCC8D-923C-110D-B97D-0C794B1C5D65}"/>
              </a:ext>
            </a:extLst>
          </p:cNvPr>
          <p:cNvSpPr txBox="1"/>
          <p:nvPr/>
        </p:nvSpPr>
        <p:spPr>
          <a:xfrm>
            <a:off x="3597960" y="6005732"/>
            <a:ext cx="5332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>
                <a:solidFill>
                  <a:srgbClr val="0070C0"/>
                </a:solidFill>
              </a:rPr>
              <a:t>Optimum Window size = 28 [days]</a:t>
            </a:r>
            <a:endParaRPr lang="ko-KR" altLang="en-US" sz="2300" b="1" dirty="0">
              <a:solidFill>
                <a:srgbClr val="0070C0"/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481F94D-6882-AFEE-C838-9CBBBCE7A4AB}"/>
              </a:ext>
            </a:extLst>
          </p:cNvPr>
          <p:cNvSpPr/>
          <p:nvPr/>
        </p:nvSpPr>
        <p:spPr>
          <a:xfrm>
            <a:off x="3067662" y="6078288"/>
            <a:ext cx="524530" cy="316551"/>
          </a:xfrm>
          <a:prstGeom prst="rightArrow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1">
                <a:shade val="15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9050F8-B47E-29ED-5D58-BA568E2D226D}"/>
                  </a:ext>
                </a:extLst>
              </p:cNvPr>
              <p:cNvSpPr txBox="1"/>
              <p:nvPr/>
            </p:nvSpPr>
            <p:spPr>
              <a:xfrm>
                <a:off x="6264252" y="2225489"/>
                <a:ext cx="5041187" cy="6405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𝑋𝑋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𝑋𝑋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  <m:acc>
                                <m:accPr>
                                  <m:chr m:val="̅"/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d>
                                    <m:d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</m:acc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9050F8-B47E-29ED-5D58-BA568E2D2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252" y="2225489"/>
                <a:ext cx="5041187" cy="6405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E319E4-7A92-1C6D-70D1-D03D588B3016}"/>
                  </a:ext>
                </a:extLst>
              </p:cNvPr>
              <p:cNvSpPr txBox="1"/>
              <p:nvPr/>
            </p:nvSpPr>
            <p:spPr>
              <a:xfrm>
                <a:off x="6158492" y="1271346"/>
                <a:ext cx="428395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ko-KR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Cross / auto correlation equation</a:t>
                </a:r>
                <a:endParaRPr lang="ko-KR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E319E4-7A92-1C6D-70D1-D03D588B3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492" y="1271346"/>
                <a:ext cx="4283956" cy="276999"/>
              </a:xfrm>
              <a:prstGeom prst="rect">
                <a:avLst/>
              </a:prstGeom>
              <a:blipFill>
                <a:blip r:embed="rId4"/>
                <a:stretch>
                  <a:fillRect l="-1280" t="-31111" b="-4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7EABBC8-F150-7402-830F-AF06ABB0988E}"/>
              </a:ext>
            </a:extLst>
          </p:cNvPr>
          <p:cNvSpPr/>
          <p:nvPr/>
        </p:nvSpPr>
        <p:spPr>
          <a:xfrm>
            <a:off x="285134" y="216309"/>
            <a:ext cx="6735425" cy="678425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accent1"/>
                </a:solidFill>
              </a:rPr>
              <a:t>연구 방법 </a:t>
            </a:r>
            <a:r>
              <a:rPr lang="en-US" altLang="ko-KR" sz="3600" b="1" dirty="0">
                <a:solidFill>
                  <a:schemeClr val="accent1"/>
                </a:solidFill>
              </a:rPr>
              <a:t>– </a:t>
            </a:r>
            <a:r>
              <a:rPr lang="en-US" altLang="ko-KR" sz="3200" b="1" dirty="0">
                <a:solidFill>
                  <a:schemeClr val="accent1"/>
                </a:solidFill>
              </a:rPr>
              <a:t>Feature engineering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41110E8A-C43B-D42A-D68D-9ADFF26B9897}"/>
              </a:ext>
            </a:extLst>
          </p:cNvPr>
          <p:cNvSpPr/>
          <p:nvPr/>
        </p:nvSpPr>
        <p:spPr>
          <a:xfrm>
            <a:off x="527801" y="1354352"/>
            <a:ext cx="141258" cy="143796"/>
          </a:xfrm>
          <a:prstGeom prst="flowChartConnector">
            <a:avLst/>
          </a:prstGeom>
          <a:solidFill>
            <a:schemeClr val="accent1">
              <a:alpha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AA3A6C-50DF-B19C-1766-F064C1B6C334}"/>
              </a:ext>
            </a:extLst>
          </p:cNvPr>
          <p:cNvSpPr txBox="1"/>
          <p:nvPr/>
        </p:nvSpPr>
        <p:spPr>
          <a:xfrm>
            <a:off x="938676" y="2024430"/>
            <a:ext cx="47825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2060"/>
                </a:solidFill>
              </a:rPr>
              <a:t> </a:t>
            </a:r>
            <a:r>
              <a:rPr lang="en-US" altLang="ko-KR" sz="2000" b="1" dirty="0">
                <a:solidFill>
                  <a:srgbClr val="002060"/>
                </a:solidFill>
              </a:rPr>
              <a:t>Auto correlation </a:t>
            </a:r>
            <a:r>
              <a:rPr lang="ko-KR" altLang="en-US" sz="2000" b="1" dirty="0">
                <a:solidFill>
                  <a:srgbClr val="002060"/>
                </a:solidFill>
              </a:rPr>
              <a:t>및 </a:t>
            </a:r>
            <a:r>
              <a:rPr lang="en-US" altLang="ko-KR" sz="2000" b="1" dirty="0">
                <a:solidFill>
                  <a:srgbClr val="002060"/>
                </a:solidFill>
              </a:rPr>
              <a:t>Cross correlation</a:t>
            </a:r>
            <a:r>
              <a:rPr lang="ko-KR" altLang="en-US" sz="2000" b="1" dirty="0"/>
              <a:t>을 확인하여 변수 간 시차</a:t>
            </a:r>
            <a:r>
              <a:rPr lang="en-US" altLang="ko-KR" sz="2000" b="1" dirty="0"/>
              <a:t>(time lag)</a:t>
            </a:r>
            <a:r>
              <a:rPr lang="ko-KR" altLang="en-US" sz="2000" b="1" dirty="0"/>
              <a:t>에 따른 상관성을 평가하여 최적의 윈도우 크기를 결정함</a:t>
            </a: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9DB09AD2-31C4-4440-D226-766F9709FE55}"/>
              </a:ext>
            </a:extLst>
          </p:cNvPr>
          <p:cNvSpPr/>
          <p:nvPr/>
        </p:nvSpPr>
        <p:spPr>
          <a:xfrm rot="19873511">
            <a:off x="702267" y="2061772"/>
            <a:ext cx="203200" cy="190099"/>
          </a:xfrm>
          <a:prstGeom prst="triangle">
            <a:avLst>
              <a:gd name="adj" fmla="val 50283"/>
            </a:avLst>
          </a:prstGeom>
          <a:solidFill>
            <a:srgbClr val="00B0F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C6DB9A-F954-83A0-16F2-F250679ACF36}"/>
              </a:ext>
            </a:extLst>
          </p:cNvPr>
          <p:cNvSpPr txBox="1"/>
          <p:nvPr/>
        </p:nvSpPr>
        <p:spPr>
          <a:xfrm>
            <a:off x="669058" y="1277893"/>
            <a:ext cx="5325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</a:t>
            </a:r>
            <a:r>
              <a:rPr lang="ko-KR" altLang="en-US" sz="2000" b="1" dirty="0"/>
              <a:t>시계열 데이터 및 분석에 있어서 </a:t>
            </a:r>
            <a:r>
              <a:rPr lang="en-US" altLang="ko-KR" sz="2000" b="1" dirty="0"/>
              <a:t>time lag</a:t>
            </a:r>
            <a:r>
              <a:rPr lang="ko-KR" altLang="en-US" sz="2000" b="1" dirty="0"/>
              <a:t>에</a:t>
            </a:r>
            <a:endParaRPr lang="en-US" altLang="ko-KR" sz="2000" b="1" dirty="0"/>
          </a:p>
          <a:p>
            <a:r>
              <a:rPr lang="ko-KR" altLang="en-US" sz="2000" b="1" dirty="0"/>
              <a:t>따른 상관관계 분석은 필수적임 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3327D48-F787-8CA8-C5B3-A994FCAD78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5075" y="200899"/>
            <a:ext cx="1856983" cy="564322"/>
          </a:xfrm>
          <a:prstGeom prst="rect">
            <a:avLst/>
          </a:prstGeom>
        </p:spPr>
      </p:pic>
      <p:sp>
        <p:nvSpPr>
          <p:cNvPr id="25" name="슬라이드 번호 개체 틀 4">
            <a:extLst>
              <a:ext uri="{FF2B5EF4-FFF2-40B4-BE49-F238E27FC236}">
                <a16:creationId xmlns:a16="http://schemas.microsoft.com/office/drawing/2014/main" id="{690C9D57-9423-C893-EFEB-1BC8CB4C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6100" y="6492875"/>
            <a:ext cx="2743200" cy="365125"/>
          </a:xfrm>
        </p:spPr>
        <p:txBody>
          <a:bodyPr/>
          <a:lstStyle/>
          <a:p>
            <a:r>
              <a:rPr lang="en-US" altLang="ko-KR" sz="2000" b="1" dirty="0"/>
              <a:t>9/28</a:t>
            </a:r>
            <a:r>
              <a:rPr lang="ko-KR" altLang="en-US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CDD79A-B429-75F5-2E69-E57D449AF273}"/>
              </a:ext>
            </a:extLst>
          </p:cNvPr>
          <p:cNvSpPr txBox="1"/>
          <p:nvPr/>
        </p:nvSpPr>
        <p:spPr>
          <a:xfrm>
            <a:off x="4859876" y="2916982"/>
            <a:ext cx="2472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002060"/>
                </a:solidFill>
              </a:rPr>
              <a:t>Cross correlation</a:t>
            </a:r>
            <a:endParaRPr lang="ko-KR" altLang="en-US" sz="2200" b="1" dirty="0">
              <a:solidFill>
                <a:srgbClr val="002060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9DDF804C-4579-1076-5549-A68BAA6A8D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9934" y="3347869"/>
            <a:ext cx="6439259" cy="255148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0350BD7-F6D8-D85B-8C6F-3DEEEFC67F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4985" y="3967562"/>
            <a:ext cx="3264064" cy="193179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B129805-8149-2215-42F1-DB04E9730F0C}"/>
              </a:ext>
            </a:extLst>
          </p:cNvPr>
          <p:cNvSpPr txBox="1"/>
          <p:nvPr/>
        </p:nvSpPr>
        <p:spPr>
          <a:xfrm>
            <a:off x="1154985" y="3569463"/>
            <a:ext cx="2472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002060"/>
                </a:solidFill>
              </a:rPr>
              <a:t>Auto correlation</a:t>
            </a:r>
            <a:endParaRPr lang="ko-KR" altLang="en-US" sz="2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A9BB55-7836-D7D1-3A34-0D84A4C0C703}"/>
                  </a:ext>
                </a:extLst>
              </p:cNvPr>
              <p:cNvSpPr txBox="1"/>
              <p:nvPr/>
            </p:nvSpPr>
            <p:spPr>
              <a:xfrm>
                <a:off x="6264253" y="1533996"/>
                <a:ext cx="5041187" cy="6405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  <m:acc>
                                <m:accPr>
                                  <m:chr m:val="̅"/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d>
                                    <m:d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</m:acc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A9BB55-7836-D7D1-3A34-0D84A4C0C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253" y="1533996"/>
                <a:ext cx="5041187" cy="6405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677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C2F35-74D3-3085-B28B-583BD5917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85D9C2B6-2C56-BC61-C4F9-14318AEE8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5075" y="200899"/>
            <a:ext cx="1856983" cy="56432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DD8F439-56C0-F374-B58D-8A1ABF92A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905" y="3792547"/>
            <a:ext cx="4302653" cy="25668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852742D-0EE6-8912-699E-F235CB379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833" y="3792548"/>
            <a:ext cx="4302653" cy="256680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5143D3B-ACA1-E4F6-D893-F3D83F32D4AE}"/>
              </a:ext>
            </a:extLst>
          </p:cNvPr>
          <p:cNvSpPr/>
          <p:nvPr/>
        </p:nvSpPr>
        <p:spPr>
          <a:xfrm>
            <a:off x="285134" y="216309"/>
            <a:ext cx="10484466" cy="678425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accent1"/>
                </a:solidFill>
              </a:rPr>
              <a:t>연구 방법 </a:t>
            </a:r>
            <a:r>
              <a:rPr lang="en-US" altLang="ko-KR" sz="3600" b="1" dirty="0">
                <a:solidFill>
                  <a:schemeClr val="accent1"/>
                </a:solidFill>
              </a:rPr>
              <a:t>– </a:t>
            </a:r>
            <a:r>
              <a:rPr lang="en-US" altLang="ko-KR" sz="2400" b="1" dirty="0">
                <a:solidFill>
                  <a:schemeClr val="accent1"/>
                </a:solidFill>
              </a:rPr>
              <a:t>Verification of dynamic behavior through clustering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70FAFC-EDB8-6376-0556-76B65DA480EA}"/>
              </a:ext>
            </a:extLst>
          </p:cNvPr>
          <p:cNvSpPr txBox="1"/>
          <p:nvPr/>
        </p:nvSpPr>
        <p:spPr>
          <a:xfrm>
            <a:off x="764969" y="3095699"/>
            <a:ext cx="11026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EUA </a:t>
            </a:r>
            <a:r>
              <a:rPr lang="ko-KR" altLang="en-US" sz="2000" b="1" dirty="0"/>
              <a:t>가격의 </a:t>
            </a:r>
            <a:r>
              <a:rPr lang="en-US" altLang="ko-KR" sz="2000" b="1" dirty="0"/>
              <a:t>Clustering</a:t>
            </a:r>
            <a:r>
              <a:rPr lang="ko-KR" altLang="en-US" sz="2000" b="1" dirty="0"/>
              <a:t>을 통해 동적 거동이 유사한 최근 </a:t>
            </a:r>
            <a:r>
              <a:rPr lang="en-US" altLang="ko-KR" sz="2000" b="1" dirty="0"/>
              <a:t>5</a:t>
            </a:r>
            <a:r>
              <a:rPr lang="ko-KR" altLang="en-US" sz="2000" b="1" dirty="0"/>
              <a:t>개의 군집을 선택하여 분석에 활용함으로써 최근 가격의 동적 거동을 고려한 가격 예측을 진행함</a:t>
            </a: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9FF55BCC-E271-C0A9-A4F8-079B1A7BB83F}"/>
              </a:ext>
            </a:extLst>
          </p:cNvPr>
          <p:cNvSpPr/>
          <p:nvPr/>
        </p:nvSpPr>
        <p:spPr>
          <a:xfrm>
            <a:off x="552099" y="3223856"/>
            <a:ext cx="141258" cy="143796"/>
          </a:xfrm>
          <a:prstGeom prst="flowChartConnector">
            <a:avLst/>
          </a:prstGeom>
          <a:solidFill>
            <a:schemeClr val="accent1">
              <a:alpha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11978F8-B72A-E780-B862-365D9A3E8BFD}"/>
              </a:ext>
            </a:extLst>
          </p:cNvPr>
          <p:cNvSpPr/>
          <p:nvPr/>
        </p:nvSpPr>
        <p:spPr>
          <a:xfrm>
            <a:off x="3517672" y="3921760"/>
            <a:ext cx="1714728" cy="1728254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rgbClr val="002060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FE4AB8F-9451-9648-84C0-CA2BEF250646}"/>
              </a:ext>
            </a:extLst>
          </p:cNvPr>
          <p:cNvSpPr/>
          <p:nvPr/>
        </p:nvSpPr>
        <p:spPr>
          <a:xfrm>
            <a:off x="5866992" y="4537018"/>
            <a:ext cx="655728" cy="497738"/>
          </a:xfrm>
          <a:prstGeom prst="rightArrow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1">
                <a:shade val="15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753E02-8035-A288-35F6-EE86E40E2F47}"/>
              </a:ext>
            </a:extLst>
          </p:cNvPr>
          <p:cNvSpPr txBox="1"/>
          <p:nvPr/>
        </p:nvSpPr>
        <p:spPr>
          <a:xfrm>
            <a:off x="2374398" y="6290359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2012 ~ 2024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27AF9-CCEA-4172-DFEE-403B2C6BC318}"/>
              </a:ext>
            </a:extLst>
          </p:cNvPr>
          <p:cNvSpPr txBox="1"/>
          <p:nvPr/>
        </p:nvSpPr>
        <p:spPr>
          <a:xfrm>
            <a:off x="8238325" y="6290359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2020.11.1 ~ 2024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AD5FD2-02F7-46AE-28A7-6A39EC1B0473}"/>
              </a:ext>
            </a:extLst>
          </p:cNvPr>
          <p:cNvSpPr txBox="1"/>
          <p:nvPr/>
        </p:nvSpPr>
        <p:spPr>
          <a:xfrm>
            <a:off x="764970" y="1193126"/>
            <a:ext cx="4340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EUA </a:t>
            </a:r>
            <a:r>
              <a:rPr lang="ko-KR" altLang="en-US" sz="2000" b="1" dirty="0"/>
              <a:t>가격 </a:t>
            </a:r>
            <a:r>
              <a:rPr lang="ko-KR" altLang="en-US" sz="2000" b="1" dirty="0">
                <a:solidFill>
                  <a:srgbClr val="002060"/>
                </a:solidFill>
              </a:rPr>
              <a:t>주성분 분석</a:t>
            </a:r>
            <a:r>
              <a:rPr lang="en-US" altLang="ko-KR" sz="2000" b="1" dirty="0">
                <a:solidFill>
                  <a:srgbClr val="002060"/>
                </a:solidFill>
              </a:rPr>
              <a:t>(PCA)</a:t>
            </a:r>
            <a:r>
              <a:rPr lang="ko-KR" altLang="en-US" sz="2000" b="1" dirty="0"/>
              <a:t>를 통한 차원 축소 및 </a:t>
            </a:r>
            <a:r>
              <a:rPr lang="ko-KR" altLang="en-US" sz="2000" b="1" dirty="0">
                <a:solidFill>
                  <a:srgbClr val="002060"/>
                </a:solidFill>
              </a:rPr>
              <a:t>군집화</a:t>
            </a:r>
            <a:r>
              <a:rPr lang="en-US" altLang="ko-KR" sz="2000" b="1" dirty="0">
                <a:solidFill>
                  <a:srgbClr val="002060"/>
                </a:solidFill>
              </a:rPr>
              <a:t>(Clustering)</a:t>
            </a:r>
            <a:r>
              <a:rPr lang="ko-KR" altLang="en-US" sz="2000" b="1" dirty="0"/>
              <a:t>을 통한 최적 군집을 선택함</a:t>
            </a: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C8087BB6-9778-89BB-0233-2E1592CF076A}"/>
              </a:ext>
            </a:extLst>
          </p:cNvPr>
          <p:cNvSpPr/>
          <p:nvPr/>
        </p:nvSpPr>
        <p:spPr>
          <a:xfrm>
            <a:off x="552099" y="1321283"/>
            <a:ext cx="141258" cy="143796"/>
          </a:xfrm>
          <a:prstGeom prst="flowChartConnector">
            <a:avLst/>
          </a:prstGeom>
          <a:solidFill>
            <a:schemeClr val="accent1">
              <a:alpha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3995E74-E637-01BE-F4A2-0E8DE93F7C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9543" y="1193126"/>
            <a:ext cx="2516601" cy="190010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C46F423-CEEE-1E42-8053-E395C9156D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4083" y="1213276"/>
            <a:ext cx="3163504" cy="1859802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E6BD26D-7E56-D3D4-DA13-76A4074A301F}"/>
              </a:ext>
            </a:extLst>
          </p:cNvPr>
          <p:cNvCxnSpPr/>
          <p:nvPr/>
        </p:nvCxnSpPr>
        <p:spPr>
          <a:xfrm flipV="1">
            <a:off x="6522720" y="1274064"/>
            <a:ext cx="0" cy="1645920"/>
          </a:xfrm>
          <a:prstGeom prst="line">
            <a:avLst/>
          </a:prstGeom>
          <a:ln w="3175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741647B-EB9D-D051-ED6F-3184038845BE}"/>
              </a:ext>
            </a:extLst>
          </p:cNvPr>
          <p:cNvCxnSpPr>
            <a:cxnSpLocks/>
          </p:cNvCxnSpPr>
          <p:nvPr/>
        </p:nvCxnSpPr>
        <p:spPr>
          <a:xfrm flipV="1">
            <a:off x="10066020" y="1274064"/>
            <a:ext cx="0" cy="1661160"/>
          </a:xfrm>
          <a:prstGeom prst="line">
            <a:avLst/>
          </a:prstGeom>
          <a:ln w="3175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DAFDF6-6485-9EDD-869C-EAFDA10B6EF2}"/>
              </a:ext>
            </a:extLst>
          </p:cNvPr>
          <p:cNvSpPr txBox="1"/>
          <p:nvPr/>
        </p:nvSpPr>
        <p:spPr>
          <a:xfrm>
            <a:off x="4006182" y="5672107"/>
            <a:ext cx="127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8 Clusters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35F4B1-A02D-4071-C85B-1048C2A29FD8}"/>
              </a:ext>
            </a:extLst>
          </p:cNvPr>
          <p:cNvSpPr txBox="1"/>
          <p:nvPr/>
        </p:nvSpPr>
        <p:spPr>
          <a:xfrm>
            <a:off x="9863323" y="5596428"/>
            <a:ext cx="127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5 Clusters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703903-B7B3-65FB-8665-C57ADE6DF3AB}"/>
              </a:ext>
            </a:extLst>
          </p:cNvPr>
          <p:cNvSpPr txBox="1"/>
          <p:nvPr/>
        </p:nvSpPr>
        <p:spPr>
          <a:xfrm>
            <a:off x="7254270" y="123715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PCA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4EF545-0950-25BF-E5B2-295703EFC901}"/>
              </a:ext>
            </a:extLst>
          </p:cNvPr>
          <p:cNvSpPr txBox="1"/>
          <p:nvPr/>
        </p:nvSpPr>
        <p:spPr>
          <a:xfrm>
            <a:off x="10157460" y="1213802"/>
            <a:ext cx="11398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K-means</a:t>
            </a:r>
          </a:p>
          <a:p>
            <a:r>
              <a:rPr lang="en-US" altLang="ko-KR" sz="1600" b="1" dirty="0"/>
              <a:t>clustering</a:t>
            </a:r>
            <a:endParaRPr lang="ko-KR" altLang="en-US" sz="1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C92B6D-5F91-EA0D-ACA7-76DDA15960D2}"/>
              </a:ext>
            </a:extLst>
          </p:cNvPr>
          <p:cNvSpPr txBox="1"/>
          <p:nvPr/>
        </p:nvSpPr>
        <p:spPr>
          <a:xfrm>
            <a:off x="7111919" y="4796211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2020.11.1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FDDAD8B-750E-FDC2-9D22-BDFA2783977A}"/>
              </a:ext>
            </a:extLst>
          </p:cNvPr>
          <p:cNvCxnSpPr/>
          <p:nvPr/>
        </p:nvCxnSpPr>
        <p:spPr>
          <a:xfrm>
            <a:off x="7345680" y="5075947"/>
            <a:ext cx="0" cy="889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52D6F9E-9D84-08FB-6243-3217299CB816}"/>
              </a:ext>
            </a:extLst>
          </p:cNvPr>
          <p:cNvSpPr txBox="1"/>
          <p:nvPr/>
        </p:nvSpPr>
        <p:spPr>
          <a:xfrm>
            <a:off x="6364165" y="92783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4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A4EDE0-6E15-A7FF-BF35-CFC933B6D0E1}"/>
              </a:ext>
            </a:extLst>
          </p:cNvPr>
          <p:cNvSpPr txBox="1"/>
          <p:nvPr/>
        </p:nvSpPr>
        <p:spPr>
          <a:xfrm>
            <a:off x="9907162" y="91345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8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E1756230-6C81-A30A-B165-A447EE48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6100" y="6492875"/>
            <a:ext cx="2743200" cy="365125"/>
          </a:xfrm>
        </p:spPr>
        <p:txBody>
          <a:bodyPr/>
          <a:lstStyle/>
          <a:p>
            <a:r>
              <a:rPr lang="en-US" altLang="ko-KR" sz="2000" b="1" dirty="0"/>
              <a:t>10/28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8573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884D852-E49A-BE85-B998-F31DB1ED4650}"/>
              </a:ext>
            </a:extLst>
          </p:cNvPr>
          <p:cNvSpPr/>
          <p:nvPr/>
        </p:nvSpPr>
        <p:spPr>
          <a:xfrm>
            <a:off x="285135" y="216309"/>
            <a:ext cx="3838920" cy="678425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accent1"/>
                </a:solidFill>
              </a:rPr>
              <a:t>연구 방법 </a:t>
            </a:r>
            <a:r>
              <a:rPr lang="en-US" altLang="ko-KR" sz="3600" b="1" dirty="0">
                <a:solidFill>
                  <a:schemeClr val="accent1"/>
                </a:solidFill>
              </a:rPr>
              <a:t>- RNN</a:t>
            </a:r>
            <a:endParaRPr lang="ko-KR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5E2F601-DCD7-4030-357D-F3C2D03A7A50}"/>
              </a:ext>
            </a:extLst>
          </p:cNvPr>
          <p:cNvSpPr/>
          <p:nvPr/>
        </p:nvSpPr>
        <p:spPr>
          <a:xfrm>
            <a:off x="1939282" y="3479773"/>
            <a:ext cx="1828800" cy="275303"/>
          </a:xfrm>
          <a:prstGeom prst="roundRect">
            <a:avLst/>
          </a:prstGeom>
          <a:solidFill>
            <a:schemeClr val="accent4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Variables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7BE99910-6141-E214-5E6E-C4BF72841CD6}"/>
              </a:ext>
            </a:extLst>
          </p:cNvPr>
          <p:cNvSpPr/>
          <p:nvPr/>
        </p:nvSpPr>
        <p:spPr>
          <a:xfrm rot="10800000">
            <a:off x="1851356" y="2974453"/>
            <a:ext cx="2004649" cy="505319"/>
          </a:xfrm>
          <a:prstGeom prst="trapezoid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C4BC9B5-E4E8-B3A0-4F57-982EC421708C}"/>
              </a:ext>
            </a:extLst>
          </p:cNvPr>
          <p:cNvSpPr/>
          <p:nvPr/>
        </p:nvSpPr>
        <p:spPr>
          <a:xfrm>
            <a:off x="1776347" y="2679487"/>
            <a:ext cx="2154667" cy="29496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Dense Layer</a:t>
            </a:r>
            <a:endParaRPr lang="ko-KR" altLang="en-US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150332-35C6-7A58-3A40-ED4FD772307E}"/>
                  </a:ext>
                </a:extLst>
              </p:cNvPr>
              <p:cNvSpPr txBox="1"/>
              <p:nvPr/>
            </p:nvSpPr>
            <p:spPr>
              <a:xfrm>
                <a:off x="2598512" y="3755076"/>
                <a:ext cx="5103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150332-35C6-7A58-3A40-ED4FD7723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512" y="3755076"/>
                <a:ext cx="510332" cy="276999"/>
              </a:xfrm>
              <a:prstGeom prst="rect">
                <a:avLst/>
              </a:prstGeom>
              <a:blipFill>
                <a:blip r:embed="rId3"/>
                <a:stretch>
                  <a:fillRect l="-3571" r="-119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6D84C3-7EE5-2089-1AB5-A9F8FDAC52A6}"/>
                  </a:ext>
                </a:extLst>
              </p:cNvPr>
              <p:cNvSpPr txBox="1"/>
              <p:nvPr/>
            </p:nvSpPr>
            <p:spPr>
              <a:xfrm>
                <a:off x="2609605" y="3088612"/>
                <a:ext cx="4881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6D84C3-7EE5-2089-1AB5-A9F8FDAC5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605" y="3088612"/>
                <a:ext cx="488147" cy="276999"/>
              </a:xfrm>
              <a:prstGeom prst="rect">
                <a:avLst/>
              </a:prstGeom>
              <a:blipFill>
                <a:blip r:embed="rId4"/>
                <a:stretch>
                  <a:fillRect l="-7500" r="-2500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D3305E-BE68-89B4-E730-7A4EDFA222C8}"/>
                  </a:ext>
                </a:extLst>
              </p:cNvPr>
              <p:cNvSpPr txBox="1"/>
              <p:nvPr/>
            </p:nvSpPr>
            <p:spPr>
              <a:xfrm>
                <a:off x="1776347" y="2357284"/>
                <a:ext cx="5173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D3305E-BE68-89B4-E730-7A4EDFA22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347" y="2357284"/>
                <a:ext cx="517386" cy="276999"/>
              </a:xfrm>
              <a:prstGeom prst="rect">
                <a:avLst/>
              </a:prstGeom>
              <a:blipFill>
                <a:blip r:embed="rId5"/>
                <a:stretch>
                  <a:fillRect l="-8235" r="-1176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1A70540-65D5-294B-B338-B6582DC520DC}"/>
              </a:ext>
            </a:extLst>
          </p:cNvPr>
          <p:cNvSpPr/>
          <p:nvPr/>
        </p:nvSpPr>
        <p:spPr>
          <a:xfrm>
            <a:off x="4988561" y="3492064"/>
            <a:ext cx="1828800" cy="275303"/>
          </a:xfrm>
          <a:prstGeom prst="roundRect">
            <a:avLst/>
          </a:prstGeom>
          <a:solidFill>
            <a:schemeClr val="accent4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Variables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6" name="사다리꼴 15">
            <a:extLst>
              <a:ext uri="{FF2B5EF4-FFF2-40B4-BE49-F238E27FC236}">
                <a16:creationId xmlns:a16="http://schemas.microsoft.com/office/drawing/2014/main" id="{44EE5ECC-4133-B3E7-A155-E55B0E456F47}"/>
              </a:ext>
            </a:extLst>
          </p:cNvPr>
          <p:cNvSpPr/>
          <p:nvPr/>
        </p:nvSpPr>
        <p:spPr>
          <a:xfrm rot="10800000">
            <a:off x="4900635" y="2986744"/>
            <a:ext cx="2004649" cy="505319"/>
          </a:xfrm>
          <a:prstGeom prst="trapezoid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892DA2F-E743-CDDA-EAA4-FA38E6A949C1}"/>
              </a:ext>
            </a:extLst>
          </p:cNvPr>
          <p:cNvSpPr/>
          <p:nvPr/>
        </p:nvSpPr>
        <p:spPr>
          <a:xfrm>
            <a:off x="4825626" y="2691778"/>
            <a:ext cx="2154667" cy="29496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Dense Layer</a:t>
            </a:r>
            <a:endParaRPr lang="ko-KR" altLang="en-US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FE5629-0B6D-9D77-BAA7-7902C3F4381D}"/>
                  </a:ext>
                </a:extLst>
              </p:cNvPr>
              <p:cNvSpPr txBox="1"/>
              <p:nvPr/>
            </p:nvSpPr>
            <p:spPr>
              <a:xfrm>
                <a:off x="5647791" y="3767367"/>
                <a:ext cx="5103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FE5629-0B6D-9D77-BAA7-7902C3F43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791" y="3767367"/>
                <a:ext cx="510333" cy="276999"/>
              </a:xfrm>
              <a:prstGeom prst="rect">
                <a:avLst/>
              </a:prstGeom>
              <a:blipFill>
                <a:blip r:embed="rId6"/>
                <a:stretch>
                  <a:fillRect l="-3571" r="-1190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B8EAEB0-05A3-BFD6-C873-B1A768EE921B}"/>
                  </a:ext>
                </a:extLst>
              </p:cNvPr>
              <p:cNvSpPr txBox="1"/>
              <p:nvPr/>
            </p:nvSpPr>
            <p:spPr>
              <a:xfrm>
                <a:off x="5658884" y="3100903"/>
                <a:ext cx="4881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B8EAEB0-05A3-BFD6-C873-B1A768EE9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884" y="3100903"/>
                <a:ext cx="488147" cy="276999"/>
              </a:xfrm>
              <a:prstGeom prst="rect">
                <a:avLst/>
              </a:prstGeom>
              <a:blipFill>
                <a:blip r:embed="rId7"/>
                <a:stretch>
                  <a:fillRect l="-7500" r="-2500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13AED1-E36B-8CA2-DC93-FEA984946432}"/>
                  </a:ext>
                </a:extLst>
              </p:cNvPr>
              <p:cNvSpPr txBox="1"/>
              <p:nvPr/>
            </p:nvSpPr>
            <p:spPr>
              <a:xfrm>
                <a:off x="4825626" y="2369575"/>
                <a:ext cx="5173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13AED1-E36B-8CA2-DC93-FEA984946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626" y="2369575"/>
                <a:ext cx="517386" cy="276999"/>
              </a:xfrm>
              <a:prstGeom prst="rect">
                <a:avLst/>
              </a:prstGeom>
              <a:blipFill>
                <a:blip r:embed="rId8"/>
                <a:stretch>
                  <a:fillRect l="-8333" r="-119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475A593-5A32-7F50-0A9E-215D09AFED5A}"/>
              </a:ext>
            </a:extLst>
          </p:cNvPr>
          <p:cNvSpPr/>
          <p:nvPr/>
        </p:nvSpPr>
        <p:spPr>
          <a:xfrm>
            <a:off x="7928041" y="3476086"/>
            <a:ext cx="1828800" cy="275303"/>
          </a:xfrm>
          <a:prstGeom prst="roundRect">
            <a:avLst/>
          </a:prstGeom>
          <a:solidFill>
            <a:schemeClr val="accent4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Variables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2" name="사다리꼴 21">
            <a:extLst>
              <a:ext uri="{FF2B5EF4-FFF2-40B4-BE49-F238E27FC236}">
                <a16:creationId xmlns:a16="http://schemas.microsoft.com/office/drawing/2014/main" id="{2040D5C2-993E-80D2-B0F5-66D24FCF01A0}"/>
              </a:ext>
            </a:extLst>
          </p:cNvPr>
          <p:cNvSpPr/>
          <p:nvPr/>
        </p:nvSpPr>
        <p:spPr>
          <a:xfrm rot="10800000">
            <a:off x="7840115" y="2970766"/>
            <a:ext cx="2004649" cy="505319"/>
          </a:xfrm>
          <a:prstGeom prst="trapezoid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C9DCD47-4D3C-BEA6-885B-5649B232B72B}"/>
              </a:ext>
            </a:extLst>
          </p:cNvPr>
          <p:cNvSpPr/>
          <p:nvPr/>
        </p:nvSpPr>
        <p:spPr>
          <a:xfrm>
            <a:off x="7765106" y="2675800"/>
            <a:ext cx="2154667" cy="29496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Dense Layer</a:t>
            </a:r>
            <a:endParaRPr lang="ko-KR" altLang="en-US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98F76B-7070-F9E7-1A63-C6193AE96EE0}"/>
                  </a:ext>
                </a:extLst>
              </p:cNvPr>
              <p:cNvSpPr txBox="1"/>
              <p:nvPr/>
            </p:nvSpPr>
            <p:spPr>
              <a:xfrm>
                <a:off x="8697076" y="3751389"/>
                <a:ext cx="2907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98F76B-7070-F9E7-1A63-C6193AE96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076" y="3751389"/>
                <a:ext cx="290721" cy="276999"/>
              </a:xfrm>
              <a:prstGeom prst="rect">
                <a:avLst/>
              </a:prstGeom>
              <a:blipFill>
                <a:blip r:embed="rId9"/>
                <a:stretch>
                  <a:fillRect l="-6383" r="-2128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46F88AC-080B-BE6E-0D0C-D909F565BBE0}"/>
                  </a:ext>
                </a:extLst>
              </p:cNvPr>
              <p:cNvSpPr txBox="1"/>
              <p:nvPr/>
            </p:nvSpPr>
            <p:spPr>
              <a:xfrm>
                <a:off x="8598364" y="3084925"/>
                <a:ext cx="4881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46F88AC-080B-BE6E-0D0C-D909F565B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364" y="3084925"/>
                <a:ext cx="488147" cy="276999"/>
              </a:xfrm>
              <a:prstGeom prst="rect">
                <a:avLst/>
              </a:prstGeom>
              <a:blipFill>
                <a:blip r:embed="rId10"/>
                <a:stretch>
                  <a:fillRect l="-7407" r="-1235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D85158C-5A76-319F-8D6F-C21F04C4BFAF}"/>
                  </a:ext>
                </a:extLst>
              </p:cNvPr>
              <p:cNvSpPr txBox="1"/>
              <p:nvPr/>
            </p:nvSpPr>
            <p:spPr>
              <a:xfrm>
                <a:off x="7765106" y="2353597"/>
                <a:ext cx="2977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D85158C-5A76-319F-8D6F-C21F04C4B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106" y="2353597"/>
                <a:ext cx="297774" cy="276999"/>
              </a:xfrm>
              <a:prstGeom prst="rect">
                <a:avLst/>
              </a:prstGeom>
              <a:blipFill>
                <a:blip r:embed="rId11"/>
                <a:stretch>
                  <a:fillRect l="-14286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3FC8EE35-D0EA-495B-CB4F-E045C98DF4F0}"/>
              </a:ext>
            </a:extLst>
          </p:cNvPr>
          <p:cNvSpPr/>
          <p:nvPr/>
        </p:nvSpPr>
        <p:spPr>
          <a:xfrm>
            <a:off x="4137122" y="2731106"/>
            <a:ext cx="482396" cy="216309"/>
          </a:xfrm>
          <a:prstGeom prst="rightArrow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E9FBECC3-3776-1D18-283B-5985BAE6AE85}"/>
              </a:ext>
            </a:extLst>
          </p:cNvPr>
          <p:cNvSpPr/>
          <p:nvPr/>
        </p:nvSpPr>
        <p:spPr>
          <a:xfrm>
            <a:off x="7131501" y="2715128"/>
            <a:ext cx="482396" cy="216309"/>
          </a:xfrm>
          <a:prstGeom prst="rightArrow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B176439-725C-9DA0-0022-602389E83C7B}"/>
                  </a:ext>
                </a:extLst>
              </p:cNvPr>
              <p:cNvSpPr txBox="1"/>
              <p:nvPr/>
            </p:nvSpPr>
            <p:spPr>
              <a:xfrm>
                <a:off x="4137122" y="2369575"/>
                <a:ext cx="4929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B176439-725C-9DA0-0022-602389E83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122" y="2369575"/>
                <a:ext cx="492955" cy="276999"/>
              </a:xfrm>
              <a:prstGeom prst="rect">
                <a:avLst/>
              </a:prstGeom>
              <a:blipFill>
                <a:blip r:embed="rId12"/>
                <a:stretch>
                  <a:fillRect l="-8642" r="-1235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A0F3660-288E-DCFD-99D9-3D03EC8ECBD6}"/>
                  </a:ext>
                </a:extLst>
              </p:cNvPr>
              <p:cNvSpPr txBox="1"/>
              <p:nvPr/>
            </p:nvSpPr>
            <p:spPr>
              <a:xfrm>
                <a:off x="7131501" y="2353596"/>
                <a:ext cx="4929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A0F3660-288E-DCFD-99D9-3D03EC8EC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501" y="2353596"/>
                <a:ext cx="492955" cy="276999"/>
              </a:xfrm>
              <a:prstGeom prst="rect">
                <a:avLst/>
              </a:prstGeom>
              <a:blipFill>
                <a:blip r:embed="rId13"/>
                <a:stretch>
                  <a:fillRect l="-8642" r="-1235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사다리꼴 30">
            <a:extLst>
              <a:ext uri="{FF2B5EF4-FFF2-40B4-BE49-F238E27FC236}">
                <a16:creationId xmlns:a16="http://schemas.microsoft.com/office/drawing/2014/main" id="{8291BFAB-3570-8709-5303-9C26340700C7}"/>
              </a:ext>
            </a:extLst>
          </p:cNvPr>
          <p:cNvSpPr/>
          <p:nvPr/>
        </p:nvSpPr>
        <p:spPr>
          <a:xfrm>
            <a:off x="7840111" y="2252500"/>
            <a:ext cx="2004649" cy="408526"/>
          </a:xfrm>
          <a:prstGeom prst="trapezoid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7A104F6-10A7-6B53-F243-2EF37F10553B}"/>
              </a:ext>
            </a:extLst>
          </p:cNvPr>
          <p:cNvSpPr/>
          <p:nvPr/>
        </p:nvSpPr>
        <p:spPr>
          <a:xfrm>
            <a:off x="7955046" y="1910244"/>
            <a:ext cx="1784919" cy="327481"/>
          </a:xfrm>
          <a:prstGeom prst="roundRect">
            <a:avLst/>
          </a:prstGeom>
          <a:solidFill>
            <a:schemeClr val="accent2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2"/>
                </a:solidFill>
              </a:rPr>
              <a:t>Predicted Variables</a:t>
            </a:r>
            <a:endParaRPr lang="ko-KR" altLang="en-US" sz="1300" b="1" dirty="0">
              <a:solidFill>
                <a:schemeClr val="tx2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5AC256A-585E-4D56-D648-8D2FB0CFAC1A}"/>
              </a:ext>
            </a:extLst>
          </p:cNvPr>
          <p:cNvSpPr/>
          <p:nvPr/>
        </p:nvSpPr>
        <p:spPr>
          <a:xfrm>
            <a:off x="6545558" y="5997425"/>
            <a:ext cx="1828800" cy="275303"/>
          </a:xfrm>
          <a:prstGeom prst="roundRect">
            <a:avLst/>
          </a:prstGeom>
          <a:solidFill>
            <a:schemeClr val="accent4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Variables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4" name="사다리꼴 33">
            <a:extLst>
              <a:ext uri="{FF2B5EF4-FFF2-40B4-BE49-F238E27FC236}">
                <a16:creationId xmlns:a16="http://schemas.microsoft.com/office/drawing/2014/main" id="{D881E89B-51DB-3530-67DC-4DAD0169B0B0}"/>
              </a:ext>
            </a:extLst>
          </p:cNvPr>
          <p:cNvSpPr/>
          <p:nvPr/>
        </p:nvSpPr>
        <p:spPr>
          <a:xfrm rot="10800000">
            <a:off x="6444743" y="5492105"/>
            <a:ext cx="2004649" cy="505319"/>
          </a:xfrm>
          <a:prstGeom prst="trapezoid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B0890EC-A364-18AB-1292-737C1B72EE34}"/>
              </a:ext>
            </a:extLst>
          </p:cNvPr>
          <p:cNvSpPr/>
          <p:nvPr/>
        </p:nvSpPr>
        <p:spPr>
          <a:xfrm>
            <a:off x="6382623" y="5197139"/>
            <a:ext cx="2154667" cy="29496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Dense Layer</a:t>
            </a:r>
            <a:endParaRPr lang="ko-KR" altLang="en-US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1B36373-EE74-7BF1-7919-DAA151E5065A}"/>
                  </a:ext>
                </a:extLst>
              </p:cNvPr>
              <p:cNvSpPr txBox="1"/>
              <p:nvPr/>
            </p:nvSpPr>
            <p:spPr>
              <a:xfrm>
                <a:off x="7335641" y="6259210"/>
                <a:ext cx="2907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1B36373-EE74-7BF1-7919-DAA151E50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641" y="6259210"/>
                <a:ext cx="290721" cy="276999"/>
              </a:xfrm>
              <a:prstGeom prst="rect">
                <a:avLst/>
              </a:prstGeom>
              <a:blipFill>
                <a:blip r:embed="rId14"/>
                <a:stretch>
                  <a:fillRect l="-625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0D3AACD-C4F7-4644-3E25-24658F0123CD}"/>
                  </a:ext>
                </a:extLst>
              </p:cNvPr>
              <p:cNvSpPr txBox="1"/>
              <p:nvPr/>
            </p:nvSpPr>
            <p:spPr>
              <a:xfrm>
                <a:off x="7215881" y="5606264"/>
                <a:ext cx="4881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0D3AACD-C4F7-4644-3E25-24658F012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881" y="5606264"/>
                <a:ext cx="488147" cy="276999"/>
              </a:xfrm>
              <a:prstGeom prst="rect">
                <a:avLst/>
              </a:prstGeom>
              <a:blipFill>
                <a:blip r:embed="rId15"/>
                <a:stretch>
                  <a:fillRect l="-8750" r="-2500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사다리꼴 38">
            <a:extLst>
              <a:ext uri="{FF2B5EF4-FFF2-40B4-BE49-F238E27FC236}">
                <a16:creationId xmlns:a16="http://schemas.microsoft.com/office/drawing/2014/main" id="{F82E7466-3416-7747-3847-544C35BB2C41}"/>
              </a:ext>
            </a:extLst>
          </p:cNvPr>
          <p:cNvSpPr/>
          <p:nvPr/>
        </p:nvSpPr>
        <p:spPr>
          <a:xfrm>
            <a:off x="6457628" y="4773839"/>
            <a:ext cx="2004649" cy="408526"/>
          </a:xfrm>
          <a:prstGeom prst="trapezoid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7CC4131-6D45-B9BB-3446-31B5BC56BC05}"/>
              </a:ext>
            </a:extLst>
          </p:cNvPr>
          <p:cNvSpPr/>
          <p:nvPr/>
        </p:nvSpPr>
        <p:spPr>
          <a:xfrm>
            <a:off x="6572563" y="4431583"/>
            <a:ext cx="1784919" cy="327481"/>
          </a:xfrm>
          <a:prstGeom prst="roundRect">
            <a:avLst/>
          </a:prstGeom>
          <a:solidFill>
            <a:schemeClr val="accent2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2"/>
                </a:solidFill>
              </a:rPr>
              <a:t>Predicted Variables</a:t>
            </a:r>
            <a:endParaRPr lang="ko-KR" altLang="en-US" sz="1300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4291CD-60B7-8B4A-4535-71698813927B}"/>
                  </a:ext>
                </a:extLst>
              </p:cNvPr>
              <p:cNvSpPr txBox="1"/>
              <p:nvPr/>
            </p:nvSpPr>
            <p:spPr>
              <a:xfrm>
                <a:off x="8598364" y="2318263"/>
                <a:ext cx="495970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4291CD-60B7-8B4A-4535-716988139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364" y="2318263"/>
                <a:ext cx="495970" cy="298928"/>
              </a:xfrm>
              <a:prstGeom prst="rect">
                <a:avLst/>
              </a:prstGeom>
              <a:blipFill>
                <a:blip r:embed="rId16"/>
                <a:stretch>
                  <a:fillRect l="-7317" r="-4878"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그룹 67">
            <a:extLst>
              <a:ext uri="{FF2B5EF4-FFF2-40B4-BE49-F238E27FC236}">
                <a16:creationId xmlns:a16="http://schemas.microsoft.com/office/drawing/2014/main" id="{E0FF0A9A-A398-EC93-D833-FEE2D91951C5}"/>
              </a:ext>
            </a:extLst>
          </p:cNvPr>
          <p:cNvGrpSpPr/>
          <p:nvPr/>
        </p:nvGrpSpPr>
        <p:grpSpPr>
          <a:xfrm>
            <a:off x="6083406" y="5018467"/>
            <a:ext cx="2596893" cy="393277"/>
            <a:chOff x="1157235" y="4642384"/>
            <a:chExt cx="2596893" cy="393277"/>
          </a:xfrm>
        </p:grpSpPr>
        <p:sp>
          <p:nvSpPr>
            <p:cNvPr id="51" name="원호 50">
              <a:extLst>
                <a:ext uri="{FF2B5EF4-FFF2-40B4-BE49-F238E27FC236}">
                  <a16:creationId xmlns:a16="http://schemas.microsoft.com/office/drawing/2014/main" id="{3DEAADA0-25F9-7A03-D9E5-7679FE720767}"/>
                </a:ext>
              </a:extLst>
            </p:cNvPr>
            <p:cNvSpPr/>
            <p:nvPr/>
          </p:nvSpPr>
          <p:spPr>
            <a:xfrm>
              <a:off x="3429270" y="4642384"/>
              <a:ext cx="324858" cy="343408"/>
            </a:xfrm>
            <a:prstGeom prst="arc">
              <a:avLst>
                <a:gd name="adj1" fmla="val 16200000"/>
                <a:gd name="adj2" fmla="val 5449615"/>
              </a:avLst>
            </a:prstGeom>
            <a:ln w="38100">
              <a:solidFill>
                <a:schemeClr val="accent2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A6722712-CAB7-327E-4550-F34447CE7E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9664" y="4642384"/>
              <a:ext cx="2274575" cy="0"/>
            </a:xfrm>
            <a:prstGeom prst="line">
              <a:avLst/>
            </a:prstGeom>
            <a:ln w="38100">
              <a:solidFill>
                <a:schemeClr val="accent2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원호 55">
              <a:extLst>
                <a:ext uri="{FF2B5EF4-FFF2-40B4-BE49-F238E27FC236}">
                  <a16:creationId xmlns:a16="http://schemas.microsoft.com/office/drawing/2014/main" id="{41ED0B44-0BA0-1366-8854-413B27243A42}"/>
                </a:ext>
              </a:extLst>
            </p:cNvPr>
            <p:cNvSpPr/>
            <p:nvPr/>
          </p:nvSpPr>
          <p:spPr>
            <a:xfrm rot="10800000">
              <a:off x="1157235" y="4642384"/>
              <a:ext cx="324858" cy="343408"/>
            </a:xfrm>
            <a:prstGeom prst="arc">
              <a:avLst>
                <a:gd name="adj1" fmla="val 16200000"/>
                <a:gd name="adj2" fmla="val 5449615"/>
              </a:avLst>
            </a:prstGeom>
            <a:ln w="38100">
              <a:solidFill>
                <a:schemeClr val="accent2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7B267427-C968-3CD1-D693-A24B8159577E}"/>
                </a:ext>
              </a:extLst>
            </p:cNvPr>
            <p:cNvSpPr/>
            <p:nvPr/>
          </p:nvSpPr>
          <p:spPr>
            <a:xfrm rot="19767286">
              <a:off x="1287072" y="4905445"/>
              <a:ext cx="149860" cy="130216"/>
            </a:xfrm>
            <a:prstGeom prst="triangle">
              <a:avLst/>
            </a:prstGeom>
            <a:solidFill>
              <a:schemeClr val="accent2">
                <a:alpha val="70000"/>
              </a:schemeClr>
            </a:solidFill>
            <a:ln>
              <a:solidFill>
                <a:schemeClr val="accent1">
                  <a:shade val="15000"/>
                  <a:alpha val="3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068CE37-523F-932F-8A00-73F468C80B85}"/>
                  </a:ext>
                </a:extLst>
              </p:cNvPr>
              <p:cNvSpPr txBox="1"/>
              <p:nvPr/>
            </p:nvSpPr>
            <p:spPr>
              <a:xfrm>
                <a:off x="5547988" y="5043865"/>
                <a:ext cx="4929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068CE37-523F-932F-8A00-73F468C80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988" y="5043865"/>
                <a:ext cx="492955" cy="276999"/>
              </a:xfrm>
              <a:prstGeom prst="rect">
                <a:avLst/>
              </a:prstGeom>
              <a:blipFill>
                <a:blip r:embed="rId17"/>
                <a:stretch>
                  <a:fillRect l="-7407" r="-1235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말풍선: 타원형 71">
            <a:extLst>
              <a:ext uri="{FF2B5EF4-FFF2-40B4-BE49-F238E27FC236}">
                <a16:creationId xmlns:a16="http://schemas.microsoft.com/office/drawing/2014/main" id="{0CA6387D-E137-BE3C-F4FA-1F73FE127ECF}"/>
              </a:ext>
            </a:extLst>
          </p:cNvPr>
          <p:cNvSpPr/>
          <p:nvPr/>
        </p:nvSpPr>
        <p:spPr>
          <a:xfrm>
            <a:off x="8697076" y="4464559"/>
            <a:ext cx="2004649" cy="505320"/>
          </a:xfrm>
          <a:prstGeom prst="wedgeEllipseCallout">
            <a:avLst>
              <a:gd name="adj1" fmla="val -49954"/>
              <a:gd name="adj2" fmla="val 60725"/>
            </a:avLst>
          </a:pr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Recurrent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FAC288-B54D-6545-46FF-5B48BE729830}"/>
                  </a:ext>
                </a:extLst>
              </p:cNvPr>
              <p:cNvSpPr txBox="1"/>
              <p:nvPr/>
            </p:nvSpPr>
            <p:spPr>
              <a:xfrm>
                <a:off x="2291807" y="4635340"/>
                <a:ext cx="3102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FAC288-B54D-6545-46FF-5B48BE729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807" y="4635340"/>
                <a:ext cx="3102003" cy="276999"/>
              </a:xfrm>
              <a:prstGeom prst="rect">
                <a:avLst/>
              </a:prstGeom>
              <a:blipFill>
                <a:blip r:embed="rId18"/>
                <a:stretch>
                  <a:fillRect l="-982" r="-1965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B8F1A6-132B-85FD-AC8B-29F3DA2FF9D0}"/>
                  </a:ext>
                </a:extLst>
              </p:cNvPr>
              <p:cNvSpPr txBox="1"/>
              <p:nvPr/>
            </p:nvSpPr>
            <p:spPr>
              <a:xfrm>
                <a:off x="2291807" y="5065827"/>
                <a:ext cx="26627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B8F1A6-132B-85FD-AC8B-29F3DA2FF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807" y="5065827"/>
                <a:ext cx="2662780" cy="276999"/>
              </a:xfrm>
              <a:prstGeom prst="rect">
                <a:avLst/>
              </a:prstGeom>
              <a:blipFill>
                <a:blip r:embed="rId19"/>
                <a:stretch>
                  <a:fillRect l="-1144" r="-228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C5ABFB-48E7-6064-BF91-9EA978541163}"/>
                  </a:ext>
                </a:extLst>
              </p:cNvPr>
              <p:cNvSpPr txBox="1"/>
              <p:nvPr/>
            </p:nvSpPr>
            <p:spPr>
              <a:xfrm>
                <a:off x="2291807" y="5516465"/>
                <a:ext cx="156138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C5ABFB-48E7-6064-BF91-9EA978541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807" y="5516465"/>
                <a:ext cx="1561389" cy="298928"/>
              </a:xfrm>
              <a:prstGeom prst="rect">
                <a:avLst/>
              </a:prstGeom>
              <a:blipFill>
                <a:blip r:embed="rId20"/>
                <a:stretch>
                  <a:fillRect l="-2344" r="-4297"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C3F596A-75F2-B715-786E-6143D0330BBF}"/>
              </a:ext>
            </a:extLst>
          </p:cNvPr>
          <p:cNvSpPr txBox="1"/>
          <p:nvPr/>
        </p:nvSpPr>
        <p:spPr>
          <a:xfrm>
            <a:off x="677062" y="1062065"/>
            <a:ext cx="1113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</a:t>
            </a:r>
            <a:r>
              <a:rPr lang="ko-KR" altLang="en-US" sz="2000" b="1" dirty="0"/>
              <a:t>전통적 인공신경망 기법인 </a:t>
            </a:r>
            <a:r>
              <a:rPr lang="en-US" altLang="ko-KR" sz="2000" b="1" dirty="0"/>
              <a:t>ANN(Artificial Neural Network)</a:t>
            </a:r>
            <a:r>
              <a:rPr lang="ko-KR" altLang="en-US" sz="2000" b="1" dirty="0"/>
              <a:t>는 데이터의 시계열적 특성을 고려하지 않는 특징이 있음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따라서 이를 고려한 기법인 </a:t>
            </a:r>
            <a:r>
              <a:rPr lang="en-US" altLang="ko-KR" sz="2000" b="1" dirty="0"/>
              <a:t>RNN(Recurrent Neural Network)</a:t>
            </a:r>
            <a:r>
              <a:rPr lang="ko-KR" altLang="en-US" sz="2000" b="1" dirty="0"/>
              <a:t>가 생김</a:t>
            </a: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63443BC7-4560-7869-8955-16285E1E82D1}"/>
              </a:ext>
            </a:extLst>
          </p:cNvPr>
          <p:cNvSpPr/>
          <p:nvPr/>
        </p:nvSpPr>
        <p:spPr>
          <a:xfrm>
            <a:off x="464192" y="1190222"/>
            <a:ext cx="141258" cy="143796"/>
          </a:xfrm>
          <a:prstGeom prst="flowChartConnector">
            <a:avLst/>
          </a:prstGeom>
          <a:solidFill>
            <a:schemeClr val="accent1">
              <a:alpha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54FC138B-2BE8-D220-2E27-E5D65F9B869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165075" y="200899"/>
            <a:ext cx="1856983" cy="564322"/>
          </a:xfrm>
          <a:prstGeom prst="rect">
            <a:avLst/>
          </a:prstGeom>
        </p:spPr>
      </p:pic>
      <p:sp>
        <p:nvSpPr>
          <p:cNvPr id="44" name="슬라이드 번호 개체 틀 4">
            <a:extLst>
              <a:ext uri="{FF2B5EF4-FFF2-40B4-BE49-F238E27FC236}">
                <a16:creationId xmlns:a16="http://schemas.microsoft.com/office/drawing/2014/main" id="{198E742E-BD47-7624-AE1E-A2DA4B945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6100" y="6492875"/>
            <a:ext cx="2743200" cy="365125"/>
          </a:xfrm>
        </p:spPr>
        <p:txBody>
          <a:bodyPr/>
          <a:lstStyle/>
          <a:p>
            <a:r>
              <a:rPr lang="en-US" altLang="ko-KR" sz="2000" b="1" dirty="0"/>
              <a:t>11/28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4910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884D852-E49A-BE85-B998-F31DB1ED4650}"/>
              </a:ext>
            </a:extLst>
          </p:cNvPr>
          <p:cNvSpPr/>
          <p:nvPr/>
        </p:nvSpPr>
        <p:spPr>
          <a:xfrm>
            <a:off x="285134" y="216309"/>
            <a:ext cx="3835453" cy="678425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accent1"/>
                </a:solidFill>
              </a:rPr>
              <a:t>연구 방법 </a:t>
            </a:r>
            <a:r>
              <a:rPr lang="en-US" altLang="ko-KR" sz="3600" b="1" dirty="0">
                <a:solidFill>
                  <a:schemeClr val="accent1"/>
                </a:solidFill>
              </a:rPr>
              <a:t>- RNN</a:t>
            </a:r>
            <a:endParaRPr lang="ko-KR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28C915D-A774-D2A8-D539-60887AA924FB}"/>
              </a:ext>
            </a:extLst>
          </p:cNvPr>
          <p:cNvSpPr/>
          <p:nvPr/>
        </p:nvSpPr>
        <p:spPr>
          <a:xfrm>
            <a:off x="1194521" y="1326664"/>
            <a:ext cx="5931998" cy="494956"/>
          </a:xfrm>
          <a:prstGeom prst="roundRect">
            <a:avLst/>
          </a:prstGeom>
          <a:solidFill>
            <a:srgbClr val="FFFF00">
              <a:alpha val="20000"/>
            </a:srgbClr>
          </a:solidFill>
          <a:ln w="22225">
            <a:solidFill>
              <a:schemeClr val="tx2"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1. Loss </a:t>
            </a:r>
            <a:r>
              <a:rPr lang="ko-KR" altLang="en-US" b="1" dirty="0">
                <a:solidFill>
                  <a:schemeClr val="tx1"/>
                </a:solidFill>
              </a:rPr>
              <a:t>계산하기 </a:t>
            </a:r>
            <a:r>
              <a:rPr lang="en-US" altLang="ko-KR" b="1" dirty="0">
                <a:solidFill>
                  <a:schemeClr val="tx1"/>
                </a:solidFill>
              </a:rPr>
              <a:t>: Forward propagation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7180AC8-9064-B54F-1882-BF1B743EAAEB}"/>
              </a:ext>
            </a:extLst>
          </p:cNvPr>
          <p:cNvSpPr/>
          <p:nvPr/>
        </p:nvSpPr>
        <p:spPr>
          <a:xfrm>
            <a:off x="1194520" y="3080852"/>
            <a:ext cx="5931998" cy="494956"/>
          </a:xfrm>
          <a:prstGeom prst="roundRect">
            <a:avLst/>
          </a:prstGeom>
          <a:solidFill>
            <a:srgbClr val="FFFF00">
              <a:alpha val="20000"/>
            </a:srgbClr>
          </a:solidFill>
          <a:ln w="22225">
            <a:solidFill>
              <a:schemeClr val="tx2"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2. Gradient </a:t>
            </a:r>
            <a:r>
              <a:rPr lang="ko-KR" altLang="en-US" b="1" dirty="0">
                <a:solidFill>
                  <a:schemeClr val="tx1"/>
                </a:solidFill>
              </a:rPr>
              <a:t>계산하기 </a:t>
            </a:r>
            <a:r>
              <a:rPr lang="en-US" altLang="ko-KR" b="1" dirty="0">
                <a:solidFill>
                  <a:schemeClr val="tx1"/>
                </a:solidFill>
              </a:rPr>
              <a:t>: Backward propagation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5EF3518-0511-8F38-FB72-5EC792989D45}"/>
              </a:ext>
            </a:extLst>
          </p:cNvPr>
          <p:cNvSpPr/>
          <p:nvPr/>
        </p:nvSpPr>
        <p:spPr>
          <a:xfrm>
            <a:off x="1194520" y="4835040"/>
            <a:ext cx="5931998" cy="494956"/>
          </a:xfrm>
          <a:prstGeom prst="roundRect">
            <a:avLst/>
          </a:prstGeom>
          <a:solidFill>
            <a:srgbClr val="FFFF00">
              <a:alpha val="20000"/>
            </a:srgbClr>
          </a:solidFill>
          <a:ln w="22225">
            <a:solidFill>
              <a:schemeClr val="tx2"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3. Parameter Update (</a:t>
            </a:r>
            <a:r>
              <a:rPr lang="ko-KR" altLang="en-US" b="1" dirty="0">
                <a:solidFill>
                  <a:schemeClr val="tx1"/>
                </a:solidFill>
              </a:rPr>
              <a:t>학습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7B858C-DBBF-65F5-4960-C2A3CFAA0972}"/>
                  </a:ext>
                </a:extLst>
              </p:cNvPr>
              <p:cNvSpPr txBox="1"/>
              <p:nvPr/>
            </p:nvSpPr>
            <p:spPr>
              <a:xfrm>
                <a:off x="2325451" y="2253550"/>
                <a:ext cx="3657155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특</m:t>
                    </m:r>
                  </m:oMath>
                </a14:m>
                <a:r>
                  <a:rPr lang="ko-KR" altLang="en-US" dirty="0"/>
                  <a:t>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h𝑦</m:t>
                        </m:r>
                      </m:sub>
                    </m:sSub>
                  </m:oMath>
                </a14:m>
                <a:r>
                  <a:rPr lang="ko-KR" altLang="en-US" dirty="0"/>
                  <a:t>일 때 </a:t>
                </a:r>
                <a:r>
                  <a:rPr lang="en-US" altLang="ko-KR" dirty="0"/>
                  <a:t>Loss </a:t>
                </a:r>
                <a:r>
                  <a:rPr lang="ko-KR" altLang="en-US" dirty="0"/>
                  <a:t>계산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7B858C-DBBF-65F5-4960-C2A3CFAA0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451" y="2253550"/>
                <a:ext cx="3657155" cy="298928"/>
              </a:xfrm>
              <a:prstGeom prst="rect">
                <a:avLst/>
              </a:prstGeom>
              <a:blipFill>
                <a:blip r:embed="rId3"/>
                <a:stretch>
                  <a:fillRect l="-2833" t="-28571" r="-3333" b="-367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E9F5B052-0290-585F-D73B-28665D6AFAA9}"/>
              </a:ext>
            </a:extLst>
          </p:cNvPr>
          <p:cNvSpPr/>
          <p:nvPr/>
        </p:nvSpPr>
        <p:spPr>
          <a:xfrm>
            <a:off x="3829566" y="1900652"/>
            <a:ext cx="648929" cy="1102738"/>
          </a:xfrm>
          <a:prstGeom prst="downArrow">
            <a:avLst/>
          </a:prstGeom>
          <a:solidFill>
            <a:srgbClr val="FFC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A2D71703-2C54-310D-B68F-C18AD131C0E3}"/>
              </a:ext>
            </a:extLst>
          </p:cNvPr>
          <p:cNvSpPr/>
          <p:nvPr/>
        </p:nvSpPr>
        <p:spPr>
          <a:xfrm>
            <a:off x="3836054" y="3653270"/>
            <a:ext cx="648929" cy="1085326"/>
          </a:xfrm>
          <a:prstGeom prst="downArrow">
            <a:avLst/>
          </a:prstGeom>
          <a:solidFill>
            <a:srgbClr val="FFC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왼쪽으로 구부러짐 17">
            <a:extLst>
              <a:ext uri="{FF2B5EF4-FFF2-40B4-BE49-F238E27FC236}">
                <a16:creationId xmlns:a16="http://schemas.microsoft.com/office/drawing/2014/main" id="{32173A01-8013-C498-D75D-56C45A6CC6A2}"/>
              </a:ext>
            </a:extLst>
          </p:cNvPr>
          <p:cNvSpPr/>
          <p:nvPr/>
        </p:nvSpPr>
        <p:spPr>
          <a:xfrm rot="10800000">
            <a:off x="236911" y="1376962"/>
            <a:ext cx="766916" cy="4256922"/>
          </a:xfrm>
          <a:prstGeom prst="curvedLeftArrow">
            <a:avLst/>
          </a:prstGeom>
          <a:solidFill>
            <a:schemeClr val="accent6">
              <a:alpha val="41000"/>
            </a:schemeClr>
          </a:solidFill>
          <a:ln w="12700">
            <a:solidFill>
              <a:schemeClr val="tx2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718971-E18C-F97C-6CD5-D7C7A90D43A9}"/>
                  </a:ext>
                </a:extLst>
              </p:cNvPr>
              <p:cNvSpPr txBox="1"/>
              <p:nvPr/>
            </p:nvSpPr>
            <p:spPr>
              <a:xfrm>
                <a:off x="1404603" y="3998076"/>
                <a:ext cx="5511830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h𝑦</m:t>
                        </m:r>
                      </m:sub>
                    </m:sSub>
                    <m:r>
                      <a:rPr lang="en-US" altLang="ko-KR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일 때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Loss</a:t>
                </a:r>
                <a:r>
                  <a:rPr lang="ko-KR" altLang="en-US" dirty="0"/>
                  <a:t>에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얼마나 영향을 미치는지</a:t>
                </a:r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718971-E18C-F97C-6CD5-D7C7A90D4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603" y="3998076"/>
                <a:ext cx="5511830" cy="298928"/>
              </a:xfrm>
              <a:prstGeom prst="rect">
                <a:avLst/>
              </a:prstGeom>
              <a:blipFill>
                <a:blip r:embed="rId4"/>
                <a:stretch>
                  <a:fillRect l="-1436" t="-28571" r="-2762" b="-367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D0CEE9-58D3-F883-DBF0-D1199EBED3E8}"/>
                  </a:ext>
                </a:extLst>
              </p:cNvPr>
              <p:cNvSpPr txBox="1"/>
              <p:nvPr/>
            </p:nvSpPr>
            <p:spPr>
              <a:xfrm>
                <a:off x="1307621" y="5569104"/>
                <a:ext cx="5705793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h𝑦</m:t>
                        </m:r>
                      </m:sub>
                    </m:sSub>
                    <m:r>
                      <a:rPr lang="en-US" altLang="ko-KR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를 어떻게 더 좋은 수치로 업데이트할지</a:t>
                </a:r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D0CEE9-58D3-F883-DBF0-D1199EBED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621" y="5569104"/>
                <a:ext cx="5705793" cy="298928"/>
              </a:xfrm>
              <a:prstGeom prst="rect">
                <a:avLst/>
              </a:prstGeom>
              <a:blipFill>
                <a:blip r:embed="rId5"/>
                <a:stretch>
                  <a:fillRect l="-1497" t="-28571" r="-2888" b="-367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49BE492-C8D4-ADA8-B05E-E8C6F8965338}"/>
                  </a:ext>
                </a:extLst>
              </p:cNvPr>
              <p:cNvSpPr txBox="1"/>
              <p:nvPr/>
            </p:nvSpPr>
            <p:spPr>
              <a:xfrm>
                <a:off x="1307621" y="6059768"/>
                <a:ext cx="5668218" cy="559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방</m:t>
                    </m:r>
                  </m:oMath>
                </a14:m>
                <a:r>
                  <a:rPr lang="ko-KR" altLang="en-US" dirty="0"/>
                  <a:t>향 </a:t>
                </a:r>
                <a:r>
                  <a:rPr lang="en-US" altLang="ko-KR" dirty="0"/>
                  <a:t>: Loss </a:t>
                </a:r>
                <a:r>
                  <a:rPr lang="ko-KR" altLang="en-US" dirty="0"/>
                  <a:t>를 줄이는 방향 </a:t>
                </a:r>
                <a:r>
                  <a:rPr lang="en-US" altLang="ko-KR" dirty="0"/>
                  <a:t>/ </a:t>
                </a:r>
                <a:r>
                  <a:rPr lang="ko-KR" altLang="en-US" dirty="0"/>
                  <a:t>학습 정도 </a:t>
                </a:r>
                <a:r>
                  <a:rPr lang="en-US" altLang="ko-KR" dirty="0"/>
                  <a:t>: Gradient </a:t>
                </a:r>
                <a:r>
                  <a:rPr lang="ko-KR" altLang="en-US" dirty="0"/>
                  <a:t>만큼</a:t>
                </a:r>
                <a:endParaRPr lang="en-US" altLang="ko-KR" dirty="0"/>
              </a:p>
              <a:p>
                <a:r>
                  <a:rPr lang="en-US" altLang="ko-KR" dirty="0"/>
                  <a:t>-&gt; Gradient Decent </a:t>
                </a:r>
                <a:r>
                  <a:rPr lang="ko-KR" altLang="en-US" dirty="0"/>
                  <a:t>방법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49BE492-C8D4-ADA8-B05E-E8C6F8965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621" y="6059768"/>
                <a:ext cx="5668218" cy="559192"/>
              </a:xfrm>
              <a:prstGeom prst="rect">
                <a:avLst/>
              </a:prstGeom>
              <a:blipFill>
                <a:blip r:embed="rId6"/>
                <a:stretch>
                  <a:fillRect l="-2583" t="-13043" r="-1722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C0C3DFE-4CDD-F0D2-0883-6148643D28F0}"/>
                  </a:ext>
                </a:extLst>
              </p:cNvPr>
              <p:cNvSpPr txBox="1"/>
              <p:nvPr/>
            </p:nvSpPr>
            <p:spPr>
              <a:xfrm>
                <a:off x="7378273" y="2000914"/>
                <a:ext cx="3531351" cy="6120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h𝑦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C0C3DFE-4CDD-F0D2-0883-6148643D2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73" y="2000914"/>
                <a:ext cx="3531351" cy="6120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0806C6-90E8-6946-315F-04AEC19D8F5A}"/>
                  </a:ext>
                </a:extLst>
              </p:cNvPr>
              <p:cNvSpPr txBox="1"/>
              <p:nvPr/>
            </p:nvSpPr>
            <p:spPr>
              <a:xfrm>
                <a:off x="7470659" y="2705746"/>
                <a:ext cx="4484431" cy="5427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2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sz="2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hh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200" dirty="0"/>
                  <a:t>)</a:t>
                </a:r>
                <a:endParaRPr lang="ko-KR" altLang="en-US" sz="2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0806C6-90E8-6946-315F-04AEC19D8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659" y="2705746"/>
                <a:ext cx="4484431" cy="542713"/>
              </a:xfrm>
              <a:prstGeom prst="rect">
                <a:avLst/>
              </a:prstGeom>
              <a:blipFill>
                <a:blip r:embed="rId8"/>
                <a:stretch>
                  <a:fillRect l="-136" t="-1124" b="-78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2F2BF2-C2B7-8010-78F4-E7523A14EC97}"/>
                  </a:ext>
                </a:extLst>
              </p:cNvPr>
              <p:cNvSpPr txBox="1"/>
              <p:nvPr/>
            </p:nvSpPr>
            <p:spPr>
              <a:xfrm>
                <a:off x="7470659" y="3401673"/>
                <a:ext cx="4484431" cy="5427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𝑥h</m:t>
                            </m:r>
                          </m:sub>
                        </m:sSub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200" dirty="0"/>
                  <a:t>)</a:t>
                </a:r>
                <a:endParaRPr lang="ko-KR" altLang="en-US" sz="2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2F2BF2-C2B7-8010-78F4-E7523A14E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659" y="3401673"/>
                <a:ext cx="4484431" cy="542713"/>
              </a:xfrm>
              <a:prstGeom prst="rect">
                <a:avLst/>
              </a:prstGeom>
              <a:blipFill>
                <a:blip r:embed="rId9"/>
                <a:stretch>
                  <a:fillRect l="-136" t="-1124" b="-78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377CAC-EFCF-6720-B931-70F6ECC16D9A}"/>
                  </a:ext>
                </a:extLst>
              </p:cNvPr>
              <p:cNvSpPr txBox="1"/>
              <p:nvPr/>
            </p:nvSpPr>
            <p:spPr>
              <a:xfrm>
                <a:off x="7597140" y="4835040"/>
                <a:ext cx="30655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377CAC-EFCF-6720-B931-70F6ECC16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140" y="4835040"/>
                <a:ext cx="3065583" cy="276999"/>
              </a:xfrm>
              <a:prstGeom prst="rect">
                <a:avLst/>
              </a:prstGeom>
              <a:blipFill>
                <a:blip r:embed="rId10"/>
                <a:stretch>
                  <a:fillRect l="-994" r="-1988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ABDD2C-4BCF-9952-704B-C107821FFE59}"/>
                  </a:ext>
                </a:extLst>
              </p:cNvPr>
              <p:cNvSpPr txBox="1"/>
              <p:nvPr/>
            </p:nvSpPr>
            <p:spPr>
              <a:xfrm>
                <a:off x="7597140" y="5329996"/>
                <a:ext cx="4120167" cy="573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ABDD2C-4BCF-9952-704B-C107821FF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140" y="5329996"/>
                <a:ext cx="4120167" cy="57349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8D2BACB-B69F-B622-A4B6-8116D2458E6A}"/>
              </a:ext>
            </a:extLst>
          </p:cNvPr>
          <p:cNvSpPr/>
          <p:nvPr/>
        </p:nvSpPr>
        <p:spPr>
          <a:xfrm>
            <a:off x="8362801" y="6184445"/>
            <a:ext cx="1534259" cy="309837"/>
          </a:xfrm>
          <a:prstGeom prst="roundRect">
            <a:avLst/>
          </a:prstGeom>
          <a:solidFill>
            <a:schemeClr val="accent2">
              <a:alpha val="2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0 ~ 1 </a:t>
            </a:r>
            <a:r>
              <a:rPr lang="ko-KR" altLang="en-US" sz="1400" b="1" dirty="0">
                <a:solidFill>
                  <a:schemeClr val="tx1"/>
                </a:solidFill>
              </a:rPr>
              <a:t>사이의 값</a:t>
            </a:r>
          </a:p>
        </p:txBody>
      </p:sp>
      <p:sp>
        <p:nvSpPr>
          <p:cNvPr id="17" name="화살표: 위로 굽음 16">
            <a:extLst>
              <a:ext uri="{FF2B5EF4-FFF2-40B4-BE49-F238E27FC236}">
                <a16:creationId xmlns:a16="http://schemas.microsoft.com/office/drawing/2014/main" id="{DA06D283-6583-12DC-BCB1-6A47EC19DF75}"/>
              </a:ext>
            </a:extLst>
          </p:cNvPr>
          <p:cNvSpPr/>
          <p:nvPr/>
        </p:nvSpPr>
        <p:spPr>
          <a:xfrm rot="5400000">
            <a:off x="7840816" y="6057250"/>
            <a:ext cx="335280" cy="340317"/>
          </a:xfrm>
          <a:prstGeom prst="bentUpArrow">
            <a:avLst/>
          </a:prstGeom>
          <a:solidFill>
            <a:schemeClr val="accent2">
              <a:alpha val="10000"/>
            </a:schemeClr>
          </a:solidFill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1DD0936-3DCF-4174-5B82-F87971A52B2F}"/>
              </a:ext>
            </a:extLst>
          </p:cNvPr>
          <p:cNvSpPr/>
          <p:nvPr/>
        </p:nvSpPr>
        <p:spPr>
          <a:xfrm>
            <a:off x="8312100" y="2611728"/>
            <a:ext cx="3531350" cy="1386347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F4F0CF7-D79C-F294-5925-508CE2D02D40}"/>
              </a:ext>
            </a:extLst>
          </p:cNvPr>
          <p:cNvSpPr/>
          <p:nvPr/>
        </p:nvSpPr>
        <p:spPr>
          <a:xfrm>
            <a:off x="8981529" y="4251132"/>
            <a:ext cx="2414058" cy="365951"/>
          </a:xfrm>
          <a:prstGeom prst="roundRect">
            <a:avLst/>
          </a:prstGeom>
          <a:solidFill>
            <a:schemeClr val="accent2">
              <a:alpha val="2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Vanishing Gradient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22" name="화살표: 위로 굽음 21">
            <a:extLst>
              <a:ext uri="{FF2B5EF4-FFF2-40B4-BE49-F238E27FC236}">
                <a16:creationId xmlns:a16="http://schemas.microsoft.com/office/drawing/2014/main" id="{FA46E706-9F8D-0982-B80A-5A17168CE1BE}"/>
              </a:ext>
            </a:extLst>
          </p:cNvPr>
          <p:cNvSpPr/>
          <p:nvPr/>
        </p:nvSpPr>
        <p:spPr>
          <a:xfrm rot="5400000">
            <a:off x="8459544" y="4123937"/>
            <a:ext cx="335280" cy="340317"/>
          </a:xfrm>
          <a:prstGeom prst="bentUpArrow">
            <a:avLst/>
          </a:prstGeom>
          <a:solidFill>
            <a:schemeClr val="accent2">
              <a:alpha val="10000"/>
            </a:schemeClr>
          </a:solidFill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129C822-4F62-DAC2-3CB3-193BF32423A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65075" y="200899"/>
            <a:ext cx="1856983" cy="564322"/>
          </a:xfrm>
          <a:prstGeom prst="rect">
            <a:avLst/>
          </a:prstGeom>
        </p:spPr>
      </p:pic>
      <p:sp>
        <p:nvSpPr>
          <p:cNvPr id="27" name="슬라이드 번호 개체 틀 4">
            <a:extLst>
              <a:ext uri="{FF2B5EF4-FFF2-40B4-BE49-F238E27FC236}">
                <a16:creationId xmlns:a16="http://schemas.microsoft.com/office/drawing/2014/main" id="{9BE632D1-F7C1-76EE-B954-D5AF2F56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6100" y="6492875"/>
            <a:ext cx="2743200" cy="365125"/>
          </a:xfrm>
        </p:spPr>
        <p:txBody>
          <a:bodyPr/>
          <a:lstStyle/>
          <a:p>
            <a:r>
              <a:rPr lang="en-US" altLang="ko-KR" sz="2000" b="1" dirty="0"/>
              <a:t>12/28</a:t>
            </a:r>
            <a:r>
              <a:rPr lang="ko-KR" alt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946EBD-ACF9-308E-B9F6-185E6A2A62A1}"/>
              </a:ext>
            </a:extLst>
          </p:cNvPr>
          <p:cNvSpPr txBox="1"/>
          <p:nvPr/>
        </p:nvSpPr>
        <p:spPr>
          <a:xfrm>
            <a:off x="-64813" y="3201758"/>
            <a:ext cx="112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Iteration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852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884D852-E49A-BE85-B998-F31DB1ED4650}"/>
              </a:ext>
            </a:extLst>
          </p:cNvPr>
          <p:cNvSpPr/>
          <p:nvPr/>
        </p:nvSpPr>
        <p:spPr>
          <a:xfrm>
            <a:off x="285134" y="216309"/>
            <a:ext cx="4011563" cy="678425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accent1"/>
                </a:solidFill>
              </a:rPr>
              <a:t>연구 방법 </a:t>
            </a:r>
            <a:r>
              <a:rPr lang="en-US" altLang="ko-KR" sz="3600" b="1" dirty="0">
                <a:solidFill>
                  <a:schemeClr val="accent1"/>
                </a:solidFill>
              </a:rPr>
              <a:t>- LSTM</a:t>
            </a:r>
            <a:endParaRPr lang="ko-KR" altLang="en-US" sz="3600" b="1" dirty="0">
              <a:solidFill>
                <a:schemeClr val="accent1"/>
              </a:solidFill>
            </a:endParaRPr>
          </a:p>
        </p:txBody>
      </p:sp>
      <p:pic>
        <p:nvPicPr>
          <p:cNvPr id="3" name="Picture 4" descr="A LSTM neural network.">
            <a:extLst>
              <a:ext uri="{FF2B5EF4-FFF2-40B4-BE49-F238E27FC236}">
                <a16:creationId xmlns:a16="http://schemas.microsoft.com/office/drawing/2014/main" id="{CECEA5CE-454A-1A27-9C74-A85CC8F8C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843" y="3807391"/>
            <a:ext cx="5791705" cy="216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1348637-6444-F9C4-4EA5-B5509243F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843" y="1045087"/>
            <a:ext cx="5791705" cy="216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CBE9D4-0A4F-C9CF-6FE9-57D5CF7F0D3E}"/>
              </a:ext>
            </a:extLst>
          </p:cNvPr>
          <p:cNvSpPr txBox="1"/>
          <p:nvPr/>
        </p:nvSpPr>
        <p:spPr>
          <a:xfrm>
            <a:off x="592358" y="1004581"/>
            <a:ext cx="992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RNN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BBA87-798B-43EA-2F7A-2277668A921C}"/>
              </a:ext>
            </a:extLst>
          </p:cNvPr>
          <p:cNvSpPr txBox="1"/>
          <p:nvPr/>
        </p:nvSpPr>
        <p:spPr>
          <a:xfrm>
            <a:off x="592358" y="3312774"/>
            <a:ext cx="1127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LSTM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FF1D3F-60B0-63FD-2578-998772A4E292}"/>
                  </a:ext>
                </a:extLst>
              </p:cNvPr>
              <p:cNvSpPr txBox="1"/>
              <p:nvPr/>
            </p:nvSpPr>
            <p:spPr>
              <a:xfrm>
                <a:off x="7851666" y="3807987"/>
                <a:ext cx="3286349" cy="3318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FF1D3F-60B0-63FD-2578-998772A4E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666" y="3807987"/>
                <a:ext cx="3286349" cy="331822"/>
              </a:xfrm>
              <a:prstGeom prst="rect">
                <a:avLst/>
              </a:prstGeom>
              <a:blipFill>
                <a:blip r:embed="rId5"/>
                <a:stretch>
                  <a:fillRect l="-3340" t="-25926" r="-2597" b="-240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EF33A4-4F45-D5F5-84C5-16A61A2B7273}"/>
                  </a:ext>
                </a:extLst>
              </p:cNvPr>
              <p:cNvSpPr txBox="1"/>
              <p:nvPr/>
            </p:nvSpPr>
            <p:spPr>
              <a:xfrm>
                <a:off x="7851666" y="4220077"/>
                <a:ext cx="3307059" cy="3318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EF33A4-4F45-D5F5-84C5-16A61A2B7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666" y="4220077"/>
                <a:ext cx="3307059" cy="331822"/>
              </a:xfrm>
              <a:prstGeom prst="rect">
                <a:avLst/>
              </a:prstGeom>
              <a:blipFill>
                <a:blip r:embed="rId6"/>
                <a:stretch>
                  <a:fillRect l="-2583" t="-2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AC9D04-762A-281C-CC9A-A3680AF6C486}"/>
                  </a:ext>
                </a:extLst>
              </p:cNvPr>
              <p:cNvSpPr txBox="1"/>
              <p:nvPr/>
            </p:nvSpPr>
            <p:spPr>
              <a:xfrm>
                <a:off x="7851666" y="4640581"/>
                <a:ext cx="3346237" cy="311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AC9D04-762A-281C-CC9A-A3680AF6C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666" y="4640581"/>
                <a:ext cx="3346237" cy="311880"/>
              </a:xfrm>
              <a:prstGeom prst="rect">
                <a:avLst/>
              </a:prstGeom>
              <a:blipFill>
                <a:blip r:embed="rId7"/>
                <a:stretch>
                  <a:fillRect l="-1821" t="-27451" r="-1275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F1EFE6-BE97-16A1-AAFA-B1DA3E6B09E8}"/>
                  </a:ext>
                </a:extLst>
              </p:cNvPr>
              <p:cNvSpPr txBox="1"/>
              <p:nvPr/>
            </p:nvSpPr>
            <p:spPr>
              <a:xfrm>
                <a:off x="7851666" y="5021303"/>
                <a:ext cx="3995975" cy="3306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tanh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F1EFE6-BE97-16A1-AAFA-B1DA3E6B0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666" y="5021303"/>
                <a:ext cx="3995975" cy="330603"/>
              </a:xfrm>
              <a:prstGeom prst="rect">
                <a:avLst/>
              </a:prstGeom>
              <a:blipFill>
                <a:blip r:embed="rId8"/>
                <a:stretch>
                  <a:fillRect l="-1524" t="-7407" b="-185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D121AB-FE06-2C90-2ED9-9C0CE2A28485}"/>
                  </a:ext>
                </a:extLst>
              </p:cNvPr>
              <p:cNvSpPr txBox="1"/>
              <p:nvPr/>
            </p:nvSpPr>
            <p:spPr>
              <a:xfrm>
                <a:off x="7851666" y="5394884"/>
                <a:ext cx="24379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̃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D121AB-FE06-2C90-2ED9-9C0CE2A28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666" y="5394884"/>
                <a:ext cx="2437911" cy="276999"/>
              </a:xfrm>
              <a:prstGeom prst="rect">
                <a:avLst/>
              </a:prstGeom>
              <a:blipFill>
                <a:blip r:embed="rId9"/>
                <a:stretch>
                  <a:fillRect l="-3250" t="-28889" r="-17250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AC9663-48C5-2143-4997-43FFBD6CB525}"/>
                  </a:ext>
                </a:extLst>
              </p:cNvPr>
              <p:cNvSpPr txBox="1"/>
              <p:nvPr/>
            </p:nvSpPr>
            <p:spPr>
              <a:xfrm>
                <a:off x="7851666" y="5757838"/>
                <a:ext cx="1967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tanh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AC9663-48C5-2143-4997-43FFBD6CB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666" y="5757838"/>
                <a:ext cx="1967205" cy="276999"/>
              </a:xfrm>
              <a:prstGeom prst="rect">
                <a:avLst/>
              </a:prstGeom>
              <a:blipFill>
                <a:blip r:embed="rId12"/>
                <a:stretch>
                  <a:fillRect l="-4334" t="-28889" r="-4954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0100CD-7FCE-E681-6AA0-0A871286D77F}"/>
                  </a:ext>
                </a:extLst>
              </p:cNvPr>
              <p:cNvSpPr txBox="1"/>
              <p:nvPr/>
            </p:nvSpPr>
            <p:spPr>
              <a:xfrm>
                <a:off x="7816940" y="1266191"/>
                <a:ext cx="30955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0100CD-7FCE-E681-6AA0-0A871286D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940" y="1266191"/>
                <a:ext cx="3095591" cy="276999"/>
              </a:xfrm>
              <a:prstGeom prst="rect">
                <a:avLst/>
              </a:prstGeom>
              <a:blipFill>
                <a:blip r:embed="rId13"/>
                <a:stretch>
                  <a:fillRect l="-2756" t="-28889" r="-1181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F68F9A-BF3A-A383-8741-88D4DB95F4CC}"/>
                  </a:ext>
                </a:extLst>
              </p:cNvPr>
              <p:cNvSpPr txBox="1"/>
              <p:nvPr/>
            </p:nvSpPr>
            <p:spPr>
              <a:xfrm>
                <a:off x="7816940" y="1697606"/>
                <a:ext cx="26050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F68F9A-BF3A-A383-8741-88D4DB95F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940" y="1697606"/>
                <a:ext cx="2605072" cy="276999"/>
              </a:xfrm>
              <a:prstGeom prst="rect">
                <a:avLst/>
              </a:prstGeom>
              <a:blipFill>
                <a:blip r:embed="rId14"/>
                <a:stretch>
                  <a:fillRect l="-3271" t="-28261" r="-3271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648983D-5705-C608-7DAE-0222A32D92CF}"/>
                  </a:ext>
                </a:extLst>
              </p:cNvPr>
              <p:cNvSpPr txBox="1"/>
              <p:nvPr/>
            </p:nvSpPr>
            <p:spPr>
              <a:xfrm>
                <a:off x="7816940" y="2129021"/>
                <a:ext cx="1503681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h𝑦</m:t>
                        </m:r>
                      </m:sub>
                    </m:sSub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648983D-5705-C608-7DAE-0222A32D9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940" y="2129021"/>
                <a:ext cx="1503681" cy="298928"/>
              </a:xfrm>
              <a:prstGeom prst="rect">
                <a:avLst/>
              </a:prstGeom>
              <a:blipFill>
                <a:blip r:embed="rId15"/>
                <a:stretch>
                  <a:fillRect l="-5668" t="-28571" r="-6478" b="-387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51286DF5-B535-E118-AF7E-FE7743B1CC7F}"/>
              </a:ext>
            </a:extLst>
          </p:cNvPr>
          <p:cNvSpPr txBox="1"/>
          <p:nvPr/>
        </p:nvSpPr>
        <p:spPr>
          <a:xfrm>
            <a:off x="0" y="6557347"/>
            <a:ext cx="516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https://colah.github.io/posts/2015-08-Understanding-LSTMs/</a:t>
            </a:r>
            <a:endParaRPr lang="ko-KR" altLang="en-US" sz="1400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91F6E4C4-A7FE-C184-612D-1C1E18E36FD1}"/>
              </a:ext>
            </a:extLst>
          </p:cNvPr>
          <p:cNvSpPr/>
          <p:nvPr/>
        </p:nvSpPr>
        <p:spPr>
          <a:xfrm>
            <a:off x="1788010" y="3456327"/>
            <a:ext cx="410976" cy="269713"/>
          </a:xfrm>
          <a:prstGeom prst="rightArrow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1">
                <a:shade val="15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0FE50-8D81-1436-FE1E-63B6A6C1C78A}"/>
              </a:ext>
            </a:extLst>
          </p:cNvPr>
          <p:cNvSpPr txBox="1"/>
          <p:nvPr/>
        </p:nvSpPr>
        <p:spPr>
          <a:xfrm>
            <a:off x="2267407" y="3398742"/>
            <a:ext cx="8817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Cell state </a:t>
            </a:r>
            <a:r>
              <a:rPr lang="ko-KR" altLang="en-US" b="1" dirty="0">
                <a:solidFill>
                  <a:srgbClr val="002060"/>
                </a:solidFill>
              </a:rPr>
              <a:t>구조를 제안하고</a:t>
            </a:r>
            <a:r>
              <a:rPr lang="en-US" altLang="ko-KR" b="1" dirty="0">
                <a:solidFill>
                  <a:srgbClr val="002060"/>
                </a:solidFill>
              </a:rPr>
              <a:t>, Forget gate, Input gate, Output gate</a:t>
            </a:r>
            <a:r>
              <a:rPr lang="ko-KR" altLang="en-US" b="1" dirty="0">
                <a:solidFill>
                  <a:srgbClr val="002060"/>
                </a:solidFill>
              </a:rPr>
              <a:t>를 제안한 모델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6E24AA-3D75-B439-B3FC-1E65C7DCF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695" y="5994916"/>
            <a:ext cx="2913188" cy="54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9517389-07B3-892C-EC5F-B3165B6CD62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165075" y="200899"/>
            <a:ext cx="1856983" cy="564322"/>
          </a:xfrm>
          <a:prstGeom prst="rect">
            <a:avLst/>
          </a:prstGeom>
        </p:spPr>
      </p:pic>
      <p:sp>
        <p:nvSpPr>
          <p:cNvPr id="23" name="슬라이드 번호 개체 틀 4">
            <a:extLst>
              <a:ext uri="{FF2B5EF4-FFF2-40B4-BE49-F238E27FC236}">
                <a16:creationId xmlns:a16="http://schemas.microsoft.com/office/drawing/2014/main" id="{5A67B0F6-A3C6-5D6F-7CC4-47B086BB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6100" y="6492875"/>
            <a:ext cx="2743200" cy="365125"/>
          </a:xfrm>
        </p:spPr>
        <p:txBody>
          <a:bodyPr/>
          <a:lstStyle/>
          <a:p>
            <a:r>
              <a:rPr lang="en-US" altLang="ko-KR" sz="2000" b="1" dirty="0"/>
              <a:t>13/28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1627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884D852-E49A-BE85-B998-F31DB1ED4650}"/>
              </a:ext>
            </a:extLst>
          </p:cNvPr>
          <p:cNvSpPr/>
          <p:nvPr/>
        </p:nvSpPr>
        <p:spPr>
          <a:xfrm>
            <a:off x="285134" y="216309"/>
            <a:ext cx="4011563" cy="678425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>
                <a:solidFill>
                  <a:schemeClr val="accent1"/>
                </a:solidFill>
              </a:rPr>
              <a:t>연구 방법 </a:t>
            </a:r>
            <a:r>
              <a:rPr lang="en-US" altLang="ko-KR" sz="3600" b="1">
                <a:solidFill>
                  <a:schemeClr val="accent1"/>
                </a:solidFill>
              </a:rPr>
              <a:t>- LSTM</a:t>
            </a:r>
            <a:endParaRPr lang="ko-KR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7F77EAC-33BD-D674-CA93-00F30079121A}"/>
              </a:ext>
            </a:extLst>
          </p:cNvPr>
          <p:cNvSpPr/>
          <p:nvPr/>
        </p:nvSpPr>
        <p:spPr>
          <a:xfrm>
            <a:off x="2510779" y="1246709"/>
            <a:ext cx="1943101" cy="351975"/>
          </a:xfrm>
          <a:prstGeom prst="roundRect">
            <a:avLst/>
          </a:prstGeom>
          <a:solidFill>
            <a:schemeClr val="accent4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Forget gate layer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7D88701-5A7B-341D-14FF-B4866D78FAFA}"/>
              </a:ext>
            </a:extLst>
          </p:cNvPr>
          <p:cNvSpPr/>
          <p:nvPr/>
        </p:nvSpPr>
        <p:spPr>
          <a:xfrm>
            <a:off x="7986652" y="1246708"/>
            <a:ext cx="1943101" cy="351975"/>
          </a:xfrm>
          <a:prstGeom prst="roundRect">
            <a:avLst/>
          </a:prstGeom>
          <a:solidFill>
            <a:schemeClr val="accent4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Input gate layer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CD37C1A-69EB-FD67-7B4A-293B0FA9EF20}"/>
              </a:ext>
            </a:extLst>
          </p:cNvPr>
          <p:cNvSpPr/>
          <p:nvPr/>
        </p:nvSpPr>
        <p:spPr>
          <a:xfrm>
            <a:off x="2510779" y="3569888"/>
            <a:ext cx="1943101" cy="351975"/>
          </a:xfrm>
          <a:prstGeom prst="roundRect">
            <a:avLst/>
          </a:prstGeom>
          <a:solidFill>
            <a:schemeClr val="accent4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Update cell state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FF7B5EC-4500-5B98-09CE-19FA3DAFBF07}"/>
              </a:ext>
            </a:extLst>
          </p:cNvPr>
          <p:cNvSpPr/>
          <p:nvPr/>
        </p:nvSpPr>
        <p:spPr>
          <a:xfrm>
            <a:off x="7986652" y="3549395"/>
            <a:ext cx="1943101" cy="351975"/>
          </a:xfrm>
          <a:prstGeom prst="roundRect">
            <a:avLst/>
          </a:prstGeom>
          <a:solidFill>
            <a:schemeClr val="accent4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b="1" dirty="0">
                <a:solidFill>
                  <a:schemeClr val="tx1"/>
                </a:solidFill>
              </a:rPr>
              <a:t>Update hidden state</a:t>
            </a:r>
            <a:endParaRPr lang="ko-KR" altLang="en-US" sz="135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D5F217-4EF9-61FB-774F-3FA46A4E6BD4}"/>
              </a:ext>
            </a:extLst>
          </p:cNvPr>
          <p:cNvSpPr txBox="1"/>
          <p:nvPr/>
        </p:nvSpPr>
        <p:spPr>
          <a:xfrm>
            <a:off x="0" y="6557347"/>
            <a:ext cx="516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https://colah.github.io/posts/2015-08-Understanding-LSTMs/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D6F8CF2-4ADC-C5C9-6FC5-60764BC86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71" y="1786806"/>
            <a:ext cx="2541418" cy="15949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822F3CD-C247-457B-1A38-AFE2C636C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71" y="4146184"/>
            <a:ext cx="2541418" cy="16060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44C862B-8D61-F64D-8DEE-FDF791ED6C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776559"/>
            <a:ext cx="2540473" cy="159495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411B1F6-723B-2922-0760-8D1BB69A03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159517"/>
            <a:ext cx="2576715" cy="16060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1B35AF-4554-B339-667F-E7340FF7DA87}"/>
                  </a:ext>
                </a:extLst>
              </p:cNvPr>
              <p:cNvSpPr txBox="1"/>
              <p:nvPr/>
            </p:nvSpPr>
            <p:spPr>
              <a:xfrm>
                <a:off x="2861389" y="4674513"/>
                <a:ext cx="216424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̃"/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1B35AF-4554-B339-667F-E7340FF7D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389" y="4674513"/>
                <a:ext cx="2164247" cy="246221"/>
              </a:xfrm>
              <a:prstGeom prst="rect">
                <a:avLst/>
              </a:prstGeom>
              <a:blipFill>
                <a:blip r:embed="rId7"/>
                <a:stretch>
                  <a:fillRect l="-3099" t="-27500" r="-17465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97B4FB-B120-B3F7-98E6-68511430CB87}"/>
                  </a:ext>
                </a:extLst>
              </p:cNvPr>
              <p:cNvSpPr txBox="1"/>
              <p:nvPr/>
            </p:nvSpPr>
            <p:spPr>
              <a:xfrm>
                <a:off x="8672715" y="4674513"/>
                <a:ext cx="2939074" cy="268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=</a:t>
                </a:r>
                <a14:m>
                  <m:oMath xmlns:m="http://schemas.openxmlformats.org/officeDocument/2006/math"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sub>
                    </m:sSub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97B4FB-B120-B3F7-98E6-68511430C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715" y="4674513"/>
                <a:ext cx="2939074" cy="268663"/>
              </a:xfrm>
              <a:prstGeom prst="rect">
                <a:avLst/>
              </a:prstGeom>
              <a:blipFill>
                <a:blip r:embed="rId8"/>
                <a:stretch>
                  <a:fillRect l="-1867" t="-27273" r="-2075" b="-34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8E40AD5-739E-FCA8-D6EA-138922AA9545}"/>
                  </a:ext>
                </a:extLst>
              </p:cNvPr>
              <p:cNvSpPr txBox="1"/>
              <p:nvPr/>
            </p:nvSpPr>
            <p:spPr>
              <a:xfrm>
                <a:off x="8672715" y="5025107"/>
                <a:ext cx="174599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tanh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8E40AD5-739E-FCA8-D6EA-138922AA9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715" y="5025107"/>
                <a:ext cx="1745991" cy="246221"/>
              </a:xfrm>
              <a:prstGeom prst="rect">
                <a:avLst/>
              </a:prstGeom>
              <a:blipFill>
                <a:blip r:embed="rId9"/>
                <a:stretch>
                  <a:fillRect l="-4196" t="-24390" r="-4196" b="-487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1CF49CF-9341-3F74-85AA-D4CA13760322}"/>
                  </a:ext>
                </a:extLst>
              </p:cNvPr>
              <p:cNvSpPr txBox="1"/>
              <p:nvPr/>
            </p:nvSpPr>
            <p:spPr>
              <a:xfrm>
                <a:off x="2861389" y="2252464"/>
                <a:ext cx="2921569" cy="294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=</a:t>
                </a:r>
                <a14:m>
                  <m:oMath xmlns:m="http://schemas.openxmlformats.org/officeDocument/2006/math"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b>
                    </m:sSub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1CF49CF-9341-3F74-85AA-D4CA13760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389" y="2252464"/>
                <a:ext cx="2921569" cy="294889"/>
              </a:xfrm>
              <a:prstGeom prst="rect">
                <a:avLst/>
              </a:prstGeom>
              <a:blipFill>
                <a:blip r:embed="rId10"/>
                <a:stretch>
                  <a:fillRect l="-3125" t="-22449" r="-2292" b="-224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BD20505-DCE2-2208-3CB6-C3839E0C7123}"/>
                  </a:ext>
                </a:extLst>
              </p:cNvPr>
              <p:cNvSpPr txBox="1"/>
              <p:nvPr/>
            </p:nvSpPr>
            <p:spPr>
              <a:xfrm>
                <a:off x="8672715" y="2252464"/>
                <a:ext cx="2843022" cy="294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=</a:t>
                </a:r>
                <a14:m>
                  <m:oMath xmlns:m="http://schemas.openxmlformats.org/officeDocument/2006/math"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BD20505-DCE2-2208-3CB6-C3839E0C7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715" y="2252464"/>
                <a:ext cx="2843022" cy="294889"/>
              </a:xfrm>
              <a:prstGeom prst="rect">
                <a:avLst/>
              </a:prstGeom>
              <a:blipFill>
                <a:blip r:embed="rId11"/>
                <a:stretch>
                  <a:fillRect l="-2575" t="-22449" r="-2146" b="-224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F0980FB-D52A-4DF4-1302-F2E7B972F27D}"/>
                  </a:ext>
                </a:extLst>
              </p:cNvPr>
              <p:cNvSpPr txBox="1"/>
              <p:nvPr/>
            </p:nvSpPr>
            <p:spPr>
              <a:xfrm>
                <a:off x="8672715" y="2623000"/>
                <a:ext cx="3346237" cy="2939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tanh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F0980FB-D52A-4DF4-1302-F2E7B972F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715" y="2623000"/>
                <a:ext cx="3346237" cy="293927"/>
              </a:xfrm>
              <a:prstGeom prst="rect">
                <a:avLst/>
              </a:prstGeom>
              <a:blipFill>
                <a:blip r:embed="rId12"/>
                <a:stretch>
                  <a:fillRect l="-1639" t="-6250" r="-182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6640CC8E-9D07-581F-804B-8F6AE6020D0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65075" y="200899"/>
            <a:ext cx="1856983" cy="564322"/>
          </a:xfrm>
          <a:prstGeom prst="rect">
            <a:avLst/>
          </a:prstGeom>
        </p:spPr>
      </p:pic>
      <p:sp>
        <p:nvSpPr>
          <p:cNvPr id="13" name="슬라이드 번호 개체 틀 4">
            <a:extLst>
              <a:ext uri="{FF2B5EF4-FFF2-40B4-BE49-F238E27FC236}">
                <a16:creationId xmlns:a16="http://schemas.microsoft.com/office/drawing/2014/main" id="{C0A7052A-252D-29DE-543F-833E28B8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6100" y="6492875"/>
            <a:ext cx="2743200" cy="365125"/>
          </a:xfrm>
        </p:spPr>
        <p:txBody>
          <a:bodyPr/>
          <a:lstStyle/>
          <a:p>
            <a:r>
              <a:rPr lang="en-US" altLang="ko-KR" sz="2000" b="1" dirty="0"/>
              <a:t>14/28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7737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884D852-E49A-BE85-B998-F31DB1ED4650}"/>
              </a:ext>
            </a:extLst>
          </p:cNvPr>
          <p:cNvSpPr/>
          <p:nvPr/>
        </p:nvSpPr>
        <p:spPr>
          <a:xfrm>
            <a:off x="285135" y="216309"/>
            <a:ext cx="4150134" cy="678425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accent1"/>
                </a:solidFill>
              </a:rPr>
              <a:t>연구 방법 </a:t>
            </a:r>
            <a:r>
              <a:rPr lang="en-US" altLang="ko-KR" sz="3600" b="1" dirty="0">
                <a:solidFill>
                  <a:schemeClr val="accent1"/>
                </a:solidFill>
              </a:rPr>
              <a:t>- LSTM</a:t>
            </a:r>
            <a:endParaRPr lang="ko-KR" altLang="en-US" sz="36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BC523E78-5474-6E01-C85B-BC23BF5B09FA}"/>
                  </a:ext>
                </a:extLst>
              </p:cNvPr>
              <p:cNvSpPr/>
              <p:nvPr/>
            </p:nvSpPr>
            <p:spPr>
              <a:xfrm>
                <a:off x="1504401" y="1377464"/>
                <a:ext cx="5931998" cy="494956"/>
              </a:xfrm>
              <a:prstGeom prst="roundRect">
                <a:avLst/>
              </a:prstGeom>
              <a:solidFill>
                <a:srgbClr val="FFFF00">
                  <a:alpha val="20000"/>
                </a:srgbClr>
              </a:solidFill>
              <a:ln w="22225">
                <a:solidFill>
                  <a:schemeClr val="tx2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1. Gate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계산하기 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: Forget(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), Input(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), Output(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)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BC523E78-5474-6E01-C85B-BC23BF5B0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401" y="1377464"/>
                <a:ext cx="5931998" cy="494956"/>
              </a:xfrm>
              <a:prstGeom prst="roundRect">
                <a:avLst/>
              </a:prstGeom>
              <a:blipFill>
                <a:blip r:embed="rId3"/>
                <a:stretch>
                  <a:fillRect b="-4706"/>
                </a:stretch>
              </a:blipFill>
              <a:ln w="22225">
                <a:solidFill>
                  <a:schemeClr val="tx2">
                    <a:alpha val="6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32F0E012-68E4-AFEF-882E-BA48B331CC9C}"/>
                  </a:ext>
                </a:extLst>
              </p:cNvPr>
              <p:cNvSpPr/>
              <p:nvPr/>
            </p:nvSpPr>
            <p:spPr>
              <a:xfrm>
                <a:off x="1504400" y="3648009"/>
                <a:ext cx="5931998" cy="494956"/>
              </a:xfrm>
              <a:prstGeom prst="roundRect">
                <a:avLst/>
              </a:prstGeom>
              <a:solidFill>
                <a:srgbClr val="FFFF00">
                  <a:alpha val="20000"/>
                </a:srgbClr>
              </a:solidFill>
              <a:ln w="22225">
                <a:solidFill>
                  <a:schemeClr val="tx2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2. Cell state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ko-K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b="1" dirty="0">
                    <a:solidFill>
                      <a:schemeClr val="tx1"/>
                    </a:solidFill>
                  </a:rPr>
                  <a:t>업데이트 하기</a:t>
                </a:r>
              </a:p>
            </p:txBody>
          </p:sp>
        </mc:Choice>
        <mc:Fallback xmlns=""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32F0E012-68E4-AFEF-882E-BA48B331CC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400" y="3648009"/>
                <a:ext cx="5931998" cy="494956"/>
              </a:xfrm>
              <a:prstGeom prst="roundRect">
                <a:avLst/>
              </a:prstGeom>
              <a:blipFill>
                <a:blip r:embed="rId4"/>
                <a:stretch>
                  <a:fillRect b="-3488"/>
                </a:stretch>
              </a:blipFill>
              <a:ln w="22225">
                <a:solidFill>
                  <a:schemeClr val="tx2">
                    <a:alpha val="6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A3861E75-F3C2-8B4B-0C83-115A5A14340F}"/>
                  </a:ext>
                </a:extLst>
              </p:cNvPr>
              <p:cNvSpPr/>
              <p:nvPr/>
            </p:nvSpPr>
            <p:spPr>
              <a:xfrm>
                <a:off x="1504400" y="5369302"/>
                <a:ext cx="5931998" cy="494956"/>
              </a:xfrm>
              <a:prstGeom prst="roundRect">
                <a:avLst/>
              </a:prstGeom>
              <a:solidFill>
                <a:srgbClr val="FFFF00">
                  <a:alpha val="20000"/>
                </a:srgbClr>
              </a:solidFill>
              <a:ln w="22225">
                <a:solidFill>
                  <a:schemeClr val="tx2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3. Hidden state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ko-K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b="1" dirty="0">
                    <a:solidFill>
                      <a:schemeClr val="tx1"/>
                    </a:solidFill>
                  </a:rPr>
                  <a:t>업데이트 하기</a:t>
                </a:r>
              </a:p>
            </p:txBody>
          </p:sp>
        </mc:Choice>
        <mc:Fallback xmlns=""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A3861E75-F3C2-8B4B-0C83-115A5A1434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400" y="5369302"/>
                <a:ext cx="5931998" cy="494956"/>
              </a:xfrm>
              <a:prstGeom prst="roundRect">
                <a:avLst/>
              </a:prstGeom>
              <a:blipFill>
                <a:blip r:embed="rId5"/>
                <a:stretch>
                  <a:fillRect b="-3529"/>
                </a:stretch>
              </a:blipFill>
              <a:ln w="22225">
                <a:solidFill>
                  <a:schemeClr val="tx2">
                    <a:alpha val="6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BD89C3E-AA0D-0247-14A2-A34B2746785D}"/>
                  </a:ext>
                </a:extLst>
              </p:cNvPr>
              <p:cNvSpPr txBox="1"/>
              <p:nvPr/>
            </p:nvSpPr>
            <p:spPr>
              <a:xfrm>
                <a:off x="2827225" y="2167312"/>
                <a:ext cx="3286349" cy="3318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BD89C3E-AA0D-0247-14A2-A34B27467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225" y="2167312"/>
                <a:ext cx="3286349" cy="331822"/>
              </a:xfrm>
              <a:prstGeom prst="rect">
                <a:avLst/>
              </a:prstGeom>
              <a:blipFill>
                <a:blip r:embed="rId6"/>
                <a:stretch>
                  <a:fillRect l="-3340" t="-25926" r="-2597" b="-240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3C167D-F4EA-CC7A-BCC3-5060975C8600}"/>
                  </a:ext>
                </a:extLst>
              </p:cNvPr>
              <p:cNvSpPr txBox="1"/>
              <p:nvPr/>
            </p:nvSpPr>
            <p:spPr>
              <a:xfrm>
                <a:off x="2827224" y="2526634"/>
                <a:ext cx="3307059" cy="3318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3C167D-F4EA-CC7A-BCC3-5060975C8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224" y="2526634"/>
                <a:ext cx="3307059" cy="331822"/>
              </a:xfrm>
              <a:prstGeom prst="rect">
                <a:avLst/>
              </a:prstGeom>
              <a:blipFill>
                <a:blip r:embed="rId7"/>
                <a:stretch>
                  <a:fillRect l="-2583" t="-2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67C06C-11E4-EF1D-FF24-05E5381C2AE7}"/>
                  </a:ext>
                </a:extLst>
              </p:cNvPr>
              <p:cNvSpPr txBox="1"/>
              <p:nvPr/>
            </p:nvSpPr>
            <p:spPr>
              <a:xfrm>
                <a:off x="2827224" y="2909451"/>
                <a:ext cx="3346237" cy="311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67C06C-11E4-EF1D-FF24-05E5381C2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224" y="2909451"/>
                <a:ext cx="3346237" cy="311880"/>
              </a:xfrm>
              <a:prstGeom prst="rect">
                <a:avLst/>
              </a:prstGeom>
              <a:blipFill>
                <a:blip r:embed="rId8"/>
                <a:stretch>
                  <a:fillRect l="-1821" t="-27451" r="-1275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928F95E9-E244-A6F4-4362-FA1C390D32D9}"/>
              </a:ext>
            </a:extLst>
          </p:cNvPr>
          <p:cNvSpPr/>
          <p:nvPr/>
        </p:nvSpPr>
        <p:spPr>
          <a:xfrm>
            <a:off x="4139446" y="1951451"/>
            <a:ext cx="648929" cy="1649167"/>
          </a:xfrm>
          <a:prstGeom prst="downArrow">
            <a:avLst/>
          </a:prstGeom>
          <a:solidFill>
            <a:srgbClr val="FFC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0DFCC7DF-B094-3AEB-31CC-A5744904C9D4}"/>
              </a:ext>
            </a:extLst>
          </p:cNvPr>
          <p:cNvSpPr/>
          <p:nvPr/>
        </p:nvSpPr>
        <p:spPr>
          <a:xfrm>
            <a:off x="4139445" y="4301582"/>
            <a:ext cx="648929" cy="990258"/>
          </a:xfrm>
          <a:prstGeom prst="downArrow">
            <a:avLst/>
          </a:prstGeom>
          <a:solidFill>
            <a:srgbClr val="FFC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5C659B0-83DD-B1D8-ADA4-122424132634}"/>
                  </a:ext>
                </a:extLst>
              </p:cNvPr>
              <p:cNvSpPr txBox="1"/>
              <p:nvPr/>
            </p:nvSpPr>
            <p:spPr>
              <a:xfrm>
                <a:off x="2809668" y="4301582"/>
                <a:ext cx="2696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5C659B0-83DD-B1D8-ADA4-122424132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668" y="4301582"/>
                <a:ext cx="269689" cy="276999"/>
              </a:xfrm>
              <a:prstGeom prst="rect">
                <a:avLst/>
              </a:prstGeom>
              <a:blipFill>
                <a:blip r:embed="rId9"/>
                <a:stretch>
                  <a:fillRect l="-6818" t="-6667" r="-47727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CBC91C-A161-2AD8-0346-4D8CE6AE1E3F}"/>
                  </a:ext>
                </a:extLst>
              </p:cNvPr>
              <p:cNvSpPr txBox="1"/>
              <p:nvPr/>
            </p:nvSpPr>
            <p:spPr>
              <a:xfrm>
                <a:off x="3079357" y="4304100"/>
                <a:ext cx="3542252" cy="3306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CBC91C-A161-2AD8-0346-4D8CE6AE1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357" y="4304100"/>
                <a:ext cx="3542252" cy="330603"/>
              </a:xfrm>
              <a:prstGeom prst="rect">
                <a:avLst/>
              </a:prstGeom>
              <a:blipFill>
                <a:blip r:embed="rId10"/>
                <a:stretch>
                  <a:fillRect r="-1205" b="-185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74DDA33-A301-AD56-4E75-6530B6DC5298}"/>
                  </a:ext>
                </a:extLst>
              </p:cNvPr>
              <p:cNvSpPr txBox="1"/>
              <p:nvPr/>
            </p:nvSpPr>
            <p:spPr>
              <a:xfrm>
                <a:off x="3079357" y="4712165"/>
                <a:ext cx="22804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74DDA33-A301-AD56-4E75-6530B6DC5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357" y="4712165"/>
                <a:ext cx="2280432" cy="276999"/>
              </a:xfrm>
              <a:prstGeom prst="rect">
                <a:avLst/>
              </a:prstGeom>
              <a:blipFill>
                <a:blip r:embed="rId11"/>
                <a:stretch>
                  <a:fillRect l="-3476" t="-28889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A9EF85C-49C4-8CBC-EF4F-2B72AE360F05}"/>
                  </a:ext>
                </a:extLst>
              </p:cNvPr>
              <p:cNvSpPr txBox="1"/>
              <p:nvPr/>
            </p:nvSpPr>
            <p:spPr>
              <a:xfrm>
                <a:off x="5300458" y="4712165"/>
                <a:ext cx="2696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A9EF85C-49C4-8CBC-EF4F-2B72AE360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458" y="4712165"/>
                <a:ext cx="269689" cy="276999"/>
              </a:xfrm>
              <a:prstGeom prst="rect">
                <a:avLst/>
              </a:prstGeom>
              <a:blipFill>
                <a:blip r:embed="rId12"/>
                <a:stretch>
                  <a:fillRect l="-6667" t="-6667" r="-46667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DDFDCD2-225E-835C-3D71-7FACD8F8B251}"/>
                  </a:ext>
                </a:extLst>
              </p:cNvPr>
              <p:cNvSpPr txBox="1"/>
              <p:nvPr/>
            </p:nvSpPr>
            <p:spPr>
              <a:xfrm>
                <a:off x="3360126" y="5941720"/>
                <a:ext cx="1967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tanh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DDFDCD2-225E-835C-3D71-7FACD8F8B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126" y="5941720"/>
                <a:ext cx="1967205" cy="276999"/>
              </a:xfrm>
              <a:prstGeom prst="rect">
                <a:avLst/>
              </a:prstGeom>
              <a:blipFill>
                <a:blip r:embed="rId13"/>
                <a:stretch>
                  <a:fillRect l="-4334" t="-28889" r="-4954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화살표: 왼쪽으로 구부러짐 24">
            <a:extLst>
              <a:ext uri="{FF2B5EF4-FFF2-40B4-BE49-F238E27FC236}">
                <a16:creationId xmlns:a16="http://schemas.microsoft.com/office/drawing/2014/main" id="{48E0BE41-83AE-B1C6-74F9-4B45BE3704F0}"/>
              </a:ext>
            </a:extLst>
          </p:cNvPr>
          <p:cNvSpPr/>
          <p:nvPr/>
        </p:nvSpPr>
        <p:spPr>
          <a:xfrm rot="10800000">
            <a:off x="546791" y="1427762"/>
            <a:ext cx="766916" cy="4256922"/>
          </a:xfrm>
          <a:prstGeom prst="curvedLeftArrow">
            <a:avLst/>
          </a:prstGeom>
          <a:solidFill>
            <a:schemeClr val="accent6">
              <a:alpha val="41000"/>
            </a:schemeClr>
          </a:solidFill>
          <a:ln w="12700">
            <a:solidFill>
              <a:schemeClr val="tx2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39B5B2F-1DE9-9702-81A5-41F4A2F84D29}"/>
              </a:ext>
            </a:extLst>
          </p:cNvPr>
          <p:cNvSpPr/>
          <p:nvPr/>
        </p:nvSpPr>
        <p:spPr>
          <a:xfrm>
            <a:off x="8184012" y="2603402"/>
            <a:ext cx="3257998" cy="1539563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Cell state</a:t>
            </a:r>
            <a:r>
              <a:rPr lang="ko-KR" altLang="en-US" b="1" dirty="0">
                <a:solidFill>
                  <a:srgbClr val="002060"/>
                </a:solidFill>
              </a:rPr>
              <a:t>와 </a:t>
            </a:r>
            <a:r>
              <a:rPr lang="en-US" altLang="ko-KR" b="1" dirty="0">
                <a:solidFill>
                  <a:srgbClr val="002060"/>
                </a:solidFill>
              </a:rPr>
              <a:t>3</a:t>
            </a:r>
            <a:r>
              <a:rPr lang="ko-KR" altLang="en-US" b="1" dirty="0">
                <a:solidFill>
                  <a:srgbClr val="002060"/>
                </a:solidFill>
              </a:rPr>
              <a:t>가지 </a:t>
            </a:r>
            <a:r>
              <a:rPr lang="en-US" altLang="ko-KR" b="1" dirty="0">
                <a:solidFill>
                  <a:srgbClr val="002060"/>
                </a:solidFill>
              </a:rPr>
              <a:t>Gate</a:t>
            </a:r>
            <a:r>
              <a:rPr lang="ko-KR" altLang="en-US" b="1" dirty="0">
                <a:solidFill>
                  <a:srgbClr val="002060"/>
                </a:solidFill>
              </a:rPr>
              <a:t>를 사용하여 </a:t>
            </a:r>
            <a:r>
              <a:rPr lang="en-US" altLang="ko-KR" b="1" dirty="0">
                <a:solidFill>
                  <a:srgbClr val="002060"/>
                </a:solidFill>
              </a:rPr>
              <a:t>RNN</a:t>
            </a:r>
            <a:r>
              <a:rPr lang="ko-KR" altLang="en-US" b="1" dirty="0">
                <a:solidFill>
                  <a:srgbClr val="002060"/>
                </a:solidFill>
              </a:rPr>
              <a:t>의 </a:t>
            </a:r>
            <a:r>
              <a:rPr lang="en-US" altLang="ko-KR" b="1" dirty="0">
                <a:solidFill>
                  <a:srgbClr val="002060"/>
                </a:solidFill>
              </a:rPr>
              <a:t>Gradient Vanishing </a:t>
            </a:r>
            <a:r>
              <a:rPr lang="ko-KR" altLang="en-US" b="1" dirty="0">
                <a:solidFill>
                  <a:srgbClr val="002060"/>
                </a:solidFill>
              </a:rPr>
              <a:t>현상을 개선함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72F5BD-0F44-E3E3-CA4E-D79D949D8BC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65075" y="200899"/>
            <a:ext cx="1856983" cy="564322"/>
          </a:xfrm>
          <a:prstGeom prst="rect">
            <a:avLst/>
          </a:prstGeom>
        </p:spPr>
      </p:pic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E2072000-2D7B-720F-7A7D-711E6E3F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6100" y="6492875"/>
            <a:ext cx="2743200" cy="365125"/>
          </a:xfrm>
        </p:spPr>
        <p:txBody>
          <a:bodyPr/>
          <a:lstStyle/>
          <a:p>
            <a:r>
              <a:rPr lang="en-US" altLang="ko-KR" sz="2000" b="1" dirty="0"/>
              <a:t>15/28</a:t>
            </a:r>
            <a:r>
              <a:rPr lang="ko-KR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E14D7-2B31-EF73-5FA2-D1920C99AEBA}"/>
              </a:ext>
            </a:extLst>
          </p:cNvPr>
          <p:cNvSpPr txBox="1"/>
          <p:nvPr/>
        </p:nvSpPr>
        <p:spPr>
          <a:xfrm>
            <a:off x="102377" y="3429000"/>
            <a:ext cx="112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Iteration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167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884D852-E49A-BE85-B998-F31DB1ED4650}"/>
              </a:ext>
            </a:extLst>
          </p:cNvPr>
          <p:cNvSpPr/>
          <p:nvPr/>
        </p:nvSpPr>
        <p:spPr>
          <a:xfrm>
            <a:off x="285134" y="216309"/>
            <a:ext cx="8696820" cy="678425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accent1"/>
                </a:solidFill>
              </a:rPr>
              <a:t>연구 방법 </a:t>
            </a:r>
            <a:r>
              <a:rPr lang="en-US" altLang="ko-KR" sz="3600" b="1" dirty="0">
                <a:solidFill>
                  <a:schemeClr val="accent1"/>
                </a:solidFill>
              </a:rPr>
              <a:t>– </a:t>
            </a:r>
            <a:r>
              <a:rPr lang="en-US" altLang="ko-KR" sz="3400" b="1" dirty="0">
                <a:solidFill>
                  <a:schemeClr val="accent1"/>
                </a:solidFill>
              </a:rPr>
              <a:t>GRU(Gated Recurrent Unit)</a:t>
            </a:r>
            <a:endParaRPr lang="ko-KR" altLang="en-US" sz="34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3D1D1C-14ED-D319-8642-6734AB10FB10}"/>
              </a:ext>
            </a:extLst>
          </p:cNvPr>
          <p:cNvSpPr txBox="1"/>
          <p:nvPr/>
        </p:nvSpPr>
        <p:spPr>
          <a:xfrm>
            <a:off x="764969" y="1135554"/>
            <a:ext cx="11026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</a:t>
            </a:r>
            <a:r>
              <a:rPr lang="ko-KR" altLang="en-US" sz="2000" b="1" dirty="0"/>
              <a:t>기존 </a:t>
            </a:r>
            <a:r>
              <a:rPr lang="en-US" altLang="ko-KR" sz="2000" b="1" dirty="0"/>
              <a:t>LSTM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gate</a:t>
            </a:r>
            <a:r>
              <a:rPr lang="ko-KR" altLang="en-US" sz="2000" b="1" dirty="0"/>
              <a:t>를 축소하여 제안된 기법 </a:t>
            </a:r>
            <a:r>
              <a:rPr lang="en-US" altLang="ko-KR" sz="1600" b="1" dirty="0"/>
              <a:t>(Cho et al., 2014)</a:t>
            </a:r>
            <a:endParaRPr lang="ko-KR" altLang="en-US" sz="1600" b="1" dirty="0"/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BD2F0C19-CC24-2EE2-EB38-E94E1B4C33A7}"/>
              </a:ext>
            </a:extLst>
          </p:cNvPr>
          <p:cNvSpPr/>
          <p:nvPr/>
        </p:nvSpPr>
        <p:spPr>
          <a:xfrm>
            <a:off x="552099" y="1263711"/>
            <a:ext cx="141258" cy="143796"/>
          </a:xfrm>
          <a:prstGeom prst="flowChartConnector">
            <a:avLst/>
          </a:prstGeom>
          <a:solidFill>
            <a:schemeClr val="accent1">
              <a:alpha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B30974-627B-D1B5-7099-2F6B435E8926}"/>
                  </a:ext>
                </a:extLst>
              </p:cNvPr>
              <p:cNvSpPr txBox="1"/>
              <p:nvPr/>
            </p:nvSpPr>
            <p:spPr>
              <a:xfrm>
                <a:off x="622728" y="1596297"/>
                <a:ext cx="1141122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AutoNum type="arabicPeriod"/>
                </a:pPr>
                <a:r>
                  <a:rPr lang="en-US" altLang="ko-KR" sz="2000" dirty="0"/>
                  <a:t>Forget gate, Input gate</a:t>
                </a:r>
                <a:r>
                  <a:rPr lang="ko-KR" altLang="en-US" sz="2000" dirty="0"/>
                  <a:t>를 </a:t>
                </a:r>
                <a:r>
                  <a:rPr lang="en-US" altLang="ko-KR" sz="2000" dirty="0"/>
                  <a:t>update gate(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로 통합</a:t>
                </a:r>
                <a:r>
                  <a:rPr lang="en-US" altLang="ko-KR" sz="2000" dirty="0"/>
                  <a:t>, Output gate</a:t>
                </a:r>
                <a:r>
                  <a:rPr lang="ko-KR" altLang="en-US" sz="2000" dirty="0"/>
                  <a:t>를 없애고 </a:t>
                </a:r>
                <a:r>
                  <a:rPr lang="en-US" altLang="ko-KR" sz="2000" dirty="0"/>
                  <a:t>reset gate(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로 정의</a:t>
                </a:r>
                <a:endParaRPr lang="en-US" altLang="ko-KR" sz="2000" dirty="0"/>
              </a:p>
              <a:p>
                <a:pPr marL="228600" indent="-228600">
                  <a:buAutoNum type="arabicPeriod"/>
                </a:pPr>
                <a:r>
                  <a:rPr lang="en-US" altLang="ko-KR" sz="2000" dirty="0"/>
                  <a:t>Cell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state, hidden state</a:t>
                </a:r>
                <a:r>
                  <a:rPr lang="ko-KR" altLang="en-US" sz="2000" dirty="0"/>
                  <a:t>를 </a:t>
                </a:r>
                <a:r>
                  <a:rPr lang="en-US" altLang="ko-KR" sz="2000" dirty="0"/>
                  <a:t>hidden state</a:t>
                </a:r>
                <a:r>
                  <a:rPr lang="ko-KR" altLang="en-US" sz="2000" dirty="0"/>
                  <a:t>로 통합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B30974-627B-D1B5-7099-2F6B435E8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28" y="1596297"/>
                <a:ext cx="11411229" cy="707886"/>
              </a:xfrm>
              <a:prstGeom prst="rect">
                <a:avLst/>
              </a:prstGeom>
              <a:blipFill>
                <a:blip r:embed="rId3"/>
                <a:stretch>
                  <a:fillRect l="-694" t="-10345" b="-18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B11219C-9432-44A3-A6EE-0EC510D1FADE}"/>
              </a:ext>
            </a:extLst>
          </p:cNvPr>
          <p:cNvSpPr/>
          <p:nvPr/>
        </p:nvSpPr>
        <p:spPr>
          <a:xfrm>
            <a:off x="937940" y="2424567"/>
            <a:ext cx="506390" cy="342714"/>
          </a:xfrm>
          <a:prstGeom prst="rightArrow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1">
                <a:shade val="15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701C7-944D-FAF7-2F04-262C5FAF8978}"/>
              </a:ext>
            </a:extLst>
          </p:cNvPr>
          <p:cNvSpPr txBox="1"/>
          <p:nvPr/>
        </p:nvSpPr>
        <p:spPr>
          <a:xfrm>
            <a:off x="1530088" y="2400694"/>
            <a:ext cx="8425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Update</a:t>
            </a:r>
            <a:r>
              <a:rPr lang="ko-KR" altLang="en-US" b="1" dirty="0">
                <a:solidFill>
                  <a:schemeClr val="accent1"/>
                </a:solidFill>
              </a:rPr>
              <a:t>하는 </a:t>
            </a:r>
            <a:r>
              <a:rPr lang="en-US" altLang="ko-KR" b="1" dirty="0">
                <a:solidFill>
                  <a:schemeClr val="accent1"/>
                </a:solidFill>
              </a:rPr>
              <a:t>parameter</a:t>
            </a:r>
            <a:r>
              <a:rPr lang="ko-KR" altLang="en-US" b="1" dirty="0">
                <a:solidFill>
                  <a:schemeClr val="accent1"/>
                </a:solidFill>
              </a:rPr>
              <a:t>의 개수를 줄임으로써</a:t>
            </a:r>
            <a:r>
              <a:rPr lang="en-US" altLang="ko-KR" b="1" dirty="0">
                <a:solidFill>
                  <a:schemeClr val="accent1"/>
                </a:solidFill>
              </a:rPr>
              <a:t>, LSTM</a:t>
            </a:r>
            <a:r>
              <a:rPr lang="ko-KR" altLang="en-US" b="1" dirty="0">
                <a:solidFill>
                  <a:schemeClr val="accent1"/>
                </a:solidFill>
              </a:rPr>
              <a:t>의 복잡성과 속도를 개선함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6C1BD6-AF7B-6BF5-820E-6B4E5F45817A}"/>
              </a:ext>
            </a:extLst>
          </p:cNvPr>
          <p:cNvSpPr txBox="1"/>
          <p:nvPr/>
        </p:nvSpPr>
        <p:spPr>
          <a:xfrm>
            <a:off x="0" y="6557347"/>
            <a:ext cx="516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https://colah.github.io/posts/2015-08-Understanding-LSTMs/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561DA7-5366-4F68-6C54-D5C44C1CB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221" y="3248122"/>
            <a:ext cx="3870008" cy="26146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3C6CF4-F8C6-8AAB-4B3A-68856DEE2A5D}"/>
                  </a:ext>
                </a:extLst>
              </p:cNvPr>
              <p:cNvSpPr txBox="1"/>
              <p:nvPr/>
            </p:nvSpPr>
            <p:spPr>
              <a:xfrm>
                <a:off x="8644792" y="3248122"/>
                <a:ext cx="21865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3C6CF4-F8C6-8AAB-4B3A-68856DEE2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792" y="3248122"/>
                <a:ext cx="2186561" cy="276999"/>
              </a:xfrm>
              <a:prstGeom prst="rect">
                <a:avLst/>
              </a:prstGeom>
              <a:blipFill>
                <a:blip r:embed="rId5"/>
                <a:stretch>
                  <a:fillRect l="-2786" t="-28889" r="-4457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ABB4FC-7E94-E1A4-2A89-5F3097CD5D8C}"/>
                  </a:ext>
                </a:extLst>
              </p:cNvPr>
              <p:cNvSpPr txBox="1"/>
              <p:nvPr/>
            </p:nvSpPr>
            <p:spPr>
              <a:xfrm>
                <a:off x="8648929" y="3988090"/>
                <a:ext cx="21652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ABB4FC-7E94-E1A4-2A89-5F3097CD5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8929" y="3988090"/>
                <a:ext cx="2165208" cy="276999"/>
              </a:xfrm>
              <a:prstGeom prst="rect">
                <a:avLst/>
              </a:prstGeom>
              <a:blipFill>
                <a:blip r:embed="rId6"/>
                <a:stretch>
                  <a:fillRect l="-2817" t="-28261" r="-4507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07D270-AA0B-2E47-2E0A-47F3B2E8751A}"/>
                  </a:ext>
                </a:extLst>
              </p:cNvPr>
              <p:cNvSpPr txBox="1"/>
              <p:nvPr/>
            </p:nvSpPr>
            <p:spPr>
              <a:xfrm>
                <a:off x="8644792" y="4730894"/>
                <a:ext cx="2691827" cy="289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07D270-AA0B-2E47-2E0A-47F3B2E87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792" y="4730894"/>
                <a:ext cx="2691827" cy="289310"/>
              </a:xfrm>
              <a:prstGeom prst="rect">
                <a:avLst/>
              </a:prstGeom>
              <a:blipFill>
                <a:blip r:embed="rId7"/>
                <a:stretch>
                  <a:fillRect l="-3167" t="-22917" r="-3394" b="-479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841EF5-240D-CC34-7D40-001F1BD20F1A}"/>
                  </a:ext>
                </a:extLst>
              </p:cNvPr>
              <p:cNvSpPr txBox="1"/>
              <p:nvPr/>
            </p:nvSpPr>
            <p:spPr>
              <a:xfrm>
                <a:off x="8644792" y="5449180"/>
                <a:ext cx="2622128" cy="289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=(1-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)∗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841EF5-240D-CC34-7D40-001F1BD20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792" y="5449180"/>
                <a:ext cx="2622128" cy="289310"/>
              </a:xfrm>
              <a:prstGeom prst="rect">
                <a:avLst/>
              </a:prstGeom>
              <a:blipFill>
                <a:blip r:embed="rId8"/>
                <a:stretch>
                  <a:fillRect l="-3256" t="-23404" r="-8605" b="-489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D202013-3E33-1093-2A07-A68F63A62F4E}"/>
              </a:ext>
            </a:extLst>
          </p:cNvPr>
          <p:cNvSpPr/>
          <p:nvPr/>
        </p:nvSpPr>
        <p:spPr>
          <a:xfrm>
            <a:off x="5444489" y="3189108"/>
            <a:ext cx="1084933" cy="215171"/>
          </a:xfrm>
          <a:prstGeom prst="roundRect">
            <a:avLst/>
          </a:prstGeom>
          <a:solidFill>
            <a:schemeClr val="accent4">
              <a:alpha val="1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Forget gate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C51D898-C273-5C56-AA44-C16D3C7B2DBF}"/>
              </a:ext>
            </a:extLst>
          </p:cNvPr>
          <p:cNvSpPr/>
          <p:nvPr/>
        </p:nvSpPr>
        <p:spPr>
          <a:xfrm>
            <a:off x="7129927" y="3285789"/>
            <a:ext cx="1286552" cy="276999"/>
          </a:xfrm>
          <a:prstGeom prst="roundRect">
            <a:avLst/>
          </a:prstGeom>
          <a:solidFill>
            <a:schemeClr val="accent4">
              <a:alpha val="1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Update gate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AF456F1-C7C1-3480-54D2-7FC321E2B9F8}"/>
              </a:ext>
            </a:extLst>
          </p:cNvPr>
          <p:cNvSpPr/>
          <p:nvPr/>
        </p:nvSpPr>
        <p:spPr>
          <a:xfrm>
            <a:off x="5439655" y="3475651"/>
            <a:ext cx="1084933" cy="215171"/>
          </a:xfrm>
          <a:prstGeom prst="roundRect">
            <a:avLst/>
          </a:prstGeom>
          <a:solidFill>
            <a:schemeClr val="accent4">
              <a:alpha val="1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Input gate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D4DDE2F1-4AC5-2DD6-ACD6-3D2A88BFC133}"/>
              </a:ext>
            </a:extLst>
          </p:cNvPr>
          <p:cNvSpPr/>
          <p:nvPr/>
        </p:nvSpPr>
        <p:spPr>
          <a:xfrm>
            <a:off x="6695303" y="3318148"/>
            <a:ext cx="327864" cy="229525"/>
          </a:xfrm>
          <a:prstGeom prst="rightArrow">
            <a:avLst/>
          </a:prstGeom>
          <a:solidFill>
            <a:srgbClr val="002060">
              <a:alpha val="10000"/>
            </a:srgbClr>
          </a:solidFill>
          <a:ln>
            <a:solidFill>
              <a:schemeClr val="accent1">
                <a:shade val="15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E676F1A-E3F2-1B40-5A75-1E575FFF8D3B}"/>
              </a:ext>
            </a:extLst>
          </p:cNvPr>
          <p:cNvSpPr/>
          <p:nvPr/>
        </p:nvSpPr>
        <p:spPr>
          <a:xfrm>
            <a:off x="5444489" y="4008602"/>
            <a:ext cx="1137142" cy="256734"/>
          </a:xfrm>
          <a:prstGeom prst="roundRect">
            <a:avLst/>
          </a:prstGeom>
          <a:solidFill>
            <a:schemeClr val="accent4">
              <a:alpha val="1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Output gate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F30A311-355D-1FA9-A0F8-D69CF2165539}"/>
              </a:ext>
            </a:extLst>
          </p:cNvPr>
          <p:cNvSpPr/>
          <p:nvPr/>
        </p:nvSpPr>
        <p:spPr>
          <a:xfrm>
            <a:off x="7129927" y="4007153"/>
            <a:ext cx="1286552" cy="276999"/>
          </a:xfrm>
          <a:prstGeom prst="roundRect">
            <a:avLst/>
          </a:prstGeom>
          <a:solidFill>
            <a:schemeClr val="accent4">
              <a:alpha val="1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Reset gate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B891FE86-FCD7-8733-1605-4682AE9F575A}"/>
              </a:ext>
            </a:extLst>
          </p:cNvPr>
          <p:cNvSpPr/>
          <p:nvPr/>
        </p:nvSpPr>
        <p:spPr>
          <a:xfrm>
            <a:off x="6691847" y="4027417"/>
            <a:ext cx="327864" cy="229525"/>
          </a:xfrm>
          <a:prstGeom prst="rightArrow">
            <a:avLst/>
          </a:prstGeom>
          <a:solidFill>
            <a:srgbClr val="002060">
              <a:alpha val="10000"/>
            </a:srgbClr>
          </a:solidFill>
          <a:ln>
            <a:solidFill>
              <a:schemeClr val="accent1">
                <a:shade val="15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B1F6889-8FAC-9006-178A-E194C7133A9E}"/>
              </a:ext>
            </a:extLst>
          </p:cNvPr>
          <p:cNvSpPr/>
          <p:nvPr/>
        </p:nvSpPr>
        <p:spPr>
          <a:xfrm>
            <a:off x="5404635" y="5334417"/>
            <a:ext cx="1176511" cy="229525"/>
          </a:xfrm>
          <a:prstGeom prst="roundRect">
            <a:avLst/>
          </a:prstGeom>
          <a:solidFill>
            <a:schemeClr val="accent4">
              <a:alpha val="1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Hidden state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201A9D8-9F01-F6BD-8665-0B577278AA5E}"/>
              </a:ext>
            </a:extLst>
          </p:cNvPr>
          <p:cNvSpPr/>
          <p:nvPr/>
        </p:nvSpPr>
        <p:spPr>
          <a:xfrm>
            <a:off x="7129927" y="5461491"/>
            <a:ext cx="1286552" cy="276999"/>
          </a:xfrm>
          <a:prstGeom prst="roundRect">
            <a:avLst/>
          </a:prstGeom>
          <a:solidFill>
            <a:schemeClr val="accent4">
              <a:alpha val="1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</a:rPr>
              <a:t>Hidden state</a:t>
            </a:r>
            <a:endParaRPr lang="ko-KR" altLang="en-US" sz="1300" b="1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16F38CA-B681-5B2E-0A6F-685059F8A05B}"/>
              </a:ext>
            </a:extLst>
          </p:cNvPr>
          <p:cNvSpPr/>
          <p:nvPr/>
        </p:nvSpPr>
        <p:spPr>
          <a:xfrm>
            <a:off x="5404635" y="5633244"/>
            <a:ext cx="1176511" cy="229524"/>
          </a:xfrm>
          <a:prstGeom prst="roundRect">
            <a:avLst/>
          </a:prstGeom>
          <a:solidFill>
            <a:schemeClr val="accent4">
              <a:alpha val="1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Cell state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1B281CF2-A49F-6DBA-6E35-404A2961A0DC}"/>
              </a:ext>
            </a:extLst>
          </p:cNvPr>
          <p:cNvSpPr/>
          <p:nvPr/>
        </p:nvSpPr>
        <p:spPr>
          <a:xfrm>
            <a:off x="6695303" y="5493850"/>
            <a:ext cx="327864" cy="229525"/>
          </a:xfrm>
          <a:prstGeom prst="rightArrow">
            <a:avLst/>
          </a:prstGeom>
          <a:solidFill>
            <a:srgbClr val="002060">
              <a:alpha val="10000"/>
            </a:srgbClr>
          </a:solidFill>
          <a:ln>
            <a:solidFill>
              <a:schemeClr val="accent1">
                <a:shade val="15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6E22688-28AB-C0AE-7681-740BE54BBD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5075" y="200899"/>
            <a:ext cx="1856983" cy="564322"/>
          </a:xfrm>
          <a:prstGeom prst="rect">
            <a:avLst/>
          </a:prstGeom>
        </p:spPr>
      </p:pic>
      <p:sp>
        <p:nvSpPr>
          <p:cNvPr id="29" name="슬라이드 번호 개체 틀 4">
            <a:extLst>
              <a:ext uri="{FF2B5EF4-FFF2-40B4-BE49-F238E27FC236}">
                <a16:creationId xmlns:a16="http://schemas.microsoft.com/office/drawing/2014/main" id="{2546A3B0-1727-C110-737B-870AF6827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6100" y="6492875"/>
            <a:ext cx="2743200" cy="365125"/>
          </a:xfrm>
        </p:spPr>
        <p:txBody>
          <a:bodyPr/>
          <a:lstStyle/>
          <a:p>
            <a:r>
              <a:rPr lang="en-US" altLang="ko-KR" sz="2000" b="1" dirty="0"/>
              <a:t>16/28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327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884D852-E49A-BE85-B998-F31DB1ED4650}"/>
              </a:ext>
            </a:extLst>
          </p:cNvPr>
          <p:cNvSpPr/>
          <p:nvPr/>
        </p:nvSpPr>
        <p:spPr>
          <a:xfrm>
            <a:off x="3701844" y="2961969"/>
            <a:ext cx="4788311" cy="678425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1"/>
                </a:solidFill>
              </a:rPr>
              <a:t>연구 결과</a:t>
            </a:r>
          </a:p>
        </p:txBody>
      </p:sp>
      <p:sp>
        <p:nvSpPr>
          <p:cNvPr id="2" name="슬라이드 번호 개체 틀 4">
            <a:extLst>
              <a:ext uri="{FF2B5EF4-FFF2-40B4-BE49-F238E27FC236}">
                <a16:creationId xmlns:a16="http://schemas.microsoft.com/office/drawing/2014/main" id="{7FE82B39-2065-CC60-52DF-1FA94C7A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6100" y="6492875"/>
            <a:ext cx="2743200" cy="365125"/>
          </a:xfrm>
        </p:spPr>
        <p:txBody>
          <a:bodyPr/>
          <a:lstStyle/>
          <a:p>
            <a:r>
              <a:rPr lang="en-US" altLang="ko-KR" sz="2000" b="1" dirty="0"/>
              <a:t>17/28</a:t>
            </a: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022A2B-5C23-E8A1-1BE0-D2BD6C240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5075" y="200899"/>
            <a:ext cx="1856983" cy="56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679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A63E171-7A42-6802-A3EE-9007EECD5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894" y="3997535"/>
            <a:ext cx="7860806" cy="283240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884D852-E49A-BE85-B998-F31DB1ED4650}"/>
              </a:ext>
            </a:extLst>
          </p:cNvPr>
          <p:cNvSpPr/>
          <p:nvPr/>
        </p:nvSpPr>
        <p:spPr>
          <a:xfrm>
            <a:off x="285134" y="216309"/>
            <a:ext cx="4001731" cy="678425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>
                <a:solidFill>
                  <a:schemeClr val="accent1"/>
                </a:solidFill>
              </a:rPr>
              <a:t>연구 결과 </a:t>
            </a:r>
            <a:r>
              <a:rPr lang="en-US" altLang="ko-KR" sz="3600" b="1">
                <a:solidFill>
                  <a:schemeClr val="accent1"/>
                </a:solidFill>
              </a:rPr>
              <a:t>- LSTM</a:t>
            </a:r>
            <a:endParaRPr lang="ko-KR" altLang="en-US" sz="3600" b="1" dirty="0">
              <a:solidFill>
                <a:schemeClr val="accent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702483B-234A-19C0-287F-E64C88332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11919"/>
            <a:ext cx="4533547" cy="2518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D34A3B-9676-9805-CB77-A7E6ED13A699}"/>
              </a:ext>
            </a:extLst>
          </p:cNvPr>
          <p:cNvSpPr txBox="1"/>
          <p:nvPr/>
        </p:nvSpPr>
        <p:spPr>
          <a:xfrm>
            <a:off x="951863" y="1765552"/>
            <a:ext cx="489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훈련손실과 검증손실이 초기에 빠르게 감소하며 학습이 안정화 됨을 보여줌</a:t>
            </a: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407E084B-C07F-771D-0EDB-AC6D8CE62CC3}"/>
              </a:ext>
            </a:extLst>
          </p:cNvPr>
          <p:cNvSpPr/>
          <p:nvPr/>
        </p:nvSpPr>
        <p:spPr>
          <a:xfrm>
            <a:off x="461925" y="1362520"/>
            <a:ext cx="141258" cy="143796"/>
          </a:xfrm>
          <a:prstGeom prst="flowChartConnector">
            <a:avLst/>
          </a:prstGeom>
          <a:solidFill>
            <a:schemeClr val="accent1">
              <a:alpha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6E9970EC-ED8C-0E4F-9F28-D0A840ED344E}"/>
              </a:ext>
            </a:extLst>
          </p:cNvPr>
          <p:cNvSpPr/>
          <p:nvPr/>
        </p:nvSpPr>
        <p:spPr>
          <a:xfrm>
            <a:off x="738992" y="1875414"/>
            <a:ext cx="141258" cy="143796"/>
          </a:xfrm>
          <a:prstGeom prst="flowChartConnector">
            <a:avLst/>
          </a:prstGeom>
          <a:solidFill>
            <a:schemeClr val="accent4">
              <a:alpha val="4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161852-E2C8-3719-3F33-2C2E44D666BB}"/>
              </a:ext>
            </a:extLst>
          </p:cNvPr>
          <p:cNvSpPr txBox="1"/>
          <p:nvPr/>
        </p:nvSpPr>
        <p:spPr>
          <a:xfrm>
            <a:off x="603182" y="1209288"/>
            <a:ext cx="5243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Training and Validation Loss Over Epochs</a:t>
            </a:r>
            <a:endParaRPr lang="ko-KR" altLang="en-US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2C0BAF-B6CF-1563-5D66-E346B52B8643}"/>
              </a:ext>
            </a:extLst>
          </p:cNvPr>
          <p:cNvSpPr txBox="1"/>
          <p:nvPr/>
        </p:nvSpPr>
        <p:spPr>
          <a:xfrm>
            <a:off x="951863" y="4243159"/>
            <a:ext cx="31934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3</a:t>
            </a:r>
            <a:r>
              <a:rPr lang="ko-KR" altLang="en-US" sz="2000" dirty="0"/>
              <a:t>개월 간의 실제 데이터를 이용한 </a:t>
            </a:r>
            <a:r>
              <a:rPr lang="en-US" altLang="ko-KR" sz="2000" dirty="0"/>
              <a:t>Testing </a:t>
            </a:r>
            <a:r>
              <a:rPr lang="ko-KR" altLang="en-US" sz="2000" dirty="0"/>
              <a:t>과정에서 실제 가격과 예측가격이 같은 경향성을 보이는 것을 확인함</a:t>
            </a: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F846027A-F8CF-3924-38E0-FA7223132F87}"/>
              </a:ext>
            </a:extLst>
          </p:cNvPr>
          <p:cNvSpPr/>
          <p:nvPr/>
        </p:nvSpPr>
        <p:spPr>
          <a:xfrm>
            <a:off x="520261" y="3894386"/>
            <a:ext cx="134487" cy="143796"/>
          </a:xfrm>
          <a:prstGeom prst="flowChartConnector">
            <a:avLst/>
          </a:prstGeom>
          <a:solidFill>
            <a:schemeClr val="accent1">
              <a:alpha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718E5107-EF09-EC64-33DB-B663DDF1D114}"/>
              </a:ext>
            </a:extLst>
          </p:cNvPr>
          <p:cNvSpPr/>
          <p:nvPr/>
        </p:nvSpPr>
        <p:spPr>
          <a:xfrm>
            <a:off x="738992" y="4363619"/>
            <a:ext cx="141258" cy="143796"/>
          </a:xfrm>
          <a:prstGeom prst="flowChartConnector">
            <a:avLst/>
          </a:prstGeom>
          <a:solidFill>
            <a:schemeClr val="accent4">
              <a:alpha val="4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A45B9-6509-20B7-5CCC-4ADDD6315F09}"/>
              </a:ext>
            </a:extLst>
          </p:cNvPr>
          <p:cNvSpPr txBox="1"/>
          <p:nvPr/>
        </p:nvSpPr>
        <p:spPr>
          <a:xfrm>
            <a:off x="661519" y="3730556"/>
            <a:ext cx="4991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Performance in training/validation data</a:t>
            </a:r>
            <a:endParaRPr lang="ko-KR" altLang="en-US" sz="2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9DC454-6863-38B9-DB1F-CAFB6F65D3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5075" y="200899"/>
            <a:ext cx="1856983" cy="564322"/>
          </a:xfrm>
          <a:prstGeom prst="rect">
            <a:avLst/>
          </a:prstGeom>
        </p:spPr>
      </p:pic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846328EA-A903-5B16-419A-640E1E9F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6100" y="6492875"/>
            <a:ext cx="2743200" cy="365125"/>
          </a:xfrm>
        </p:spPr>
        <p:txBody>
          <a:bodyPr/>
          <a:lstStyle/>
          <a:p>
            <a:r>
              <a:rPr lang="en-US" altLang="ko-KR" sz="2000" b="1" dirty="0"/>
              <a:t>18/28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9338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884D852-E49A-BE85-B998-F31DB1ED4650}"/>
              </a:ext>
            </a:extLst>
          </p:cNvPr>
          <p:cNvSpPr/>
          <p:nvPr/>
        </p:nvSpPr>
        <p:spPr>
          <a:xfrm>
            <a:off x="285134" y="216309"/>
            <a:ext cx="4601498" cy="678425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accent1"/>
                </a:solidFill>
              </a:rPr>
              <a:t>Executive Summary</a:t>
            </a:r>
            <a:endParaRPr lang="ko-KR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7EE694-40F6-1FD0-79F4-18CD86300906}"/>
              </a:ext>
            </a:extLst>
          </p:cNvPr>
          <p:cNvSpPr txBox="1"/>
          <p:nvPr/>
        </p:nvSpPr>
        <p:spPr>
          <a:xfrm>
            <a:off x="844210" y="1150677"/>
            <a:ext cx="10503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10000000000000000" pitchFamily="2" charset="0"/>
              </a:rPr>
              <a:t> 탄소배출권은 온실가스 감축 목표를 보다 체계적이고 실현 가능하게 하는 정책 도구임 </a:t>
            </a:r>
            <a:r>
              <a:rPr lang="en-US" altLang="ko-KR" sz="28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(UNFCCC, 2015; IEA, 2015)</a:t>
            </a: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667D5FCF-5CB5-623E-A03D-8FF5F68F8B55}"/>
              </a:ext>
            </a:extLst>
          </p:cNvPr>
          <p:cNvSpPr/>
          <p:nvPr/>
        </p:nvSpPr>
        <p:spPr>
          <a:xfrm>
            <a:off x="582642" y="1355093"/>
            <a:ext cx="141258" cy="143796"/>
          </a:xfrm>
          <a:prstGeom prst="flowChartConnector">
            <a:avLst/>
          </a:prstGeom>
          <a:solidFill>
            <a:schemeClr val="accent1">
              <a:alpha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D1097D-81C0-C215-6E1F-8EBEA568F842}"/>
              </a:ext>
            </a:extLst>
          </p:cNvPr>
          <p:cNvSpPr txBox="1"/>
          <p:nvPr/>
        </p:nvSpPr>
        <p:spPr>
          <a:xfrm>
            <a:off x="944654" y="2119051"/>
            <a:ext cx="10211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탄소배출권 장기 미래 가격 예측을 통해 기업 및 국가의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CCS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사업의 타당성 및 경제성 평가 그리고 사업에 있어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미래 가격 지표로 역할을 수행함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(Sun et al., 2022)</a:t>
            </a:r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842B3A9B-8FD0-F946-F9B4-39CF4F40F9B1}"/>
              </a:ext>
            </a:extLst>
          </p:cNvPr>
          <p:cNvSpPr/>
          <p:nvPr/>
        </p:nvSpPr>
        <p:spPr>
          <a:xfrm>
            <a:off x="582641" y="3721866"/>
            <a:ext cx="141258" cy="143796"/>
          </a:xfrm>
          <a:prstGeom prst="flowChartConnector">
            <a:avLst/>
          </a:prstGeom>
          <a:solidFill>
            <a:schemeClr val="accent1">
              <a:alpha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70E473-E542-C754-DD12-FB72781B6B41}"/>
              </a:ext>
            </a:extLst>
          </p:cNvPr>
          <p:cNvSpPr txBox="1"/>
          <p:nvPr/>
        </p:nvSpPr>
        <p:spPr>
          <a:xfrm>
            <a:off x="803396" y="4828047"/>
            <a:ext cx="105852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  <a:cs typeface="Pretendard ExtraBold" panose="02000903000000020004" pitchFamily="50" charset="-127"/>
              </a:rPr>
              <a:t> CCUS,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  <a:cs typeface="Pretendard ExtraBold" panose="02000903000000020004" pitchFamily="50" charset="-127"/>
              </a:rPr>
              <a:t> 수소와 같은 장기적 탄소저감 사업에 있어 장기적 탄소배출권 가격 예측은 </a:t>
            </a:r>
            <a:r>
              <a:rPr lang="ko-KR" altLang="en-US" sz="28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ExtraBold" panose="02000903000000020004" pitchFamily="50" charset="-127"/>
              </a:rPr>
              <a:t>사업성 평가의 기저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  <a:cs typeface="Pretendard ExtraBold" panose="02000903000000020004" pitchFamily="50" charset="-127"/>
              </a:rPr>
              <a:t> 역할을 수행함</a:t>
            </a:r>
            <a:endParaRPr lang="ko-KR" altLang="en-US" sz="2800" kern="0" spc="-10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F03F6B-A223-FAC3-1D47-5189131B0527}"/>
              </a:ext>
            </a:extLst>
          </p:cNvPr>
          <p:cNvSpPr txBox="1"/>
          <p:nvPr/>
        </p:nvSpPr>
        <p:spPr>
          <a:xfrm>
            <a:off x="803396" y="3568603"/>
            <a:ext cx="105852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유럽 탄소배출권</a:t>
            </a:r>
            <a:r>
              <a:rPr lang="en-US" altLang="ko-KR" sz="28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(EUA)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미래가격 장기 예측을 위해 데이터의 시계열적 특성을 고려한 순환신경망 기법인 </a:t>
            </a:r>
            <a:r>
              <a:rPr lang="en-US" altLang="ko-KR" sz="2800" b="1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LSTM</a:t>
            </a:r>
            <a:r>
              <a:rPr lang="ko-KR" altLang="en-US" sz="28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</a:t>
            </a:r>
            <a:r>
              <a:rPr lang="ko-KR" altLang="en-US" sz="2800" b="1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GRU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기법을 사용함</a:t>
            </a: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F5FEED57-65C1-3FC6-CFC2-079A7EA2A9D4}"/>
              </a:ext>
            </a:extLst>
          </p:cNvPr>
          <p:cNvSpPr/>
          <p:nvPr/>
        </p:nvSpPr>
        <p:spPr>
          <a:xfrm>
            <a:off x="582641" y="5009004"/>
            <a:ext cx="141258" cy="143796"/>
          </a:xfrm>
          <a:prstGeom prst="flowChartConnector">
            <a:avLst/>
          </a:prstGeom>
          <a:solidFill>
            <a:schemeClr val="accent1">
              <a:alpha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D543946A-5FED-1413-3D0C-9F9C44EA3DE2}"/>
              </a:ext>
            </a:extLst>
          </p:cNvPr>
          <p:cNvSpPr/>
          <p:nvPr/>
        </p:nvSpPr>
        <p:spPr>
          <a:xfrm rot="19873511">
            <a:off x="757108" y="2223000"/>
            <a:ext cx="203200" cy="190099"/>
          </a:xfrm>
          <a:prstGeom prst="triangle">
            <a:avLst>
              <a:gd name="adj" fmla="val 50283"/>
            </a:avLst>
          </a:prstGeom>
          <a:solidFill>
            <a:srgbClr val="00B0F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39036FF-3045-69DF-D6D7-D59ABA1B5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5075" y="200899"/>
            <a:ext cx="1856983" cy="564322"/>
          </a:xfrm>
          <a:prstGeom prst="rect">
            <a:avLst/>
          </a:prstGeom>
        </p:spPr>
      </p:pic>
      <p:sp>
        <p:nvSpPr>
          <p:cNvPr id="12" name="슬라이드 번호 개체 틀 4">
            <a:extLst>
              <a:ext uri="{FF2B5EF4-FFF2-40B4-BE49-F238E27FC236}">
                <a16:creationId xmlns:a16="http://schemas.microsoft.com/office/drawing/2014/main" id="{1FF0DF71-A342-37BD-ADA3-AB16284A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6100" y="6492875"/>
            <a:ext cx="2743200" cy="365125"/>
          </a:xfrm>
        </p:spPr>
        <p:txBody>
          <a:bodyPr/>
          <a:lstStyle/>
          <a:p>
            <a:r>
              <a:rPr lang="en-US" altLang="ko-KR" sz="2000" b="1" dirty="0"/>
              <a:t>1/28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4649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884D852-E49A-BE85-B998-F31DB1ED4650}"/>
              </a:ext>
            </a:extLst>
          </p:cNvPr>
          <p:cNvSpPr/>
          <p:nvPr/>
        </p:nvSpPr>
        <p:spPr>
          <a:xfrm>
            <a:off x="285134" y="216309"/>
            <a:ext cx="4001731" cy="678425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accent1"/>
                </a:solidFill>
              </a:rPr>
              <a:t>연구 결과 </a:t>
            </a:r>
            <a:r>
              <a:rPr lang="en-US" altLang="ko-KR" sz="3600" b="1" dirty="0">
                <a:solidFill>
                  <a:schemeClr val="accent1"/>
                </a:solidFill>
              </a:rPr>
              <a:t>- LSTM</a:t>
            </a:r>
            <a:endParaRPr lang="ko-KR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9CD75E-0FE4-B3B4-1B9B-EAC74419A7F9}"/>
              </a:ext>
            </a:extLst>
          </p:cNvPr>
          <p:cNvSpPr txBox="1"/>
          <p:nvPr/>
        </p:nvSpPr>
        <p:spPr>
          <a:xfrm>
            <a:off x="764969" y="1135554"/>
            <a:ext cx="10874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LSTM </a:t>
            </a:r>
            <a:r>
              <a:rPr lang="ko-KR" altLang="en-US" sz="2000" b="1" dirty="0"/>
              <a:t>기법을 이용하여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년 미래 가격의 </a:t>
            </a:r>
            <a:r>
              <a:rPr lang="en-US" altLang="ko-KR" sz="2000" b="1" dirty="0"/>
              <a:t>P10, P50, P90</a:t>
            </a:r>
            <a:r>
              <a:rPr lang="ko-KR" altLang="en-US" sz="2000" b="1" dirty="0"/>
              <a:t> 산출을 통한 미래가격 불확실성 평가</a:t>
            </a: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3F3CDDE3-2C1F-68A2-2F80-E6BE9B89B3A0}"/>
              </a:ext>
            </a:extLst>
          </p:cNvPr>
          <p:cNvSpPr/>
          <p:nvPr/>
        </p:nvSpPr>
        <p:spPr>
          <a:xfrm>
            <a:off x="552099" y="1263711"/>
            <a:ext cx="141258" cy="143796"/>
          </a:xfrm>
          <a:prstGeom prst="flowChartConnector">
            <a:avLst/>
          </a:prstGeom>
          <a:solidFill>
            <a:schemeClr val="accent1">
              <a:alpha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B69B0AF2-A1BC-B726-9005-F92749BC44D4}"/>
              </a:ext>
            </a:extLst>
          </p:cNvPr>
          <p:cNvSpPr/>
          <p:nvPr/>
        </p:nvSpPr>
        <p:spPr>
          <a:xfrm>
            <a:off x="764969" y="1704586"/>
            <a:ext cx="141258" cy="143796"/>
          </a:xfrm>
          <a:prstGeom prst="flowChartConnector">
            <a:avLst/>
          </a:prstGeom>
          <a:solidFill>
            <a:schemeClr val="accent4">
              <a:alpha val="4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0CCFD06-6E1F-CB14-67CF-6BCD525FB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87" y="2105893"/>
            <a:ext cx="11800426" cy="43869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21A0F4-0009-1758-3D1F-3B57829CECBB}"/>
              </a:ext>
            </a:extLst>
          </p:cNvPr>
          <p:cNvSpPr txBox="1"/>
          <p:nvPr/>
        </p:nvSpPr>
        <p:spPr>
          <a:xfrm>
            <a:off x="1090989" y="1622381"/>
            <a:ext cx="10425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</a:t>
            </a:r>
            <a:r>
              <a:rPr lang="ko-KR" altLang="en-US" sz="2000" dirty="0"/>
              <a:t>년 후의 </a:t>
            </a:r>
            <a:r>
              <a:rPr lang="en-US" altLang="ko-KR" sz="2000" dirty="0"/>
              <a:t>P50</a:t>
            </a:r>
            <a:r>
              <a:rPr lang="ko-KR" altLang="en-US" sz="2000" dirty="0"/>
              <a:t>는 </a:t>
            </a:r>
            <a:r>
              <a:rPr lang="en-US" altLang="ko-KR" sz="2000" dirty="0"/>
              <a:t>62.7 euro, P10/P90</a:t>
            </a:r>
            <a:r>
              <a:rPr lang="ko-KR" altLang="en-US" sz="2000" dirty="0"/>
              <a:t>는 각각 </a:t>
            </a:r>
            <a:r>
              <a:rPr lang="en-US" altLang="ko-KR" sz="2000" dirty="0"/>
              <a:t>56.3, 71.1 euro</a:t>
            </a:r>
            <a:r>
              <a:rPr lang="ko-KR" altLang="en-US" sz="2000" dirty="0"/>
              <a:t>로 예측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9DCABD-2312-33A9-F933-0B3F9FCBE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5075" y="200899"/>
            <a:ext cx="1856983" cy="564322"/>
          </a:xfrm>
          <a:prstGeom prst="rect">
            <a:avLst/>
          </a:prstGeom>
        </p:spPr>
      </p:pic>
      <p:sp>
        <p:nvSpPr>
          <p:cNvPr id="12" name="슬라이드 번호 개체 틀 4">
            <a:extLst>
              <a:ext uri="{FF2B5EF4-FFF2-40B4-BE49-F238E27FC236}">
                <a16:creationId xmlns:a16="http://schemas.microsoft.com/office/drawing/2014/main" id="{0B59ABCA-E26B-D8E2-5CCF-A9436298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6100" y="6492875"/>
            <a:ext cx="2743200" cy="365125"/>
          </a:xfrm>
        </p:spPr>
        <p:txBody>
          <a:bodyPr/>
          <a:lstStyle/>
          <a:p>
            <a:r>
              <a:rPr lang="en-US" altLang="ko-KR" sz="2000" b="1" dirty="0"/>
              <a:t>19/28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5032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884D852-E49A-BE85-B998-F31DB1ED4650}"/>
              </a:ext>
            </a:extLst>
          </p:cNvPr>
          <p:cNvSpPr/>
          <p:nvPr/>
        </p:nvSpPr>
        <p:spPr>
          <a:xfrm>
            <a:off x="285134" y="216309"/>
            <a:ext cx="3814918" cy="678425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accent1"/>
                </a:solidFill>
              </a:rPr>
              <a:t>연구 결과 </a:t>
            </a:r>
            <a:r>
              <a:rPr lang="en-US" altLang="ko-KR" sz="3600" b="1" dirty="0">
                <a:solidFill>
                  <a:schemeClr val="accent1"/>
                </a:solidFill>
              </a:rPr>
              <a:t>- GRU</a:t>
            </a:r>
            <a:endParaRPr lang="ko-KR" altLang="en-US" sz="3600" b="1" dirty="0">
              <a:solidFill>
                <a:schemeClr val="accent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0862EE-F177-67AF-30B3-599E4973C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920" y="3727695"/>
            <a:ext cx="6794529" cy="244820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90B410D-8DBF-983A-7C9E-4FAC200A9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522" y="1082201"/>
            <a:ext cx="4406758" cy="24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731C51A-5265-A215-981A-F55893D87D44}"/>
              </a:ext>
            </a:extLst>
          </p:cNvPr>
          <p:cNvSpPr txBox="1"/>
          <p:nvPr/>
        </p:nvSpPr>
        <p:spPr>
          <a:xfrm>
            <a:off x="819294" y="1720029"/>
            <a:ext cx="489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</a:t>
            </a:r>
            <a:r>
              <a:rPr lang="ko-KR" altLang="en-US" sz="2000" dirty="0"/>
              <a:t>훈련손실과 검증손실이 초기에 빠르게 감소하며 학습이 안정화 됨을 보여줌</a:t>
            </a: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73B7A709-2FA5-1F62-2322-ADC47A3C88D4}"/>
              </a:ext>
            </a:extLst>
          </p:cNvPr>
          <p:cNvSpPr/>
          <p:nvPr/>
        </p:nvSpPr>
        <p:spPr>
          <a:xfrm>
            <a:off x="465166" y="1319919"/>
            <a:ext cx="141258" cy="143796"/>
          </a:xfrm>
          <a:prstGeom prst="flowChartConnector">
            <a:avLst/>
          </a:prstGeom>
          <a:solidFill>
            <a:schemeClr val="accent1">
              <a:alpha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8C71128F-3B0D-FE47-5FD0-2C9F223F688E}"/>
              </a:ext>
            </a:extLst>
          </p:cNvPr>
          <p:cNvSpPr/>
          <p:nvPr/>
        </p:nvSpPr>
        <p:spPr>
          <a:xfrm>
            <a:off x="606423" y="1829891"/>
            <a:ext cx="141258" cy="143796"/>
          </a:xfrm>
          <a:prstGeom prst="flowChartConnector">
            <a:avLst/>
          </a:prstGeom>
          <a:solidFill>
            <a:schemeClr val="accent4">
              <a:alpha val="4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A85F46-C5F2-6CFA-4BEC-97CC7D834F93}"/>
              </a:ext>
            </a:extLst>
          </p:cNvPr>
          <p:cNvSpPr txBox="1"/>
          <p:nvPr/>
        </p:nvSpPr>
        <p:spPr>
          <a:xfrm>
            <a:off x="606423" y="1166687"/>
            <a:ext cx="5243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Training and Validation Loss Over Epochs</a:t>
            </a:r>
            <a:endParaRPr lang="ko-KR" altLang="en-US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2D8B6C-1007-5877-85A1-A275F943F584}"/>
              </a:ext>
            </a:extLst>
          </p:cNvPr>
          <p:cNvSpPr txBox="1"/>
          <p:nvPr/>
        </p:nvSpPr>
        <p:spPr>
          <a:xfrm>
            <a:off x="819294" y="4040205"/>
            <a:ext cx="4102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3</a:t>
            </a:r>
            <a:r>
              <a:rPr lang="ko-KR" altLang="en-US" sz="2000" dirty="0"/>
              <a:t>개월 간의 실제 데이터를 이용한 </a:t>
            </a:r>
            <a:r>
              <a:rPr lang="en-US" altLang="ko-KR" sz="2000" dirty="0"/>
              <a:t>Testing </a:t>
            </a:r>
            <a:r>
              <a:rPr lang="ko-KR" altLang="en-US" sz="2000" dirty="0"/>
              <a:t>과정에서 실제 가격과 예측가격이 같은 경향성을 보이는 것을 확인함</a:t>
            </a:r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4844B0D9-6B3F-BB48-7F2D-16104C647692}"/>
              </a:ext>
            </a:extLst>
          </p:cNvPr>
          <p:cNvSpPr/>
          <p:nvPr/>
        </p:nvSpPr>
        <p:spPr>
          <a:xfrm>
            <a:off x="465165" y="3557157"/>
            <a:ext cx="141258" cy="143796"/>
          </a:xfrm>
          <a:prstGeom prst="flowChartConnector">
            <a:avLst/>
          </a:prstGeom>
          <a:solidFill>
            <a:schemeClr val="accent1">
              <a:alpha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912A63B5-646D-72A0-4B94-A07719B27427}"/>
              </a:ext>
            </a:extLst>
          </p:cNvPr>
          <p:cNvSpPr/>
          <p:nvPr/>
        </p:nvSpPr>
        <p:spPr>
          <a:xfrm>
            <a:off x="606423" y="4150067"/>
            <a:ext cx="141258" cy="143796"/>
          </a:xfrm>
          <a:prstGeom prst="flowChartConnector">
            <a:avLst/>
          </a:prstGeom>
          <a:solidFill>
            <a:schemeClr val="accent4">
              <a:alpha val="4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D408D-65E9-9C4A-9C48-3EC603507286}"/>
              </a:ext>
            </a:extLst>
          </p:cNvPr>
          <p:cNvSpPr txBox="1"/>
          <p:nvPr/>
        </p:nvSpPr>
        <p:spPr>
          <a:xfrm>
            <a:off x="606423" y="3429000"/>
            <a:ext cx="4991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Performance in training/validation data</a:t>
            </a:r>
            <a:endParaRPr lang="ko-KR" altLang="en-US" sz="2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08AA1B4-7C51-60C1-97D1-1C672E5287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5075" y="200899"/>
            <a:ext cx="1856983" cy="564322"/>
          </a:xfrm>
          <a:prstGeom prst="rect">
            <a:avLst/>
          </a:prstGeom>
        </p:spPr>
      </p:pic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0E7A243E-31F2-FADE-A3C8-8508BD00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6100" y="6492875"/>
            <a:ext cx="2743200" cy="365125"/>
          </a:xfrm>
        </p:spPr>
        <p:txBody>
          <a:bodyPr/>
          <a:lstStyle/>
          <a:p>
            <a:r>
              <a:rPr lang="en-US" altLang="ko-KR" sz="2000" b="1" dirty="0"/>
              <a:t>20/28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8388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884D852-E49A-BE85-B998-F31DB1ED4650}"/>
              </a:ext>
            </a:extLst>
          </p:cNvPr>
          <p:cNvSpPr/>
          <p:nvPr/>
        </p:nvSpPr>
        <p:spPr>
          <a:xfrm>
            <a:off x="285134" y="216309"/>
            <a:ext cx="3814918" cy="678425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accent1"/>
                </a:solidFill>
              </a:rPr>
              <a:t>연구 결과 </a:t>
            </a:r>
            <a:r>
              <a:rPr lang="en-US" altLang="ko-KR" sz="3600" b="1" dirty="0">
                <a:solidFill>
                  <a:schemeClr val="accent1"/>
                </a:solidFill>
              </a:rPr>
              <a:t>- GRU</a:t>
            </a:r>
            <a:endParaRPr lang="ko-KR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FCBA40-B5C4-F58F-8354-7B8E00D92AB0}"/>
              </a:ext>
            </a:extLst>
          </p:cNvPr>
          <p:cNvSpPr txBox="1"/>
          <p:nvPr/>
        </p:nvSpPr>
        <p:spPr>
          <a:xfrm>
            <a:off x="764968" y="1135554"/>
            <a:ext cx="11329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GRU </a:t>
            </a:r>
            <a:r>
              <a:rPr lang="ko-KR" altLang="en-US" sz="2000" b="1" dirty="0"/>
              <a:t>기법을 이용하여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년 미래 가격의 </a:t>
            </a:r>
            <a:r>
              <a:rPr lang="en-US" altLang="ko-KR" sz="2000" b="1" dirty="0"/>
              <a:t>P10, P50, P90</a:t>
            </a:r>
            <a:r>
              <a:rPr lang="ko-KR" altLang="en-US" sz="2000" b="1" dirty="0"/>
              <a:t> 산출을 통한 미래가격 불확실성을 평가</a:t>
            </a: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BF01B041-804B-6C08-6FC3-4BAFE47FE474}"/>
              </a:ext>
            </a:extLst>
          </p:cNvPr>
          <p:cNvSpPr/>
          <p:nvPr/>
        </p:nvSpPr>
        <p:spPr>
          <a:xfrm>
            <a:off x="552099" y="1263711"/>
            <a:ext cx="141258" cy="143796"/>
          </a:xfrm>
          <a:prstGeom prst="flowChartConnector">
            <a:avLst/>
          </a:prstGeom>
          <a:solidFill>
            <a:schemeClr val="accent1">
              <a:alpha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6D0DC0-F6AD-96B4-EB2E-15A26668E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79" y="2124968"/>
            <a:ext cx="11804242" cy="4388400"/>
          </a:xfrm>
          <a:prstGeom prst="rect">
            <a:avLst/>
          </a:prstGeom>
        </p:spPr>
      </p:pic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BFA37D8A-A5E6-9382-8840-5969E5C4AE67}"/>
              </a:ext>
            </a:extLst>
          </p:cNvPr>
          <p:cNvSpPr/>
          <p:nvPr/>
        </p:nvSpPr>
        <p:spPr>
          <a:xfrm>
            <a:off x="764969" y="1712466"/>
            <a:ext cx="141258" cy="143796"/>
          </a:xfrm>
          <a:prstGeom prst="flowChartConnector">
            <a:avLst/>
          </a:prstGeom>
          <a:solidFill>
            <a:schemeClr val="accent4">
              <a:alpha val="4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57DFA2-A766-B2F3-E75E-A3BAB8A08CC3}"/>
              </a:ext>
            </a:extLst>
          </p:cNvPr>
          <p:cNvSpPr txBox="1"/>
          <p:nvPr/>
        </p:nvSpPr>
        <p:spPr>
          <a:xfrm>
            <a:off x="1090989" y="1630261"/>
            <a:ext cx="10425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2025</a:t>
            </a:r>
            <a:r>
              <a:rPr lang="ko-KR" altLang="en-US" sz="2000" dirty="0"/>
              <a:t>년 상반기까지 </a:t>
            </a:r>
            <a:r>
              <a:rPr lang="en-US" altLang="ko-KR" sz="2000" dirty="0"/>
              <a:t>LSTM</a:t>
            </a:r>
            <a:r>
              <a:rPr lang="ko-KR" altLang="en-US" sz="2000" dirty="0"/>
              <a:t>과 유사한 경향으로 예측하며</a:t>
            </a:r>
            <a:r>
              <a:rPr lang="en-US" altLang="ko-KR" sz="2000" dirty="0"/>
              <a:t>, </a:t>
            </a:r>
            <a:r>
              <a:rPr lang="ko-KR" altLang="en-US" sz="2000" dirty="0"/>
              <a:t>이후 조금 다른 경향 보임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176C44-6954-6A70-3F4C-41FBA0776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5075" y="200899"/>
            <a:ext cx="1856983" cy="564322"/>
          </a:xfrm>
          <a:prstGeom prst="rect">
            <a:avLst/>
          </a:prstGeom>
        </p:spPr>
      </p:pic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96FB72FA-BD14-DFD8-5FD3-5655E70E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6100" y="6492875"/>
            <a:ext cx="2743200" cy="365125"/>
          </a:xfrm>
        </p:spPr>
        <p:txBody>
          <a:bodyPr/>
          <a:lstStyle/>
          <a:p>
            <a:r>
              <a:rPr lang="en-US" altLang="ko-KR" sz="2000" b="1" dirty="0"/>
              <a:t>21/28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2978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4EF2D-DE7A-E1A5-11D8-C0B38A12D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4296F45-B33C-4412-3AC2-4CFC3F662BF4}"/>
              </a:ext>
            </a:extLst>
          </p:cNvPr>
          <p:cNvSpPr/>
          <p:nvPr/>
        </p:nvSpPr>
        <p:spPr>
          <a:xfrm>
            <a:off x="285133" y="216309"/>
            <a:ext cx="9134170" cy="678425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accent1"/>
                </a:solidFill>
              </a:rPr>
              <a:t>연구 결과 </a:t>
            </a:r>
            <a:r>
              <a:rPr lang="en-US" altLang="ko-KR" sz="3600" b="1" dirty="0">
                <a:solidFill>
                  <a:schemeClr val="accent1"/>
                </a:solidFill>
              </a:rPr>
              <a:t>– </a:t>
            </a:r>
            <a:r>
              <a:rPr lang="en-US" altLang="ko-KR" sz="3200" b="1" dirty="0">
                <a:solidFill>
                  <a:schemeClr val="accent1"/>
                </a:solidFill>
              </a:rPr>
              <a:t>Comparison with other methods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4CB5B3-3FC9-6E4E-B109-E09A06BDB4D7}"/>
              </a:ext>
            </a:extLst>
          </p:cNvPr>
          <p:cNvSpPr txBox="1"/>
          <p:nvPr/>
        </p:nvSpPr>
        <p:spPr>
          <a:xfrm>
            <a:off x="695396" y="1135554"/>
            <a:ext cx="10774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ANN, RF, KNN, DT, Linear(lasso), Linear(ridge), linear </a:t>
            </a:r>
            <a:r>
              <a:rPr lang="ko-KR" altLang="en-US" sz="2000" b="1" dirty="0"/>
              <a:t>기법을 적용 및 학습하여 </a:t>
            </a:r>
            <a:r>
              <a:rPr lang="en-US" altLang="ko-KR" sz="2000" b="1" dirty="0"/>
              <a:t>MAPE</a:t>
            </a:r>
            <a:br>
              <a:rPr lang="en-US" altLang="ko-KR" sz="2000" b="1" dirty="0"/>
            </a:br>
            <a:r>
              <a:rPr lang="en-US" altLang="ko-KR" sz="2000" b="1" dirty="0"/>
              <a:t>(mean absolute percentage error)</a:t>
            </a:r>
            <a:r>
              <a:rPr lang="ko-KR" altLang="en-US" sz="2000" b="1" dirty="0"/>
              <a:t>를 산출함</a:t>
            </a: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FBCB0C6C-815A-3F55-D8AF-33DB48561F0F}"/>
              </a:ext>
            </a:extLst>
          </p:cNvPr>
          <p:cNvSpPr/>
          <p:nvPr/>
        </p:nvSpPr>
        <p:spPr>
          <a:xfrm>
            <a:off x="552099" y="1263711"/>
            <a:ext cx="141258" cy="143796"/>
          </a:xfrm>
          <a:prstGeom prst="flowChartConnector">
            <a:avLst/>
          </a:prstGeom>
          <a:solidFill>
            <a:schemeClr val="accent1">
              <a:alpha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09F66E73-4B9C-28BB-5BCE-E1BBBDC66912}"/>
              </a:ext>
            </a:extLst>
          </p:cNvPr>
          <p:cNvSpPr/>
          <p:nvPr/>
        </p:nvSpPr>
        <p:spPr>
          <a:xfrm>
            <a:off x="764969" y="1945523"/>
            <a:ext cx="141258" cy="143796"/>
          </a:xfrm>
          <a:prstGeom prst="flowChartConnector">
            <a:avLst/>
          </a:prstGeom>
          <a:solidFill>
            <a:schemeClr val="accent4">
              <a:alpha val="4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5043B7-ADB0-AC99-108E-53322B02A72A}"/>
              </a:ext>
            </a:extLst>
          </p:cNvPr>
          <p:cNvSpPr txBox="1"/>
          <p:nvPr/>
        </p:nvSpPr>
        <p:spPr>
          <a:xfrm>
            <a:off x="971721" y="1823562"/>
            <a:ext cx="10671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LSTM</a:t>
            </a:r>
            <a:r>
              <a:rPr lang="ko-KR" altLang="en-US" sz="2000" dirty="0"/>
              <a:t>과 </a:t>
            </a:r>
            <a:r>
              <a:rPr lang="en-US" altLang="ko-KR" sz="2000" dirty="0"/>
              <a:t>GRU</a:t>
            </a:r>
            <a:r>
              <a:rPr lang="ko-KR" altLang="en-US" sz="2000" dirty="0"/>
              <a:t>의 </a:t>
            </a:r>
            <a:r>
              <a:rPr lang="en-US" altLang="ko-KR" sz="2000" dirty="0"/>
              <a:t>MAPE</a:t>
            </a:r>
            <a:r>
              <a:rPr lang="ko-KR" altLang="en-US" sz="2000" dirty="0"/>
              <a:t>는 </a:t>
            </a:r>
            <a:r>
              <a:rPr lang="en-US" altLang="ko-KR" sz="2000" dirty="0"/>
              <a:t>Train Error, Validation Error</a:t>
            </a:r>
            <a:r>
              <a:rPr lang="ko-KR" altLang="en-US" sz="2000" dirty="0"/>
              <a:t>이 각각 </a:t>
            </a:r>
            <a:r>
              <a:rPr lang="en-US" altLang="ko-KR" sz="2000" dirty="0"/>
              <a:t>0.028, 0.03 / 0.025, 0.035</a:t>
            </a:r>
            <a:r>
              <a:rPr lang="ko-KR" altLang="en-US" sz="2000" dirty="0"/>
              <a:t>로 다른 기존 전통적 예측 기법보다 상대적으로 더 낮은 오차를 가짐을 확인함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A3695F-4217-B36E-C776-47F020690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0" y="2911680"/>
            <a:ext cx="12124540" cy="30491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869C42D-8633-0B82-C84B-7787B94D8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5075" y="200899"/>
            <a:ext cx="1856983" cy="564322"/>
          </a:xfrm>
          <a:prstGeom prst="rect">
            <a:avLst/>
          </a:prstGeom>
        </p:spPr>
      </p:pic>
      <p:sp>
        <p:nvSpPr>
          <p:cNvPr id="10" name="슬라이드 번호 개체 틀 4">
            <a:extLst>
              <a:ext uri="{FF2B5EF4-FFF2-40B4-BE49-F238E27FC236}">
                <a16:creationId xmlns:a16="http://schemas.microsoft.com/office/drawing/2014/main" id="{EDA8E7CB-0737-412E-5454-5EE8FAA3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6100" y="6492875"/>
            <a:ext cx="2743200" cy="365125"/>
          </a:xfrm>
        </p:spPr>
        <p:txBody>
          <a:bodyPr/>
          <a:lstStyle/>
          <a:p>
            <a:r>
              <a:rPr lang="en-US" altLang="ko-KR" sz="2000" b="1" dirty="0"/>
              <a:t>22/28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9731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6C609-BF43-2D52-A2D8-05FA7E655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DB65754-0A5F-4C01-422C-8C9D9048D5A8}"/>
              </a:ext>
            </a:extLst>
          </p:cNvPr>
          <p:cNvSpPr/>
          <p:nvPr/>
        </p:nvSpPr>
        <p:spPr>
          <a:xfrm>
            <a:off x="285133" y="216309"/>
            <a:ext cx="9134170" cy="678425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accent1"/>
                </a:solidFill>
              </a:rPr>
              <a:t>연구 결과 </a:t>
            </a:r>
            <a:r>
              <a:rPr lang="en-US" altLang="ko-KR" sz="3600" b="1" dirty="0">
                <a:solidFill>
                  <a:schemeClr val="accent1"/>
                </a:solidFill>
              </a:rPr>
              <a:t>– </a:t>
            </a:r>
            <a:r>
              <a:rPr lang="en-US" altLang="ko-KR" sz="3200" b="1" dirty="0">
                <a:solidFill>
                  <a:schemeClr val="accent1"/>
                </a:solidFill>
              </a:rPr>
              <a:t>Comparison with other methods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CBFF0-8412-7675-658C-6E8F3C974868}"/>
              </a:ext>
            </a:extLst>
          </p:cNvPr>
          <p:cNvSpPr txBox="1"/>
          <p:nvPr/>
        </p:nvSpPr>
        <p:spPr>
          <a:xfrm>
            <a:off x="765952" y="1027923"/>
            <a:ext cx="10774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ANN, RF, KNN, DT, Linear(lasso), Linear(ridge), linear </a:t>
            </a:r>
            <a:r>
              <a:rPr lang="ko-KR" altLang="en-US" sz="2000" b="1" dirty="0"/>
              <a:t>기법을 이용하여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년 미래 가격을 재귀적</a:t>
            </a:r>
            <a:r>
              <a:rPr lang="en-US" altLang="ko-KR" sz="2000" b="1" dirty="0"/>
              <a:t>(Recursive)</a:t>
            </a:r>
            <a:r>
              <a:rPr lang="ko-KR" altLang="en-US" sz="2000" b="1" dirty="0"/>
              <a:t> 기법으로 예측함</a:t>
            </a: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86165EA2-3DBC-FBC1-5B9E-70275D32DB73}"/>
              </a:ext>
            </a:extLst>
          </p:cNvPr>
          <p:cNvSpPr/>
          <p:nvPr/>
        </p:nvSpPr>
        <p:spPr>
          <a:xfrm>
            <a:off x="553082" y="1156080"/>
            <a:ext cx="141258" cy="143796"/>
          </a:xfrm>
          <a:prstGeom prst="flowChartConnector">
            <a:avLst/>
          </a:prstGeom>
          <a:solidFill>
            <a:schemeClr val="accent1">
              <a:alpha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42405F8-9009-3243-985D-A72D466C53A1}"/>
              </a:ext>
            </a:extLst>
          </p:cNvPr>
          <p:cNvSpPr/>
          <p:nvPr/>
        </p:nvSpPr>
        <p:spPr>
          <a:xfrm>
            <a:off x="2729494" y="4026213"/>
            <a:ext cx="1943101" cy="351975"/>
          </a:xfrm>
          <a:prstGeom prst="roundRect">
            <a:avLst/>
          </a:prstGeom>
          <a:solidFill>
            <a:schemeClr val="accent4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Linear(lasso)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B73C39A-041D-3141-DB34-BDB64BB6791A}"/>
              </a:ext>
            </a:extLst>
          </p:cNvPr>
          <p:cNvSpPr/>
          <p:nvPr/>
        </p:nvSpPr>
        <p:spPr>
          <a:xfrm>
            <a:off x="8447752" y="4009228"/>
            <a:ext cx="1943101" cy="351975"/>
          </a:xfrm>
          <a:prstGeom prst="roundRect">
            <a:avLst/>
          </a:prstGeom>
          <a:solidFill>
            <a:schemeClr val="accent4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Linear(ridge)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F959EE-4E3C-EEF2-7A83-E240BB0071B0}"/>
              </a:ext>
            </a:extLst>
          </p:cNvPr>
          <p:cNvSpPr/>
          <p:nvPr/>
        </p:nvSpPr>
        <p:spPr>
          <a:xfrm>
            <a:off x="5266633" y="1708724"/>
            <a:ext cx="1943101" cy="351975"/>
          </a:xfrm>
          <a:prstGeom prst="roundRect">
            <a:avLst/>
          </a:prstGeom>
          <a:solidFill>
            <a:schemeClr val="accent4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50" b="1" dirty="0">
                <a:solidFill>
                  <a:schemeClr val="tx1"/>
                </a:solidFill>
              </a:rPr>
              <a:t>Vanilla linear regression</a:t>
            </a:r>
            <a:endParaRPr lang="ko-KR" altLang="en-US" sz="1150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1564D5-2FBD-83D1-2505-640416E78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52" y="4419714"/>
            <a:ext cx="5100320" cy="18961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4DE2D56-B173-BA35-A5D4-CB94BDFAA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184" y="4382162"/>
            <a:ext cx="5302336" cy="197122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98268A1-7373-A67F-EB26-D7EAB66C9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658" y="2129818"/>
            <a:ext cx="4998683" cy="18583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8447772-8996-A941-859B-09E321276D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5075" y="200899"/>
            <a:ext cx="1856983" cy="564322"/>
          </a:xfrm>
          <a:prstGeom prst="rect">
            <a:avLst/>
          </a:prstGeom>
        </p:spPr>
      </p:pic>
      <p:sp>
        <p:nvSpPr>
          <p:cNvPr id="12" name="슬라이드 번호 개체 틀 4">
            <a:extLst>
              <a:ext uri="{FF2B5EF4-FFF2-40B4-BE49-F238E27FC236}">
                <a16:creationId xmlns:a16="http://schemas.microsoft.com/office/drawing/2014/main" id="{6DEFBD6E-E56D-795C-8180-38C057EAD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6100" y="6492875"/>
            <a:ext cx="2743200" cy="365125"/>
          </a:xfrm>
        </p:spPr>
        <p:txBody>
          <a:bodyPr/>
          <a:lstStyle/>
          <a:p>
            <a:r>
              <a:rPr lang="en-US" altLang="ko-KR" sz="2000" b="1" dirty="0"/>
              <a:t>23/28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9742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FB6AE-5B77-E630-0197-A24B1A626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CCB300-2E4C-FD25-7506-5E822C7E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85" y="1568429"/>
            <a:ext cx="4880506" cy="181440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2D9EDD2-8BD7-3BFE-3E08-A7230B8D1645}"/>
              </a:ext>
            </a:extLst>
          </p:cNvPr>
          <p:cNvSpPr/>
          <p:nvPr/>
        </p:nvSpPr>
        <p:spPr>
          <a:xfrm>
            <a:off x="285133" y="216309"/>
            <a:ext cx="9134170" cy="678425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accent1"/>
                </a:solidFill>
              </a:rPr>
              <a:t>연구 결과 </a:t>
            </a:r>
            <a:r>
              <a:rPr lang="en-US" altLang="ko-KR" sz="3600" b="1" dirty="0">
                <a:solidFill>
                  <a:schemeClr val="accent1"/>
                </a:solidFill>
              </a:rPr>
              <a:t>– </a:t>
            </a:r>
            <a:r>
              <a:rPr lang="en-US" altLang="ko-KR" sz="3200" b="1" dirty="0">
                <a:solidFill>
                  <a:schemeClr val="accent1"/>
                </a:solidFill>
              </a:rPr>
              <a:t>Comparison with other methods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D2438A7-31B1-5301-A3A9-E74A473C9674}"/>
              </a:ext>
            </a:extLst>
          </p:cNvPr>
          <p:cNvSpPr/>
          <p:nvPr/>
        </p:nvSpPr>
        <p:spPr>
          <a:xfrm>
            <a:off x="2426112" y="1204945"/>
            <a:ext cx="1943101" cy="351975"/>
          </a:xfrm>
          <a:prstGeom prst="roundRect">
            <a:avLst/>
          </a:prstGeom>
          <a:solidFill>
            <a:schemeClr val="accent4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ANN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CE64D49-0E58-6E1F-999F-68C12E4BBA93}"/>
              </a:ext>
            </a:extLst>
          </p:cNvPr>
          <p:cNvSpPr/>
          <p:nvPr/>
        </p:nvSpPr>
        <p:spPr>
          <a:xfrm>
            <a:off x="7813398" y="1203394"/>
            <a:ext cx="1943101" cy="351975"/>
          </a:xfrm>
          <a:prstGeom prst="roundRect">
            <a:avLst/>
          </a:prstGeom>
          <a:solidFill>
            <a:schemeClr val="accent4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Random forest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7C493FB-1A61-01E3-6BED-22D61EC5F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85" y="3945162"/>
            <a:ext cx="4880329" cy="1814334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1FC4CF6-C862-DCD6-3CF4-7D4DD91A60D1}"/>
              </a:ext>
            </a:extLst>
          </p:cNvPr>
          <p:cNvSpPr/>
          <p:nvPr/>
        </p:nvSpPr>
        <p:spPr>
          <a:xfrm>
            <a:off x="2367769" y="3532227"/>
            <a:ext cx="1943101" cy="351975"/>
          </a:xfrm>
          <a:prstGeom prst="roundRect">
            <a:avLst/>
          </a:prstGeom>
          <a:solidFill>
            <a:schemeClr val="accent4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K-nearest neighbor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966577F-F848-3494-E5B6-768BCA8DA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369" y="1566944"/>
            <a:ext cx="5100320" cy="1896119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76A8215-2FB2-433C-0FAA-392AAD769404}"/>
              </a:ext>
            </a:extLst>
          </p:cNvPr>
          <p:cNvSpPr/>
          <p:nvPr/>
        </p:nvSpPr>
        <p:spPr>
          <a:xfrm>
            <a:off x="7813398" y="3532226"/>
            <a:ext cx="1943101" cy="351975"/>
          </a:xfrm>
          <a:prstGeom prst="roundRect">
            <a:avLst/>
          </a:prstGeom>
          <a:solidFill>
            <a:schemeClr val="accent4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Decision Tree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CE94075-A2F0-A493-EE86-DF402E8B7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9370" y="3945162"/>
            <a:ext cx="5100320" cy="18961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612DA43-0A75-57C3-F834-25300F0445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5075" y="200899"/>
            <a:ext cx="1856983" cy="564322"/>
          </a:xfrm>
          <a:prstGeom prst="rect">
            <a:avLst/>
          </a:prstGeom>
        </p:spPr>
      </p:pic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311A3EAC-88AA-9ACE-3C69-12A4A391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6100" y="6492875"/>
            <a:ext cx="2743200" cy="365125"/>
          </a:xfrm>
        </p:spPr>
        <p:txBody>
          <a:bodyPr/>
          <a:lstStyle/>
          <a:p>
            <a:r>
              <a:rPr lang="en-US" altLang="ko-KR" sz="2000" b="1" dirty="0"/>
              <a:t>24/28</a:t>
            </a:r>
            <a:r>
              <a:rPr lang="ko-KR" alt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68F1F9-A61F-3E6B-3379-3383E1E516D2}"/>
              </a:ext>
            </a:extLst>
          </p:cNvPr>
          <p:cNvSpPr txBox="1"/>
          <p:nvPr/>
        </p:nvSpPr>
        <p:spPr>
          <a:xfrm>
            <a:off x="862810" y="5898052"/>
            <a:ext cx="10774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</a:t>
            </a:r>
            <a:r>
              <a:rPr lang="ko-KR" altLang="en-US" sz="2000" b="1" dirty="0"/>
              <a:t>전통적인 예측 기법은 데이터의 시계열적 특성을 고려하지 못했기 때문에 </a:t>
            </a:r>
            <a:r>
              <a:rPr lang="en-US" altLang="ko-KR" sz="2000" b="1" dirty="0"/>
              <a:t>LSTM, GRU</a:t>
            </a:r>
            <a:r>
              <a:rPr lang="ko-KR" altLang="en-US" sz="2000" b="1" dirty="0"/>
              <a:t>에 비해 미래 가격이 수렴하거나 </a:t>
            </a:r>
            <a:r>
              <a:rPr lang="ko-KR" altLang="en-US" sz="2000" b="1" dirty="0">
                <a:solidFill>
                  <a:srgbClr val="002060"/>
                </a:solidFill>
              </a:rPr>
              <a:t>일정한 패턴</a:t>
            </a:r>
            <a:r>
              <a:rPr lang="ko-KR" altLang="en-US" sz="2000" b="1" dirty="0"/>
              <a:t>으로 유지되는 것을 확인 할 수 있음</a:t>
            </a:r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8B8F216E-0D00-E44A-E23C-097D36E54E79}"/>
              </a:ext>
            </a:extLst>
          </p:cNvPr>
          <p:cNvSpPr/>
          <p:nvPr/>
        </p:nvSpPr>
        <p:spPr>
          <a:xfrm>
            <a:off x="649940" y="6026209"/>
            <a:ext cx="141258" cy="143796"/>
          </a:xfrm>
          <a:prstGeom prst="flowChartConnector">
            <a:avLst/>
          </a:prstGeom>
          <a:solidFill>
            <a:schemeClr val="accent1">
              <a:alpha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86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884D852-E49A-BE85-B998-F31DB1ED4650}"/>
              </a:ext>
            </a:extLst>
          </p:cNvPr>
          <p:cNvSpPr/>
          <p:nvPr/>
        </p:nvSpPr>
        <p:spPr>
          <a:xfrm>
            <a:off x="285134" y="216309"/>
            <a:ext cx="2576053" cy="678425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</a:rPr>
              <a:t>Reference</a:t>
            </a:r>
            <a:endParaRPr lang="ko-KR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F2E342-6879-8739-5DF3-B2D70386D0DE}"/>
              </a:ext>
            </a:extLst>
          </p:cNvPr>
          <p:cNvSpPr txBox="1"/>
          <p:nvPr/>
        </p:nvSpPr>
        <p:spPr>
          <a:xfrm>
            <a:off x="69260" y="1145298"/>
            <a:ext cx="12053479" cy="513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탄소배출권 장기 미래 가격 예측을 통해 기업 및 국가의 </a:t>
            </a:r>
            <a:r>
              <a:rPr lang="en-US" altLang="ko-KR" sz="14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CCS</a:t>
            </a:r>
            <a:r>
              <a:rPr lang="ko-KR" altLang="en-US" sz="14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사업의 타당성 및 경제성 평가 그리고 사업 있어</a:t>
            </a:r>
            <a:r>
              <a:rPr lang="en-US" altLang="ko-KR" sz="14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미래 가격 지표로 역할을 수행함</a:t>
            </a:r>
            <a:r>
              <a:rPr lang="en-US" altLang="ko-KR" sz="14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(Sun et al., 2022)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Wang, X., &amp; Zhang, H. (2018). Optimal design of carbon tax to stimulate CCS investment in China's coal‐fired power plants: A real options analysis.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Greenhouse Gases: Science and Technology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8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(5), 863-875. </a:t>
            </a:r>
            <a:endParaRPr lang="en-US" altLang="ko-KR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Cerniauskas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S., Grube, T.,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Praktiknjo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A.,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Stolten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D., &amp;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Robinius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 (2019). Future hydrogen markets for transportation and industry: The impact of CO2 taxes.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Energies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12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(24), 4707.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Duan, H. B., Fan, Y., &amp; Zhu, L. (2013). What’s the most cost-effective policy of CO2 targeted reduction: an application of aggregated economic technological model with CCS?.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Applied energy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112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866-875.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Qian, F., Gao, W., Yu, D., Yang, Y., &amp; Ruan, Y. (2022). An Analysis of the Potential of Hydrogen Energy Technology on Demand Side Based on a Carbon Tax: A Case Study in Japan.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Energies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16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(1), 342.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kern="0" spc="-30" dirty="0" err="1">
                <a:solidFill>
                  <a:srgbClr val="000000"/>
                </a:solidFill>
                <a:effectLst/>
                <a:ea typeface="KoPubWorld돋움체 Bold"/>
              </a:rPr>
              <a:t>Eunsil</a:t>
            </a:r>
            <a:r>
              <a:rPr lang="en-US" altLang="ko-KR" sz="1400" kern="0" spc="-30" dirty="0">
                <a:solidFill>
                  <a:srgbClr val="000000"/>
                </a:solidFill>
                <a:effectLst/>
                <a:ea typeface="KoPubWorld돋움체 Bold"/>
              </a:rPr>
              <a:t> Park, </a:t>
            </a:r>
            <a:r>
              <a:rPr lang="en-US" altLang="ko-KR" sz="1400" kern="0" spc="-30" dirty="0" err="1">
                <a:solidFill>
                  <a:srgbClr val="000000"/>
                </a:solidFill>
                <a:effectLst/>
                <a:ea typeface="KoPubWorld돋움체 Bold"/>
              </a:rPr>
              <a:t>Honggeun</a:t>
            </a:r>
            <a:r>
              <a:rPr lang="en-US" altLang="ko-KR" sz="1400" kern="0" spc="-30" dirty="0">
                <a:solidFill>
                  <a:srgbClr val="000000"/>
                </a:solidFill>
                <a:effectLst/>
                <a:ea typeface="KoPubWorld돋움체 Bold"/>
              </a:rPr>
              <a:t> Jo</a:t>
            </a:r>
            <a:r>
              <a:rPr lang="en-US" altLang="ko-KR" sz="1400" kern="0" spc="-30" baseline="30000" dirty="0">
                <a:solidFill>
                  <a:srgbClr val="000000"/>
                </a:solidFill>
                <a:ea typeface="KoPubWorld돋움체 Bold"/>
              </a:rPr>
              <a:t> </a:t>
            </a:r>
            <a:r>
              <a:rPr lang="en-US" altLang="ko-KR" sz="1400" b="0" i="0" dirty="0">
                <a:effectLst/>
              </a:rPr>
              <a:t>. (2024). </a:t>
            </a:r>
            <a:r>
              <a:rPr lang="en-US" altLang="ko-KR" sz="1400" kern="0" spc="-30" dirty="0">
                <a:solidFill>
                  <a:srgbClr val="000000"/>
                </a:solidFill>
                <a:effectLst/>
                <a:ea typeface="-윤명조120"/>
              </a:rPr>
              <a:t>Machine Learning-based Prediction and Uncertainty Assessment of Future EU Allowance Price </a:t>
            </a:r>
          </a:p>
          <a:p>
            <a:pPr marL="285750" indent="-285750" fontAlgn="base" latinLnBrk="0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5400040" algn="r"/>
              </a:tabLst>
            </a:pPr>
            <a:r>
              <a:rPr lang="ko-KR" alt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김수이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(2007). </a:t>
            </a:r>
            <a:r>
              <a:rPr lang="ko-KR" alt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배출권거래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가격 결정요인 분석과 전망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화석연료가격과의 상관관계를 중심으로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ko-KR" alt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에너지경제연구원 연구정책세미나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2007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1-220.</a:t>
            </a:r>
          </a:p>
          <a:p>
            <a:pPr marL="285750" indent="-285750" fontAlgn="base" latinLnBrk="0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5400040" algn="r"/>
              </a:tabLst>
            </a:pP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Shi, H., Wei, A., Xu, X., Zhu, Y., Hu, H., &amp; Tang, S. (2024). A CNN-LSTM based deep learning model with high accuracy and robustness for carbon price forecasting: A case of Shenzhen's carbon market in China.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Environmental Management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352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120131.</a:t>
            </a:r>
          </a:p>
          <a:p>
            <a:pPr marL="285750" indent="-285750" fontAlgn="base" latinLnBrk="0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5400040" algn="r"/>
              </a:tabLst>
            </a:pP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Lin, B., &amp; Zhang, C. (2022). Forecasting carbon price in the European carbon market: The role of structural changes.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Process Safety and Environmental Protection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166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341-354.</a:t>
            </a:r>
            <a:endParaRPr lang="en-US" altLang="ko-KR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 fontAlgn="base" latinLnBrk="0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5400040" algn="r"/>
              </a:tabLst>
            </a:pP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Mu, G., Dai, L., Ju, X., Chen, Y., &amp; Huang, X. (2024). MS-IHHO-LSTM: Carbon price prediction model of multi-source data based on improved swarm intelligence algorithm and deep learning method.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Access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 fontAlgn="base" latinLnBrk="0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5400040" algn="r"/>
              </a:tabLst>
            </a:pP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Yahşi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Çanakoğlu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E., &amp; </a:t>
            </a:r>
            <a:r>
              <a:rPr lang="en-US" altLang="ko-KR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Ağralı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(2019). Carbon price forecasting models based on big data analytics.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Carbon Management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(2), 175-187.</a:t>
            </a:r>
            <a:endParaRPr lang="en-US" altLang="ko-KR" sz="1400" kern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F665D4-344A-7C74-00E5-8714C68C9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5075" y="200899"/>
            <a:ext cx="1856983" cy="564322"/>
          </a:xfrm>
          <a:prstGeom prst="rect">
            <a:avLst/>
          </a:prstGeom>
        </p:spPr>
      </p:pic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C15C6161-3DEC-788B-6DF9-A9EEE495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6100" y="6492875"/>
            <a:ext cx="2743200" cy="365125"/>
          </a:xfrm>
        </p:spPr>
        <p:txBody>
          <a:bodyPr/>
          <a:lstStyle/>
          <a:p>
            <a:r>
              <a:rPr lang="en-US" altLang="ko-KR" sz="2000" b="1" dirty="0"/>
              <a:t>25/28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2252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884D852-E49A-BE85-B998-F31DB1ED4650}"/>
              </a:ext>
            </a:extLst>
          </p:cNvPr>
          <p:cNvSpPr/>
          <p:nvPr/>
        </p:nvSpPr>
        <p:spPr>
          <a:xfrm>
            <a:off x="285134" y="216309"/>
            <a:ext cx="2330247" cy="678425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1"/>
                </a:solidFill>
              </a:rPr>
              <a:t>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2F20DC-4FF6-8699-547C-A14673CD4F1E}"/>
              </a:ext>
            </a:extLst>
          </p:cNvPr>
          <p:cNvSpPr txBox="1"/>
          <p:nvPr/>
        </p:nvSpPr>
        <p:spPr>
          <a:xfrm>
            <a:off x="844210" y="1170997"/>
            <a:ext cx="10503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</a:t>
            </a:r>
            <a:r>
              <a:rPr lang="ko-KR" altLang="en-US" sz="24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탄소배출권 미래가격 장기 예측을 위해 본 연구는 </a:t>
            </a:r>
            <a:r>
              <a:rPr lang="en-US" altLang="ko-KR" sz="24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1) </a:t>
            </a:r>
            <a:r>
              <a:rPr lang="ko-KR" altLang="en-US" sz="24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순환신경망 기반 </a:t>
            </a:r>
            <a:r>
              <a:rPr lang="en-US" altLang="ko-KR" sz="24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LSTM, GRU </a:t>
            </a:r>
            <a:r>
              <a:rPr lang="ko-KR" altLang="en-US" sz="24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기법 적용과 </a:t>
            </a:r>
            <a:r>
              <a:rPr lang="en-US" altLang="ko-KR" sz="24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2) </a:t>
            </a:r>
            <a:r>
              <a:rPr lang="ko-KR" altLang="en-US" sz="24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이를 활용한 재귀적</a:t>
            </a:r>
            <a:r>
              <a:rPr lang="en-US" altLang="ko-KR" sz="24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(Recursive) </a:t>
            </a:r>
            <a:r>
              <a:rPr lang="ko-KR" altLang="en-US" sz="24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기법을 활용한 장기 미래 가격예측 기법을 제안함</a:t>
            </a:r>
            <a:endParaRPr lang="ko-KR" altLang="en-US" sz="2400" kern="0" spc="-100" dirty="0">
              <a:solidFill>
                <a:srgbClr val="000000"/>
              </a:solidFill>
              <a:effectLst/>
              <a:latin typeface="-윤고딕140"/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C93C77B5-522A-7C5E-5DD1-B85A9EDA45D7}"/>
              </a:ext>
            </a:extLst>
          </p:cNvPr>
          <p:cNvSpPr/>
          <p:nvPr/>
        </p:nvSpPr>
        <p:spPr>
          <a:xfrm>
            <a:off x="582642" y="1375413"/>
            <a:ext cx="141258" cy="143796"/>
          </a:xfrm>
          <a:prstGeom prst="flowChartConnector">
            <a:avLst/>
          </a:prstGeom>
          <a:solidFill>
            <a:schemeClr val="accent1">
              <a:alpha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AFC6AD-7D11-7E02-8957-21567F6305E8}"/>
              </a:ext>
            </a:extLst>
          </p:cNvPr>
          <p:cNvSpPr txBox="1"/>
          <p:nvPr/>
        </p:nvSpPr>
        <p:spPr>
          <a:xfrm>
            <a:off x="844210" y="2447103"/>
            <a:ext cx="10503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</a:t>
            </a:r>
            <a:r>
              <a:rPr lang="ko-KR" altLang="en-US" sz="24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본 연구에서 제안한 모델은 </a:t>
            </a:r>
            <a:r>
              <a:rPr lang="en-US" altLang="ko-KR" sz="24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Validation testing </a:t>
            </a:r>
            <a:r>
              <a:rPr lang="ko-KR" altLang="en-US" sz="24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과정에서 </a:t>
            </a:r>
            <a:r>
              <a:rPr lang="en-US" altLang="ko-KR" sz="24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3</a:t>
            </a:r>
            <a:r>
              <a:rPr lang="ko-KR" altLang="en-US" sz="24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개월 간의 탄소배출권 가격의 경향성을 성공적으로 예측하였으며</a:t>
            </a:r>
            <a:r>
              <a:rPr lang="en-US" altLang="ko-KR" sz="24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,</a:t>
            </a:r>
            <a:r>
              <a:rPr lang="ko-KR" altLang="en-US" sz="24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나아가 </a:t>
            </a:r>
            <a:r>
              <a:rPr lang="en-US" altLang="ko-KR" sz="24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1</a:t>
            </a:r>
            <a:r>
              <a:rPr lang="ko-KR" altLang="en-US" sz="24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년간의 가격 예측 및 불확실성을 평가함</a:t>
            </a:r>
            <a:endParaRPr lang="ko-KR" altLang="en-US" sz="2400" kern="0" spc="-100" dirty="0">
              <a:solidFill>
                <a:srgbClr val="000000"/>
              </a:solidFill>
              <a:effectLst/>
              <a:latin typeface="-윤고딕140"/>
            </a:endParaRPr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0A80D88B-8A8A-6E0C-5116-46236028E61D}"/>
              </a:ext>
            </a:extLst>
          </p:cNvPr>
          <p:cNvSpPr/>
          <p:nvPr/>
        </p:nvSpPr>
        <p:spPr>
          <a:xfrm>
            <a:off x="582642" y="2611327"/>
            <a:ext cx="141258" cy="143796"/>
          </a:xfrm>
          <a:prstGeom prst="flowChartConnector">
            <a:avLst/>
          </a:prstGeom>
          <a:solidFill>
            <a:schemeClr val="accent1">
              <a:alpha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FDE828-0FD9-0C77-0628-C5D13B2242E2}"/>
              </a:ext>
            </a:extLst>
          </p:cNvPr>
          <p:cNvSpPr txBox="1"/>
          <p:nvPr/>
        </p:nvSpPr>
        <p:spPr>
          <a:xfrm>
            <a:off x="844210" y="4655937"/>
            <a:ext cx="10503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앞으로 본 연구를 다음의 주제와 같이 발전시킬 계획임</a:t>
            </a:r>
            <a:r>
              <a:rPr lang="en-US" altLang="ko-KR" sz="24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:</a:t>
            </a:r>
            <a:endParaRPr lang="ko-KR" altLang="en-US" sz="2400" kern="0" spc="-100" dirty="0">
              <a:solidFill>
                <a:srgbClr val="000000"/>
              </a:solidFill>
              <a:effectLst/>
              <a:latin typeface="-윤고딕140"/>
            </a:endParaRPr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24F48EA6-F2CB-3D86-A6C3-1866487E9792}"/>
              </a:ext>
            </a:extLst>
          </p:cNvPr>
          <p:cNvSpPr/>
          <p:nvPr/>
        </p:nvSpPr>
        <p:spPr>
          <a:xfrm>
            <a:off x="582642" y="4793664"/>
            <a:ext cx="141258" cy="143796"/>
          </a:xfrm>
          <a:prstGeom prst="flowChartConnector">
            <a:avLst/>
          </a:prstGeom>
          <a:solidFill>
            <a:schemeClr val="accent1">
              <a:alpha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79C27E-474C-33C7-48BB-74B6CCBFDC75}"/>
              </a:ext>
            </a:extLst>
          </p:cNvPr>
          <p:cNvSpPr txBox="1"/>
          <p:nvPr/>
        </p:nvSpPr>
        <p:spPr>
          <a:xfrm>
            <a:off x="985466" y="5197817"/>
            <a:ext cx="10503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</a:t>
            </a:r>
            <a:r>
              <a:rPr lang="ko-KR" altLang="en-US" sz="24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다른 인공신경망 기법과 결합한 하이브리드 모델 사용</a:t>
            </a:r>
            <a:endParaRPr lang="ko-KR" altLang="en-US" sz="2400" kern="0" spc="-100" dirty="0">
              <a:effectLst/>
              <a:latin typeface="-윤고딕140"/>
            </a:endParaRP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D4EACA63-0DEC-3CEB-EFD9-CCC06AE0D05A}"/>
              </a:ext>
            </a:extLst>
          </p:cNvPr>
          <p:cNvSpPr/>
          <p:nvPr/>
        </p:nvSpPr>
        <p:spPr>
          <a:xfrm>
            <a:off x="844208" y="5327645"/>
            <a:ext cx="141258" cy="143796"/>
          </a:xfrm>
          <a:prstGeom prst="flowChartConnector">
            <a:avLst/>
          </a:prstGeom>
          <a:solidFill>
            <a:srgbClr val="0070C0">
              <a:alpha val="80000"/>
            </a:srgb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0C3400-1318-3E31-CAAD-0F575AD6A404}"/>
              </a:ext>
            </a:extLst>
          </p:cNvPr>
          <p:cNvSpPr txBox="1"/>
          <p:nvPr/>
        </p:nvSpPr>
        <p:spPr>
          <a:xfrm>
            <a:off x="844212" y="3723209"/>
            <a:ext cx="10503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  <a:cs typeface="Pretendard ExtraBold" panose="02000903000000020004" pitchFamily="50" charset="-127"/>
              </a:rPr>
              <a:t> 장기적 탄소배출권의 가격 예측은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  <a:cs typeface="Pretendard ExtraBold" panose="02000903000000020004" pitchFamily="50" charset="-127"/>
              </a:rPr>
              <a:t>CCUS,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  <a:cs typeface="Pretendard ExtraBold" panose="02000903000000020004" pitchFamily="50" charset="-127"/>
              </a:rPr>
              <a:t>수소와 같은 장기적 계획 수립이 요구되는 탄소저감 사업에 있어서 </a:t>
            </a:r>
            <a:r>
              <a:rPr lang="ko-KR" altLang="en-US" sz="24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ExtraBold" panose="02000903000000020004" pitchFamily="50" charset="-127"/>
              </a:rPr>
              <a:t>사업성 평가에 기저</a:t>
            </a:r>
            <a:r>
              <a:rPr lang="ko-KR" altLang="en-US" sz="2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retendard ExtraBold" panose="02000903000000020004" pitchFamily="50" charset="-127"/>
              </a:rPr>
              <a:t>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  <a:cs typeface="Pretendard ExtraBold" panose="02000903000000020004" pitchFamily="50" charset="-127"/>
              </a:rPr>
              <a:t>역할을 할 수 있음을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  <a:cs typeface="Pretendard ExtraBold" panose="02000903000000020004" pitchFamily="50" charset="-127"/>
              </a:rPr>
              <a:t>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  <a:cs typeface="Pretendard ExtraBold" panose="02000903000000020004" pitchFamily="50" charset="-127"/>
              </a:rPr>
              <a:t>시사함</a:t>
            </a:r>
            <a:endParaRPr lang="ko-KR" altLang="en-US" sz="2400" kern="0" spc="-100" dirty="0">
              <a:solidFill>
                <a:srgbClr val="000000"/>
              </a:solidFill>
              <a:effectLst/>
              <a:latin typeface="-윤고딕140"/>
            </a:endParaRPr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5C488985-2248-A3EF-1FA3-A5A34CCEE64B}"/>
              </a:ext>
            </a:extLst>
          </p:cNvPr>
          <p:cNvSpPr/>
          <p:nvPr/>
        </p:nvSpPr>
        <p:spPr>
          <a:xfrm>
            <a:off x="582644" y="3887433"/>
            <a:ext cx="141258" cy="143796"/>
          </a:xfrm>
          <a:prstGeom prst="flowChartConnector">
            <a:avLst/>
          </a:prstGeom>
          <a:solidFill>
            <a:schemeClr val="accent1">
              <a:alpha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2B6891-90AC-21AC-9A94-FBA314B32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5075" y="200899"/>
            <a:ext cx="1856983" cy="564322"/>
          </a:xfrm>
          <a:prstGeom prst="rect">
            <a:avLst/>
          </a:prstGeom>
        </p:spPr>
      </p:pic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C7BEEC2A-9B47-B875-7664-6F8563CF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6100" y="6492875"/>
            <a:ext cx="2743200" cy="365125"/>
          </a:xfrm>
        </p:spPr>
        <p:txBody>
          <a:bodyPr/>
          <a:lstStyle/>
          <a:p>
            <a:r>
              <a:rPr lang="en-US" altLang="ko-KR" sz="2000" b="1" dirty="0"/>
              <a:t>26/28</a:t>
            </a:r>
            <a:r>
              <a:rPr lang="ko-KR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4C1575-22F6-63BC-A56D-7FC422ABA45A}"/>
              </a:ext>
            </a:extLst>
          </p:cNvPr>
          <p:cNvSpPr txBox="1"/>
          <p:nvPr/>
        </p:nvSpPr>
        <p:spPr>
          <a:xfrm>
            <a:off x="985466" y="5735259"/>
            <a:ext cx="10503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kern="0" spc="-100" dirty="0">
                <a:effectLst/>
                <a:latin typeface="-윤고딕140"/>
              </a:rPr>
              <a:t> </a:t>
            </a:r>
            <a:r>
              <a:rPr lang="ko-KR" altLang="en-US" sz="2400" kern="0" spc="-100" dirty="0">
                <a:latin typeface="-윤고딕140"/>
              </a:rPr>
              <a:t> 이산화탄소 주입경과에 따른</a:t>
            </a:r>
            <a:r>
              <a:rPr lang="ko-KR" altLang="en-US" sz="2400" kern="0" spc="-100" dirty="0">
                <a:effectLst/>
                <a:latin typeface="-윤고딕140"/>
              </a:rPr>
              <a:t> 압력</a:t>
            </a:r>
            <a:r>
              <a:rPr lang="en-US" altLang="ko-KR" sz="2400" kern="0" spc="-100" dirty="0">
                <a:effectLst/>
                <a:latin typeface="-윤고딕140"/>
              </a:rPr>
              <a:t>, </a:t>
            </a:r>
            <a:r>
              <a:rPr lang="ko-KR" altLang="en-US" sz="2400" kern="0" spc="-100" dirty="0">
                <a:effectLst/>
                <a:latin typeface="-윤고딕140"/>
              </a:rPr>
              <a:t>온도</a:t>
            </a:r>
            <a:r>
              <a:rPr lang="en-US" altLang="ko-KR" sz="2400" kern="0" spc="-100" dirty="0">
                <a:effectLst/>
                <a:latin typeface="-윤고딕140"/>
              </a:rPr>
              <a:t>, </a:t>
            </a:r>
            <a:r>
              <a:rPr lang="ko-KR" altLang="en-US" sz="2400" kern="0" spc="-100" dirty="0">
                <a:effectLst/>
                <a:latin typeface="-윤고딕140"/>
              </a:rPr>
              <a:t>주입량과 같은 시계열 데이터 모델 히스토리 매칭에 사용</a:t>
            </a: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A5DC1766-06B3-E052-BFE0-990B54D64382}"/>
              </a:ext>
            </a:extLst>
          </p:cNvPr>
          <p:cNvSpPr/>
          <p:nvPr/>
        </p:nvSpPr>
        <p:spPr>
          <a:xfrm>
            <a:off x="844208" y="5865087"/>
            <a:ext cx="141258" cy="143796"/>
          </a:xfrm>
          <a:prstGeom prst="flowChartConnector">
            <a:avLst/>
          </a:prstGeom>
          <a:solidFill>
            <a:srgbClr val="0070C0">
              <a:alpha val="80000"/>
            </a:srgb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2060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3320F-48DF-0859-165B-BB2D4C6EE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7A0B29C-38AD-4C6C-3DF0-2095DFF2DADC}"/>
              </a:ext>
            </a:extLst>
          </p:cNvPr>
          <p:cNvSpPr/>
          <p:nvPr/>
        </p:nvSpPr>
        <p:spPr>
          <a:xfrm>
            <a:off x="3701844" y="2961969"/>
            <a:ext cx="4788311" cy="678425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>
                <a:solidFill>
                  <a:schemeClr val="accent1"/>
                </a:solidFill>
              </a:rPr>
              <a:t>감사합니다</a:t>
            </a:r>
            <a:endParaRPr lang="ko-KR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2" name="슬라이드 번호 개체 틀 4">
            <a:extLst>
              <a:ext uri="{FF2B5EF4-FFF2-40B4-BE49-F238E27FC236}">
                <a16:creationId xmlns:a16="http://schemas.microsoft.com/office/drawing/2014/main" id="{C4ABE2F5-DF26-7259-8FB5-B79B90AD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6100" y="6492875"/>
            <a:ext cx="2743200" cy="365125"/>
          </a:xfrm>
        </p:spPr>
        <p:txBody>
          <a:bodyPr/>
          <a:lstStyle/>
          <a:p>
            <a:r>
              <a:rPr lang="en-US" altLang="ko-KR" sz="2000" b="1" dirty="0"/>
              <a:t>27/28</a:t>
            </a: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5BAA6C-4631-1344-C646-658DB6665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5075" y="200899"/>
            <a:ext cx="1856983" cy="56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09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884D852-E49A-BE85-B998-F31DB1ED4650}"/>
              </a:ext>
            </a:extLst>
          </p:cNvPr>
          <p:cNvSpPr/>
          <p:nvPr/>
        </p:nvSpPr>
        <p:spPr>
          <a:xfrm>
            <a:off x="285134" y="216309"/>
            <a:ext cx="2576053" cy="678425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</a:rPr>
              <a:t>Appendix</a:t>
            </a:r>
            <a:endParaRPr lang="ko-KR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2" name="슬라이드 번호 개체 틀 4">
            <a:extLst>
              <a:ext uri="{FF2B5EF4-FFF2-40B4-BE49-F238E27FC236}">
                <a16:creationId xmlns:a16="http://schemas.microsoft.com/office/drawing/2014/main" id="{E0A9090F-E91B-2B5A-D9FB-9C69345F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6100" y="6492875"/>
            <a:ext cx="2743200" cy="365125"/>
          </a:xfrm>
        </p:spPr>
        <p:txBody>
          <a:bodyPr/>
          <a:lstStyle/>
          <a:p>
            <a:r>
              <a:rPr lang="en-US" altLang="ko-KR" sz="2000" b="1" dirty="0"/>
              <a:t>28/28</a:t>
            </a: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70B86A-5648-3B0D-DF75-FF417D3F6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5075" y="200899"/>
            <a:ext cx="1856983" cy="56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8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EADA679D-0303-9928-E054-978E26BD8616}"/>
              </a:ext>
            </a:extLst>
          </p:cNvPr>
          <p:cNvSpPr/>
          <p:nvPr/>
        </p:nvSpPr>
        <p:spPr>
          <a:xfrm>
            <a:off x="723900" y="1361509"/>
            <a:ext cx="141258" cy="143796"/>
          </a:xfrm>
          <a:prstGeom prst="flowChartConnector">
            <a:avLst/>
          </a:prstGeom>
          <a:solidFill>
            <a:schemeClr val="accent1">
              <a:alpha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EC1932-B5B6-B4B8-3E50-9AA0A6F03301}"/>
              </a:ext>
            </a:extLst>
          </p:cNvPr>
          <p:cNvSpPr txBox="1"/>
          <p:nvPr/>
        </p:nvSpPr>
        <p:spPr>
          <a:xfrm>
            <a:off x="944655" y="1217253"/>
            <a:ext cx="105852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탄소배출권 가격은 기업 및 정부기관의 </a:t>
            </a:r>
            <a:r>
              <a:rPr lang="en-US" altLang="ko-KR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CCUS </a:t>
            </a:r>
            <a:r>
              <a:rPr lang="ko-KR" altLang="en-US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수소 산업과 같은 탄소저감 사업의 경제성 및 타당성 평가에 있어 필수적인 고려 요소이자 지표임</a:t>
            </a:r>
            <a:endParaRPr lang="en-US" altLang="ko-KR" sz="2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F9E6AF6A-0E8A-4208-4D97-CACF87CE13A9}"/>
              </a:ext>
            </a:extLst>
          </p:cNvPr>
          <p:cNvSpPr/>
          <p:nvPr/>
        </p:nvSpPr>
        <p:spPr>
          <a:xfrm>
            <a:off x="723900" y="4035204"/>
            <a:ext cx="141258" cy="143796"/>
          </a:xfrm>
          <a:prstGeom prst="flowChartConnector">
            <a:avLst/>
          </a:prstGeom>
          <a:solidFill>
            <a:schemeClr val="accent1">
              <a:alpha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6D9301-3206-A775-31B3-216B89CD61F0}"/>
              </a:ext>
            </a:extLst>
          </p:cNvPr>
          <p:cNvSpPr txBox="1"/>
          <p:nvPr/>
        </p:nvSpPr>
        <p:spPr>
          <a:xfrm>
            <a:off x="944654" y="3890948"/>
            <a:ext cx="452044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kern="0" spc="-10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500" kern="0" spc="-100" dirty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유럽의</a:t>
            </a:r>
            <a:r>
              <a:rPr lang="en-US" altLang="ko-KR" sz="2500" kern="0" spc="-10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500" kern="0" spc="-100" dirty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탄소배출권은</a:t>
            </a:r>
            <a:r>
              <a:rPr lang="en-US" altLang="ko-KR" sz="2500" kern="0" spc="-10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500" kern="0" spc="-100" dirty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최근</a:t>
            </a:r>
            <a:r>
              <a:rPr lang="en-US" altLang="ko-KR" sz="2500" kern="0" spc="-10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500" kern="0" spc="-3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sz="2500" kern="0" spc="-10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년간 </a:t>
            </a:r>
            <a:r>
              <a:rPr lang="en-US" altLang="ko-KR" sz="2500" b="1" kern="0" spc="-100" dirty="0" err="1">
                <a:solidFill>
                  <a:srgbClr val="00206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급격히</a:t>
            </a:r>
            <a:r>
              <a:rPr lang="en-US" altLang="ko-KR" sz="2500" b="1" kern="0" spc="-100" dirty="0">
                <a:solidFill>
                  <a:srgbClr val="00206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500" b="1" kern="0" spc="-100" dirty="0" err="1">
                <a:solidFill>
                  <a:srgbClr val="00206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변화하는</a:t>
            </a:r>
            <a:r>
              <a:rPr lang="en-US" altLang="ko-KR" sz="2500" b="1" kern="0" spc="-100" dirty="0">
                <a:solidFill>
                  <a:srgbClr val="00206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500" b="1" kern="0" spc="-100" dirty="0" err="1">
                <a:solidFill>
                  <a:srgbClr val="00206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추세</a:t>
            </a:r>
            <a:r>
              <a:rPr lang="en-US" altLang="ko-KR" sz="2500" kern="0" spc="-100" dirty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에</a:t>
            </a:r>
            <a:r>
              <a:rPr lang="en-US" altLang="ko-KR" sz="2500" kern="0" spc="-10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500" kern="0" spc="-10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있고</a:t>
            </a:r>
            <a:r>
              <a:rPr lang="en-US" altLang="ko-KR" sz="2500" kern="0" spc="-10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500" kern="0" spc="-10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따라서 탄소배출권 관련 다양한 변수들을 고려한 예측이 필요함</a:t>
            </a:r>
            <a:endParaRPr lang="en-US" altLang="ko-KR" sz="2500" kern="0" spc="-10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(Park et al., 2024)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C28C09-C5FC-FEF2-129E-C3EEBA9A7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93939"/>
            <a:ext cx="4520445" cy="24603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A5B7BF-4CC7-8E3F-8D65-3557F7B4B765}"/>
              </a:ext>
            </a:extLst>
          </p:cNvPr>
          <p:cNvSpPr txBox="1"/>
          <p:nvPr/>
        </p:nvSpPr>
        <p:spPr>
          <a:xfrm>
            <a:off x="6237255" y="6154321"/>
            <a:ext cx="192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 year EUA price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FA9F147-75B9-8E82-4BE1-EE2E123C23F2}"/>
              </a:ext>
            </a:extLst>
          </p:cNvPr>
          <p:cNvSpPr/>
          <p:nvPr/>
        </p:nvSpPr>
        <p:spPr>
          <a:xfrm>
            <a:off x="285135" y="216309"/>
            <a:ext cx="8358122" cy="678425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accent1"/>
                </a:solidFill>
              </a:rPr>
              <a:t>연구 배경 </a:t>
            </a:r>
            <a:r>
              <a:rPr lang="en-US" altLang="ko-KR" sz="3600" b="1" dirty="0">
                <a:solidFill>
                  <a:schemeClr val="accent1"/>
                </a:solidFill>
              </a:rPr>
              <a:t>– </a:t>
            </a:r>
            <a:r>
              <a:rPr lang="ko-KR" altLang="en-US" sz="2800" b="1" dirty="0">
                <a:solidFill>
                  <a:schemeClr val="accent1"/>
                </a:solidFill>
              </a:rPr>
              <a:t>가격 예측의 필요성을 중심으로 </a:t>
            </a:r>
            <a:r>
              <a:rPr lang="en-US" altLang="ko-KR" sz="2800" b="1" dirty="0">
                <a:solidFill>
                  <a:schemeClr val="accent1"/>
                </a:solidFill>
              </a:rPr>
              <a:t>(1)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F5477A6-6721-5FCE-F657-7D608479A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5075" y="200899"/>
            <a:ext cx="1856983" cy="564322"/>
          </a:xfrm>
          <a:prstGeom prst="rect">
            <a:avLst/>
          </a:prstGeom>
        </p:spPr>
      </p:pic>
      <p:sp>
        <p:nvSpPr>
          <p:cNvPr id="24" name="슬라이드 번호 개체 틀 4">
            <a:extLst>
              <a:ext uri="{FF2B5EF4-FFF2-40B4-BE49-F238E27FC236}">
                <a16:creationId xmlns:a16="http://schemas.microsoft.com/office/drawing/2014/main" id="{137B8F21-07A2-A334-F4F7-E2C67722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6100" y="6492875"/>
            <a:ext cx="2743200" cy="365125"/>
          </a:xfrm>
        </p:spPr>
        <p:txBody>
          <a:bodyPr/>
          <a:lstStyle/>
          <a:p>
            <a:r>
              <a:rPr lang="en-US" altLang="ko-KR" sz="2000" b="1" dirty="0"/>
              <a:t>2/28</a:t>
            </a:r>
            <a:r>
              <a:rPr lang="ko-KR" altLang="en-US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584F50-3C68-E485-EB99-58F696DC95BF}"/>
              </a:ext>
            </a:extLst>
          </p:cNvPr>
          <p:cNvSpPr txBox="1"/>
          <p:nvPr/>
        </p:nvSpPr>
        <p:spPr>
          <a:xfrm>
            <a:off x="723900" y="2066165"/>
            <a:ext cx="105852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1.</a:t>
            </a:r>
            <a:r>
              <a:rPr lang="en-US" altLang="ko-KR" sz="1400" dirty="0"/>
              <a:t> </a:t>
            </a:r>
            <a:r>
              <a:rPr lang="en-US" altLang="ko-KR" sz="1200" dirty="0"/>
              <a:t>Carbon tax is the most cost-effective policy for CO2 abatement, promoting the development of CCS technology and reaching 15% of fossil fuels with CCS by the end of the 21st century. (Duan et al., 2013)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D21970-0639-714A-3369-4B4F2E16638B}"/>
              </a:ext>
            </a:extLst>
          </p:cNvPr>
          <p:cNvSpPr txBox="1"/>
          <p:nvPr/>
        </p:nvSpPr>
        <p:spPr>
          <a:xfrm>
            <a:off x="723900" y="2597858"/>
            <a:ext cx="111823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en-US" altLang="ko-KR" sz="1200" dirty="0"/>
              <a:t>. Low-cost, long-term storage and improved refueling station utilization can make hydrogen cost-competitive in the transportation sector by 2025, </a:t>
            </a:r>
          </a:p>
          <a:p>
            <a:r>
              <a:rPr lang="en-US" altLang="ko-KR" sz="1200" dirty="0"/>
              <a:t>   with sector-specific CO2 taxes needed for cost-competitive green hydrogen supply in both transportation and industrial sectors.(</a:t>
            </a:r>
            <a:r>
              <a:rPr lang="en-US" altLang="ko-KR" sz="1200" b="0" i="0" dirty="0">
                <a:effectLst/>
              </a:rPr>
              <a:t>S. </a:t>
            </a:r>
            <a:r>
              <a:rPr lang="en-US" altLang="ko-KR" sz="1200" b="0" i="0" dirty="0" err="1">
                <a:effectLst/>
              </a:rPr>
              <a:t>Cerniauskas</a:t>
            </a:r>
            <a:r>
              <a:rPr lang="en-US" altLang="ko-KR" sz="1200" b="0" i="0" dirty="0">
                <a:effectLst/>
              </a:rPr>
              <a:t> et</a:t>
            </a:r>
            <a:r>
              <a:rPr lang="ko-KR" altLang="en-US" sz="1200" dirty="0"/>
              <a:t> </a:t>
            </a:r>
            <a:r>
              <a:rPr lang="en-US" altLang="ko-KR" sz="1200" dirty="0"/>
              <a:t>al.,2019)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303ED1-4D3E-2E45-F9CE-A7C8735C2F01}"/>
              </a:ext>
            </a:extLst>
          </p:cNvPr>
          <p:cNvSpPr txBox="1"/>
          <p:nvPr/>
        </p:nvSpPr>
        <p:spPr>
          <a:xfrm>
            <a:off x="723900" y="3135623"/>
            <a:ext cx="105342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3.</a:t>
            </a:r>
            <a:r>
              <a:rPr lang="en-US" altLang="ko-KR" sz="1400" dirty="0"/>
              <a:t> </a:t>
            </a:r>
            <a:r>
              <a:rPr lang="en-US" altLang="ko-KR" sz="1200" dirty="0"/>
              <a:t>A carbon tax can support hydrogen energy systems in some regions, gaining economic advantages and demonstrating stronger anti-risk ability</a:t>
            </a:r>
          </a:p>
          <a:p>
            <a:r>
              <a:rPr lang="ko-KR" altLang="en-US" sz="1200" dirty="0"/>
              <a:t>   </a:t>
            </a:r>
            <a:r>
              <a:rPr lang="en-US" altLang="ko-KR" sz="1200" dirty="0"/>
              <a:t>(Qian et al., 2022)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95469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884D852-E49A-BE85-B998-F31DB1ED4650}"/>
              </a:ext>
            </a:extLst>
          </p:cNvPr>
          <p:cNvSpPr/>
          <p:nvPr/>
        </p:nvSpPr>
        <p:spPr>
          <a:xfrm>
            <a:off x="285134" y="-906636"/>
            <a:ext cx="7511847" cy="678425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accent2"/>
                </a:solidFill>
              </a:rPr>
              <a:t>연구 배경 </a:t>
            </a:r>
            <a:r>
              <a:rPr lang="en-US" altLang="ko-KR" sz="3600" b="1" dirty="0">
                <a:solidFill>
                  <a:schemeClr val="accent2"/>
                </a:solidFill>
              </a:rPr>
              <a:t>– </a:t>
            </a:r>
            <a:r>
              <a:rPr lang="ko-KR" altLang="en-US" sz="3600" b="1" dirty="0">
                <a:solidFill>
                  <a:schemeClr val="accent2"/>
                </a:solidFill>
              </a:rPr>
              <a:t>기존 방법의 개선점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91BF5-4D3E-3951-5DD1-A7E5CC7A90FA}"/>
              </a:ext>
            </a:extLst>
          </p:cNvPr>
          <p:cNvSpPr txBox="1"/>
          <p:nvPr/>
        </p:nvSpPr>
        <p:spPr>
          <a:xfrm>
            <a:off x="803398" y="-55189"/>
            <a:ext cx="10503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spc="-100" dirty="0">
                <a:solidFill>
                  <a:srgbClr val="000000"/>
                </a:solidFill>
                <a:effectLst/>
                <a:ea typeface="-윤명조120"/>
              </a:rPr>
              <a:t>A CNN-LSTM based deep learning model with high accuracy and robustness for carbon price forecasting &gt; </a:t>
            </a:r>
            <a:r>
              <a:rPr lang="ko-KR" altLang="en-US" sz="2400" kern="0" spc="-100" dirty="0">
                <a:solidFill>
                  <a:srgbClr val="000000"/>
                </a:solidFill>
                <a:effectLst/>
                <a:ea typeface="-윤명조120"/>
              </a:rPr>
              <a:t>기존의 시장 데이터만 가지고 예측함 거래량 고가 저가 거래량 모델은 좋음 미래가격은 </a:t>
            </a:r>
            <a:r>
              <a:rPr lang="en-US" altLang="ko-KR" sz="2400" kern="0" spc="-100" dirty="0">
                <a:solidFill>
                  <a:srgbClr val="000000"/>
                </a:solidFill>
                <a:effectLst/>
                <a:ea typeface="-윤명조120"/>
              </a:rPr>
              <a:t>1</a:t>
            </a:r>
            <a:r>
              <a:rPr lang="ko-KR" altLang="en-US" sz="2400" kern="0" spc="-100" dirty="0">
                <a:solidFill>
                  <a:srgbClr val="000000"/>
                </a:solidFill>
                <a:effectLst/>
                <a:ea typeface="-윤명조120"/>
              </a:rPr>
              <a:t>일치만 예측함</a:t>
            </a:r>
            <a:endParaRPr lang="en-US" altLang="ko-KR" sz="2400" kern="0" spc="-100" dirty="0">
              <a:solidFill>
                <a:srgbClr val="000000"/>
              </a:solidFill>
              <a:effectLst/>
              <a:ea typeface="-윤명조120"/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6E91A25C-C79C-6435-469D-0DE2BD53EF88}"/>
              </a:ext>
            </a:extLst>
          </p:cNvPr>
          <p:cNvSpPr/>
          <p:nvPr/>
        </p:nvSpPr>
        <p:spPr>
          <a:xfrm>
            <a:off x="582642" y="93110"/>
            <a:ext cx="141258" cy="143796"/>
          </a:xfrm>
          <a:prstGeom prst="flowChartConnector">
            <a:avLst/>
          </a:prstGeom>
          <a:solidFill>
            <a:schemeClr val="accent1">
              <a:alpha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D76A5-4A55-6FCB-172E-DF7B12B6D220}"/>
              </a:ext>
            </a:extLst>
          </p:cNvPr>
          <p:cNvSpPr txBox="1"/>
          <p:nvPr/>
        </p:nvSpPr>
        <p:spPr>
          <a:xfrm>
            <a:off x="803398" y="1061490"/>
            <a:ext cx="10585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 hybrid carbon price prediction model based-combinational estimation strategies of quantile regression and long short-term memory &gt; </a:t>
            </a:r>
            <a:r>
              <a:rPr lang="ko-KR" altLang="en-US" sz="2400" dirty="0"/>
              <a:t>마찬가지</a:t>
            </a: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B66186A3-1F41-C1B1-DED5-B01D78F870D9}"/>
              </a:ext>
            </a:extLst>
          </p:cNvPr>
          <p:cNvSpPr/>
          <p:nvPr/>
        </p:nvSpPr>
        <p:spPr>
          <a:xfrm>
            <a:off x="582642" y="1207817"/>
            <a:ext cx="141258" cy="143796"/>
          </a:xfrm>
          <a:prstGeom prst="flowChartConnector">
            <a:avLst/>
          </a:prstGeom>
          <a:solidFill>
            <a:schemeClr val="accent1">
              <a:alpha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EF489CFE-58D9-EF29-8CB6-9865DC6E6351}"/>
              </a:ext>
            </a:extLst>
          </p:cNvPr>
          <p:cNvSpPr/>
          <p:nvPr/>
        </p:nvSpPr>
        <p:spPr>
          <a:xfrm>
            <a:off x="582642" y="2088716"/>
            <a:ext cx="141258" cy="143796"/>
          </a:xfrm>
          <a:prstGeom prst="flowChartConnector">
            <a:avLst/>
          </a:prstGeom>
          <a:solidFill>
            <a:schemeClr val="accent1">
              <a:alpha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24489-16EB-E65E-A37E-D958615FC28F}"/>
              </a:ext>
            </a:extLst>
          </p:cNvPr>
          <p:cNvSpPr txBox="1"/>
          <p:nvPr/>
        </p:nvSpPr>
        <p:spPr>
          <a:xfrm>
            <a:off x="803397" y="1921856"/>
            <a:ext cx="10585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An optimized and interpretable carbon price prediction Explainable deep learning model &gt; </a:t>
            </a:r>
            <a:r>
              <a:rPr lang="ko-KR" altLang="en-US" sz="2400" dirty="0"/>
              <a:t>마찬가지 최대 일주일까지 예측</a:t>
            </a: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112766-DB39-12F6-0CE8-9C945E7C1683}"/>
              </a:ext>
            </a:extLst>
          </p:cNvPr>
          <p:cNvSpPr txBox="1"/>
          <p:nvPr/>
        </p:nvSpPr>
        <p:spPr>
          <a:xfrm>
            <a:off x="803397" y="2925875"/>
            <a:ext cx="10585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Enhancing Carbon Pricing Prediction in the EU ETS through Advanced Machine Learning Techniques &gt; Brent, Coal, NG, Euro Stoxx 50 + </a:t>
            </a:r>
            <a:r>
              <a:rPr lang="ko-KR" altLang="en-US" sz="2400" dirty="0"/>
              <a:t>시장데이터</a:t>
            </a:r>
            <a:r>
              <a:rPr lang="en-US" altLang="ko-KR" sz="2400" dirty="0"/>
              <a:t>/ </a:t>
            </a:r>
            <a:r>
              <a:rPr lang="ko-KR" altLang="en-US" sz="2400" dirty="0"/>
              <a:t>최대 일주일</a:t>
            </a: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9271114F-34F4-510A-12F2-EB1F957CE1B9}"/>
              </a:ext>
            </a:extLst>
          </p:cNvPr>
          <p:cNvSpPr/>
          <p:nvPr/>
        </p:nvSpPr>
        <p:spPr>
          <a:xfrm>
            <a:off x="582642" y="3076858"/>
            <a:ext cx="141258" cy="143796"/>
          </a:xfrm>
          <a:prstGeom prst="flowChartConnector">
            <a:avLst/>
          </a:prstGeom>
          <a:solidFill>
            <a:schemeClr val="accent1">
              <a:alpha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705E1F-C399-7275-8F76-F4863ACC241E}"/>
              </a:ext>
            </a:extLst>
          </p:cNvPr>
          <p:cNvSpPr txBox="1"/>
          <p:nvPr/>
        </p:nvSpPr>
        <p:spPr>
          <a:xfrm>
            <a:off x="827461" y="3992673"/>
            <a:ext cx="10585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Forecasting carbon price in the European carbon market The role of structural changes &gt; </a:t>
            </a:r>
            <a:r>
              <a:rPr lang="ko-KR" altLang="en-US" sz="2400" dirty="0"/>
              <a:t>과거</a:t>
            </a:r>
            <a:r>
              <a:rPr lang="ko-KR" altLang="en-US" sz="2400" b="1" dirty="0"/>
              <a:t> 탄소 가격 데이터</a:t>
            </a:r>
            <a:r>
              <a:rPr lang="ko-KR" altLang="en-US" sz="2400" dirty="0"/>
              <a:t>와 </a:t>
            </a:r>
            <a:r>
              <a:rPr lang="ko-KR" altLang="en-US" sz="2400" b="1" dirty="0"/>
              <a:t>변곡점 정보이용</a:t>
            </a:r>
            <a:endParaRPr lang="ko-KR" altLang="en-US" sz="2400" dirty="0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D978D8AB-8518-5B41-5870-7E89F819FD0D}"/>
              </a:ext>
            </a:extLst>
          </p:cNvPr>
          <p:cNvSpPr/>
          <p:nvPr/>
        </p:nvSpPr>
        <p:spPr>
          <a:xfrm>
            <a:off x="606706" y="4143656"/>
            <a:ext cx="141258" cy="143796"/>
          </a:xfrm>
          <a:prstGeom prst="flowChartConnector">
            <a:avLst/>
          </a:prstGeom>
          <a:solidFill>
            <a:schemeClr val="accent1">
              <a:alpha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EE799B-4728-ACD0-9B12-909575FE0A44}"/>
              </a:ext>
            </a:extLst>
          </p:cNvPr>
          <p:cNvSpPr txBox="1"/>
          <p:nvPr/>
        </p:nvSpPr>
        <p:spPr>
          <a:xfrm>
            <a:off x="803397" y="4841122"/>
            <a:ext cx="10585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S-IHHO-LSTM Carbon Price Prediction Model of Multi-Source Data Based on Improved Swarm Intelligence Algorithm and Deep Learning Method</a:t>
            </a:r>
          </a:p>
          <a:p>
            <a:r>
              <a:rPr lang="en-US" altLang="ko-KR" sz="2400" dirty="0"/>
              <a:t>&gt; </a:t>
            </a:r>
            <a:r>
              <a:rPr lang="ko-KR" altLang="en-US" sz="2400" dirty="0"/>
              <a:t>탄소 가격</a:t>
            </a:r>
            <a:r>
              <a:rPr lang="en-US" altLang="ko-KR" sz="2400" dirty="0"/>
              <a:t>, </a:t>
            </a:r>
            <a:r>
              <a:rPr lang="ko-KR" altLang="en-US" sz="2400" dirty="0"/>
              <a:t>뉴스 감정 값 </a:t>
            </a:r>
            <a:r>
              <a:rPr lang="en-US" altLang="ko-KR" sz="2400" dirty="0"/>
              <a:t>/ </a:t>
            </a:r>
            <a:r>
              <a:rPr lang="ko-KR" altLang="en-US" sz="2400" dirty="0"/>
              <a:t>일 단위</a:t>
            </a:r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3D7ED37E-3265-26C0-399D-E50A5DC48CFE}"/>
              </a:ext>
            </a:extLst>
          </p:cNvPr>
          <p:cNvSpPr/>
          <p:nvPr/>
        </p:nvSpPr>
        <p:spPr>
          <a:xfrm>
            <a:off x="582642" y="4992105"/>
            <a:ext cx="141258" cy="143796"/>
          </a:xfrm>
          <a:prstGeom prst="flowChartConnector">
            <a:avLst/>
          </a:prstGeom>
          <a:solidFill>
            <a:schemeClr val="accent1">
              <a:alpha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90DE7F-8CAE-9284-034B-9425AD741B36}"/>
              </a:ext>
            </a:extLst>
          </p:cNvPr>
          <p:cNvSpPr txBox="1"/>
          <p:nvPr/>
        </p:nvSpPr>
        <p:spPr>
          <a:xfrm>
            <a:off x="803397" y="5924391"/>
            <a:ext cx="10585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</a:rPr>
              <a:t>Temporal Convolutional Network for Carbon Tax Projection A Data-Driven Approach &gt; Historical carbon price, GDP, Energy consumption, CO2 emissions, Renewable energy share / feature importance</a:t>
            </a:r>
            <a:r>
              <a:rPr lang="ko-KR" altLang="en-US" sz="2400" dirty="0">
                <a:solidFill>
                  <a:schemeClr val="accent2"/>
                </a:solidFill>
              </a:rPr>
              <a:t>순 </a:t>
            </a:r>
            <a:r>
              <a:rPr lang="en-US" altLang="ko-KR" sz="2400" dirty="0">
                <a:solidFill>
                  <a:schemeClr val="accent2"/>
                </a:solidFill>
              </a:rPr>
              <a:t>/ </a:t>
            </a:r>
            <a:endParaRPr lang="ko-KR" altLang="en-US" sz="2400" dirty="0">
              <a:solidFill>
                <a:schemeClr val="accent2"/>
              </a:solidFill>
            </a:endParaRPr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7FA0BE96-84E1-1557-1ABD-B34A97730848}"/>
              </a:ext>
            </a:extLst>
          </p:cNvPr>
          <p:cNvSpPr/>
          <p:nvPr/>
        </p:nvSpPr>
        <p:spPr>
          <a:xfrm>
            <a:off x="582642" y="6075374"/>
            <a:ext cx="141258" cy="143796"/>
          </a:xfrm>
          <a:prstGeom prst="flowChartConnector">
            <a:avLst/>
          </a:prstGeom>
          <a:solidFill>
            <a:schemeClr val="accent1">
              <a:alpha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170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884D852-E49A-BE85-B998-F31DB1ED4650}"/>
              </a:ext>
            </a:extLst>
          </p:cNvPr>
          <p:cNvSpPr/>
          <p:nvPr/>
        </p:nvSpPr>
        <p:spPr>
          <a:xfrm>
            <a:off x="285134" y="-906636"/>
            <a:ext cx="7511847" cy="678425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accent2"/>
                </a:solidFill>
              </a:rPr>
              <a:t>연구 배경 </a:t>
            </a:r>
            <a:r>
              <a:rPr lang="en-US" altLang="ko-KR" sz="3600" b="1" dirty="0">
                <a:solidFill>
                  <a:schemeClr val="accent2"/>
                </a:solidFill>
              </a:rPr>
              <a:t>– </a:t>
            </a:r>
            <a:r>
              <a:rPr lang="ko-KR" altLang="en-US" sz="3600" b="1" dirty="0">
                <a:solidFill>
                  <a:schemeClr val="accent2"/>
                </a:solidFill>
              </a:rPr>
              <a:t>기존 방법의 개선점</a:t>
            </a: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6E91A25C-C79C-6435-469D-0DE2BD53EF88}"/>
              </a:ext>
            </a:extLst>
          </p:cNvPr>
          <p:cNvSpPr/>
          <p:nvPr/>
        </p:nvSpPr>
        <p:spPr>
          <a:xfrm>
            <a:off x="582642" y="93110"/>
            <a:ext cx="141258" cy="143796"/>
          </a:xfrm>
          <a:prstGeom prst="flowChartConnector">
            <a:avLst/>
          </a:prstGeom>
          <a:solidFill>
            <a:schemeClr val="accent1">
              <a:alpha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B66186A3-1F41-C1B1-DED5-B01D78F870D9}"/>
              </a:ext>
            </a:extLst>
          </p:cNvPr>
          <p:cNvSpPr/>
          <p:nvPr/>
        </p:nvSpPr>
        <p:spPr>
          <a:xfrm>
            <a:off x="582642" y="1207817"/>
            <a:ext cx="141258" cy="143796"/>
          </a:xfrm>
          <a:prstGeom prst="flowChartConnector">
            <a:avLst/>
          </a:prstGeom>
          <a:solidFill>
            <a:schemeClr val="accent1">
              <a:alpha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EF489CFE-58D9-EF29-8CB6-9865DC6E6351}"/>
              </a:ext>
            </a:extLst>
          </p:cNvPr>
          <p:cNvSpPr/>
          <p:nvPr/>
        </p:nvSpPr>
        <p:spPr>
          <a:xfrm>
            <a:off x="582642" y="2088716"/>
            <a:ext cx="141258" cy="143796"/>
          </a:xfrm>
          <a:prstGeom prst="flowChartConnector">
            <a:avLst/>
          </a:prstGeom>
          <a:solidFill>
            <a:schemeClr val="accent1">
              <a:alpha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9271114F-34F4-510A-12F2-EB1F957CE1B9}"/>
              </a:ext>
            </a:extLst>
          </p:cNvPr>
          <p:cNvSpPr/>
          <p:nvPr/>
        </p:nvSpPr>
        <p:spPr>
          <a:xfrm>
            <a:off x="582642" y="3076858"/>
            <a:ext cx="141258" cy="143796"/>
          </a:xfrm>
          <a:prstGeom prst="flowChartConnector">
            <a:avLst/>
          </a:prstGeom>
          <a:solidFill>
            <a:schemeClr val="accent1">
              <a:alpha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D978D8AB-8518-5B41-5870-7E89F819FD0D}"/>
              </a:ext>
            </a:extLst>
          </p:cNvPr>
          <p:cNvSpPr/>
          <p:nvPr/>
        </p:nvSpPr>
        <p:spPr>
          <a:xfrm>
            <a:off x="606706" y="4143656"/>
            <a:ext cx="141258" cy="143796"/>
          </a:xfrm>
          <a:prstGeom prst="flowChartConnector">
            <a:avLst/>
          </a:prstGeom>
          <a:solidFill>
            <a:schemeClr val="accent1">
              <a:alpha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3D7ED37E-3265-26C0-399D-E50A5DC48CFE}"/>
              </a:ext>
            </a:extLst>
          </p:cNvPr>
          <p:cNvSpPr/>
          <p:nvPr/>
        </p:nvSpPr>
        <p:spPr>
          <a:xfrm>
            <a:off x="582642" y="4992105"/>
            <a:ext cx="141258" cy="143796"/>
          </a:xfrm>
          <a:prstGeom prst="flowChartConnector">
            <a:avLst/>
          </a:prstGeom>
          <a:solidFill>
            <a:schemeClr val="accent1">
              <a:alpha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7FA0BE96-84E1-1557-1ABD-B34A97730848}"/>
              </a:ext>
            </a:extLst>
          </p:cNvPr>
          <p:cNvSpPr/>
          <p:nvPr/>
        </p:nvSpPr>
        <p:spPr>
          <a:xfrm>
            <a:off x="582642" y="6075374"/>
            <a:ext cx="141258" cy="143796"/>
          </a:xfrm>
          <a:prstGeom prst="flowChartConnector">
            <a:avLst/>
          </a:prstGeom>
          <a:solidFill>
            <a:schemeClr val="accent1">
              <a:alpha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68DB2C-1075-65DA-DD36-2BF5B4F95A79}"/>
              </a:ext>
            </a:extLst>
          </p:cNvPr>
          <p:cNvSpPr txBox="1"/>
          <p:nvPr/>
        </p:nvSpPr>
        <p:spPr>
          <a:xfrm>
            <a:off x="803398" y="-55189"/>
            <a:ext cx="10503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12700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spc="-100" dirty="0">
                <a:solidFill>
                  <a:srgbClr val="000000"/>
                </a:solidFill>
                <a:effectLst/>
                <a:ea typeface="-윤명조120"/>
              </a:rPr>
              <a:t>An optimized decomposition integration framework for carbon price prediction based on multi-factor two-stage feature dimension reduction &gt; RF</a:t>
            </a:r>
            <a:r>
              <a:rPr lang="ko-KR" altLang="en-US" sz="2400" kern="0" spc="-100" dirty="0">
                <a:solidFill>
                  <a:srgbClr val="000000"/>
                </a:solidFill>
                <a:effectLst/>
                <a:ea typeface="-윤명조120"/>
              </a:rPr>
              <a:t>를 이용해 변수 추출 및 </a:t>
            </a:r>
            <a:r>
              <a:rPr lang="en-US" altLang="ko-KR" sz="2400" kern="0" spc="-100" dirty="0">
                <a:solidFill>
                  <a:srgbClr val="000000"/>
                </a:solidFill>
                <a:effectLst/>
                <a:ea typeface="-윤명조120"/>
              </a:rPr>
              <a:t>/ </a:t>
            </a:r>
            <a:r>
              <a:rPr lang="ko-KR" altLang="en-US" sz="2400" kern="0" spc="-100" dirty="0">
                <a:solidFill>
                  <a:srgbClr val="000000"/>
                </a:solidFill>
                <a:effectLst/>
                <a:ea typeface="-윤명조120"/>
              </a:rPr>
              <a:t>하루 예측</a:t>
            </a:r>
            <a:endParaRPr lang="en-US" altLang="ko-KR" sz="2400" kern="0" spc="-100" dirty="0">
              <a:solidFill>
                <a:srgbClr val="000000"/>
              </a:solidFill>
              <a:effectLst/>
              <a:ea typeface="-윤명조12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DCEE5B7-5AEA-C3BF-4C2C-762DB2ADA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866" y="-1174359"/>
            <a:ext cx="3505504" cy="36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42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884D852-E49A-BE85-B998-F31DB1ED4650}"/>
              </a:ext>
            </a:extLst>
          </p:cNvPr>
          <p:cNvSpPr/>
          <p:nvPr/>
        </p:nvSpPr>
        <p:spPr>
          <a:xfrm>
            <a:off x="285135" y="216309"/>
            <a:ext cx="9056986" cy="678425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accent1"/>
                </a:solidFill>
              </a:rPr>
              <a:t>연구 배경 </a:t>
            </a:r>
            <a:r>
              <a:rPr lang="en-US" altLang="ko-KR" sz="3600" b="1" dirty="0">
                <a:solidFill>
                  <a:schemeClr val="accent1"/>
                </a:solidFill>
              </a:rPr>
              <a:t>– </a:t>
            </a:r>
            <a:r>
              <a:rPr lang="ko-KR" altLang="en-US" sz="2800" b="1" dirty="0">
                <a:solidFill>
                  <a:schemeClr val="accent1"/>
                </a:solidFill>
              </a:rPr>
              <a:t>탄소배출 저감을 위한 제도를 중심으로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6D252E-C435-17C6-996B-E2B6389454E8}"/>
              </a:ext>
            </a:extLst>
          </p:cNvPr>
          <p:cNvSpPr txBox="1"/>
          <p:nvPr/>
        </p:nvSpPr>
        <p:spPr>
          <a:xfrm>
            <a:off x="721769" y="1125607"/>
            <a:ext cx="105035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유엔기후협약</a:t>
            </a:r>
            <a:r>
              <a:rPr lang="en-US" altLang="ko-KR" sz="2200" dirty="0"/>
              <a:t>(UNFCCC) : 1992</a:t>
            </a:r>
            <a:r>
              <a:rPr lang="ko-KR" altLang="en-US" sz="2200" dirty="0"/>
              <a:t>년을 첫 시작으로 기후 변화의 심각성을 인식하고 온실가스 배출량을 안정화하기 위해 마련된 최초의 국제적 프레임워크로</a:t>
            </a:r>
            <a:r>
              <a:rPr lang="en-US" altLang="ko-KR" sz="2200" dirty="0"/>
              <a:t>, </a:t>
            </a:r>
            <a:r>
              <a:rPr lang="ko-KR" altLang="en-US" sz="2200" dirty="0"/>
              <a:t>이후 구체적인 실행 방안으로 교토 의정서와 파리 협정과 같은 후속 협정들이 등장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EADA679D-0303-9928-E054-978E26BD8616}"/>
              </a:ext>
            </a:extLst>
          </p:cNvPr>
          <p:cNvSpPr/>
          <p:nvPr/>
        </p:nvSpPr>
        <p:spPr>
          <a:xfrm>
            <a:off x="582642" y="1273930"/>
            <a:ext cx="141258" cy="143796"/>
          </a:xfrm>
          <a:prstGeom prst="flowChartConnector">
            <a:avLst/>
          </a:prstGeom>
          <a:solidFill>
            <a:schemeClr val="accent1">
              <a:alpha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1BD1F4-FBD1-1E1E-8F7D-A9C5A52D1632}"/>
              </a:ext>
            </a:extLst>
          </p:cNvPr>
          <p:cNvSpPr txBox="1"/>
          <p:nvPr/>
        </p:nvSpPr>
        <p:spPr>
          <a:xfrm>
            <a:off x="721769" y="2396335"/>
            <a:ext cx="105852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1997</a:t>
            </a:r>
            <a:r>
              <a:rPr lang="ko-KR" altLang="en-US" sz="2200" dirty="0"/>
              <a:t>년</a:t>
            </a:r>
            <a:r>
              <a:rPr lang="en-US" altLang="ko-KR" sz="2200" dirty="0"/>
              <a:t>: </a:t>
            </a:r>
            <a:r>
              <a:rPr lang="ko-KR" altLang="en-US" sz="2200" dirty="0"/>
              <a:t>교토 의정서</a:t>
            </a:r>
            <a:r>
              <a:rPr lang="en-US" altLang="ko-KR" sz="2200" dirty="0"/>
              <a:t>(Kyoto Protocol)</a:t>
            </a:r>
            <a:r>
              <a:rPr lang="ko-KR" altLang="en-US" sz="2200" dirty="0"/>
              <a:t> </a:t>
            </a:r>
            <a:r>
              <a:rPr lang="en-US" altLang="ko-KR" sz="2200" dirty="0"/>
              <a:t>– </a:t>
            </a:r>
            <a:r>
              <a:rPr lang="ko-KR" altLang="en-US" sz="2200" dirty="0"/>
              <a:t>유엔기후변화 협약의 첫 실행 조치로</a:t>
            </a:r>
            <a:r>
              <a:rPr lang="en-US" altLang="ko-KR" sz="2200" dirty="0"/>
              <a:t>, </a:t>
            </a:r>
            <a:r>
              <a:rPr lang="ko-KR" altLang="en-US" sz="2200" dirty="0"/>
              <a:t>선진국에 의무적인 감축 목표를 설정하고 </a:t>
            </a:r>
            <a:r>
              <a:rPr lang="ko-KR" altLang="en-US" sz="2200" dirty="0" err="1"/>
              <a:t>배출권</a:t>
            </a:r>
            <a:r>
              <a:rPr lang="ko-KR" altLang="en-US" sz="2200" dirty="0"/>
              <a:t> 거래제</a:t>
            </a:r>
            <a:r>
              <a:rPr lang="en-US" altLang="ko-KR" sz="2200" dirty="0"/>
              <a:t>(Emission Trading System, ETS)</a:t>
            </a:r>
            <a:r>
              <a:rPr lang="ko-KR" altLang="en-US" sz="2200" dirty="0"/>
              <a:t> 개념을 도입</a:t>
            </a:r>
            <a:endParaRPr lang="ko-KR" altLang="en-US" sz="2200" dirty="0">
              <a:solidFill>
                <a:schemeClr val="accent1"/>
              </a:solidFill>
            </a:endParaRP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86210BBD-EDDA-387D-57C6-4EAEE5CE85F9}"/>
              </a:ext>
            </a:extLst>
          </p:cNvPr>
          <p:cNvSpPr/>
          <p:nvPr/>
        </p:nvSpPr>
        <p:spPr>
          <a:xfrm>
            <a:off x="582642" y="2543558"/>
            <a:ext cx="141258" cy="143796"/>
          </a:xfrm>
          <a:prstGeom prst="flowChartConnector">
            <a:avLst/>
          </a:prstGeom>
          <a:solidFill>
            <a:schemeClr val="accent1">
              <a:alpha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EEDA0AF6-6902-1F17-7E5C-D92B93D22D01}"/>
              </a:ext>
            </a:extLst>
          </p:cNvPr>
          <p:cNvSpPr/>
          <p:nvPr/>
        </p:nvSpPr>
        <p:spPr>
          <a:xfrm>
            <a:off x="586666" y="4844227"/>
            <a:ext cx="141258" cy="143796"/>
          </a:xfrm>
          <a:prstGeom prst="flowChartConnector">
            <a:avLst/>
          </a:prstGeom>
          <a:solidFill>
            <a:schemeClr val="accent1">
              <a:alpha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746BD8-44C2-C1AC-D2D2-1CF34D20887F}"/>
              </a:ext>
            </a:extLst>
          </p:cNvPr>
          <p:cNvSpPr txBox="1"/>
          <p:nvPr/>
        </p:nvSpPr>
        <p:spPr>
          <a:xfrm>
            <a:off x="721770" y="4683634"/>
            <a:ext cx="10585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2015</a:t>
            </a:r>
            <a:r>
              <a:rPr lang="ko-KR" altLang="en-US" sz="2200" dirty="0"/>
              <a:t>년</a:t>
            </a:r>
            <a:r>
              <a:rPr lang="en-US" altLang="ko-KR" sz="2200" dirty="0"/>
              <a:t>: </a:t>
            </a:r>
            <a:r>
              <a:rPr lang="ko-KR" altLang="en-US" sz="2200" dirty="0"/>
              <a:t>한국 </a:t>
            </a:r>
            <a:r>
              <a:rPr lang="ko-KR" altLang="en-US" sz="2200" dirty="0" err="1"/>
              <a:t>배출권거래제도</a:t>
            </a:r>
            <a:r>
              <a:rPr lang="en-US" altLang="ko-KR" sz="2200" dirty="0"/>
              <a:t>(K-ETS) </a:t>
            </a:r>
            <a:r>
              <a:rPr lang="ko-KR" altLang="en-US" sz="2200" dirty="0"/>
              <a:t>도입 </a:t>
            </a:r>
            <a:r>
              <a:rPr lang="en-US" altLang="ko-KR" sz="2200" dirty="0"/>
              <a:t>– </a:t>
            </a:r>
            <a:r>
              <a:rPr lang="ko-KR" altLang="en-US" sz="2200" dirty="0"/>
              <a:t>아시아 최초의 국가 단위 </a:t>
            </a:r>
            <a:r>
              <a:rPr lang="ko-KR" altLang="en-US" sz="2200" dirty="0" err="1"/>
              <a:t>배출권</a:t>
            </a:r>
            <a:r>
              <a:rPr lang="ko-KR" altLang="en-US" sz="2200" dirty="0"/>
              <a:t> 거래제도로</a:t>
            </a:r>
            <a:r>
              <a:rPr lang="en-US" altLang="ko-KR" sz="2200" dirty="0"/>
              <a:t>, </a:t>
            </a:r>
            <a:r>
              <a:rPr lang="ko-KR" altLang="en-US" sz="2200" dirty="0"/>
              <a:t>기업의 탄소 배출 감축을 유도하고 국제 감축 목표 준수에 기여</a:t>
            </a:r>
            <a:endParaRPr lang="ko-KR" altLang="en-US" sz="22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530B57-7E20-886D-2F94-D519036BC151}"/>
              </a:ext>
            </a:extLst>
          </p:cNvPr>
          <p:cNvSpPr txBox="1"/>
          <p:nvPr/>
        </p:nvSpPr>
        <p:spPr>
          <a:xfrm>
            <a:off x="721770" y="5672762"/>
            <a:ext cx="10585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2023</a:t>
            </a:r>
            <a:r>
              <a:rPr lang="ko-KR" altLang="en-US" sz="2200" dirty="0"/>
              <a:t>년 </a:t>
            </a:r>
            <a:r>
              <a:rPr lang="en-US" altLang="ko-KR" sz="2200" dirty="0"/>
              <a:t>: EU(</a:t>
            </a:r>
            <a:r>
              <a:rPr lang="ko-KR" altLang="en-US" sz="2200" dirty="0"/>
              <a:t>유럽연합</a:t>
            </a:r>
            <a:r>
              <a:rPr lang="en-US" altLang="ko-KR" sz="2200" dirty="0"/>
              <a:t>)</a:t>
            </a:r>
            <a:r>
              <a:rPr lang="ko-KR" altLang="en-US" sz="2200" dirty="0"/>
              <a:t>은</a:t>
            </a:r>
            <a:r>
              <a:rPr lang="en-US" altLang="ko-KR" sz="2200" dirty="0"/>
              <a:t> </a:t>
            </a:r>
            <a:r>
              <a:rPr lang="ko-KR" altLang="en-US" sz="2200" dirty="0"/>
              <a:t>수입되는 제품의 탄소 배출량에 세금을 부과하는</a:t>
            </a:r>
            <a:r>
              <a:rPr lang="en-US" altLang="ko-KR" sz="2200" dirty="0"/>
              <a:t> CBAM(</a:t>
            </a:r>
            <a:r>
              <a:rPr lang="ko-KR" altLang="en-US" sz="2200" dirty="0"/>
              <a:t>탄소국경조정제도</a:t>
            </a:r>
            <a:r>
              <a:rPr lang="en-US" altLang="ko-KR" sz="2200" dirty="0"/>
              <a:t>)</a:t>
            </a:r>
            <a:r>
              <a:rPr lang="ko-KR" altLang="en-US" sz="2200" dirty="0"/>
              <a:t>을 도입하며 탄소 배출 비용을 국제 무역 범위까지 확장</a:t>
            </a: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B8E5E673-0BFE-EA71-DA67-5A5DCC3DAEC5}"/>
              </a:ext>
            </a:extLst>
          </p:cNvPr>
          <p:cNvSpPr/>
          <p:nvPr/>
        </p:nvSpPr>
        <p:spPr>
          <a:xfrm>
            <a:off x="582642" y="5803843"/>
            <a:ext cx="141258" cy="143796"/>
          </a:xfrm>
          <a:prstGeom prst="flowChartConnector">
            <a:avLst/>
          </a:prstGeom>
          <a:solidFill>
            <a:schemeClr val="accent1">
              <a:alpha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1989C5-0FE5-43DE-918A-4689E14710AD}"/>
              </a:ext>
            </a:extLst>
          </p:cNvPr>
          <p:cNvSpPr txBox="1"/>
          <p:nvPr/>
        </p:nvSpPr>
        <p:spPr>
          <a:xfrm>
            <a:off x="721770" y="3724018"/>
            <a:ext cx="10585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2015</a:t>
            </a:r>
            <a:r>
              <a:rPr lang="ko-KR" altLang="en-US" sz="2200" dirty="0"/>
              <a:t>년</a:t>
            </a:r>
            <a:r>
              <a:rPr lang="en-US" altLang="ko-KR" sz="2200" dirty="0"/>
              <a:t>: </a:t>
            </a:r>
            <a:r>
              <a:rPr lang="ko-KR" altLang="en-US" sz="2200" dirty="0"/>
              <a:t>파리 협정</a:t>
            </a:r>
            <a:r>
              <a:rPr lang="en-US" altLang="ko-KR" sz="2200" dirty="0"/>
              <a:t>(Paris Agreement)</a:t>
            </a:r>
            <a:r>
              <a:rPr lang="ko-KR" altLang="en-US" sz="2200" dirty="0"/>
              <a:t> </a:t>
            </a:r>
            <a:r>
              <a:rPr lang="en-US" altLang="ko-KR" sz="2200" dirty="0"/>
              <a:t>– </a:t>
            </a:r>
            <a:r>
              <a:rPr lang="ko-KR" altLang="en-US" sz="2200" dirty="0"/>
              <a:t>선진국과 개발도상국 모두가 자발적으로 국가별 감축 목표</a:t>
            </a:r>
            <a:r>
              <a:rPr lang="en-US" altLang="ko-KR" sz="2200" dirty="0"/>
              <a:t>(NDCs)</a:t>
            </a:r>
            <a:r>
              <a:rPr lang="ko-KR" altLang="en-US" sz="2200" dirty="0"/>
              <a:t>를 설정하도록 하여</a:t>
            </a:r>
            <a:r>
              <a:rPr lang="en-US" altLang="ko-KR" sz="2200" dirty="0"/>
              <a:t>, </a:t>
            </a:r>
            <a:r>
              <a:rPr lang="ko-KR" altLang="en-US" sz="2200" dirty="0"/>
              <a:t>전 세계적 기후 변화 대응 강화</a:t>
            </a:r>
            <a:endParaRPr lang="ko-KR" altLang="en-US" sz="2200" dirty="0">
              <a:solidFill>
                <a:schemeClr val="accent1"/>
              </a:solidFill>
            </a:endParaRPr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D1797D18-3160-EAD0-61A3-0F00C3277326}"/>
              </a:ext>
            </a:extLst>
          </p:cNvPr>
          <p:cNvSpPr/>
          <p:nvPr/>
        </p:nvSpPr>
        <p:spPr>
          <a:xfrm>
            <a:off x="582642" y="3880478"/>
            <a:ext cx="141258" cy="143796"/>
          </a:xfrm>
          <a:prstGeom prst="flowChartConnector">
            <a:avLst/>
          </a:prstGeom>
          <a:solidFill>
            <a:schemeClr val="accent1">
              <a:alpha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9251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7A1B9-9BFD-486B-AAA6-7E008E198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20241102 </a:t>
            </a:r>
            <a:r>
              <a:rPr lang="ko-KR" altLang="en-US" dirty="0"/>
              <a:t>미팅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0BDCF7-E538-AB98-9046-E3230FA33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 28</a:t>
            </a:r>
            <a:r>
              <a:rPr lang="ko-KR" altLang="en-US" dirty="0"/>
              <a:t>받고 </a:t>
            </a:r>
            <a:r>
              <a:rPr lang="en-US" altLang="ko-KR" dirty="0"/>
              <a:t>28</a:t>
            </a:r>
            <a:r>
              <a:rPr lang="ko-KR" altLang="en-US" dirty="0"/>
              <a:t>일 예측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주식은 결국에는 </a:t>
            </a:r>
            <a:r>
              <a:rPr lang="ko-KR" altLang="en-US" dirty="0" err="1"/>
              <a:t>랜덤워크인데</a:t>
            </a:r>
            <a:r>
              <a:rPr lang="ko-KR" altLang="en-US" dirty="0"/>
              <a:t> 비이성적인 비연속적인 사건들이 발생 사실 데이터로 예측하는 건 불가능한지만</a:t>
            </a:r>
            <a:endParaRPr lang="en-US" altLang="ko-KR" dirty="0"/>
          </a:p>
          <a:p>
            <a:r>
              <a:rPr lang="ko-KR" altLang="en-US" dirty="0"/>
              <a:t>우리가 어디까지 알 수 있는지 </a:t>
            </a:r>
            <a:r>
              <a:rPr lang="ko-KR" altLang="en-US" dirty="0" err="1"/>
              <a:t>알기위해서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2024</a:t>
            </a:r>
            <a:r>
              <a:rPr lang="ko-KR" altLang="en-US" dirty="0"/>
              <a:t> </a:t>
            </a:r>
            <a:r>
              <a:rPr lang="en-US" altLang="ko-KR" dirty="0"/>
              <a:t>07</a:t>
            </a:r>
            <a:r>
              <a:rPr lang="ko-KR" altLang="en-US" dirty="0"/>
              <a:t> </a:t>
            </a:r>
            <a:r>
              <a:rPr lang="en-US" altLang="ko-KR" dirty="0"/>
              <a:t>04</a:t>
            </a:r>
          </a:p>
          <a:p>
            <a:endParaRPr lang="en-US" altLang="ko-KR" dirty="0"/>
          </a:p>
          <a:p>
            <a:r>
              <a:rPr lang="en-US" altLang="ko-KR" dirty="0"/>
              <a:t>Future period : </a:t>
            </a:r>
            <a:r>
              <a:rPr lang="ko-KR" altLang="en-US" dirty="0" err="1"/>
              <a:t>몇번</a:t>
            </a:r>
            <a:r>
              <a:rPr lang="ko-KR" altLang="en-US" dirty="0"/>
              <a:t> 반복할 건지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Moving window average</a:t>
            </a:r>
          </a:p>
        </p:txBody>
      </p:sp>
    </p:spTree>
    <p:extLst>
      <p:ext uri="{BB962C8B-B14F-4D97-AF65-F5344CB8AC3E}">
        <p14:creationId xmlns:p14="http://schemas.microsoft.com/office/powerpoint/2010/main" val="40561705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86C8D-BF88-7D08-1D3F-356E539F9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CCUS, </a:t>
            </a:r>
            <a:r>
              <a:rPr lang="ko-KR" altLang="en-US" sz="2800" dirty="0"/>
              <a:t>수소 산업에서 탄소배출권 가격 예측이 필수적인 이유</a:t>
            </a:r>
            <a:br>
              <a:rPr lang="en-US" altLang="ko-KR" sz="2800" dirty="0"/>
            </a:br>
            <a:r>
              <a:rPr lang="en-US" altLang="ko-KR" sz="2800" dirty="0"/>
              <a:t>20241103</a:t>
            </a:r>
            <a:endParaRPr lang="ko-KR" altLang="en-US" sz="2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FAC9475-1743-E6C9-8C9E-BCF9C41AC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7574" y="1857372"/>
            <a:ext cx="6093241" cy="1441542"/>
          </a:xfrm>
        </p:spPr>
      </p:pic>
      <p:sp>
        <p:nvSpPr>
          <p:cNvPr id="181" name="순서도: 연결자 180">
            <a:extLst>
              <a:ext uri="{FF2B5EF4-FFF2-40B4-BE49-F238E27FC236}">
                <a16:creationId xmlns:a16="http://schemas.microsoft.com/office/drawing/2014/main" id="{56110512-1658-E875-9D72-16632A1580CD}"/>
              </a:ext>
            </a:extLst>
          </p:cNvPr>
          <p:cNvSpPr/>
          <p:nvPr/>
        </p:nvSpPr>
        <p:spPr>
          <a:xfrm>
            <a:off x="10832031" y="4698788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순서도: 연결자 181">
            <a:extLst>
              <a:ext uri="{FF2B5EF4-FFF2-40B4-BE49-F238E27FC236}">
                <a16:creationId xmlns:a16="http://schemas.microsoft.com/office/drawing/2014/main" id="{FAE51815-BAA2-8A3F-5D3E-341D7FCD1C2C}"/>
              </a:ext>
            </a:extLst>
          </p:cNvPr>
          <p:cNvSpPr/>
          <p:nvPr/>
        </p:nvSpPr>
        <p:spPr>
          <a:xfrm>
            <a:off x="10832031" y="4550198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순서도: 연결자 182">
            <a:extLst>
              <a:ext uri="{FF2B5EF4-FFF2-40B4-BE49-F238E27FC236}">
                <a16:creationId xmlns:a16="http://schemas.microsoft.com/office/drawing/2014/main" id="{F320A253-F454-4554-C9BB-7F8DCDD71828}"/>
              </a:ext>
            </a:extLst>
          </p:cNvPr>
          <p:cNvSpPr/>
          <p:nvPr/>
        </p:nvSpPr>
        <p:spPr>
          <a:xfrm>
            <a:off x="10832031" y="4401608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순서도: 연결자 183">
            <a:extLst>
              <a:ext uri="{FF2B5EF4-FFF2-40B4-BE49-F238E27FC236}">
                <a16:creationId xmlns:a16="http://schemas.microsoft.com/office/drawing/2014/main" id="{507B80DC-D552-5A56-2145-7F9923E9E2DE}"/>
              </a:ext>
            </a:extLst>
          </p:cNvPr>
          <p:cNvSpPr/>
          <p:nvPr/>
        </p:nvSpPr>
        <p:spPr>
          <a:xfrm>
            <a:off x="10832031" y="4253653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순서도: 연결자 184">
            <a:extLst>
              <a:ext uri="{FF2B5EF4-FFF2-40B4-BE49-F238E27FC236}">
                <a16:creationId xmlns:a16="http://schemas.microsoft.com/office/drawing/2014/main" id="{89BC4B65-AA92-98E0-EB9E-E1CE0F95B95B}"/>
              </a:ext>
            </a:extLst>
          </p:cNvPr>
          <p:cNvSpPr/>
          <p:nvPr/>
        </p:nvSpPr>
        <p:spPr>
          <a:xfrm>
            <a:off x="10832031" y="4104428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순서도: 연결자 185">
            <a:extLst>
              <a:ext uri="{FF2B5EF4-FFF2-40B4-BE49-F238E27FC236}">
                <a16:creationId xmlns:a16="http://schemas.microsoft.com/office/drawing/2014/main" id="{12DB448D-D921-FFD7-4581-4ED27FB3DB43}"/>
              </a:ext>
            </a:extLst>
          </p:cNvPr>
          <p:cNvSpPr/>
          <p:nvPr/>
        </p:nvSpPr>
        <p:spPr>
          <a:xfrm>
            <a:off x="10828453" y="3955838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순서도: 연결자 186">
            <a:extLst>
              <a:ext uri="{FF2B5EF4-FFF2-40B4-BE49-F238E27FC236}">
                <a16:creationId xmlns:a16="http://schemas.microsoft.com/office/drawing/2014/main" id="{8317BBB7-4EC4-A13D-23E3-AE1403D962EE}"/>
              </a:ext>
            </a:extLst>
          </p:cNvPr>
          <p:cNvSpPr/>
          <p:nvPr/>
        </p:nvSpPr>
        <p:spPr>
          <a:xfrm>
            <a:off x="10828453" y="3807248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순서도: 연결자 187">
            <a:extLst>
              <a:ext uri="{FF2B5EF4-FFF2-40B4-BE49-F238E27FC236}">
                <a16:creationId xmlns:a16="http://schemas.microsoft.com/office/drawing/2014/main" id="{83D32D1F-3846-DB45-9075-305F29217DDB}"/>
              </a:ext>
            </a:extLst>
          </p:cNvPr>
          <p:cNvSpPr/>
          <p:nvPr/>
        </p:nvSpPr>
        <p:spPr>
          <a:xfrm rot="16921468">
            <a:off x="10227448" y="3654138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순서도: 연결자 188">
            <a:extLst>
              <a:ext uri="{FF2B5EF4-FFF2-40B4-BE49-F238E27FC236}">
                <a16:creationId xmlns:a16="http://schemas.microsoft.com/office/drawing/2014/main" id="{601DA668-F063-C8AC-DD9B-41A2D88DF6F1}"/>
              </a:ext>
            </a:extLst>
          </p:cNvPr>
          <p:cNvSpPr/>
          <p:nvPr/>
        </p:nvSpPr>
        <p:spPr>
          <a:xfrm rot="16921468">
            <a:off x="10227448" y="3505548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순서도: 연결자 189">
            <a:extLst>
              <a:ext uri="{FF2B5EF4-FFF2-40B4-BE49-F238E27FC236}">
                <a16:creationId xmlns:a16="http://schemas.microsoft.com/office/drawing/2014/main" id="{3F4B0ED6-0D5E-6423-C480-2CC541FAD70D}"/>
              </a:ext>
            </a:extLst>
          </p:cNvPr>
          <p:cNvSpPr/>
          <p:nvPr/>
        </p:nvSpPr>
        <p:spPr>
          <a:xfrm rot="16921468">
            <a:off x="10227448" y="3356958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순서도: 연결자 190">
            <a:extLst>
              <a:ext uri="{FF2B5EF4-FFF2-40B4-BE49-F238E27FC236}">
                <a16:creationId xmlns:a16="http://schemas.microsoft.com/office/drawing/2014/main" id="{40B297CA-3FC9-95FE-D6AF-277F1EC71BE9}"/>
              </a:ext>
            </a:extLst>
          </p:cNvPr>
          <p:cNvSpPr/>
          <p:nvPr/>
        </p:nvSpPr>
        <p:spPr>
          <a:xfrm rot="16921468">
            <a:off x="10227448" y="3209003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순서도: 연결자 191">
            <a:extLst>
              <a:ext uri="{FF2B5EF4-FFF2-40B4-BE49-F238E27FC236}">
                <a16:creationId xmlns:a16="http://schemas.microsoft.com/office/drawing/2014/main" id="{245B3DC4-BEBC-09AB-5B23-E3F027823459}"/>
              </a:ext>
            </a:extLst>
          </p:cNvPr>
          <p:cNvSpPr/>
          <p:nvPr/>
        </p:nvSpPr>
        <p:spPr>
          <a:xfrm rot="16921468">
            <a:off x="10227448" y="3059778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순서도: 연결자 192">
            <a:extLst>
              <a:ext uri="{FF2B5EF4-FFF2-40B4-BE49-F238E27FC236}">
                <a16:creationId xmlns:a16="http://schemas.microsoft.com/office/drawing/2014/main" id="{B2F6B7A6-3400-1754-1BE4-BC8BFD30B123}"/>
              </a:ext>
            </a:extLst>
          </p:cNvPr>
          <p:cNvSpPr/>
          <p:nvPr/>
        </p:nvSpPr>
        <p:spPr>
          <a:xfrm rot="16921468">
            <a:off x="10223870" y="2911188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순서도: 연결자 193">
            <a:extLst>
              <a:ext uri="{FF2B5EF4-FFF2-40B4-BE49-F238E27FC236}">
                <a16:creationId xmlns:a16="http://schemas.microsoft.com/office/drawing/2014/main" id="{CCD2686B-A5E5-887E-3743-0E4060FED8EF}"/>
              </a:ext>
            </a:extLst>
          </p:cNvPr>
          <p:cNvSpPr/>
          <p:nvPr/>
        </p:nvSpPr>
        <p:spPr>
          <a:xfrm rot="16921468">
            <a:off x="10223870" y="2762598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순서도: 연결자 194">
            <a:extLst>
              <a:ext uri="{FF2B5EF4-FFF2-40B4-BE49-F238E27FC236}">
                <a16:creationId xmlns:a16="http://schemas.microsoft.com/office/drawing/2014/main" id="{42EA3155-D668-D5CA-E027-906CDD2D6BCD}"/>
              </a:ext>
            </a:extLst>
          </p:cNvPr>
          <p:cNvSpPr/>
          <p:nvPr/>
        </p:nvSpPr>
        <p:spPr>
          <a:xfrm rot="16921468">
            <a:off x="10223871" y="5741707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순서도: 연결자 195">
            <a:extLst>
              <a:ext uri="{FF2B5EF4-FFF2-40B4-BE49-F238E27FC236}">
                <a16:creationId xmlns:a16="http://schemas.microsoft.com/office/drawing/2014/main" id="{38B93498-DD58-3FAA-D57A-ADD28B2AC7F0}"/>
              </a:ext>
            </a:extLst>
          </p:cNvPr>
          <p:cNvSpPr/>
          <p:nvPr/>
        </p:nvSpPr>
        <p:spPr>
          <a:xfrm rot="16921468">
            <a:off x="10223871" y="5593117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순서도: 연결자 196">
            <a:extLst>
              <a:ext uri="{FF2B5EF4-FFF2-40B4-BE49-F238E27FC236}">
                <a16:creationId xmlns:a16="http://schemas.microsoft.com/office/drawing/2014/main" id="{D5916FA7-57C6-9440-31A4-5FC5B0A4350F}"/>
              </a:ext>
            </a:extLst>
          </p:cNvPr>
          <p:cNvSpPr/>
          <p:nvPr/>
        </p:nvSpPr>
        <p:spPr>
          <a:xfrm rot="16921468">
            <a:off x="10223871" y="5444527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순서도: 연결자 197">
            <a:extLst>
              <a:ext uri="{FF2B5EF4-FFF2-40B4-BE49-F238E27FC236}">
                <a16:creationId xmlns:a16="http://schemas.microsoft.com/office/drawing/2014/main" id="{3E021B65-9B0B-9F44-8150-9ABA8CE19988}"/>
              </a:ext>
            </a:extLst>
          </p:cNvPr>
          <p:cNvSpPr/>
          <p:nvPr/>
        </p:nvSpPr>
        <p:spPr>
          <a:xfrm rot="16921468">
            <a:off x="10223871" y="5296572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순서도: 연결자 198">
            <a:extLst>
              <a:ext uri="{FF2B5EF4-FFF2-40B4-BE49-F238E27FC236}">
                <a16:creationId xmlns:a16="http://schemas.microsoft.com/office/drawing/2014/main" id="{C7808797-FF42-392D-9BC6-B1167E8034BB}"/>
              </a:ext>
            </a:extLst>
          </p:cNvPr>
          <p:cNvSpPr/>
          <p:nvPr/>
        </p:nvSpPr>
        <p:spPr>
          <a:xfrm rot="16921468">
            <a:off x="10223871" y="5147347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순서도: 연결자 199">
            <a:extLst>
              <a:ext uri="{FF2B5EF4-FFF2-40B4-BE49-F238E27FC236}">
                <a16:creationId xmlns:a16="http://schemas.microsoft.com/office/drawing/2014/main" id="{99B7B1E6-96F5-C25E-4A0A-F471887AC685}"/>
              </a:ext>
            </a:extLst>
          </p:cNvPr>
          <p:cNvSpPr/>
          <p:nvPr/>
        </p:nvSpPr>
        <p:spPr>
          <a:xfrm rot="16921468">
            <a:off x="10220293" y="4998757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순서도: 연결자 200">
            <a:extLst>
              <a:ext uri="{FF2B5EF4-FFF2-40B4-BE49-F238E27FC236}">
                <a16:creationId xmlns:a16="http://schemas.microsoft.com/office/drawing/2014/main" id="{449BE6F8-B77E-C9C9-88D7-6176A3C16E97}"/>
              </a:ext>
            </a:extLst>
          </p:cNvPr>
          <p:cNvSpPr/>
          <p:nvPr/>
        </p:nvSpPr>
        <p:spPr>
          <a:xfrm rot="16921468">
            <a:off x="10220293" y="4850167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순서도: 연결자 201">
            <a:extLst>
              <a:ext uri="{FF2B5EF4-FFF2-40B4-BE49-F238E27FC236}">
                <a16:creationId xmlns:a16="http://schemas.microsoft.com/office/drawing/2014/main" id="{77C1CE3F-E947-CA21-0868-516AB3AAF9F5}"/>
              </a:ext>
            </a:extLst>
          </p:cNvPr>
          <p:cNvSpPr/>
          <p:nvPr/>
        </p:nvSpPr>
        <p:spPr>
          <a:xfrm rot="16921468">
            <a:off x="10227448" y="3799990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순서도: 연결자 202">
            <a:extLst>
              <a:ext uri="{FF2B5EF4-FFF2-40B4-BE49-F238E27FC236}">
                <a16:creationId xmlns:a16="http://schemas.microsoft.com/office/drawing/2014/main" id="{443D0FB5-DF9B-923C-C3EB-E8C0D9C38E6C}"/>
              </a:ext>
            </a:extLst>
          </p:cNvPr>
          <p:cNvSpPr/>
          <p:nvPr/>
        </p:nvSpPr>
        <p:spPr>
          <a:xfrm rot="16921468">
            <a:off x="10220292" y="4704751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순서도: 연결자 203">
            <a:extLst>
              <a:ext uri="{FF2B5EF4-FFF2-40B4-BE49-F238E27FC236}">
                <a16:creationId xmlns:a16="http://schemas.microsoft.com/office/drawing/2014/main" id="{FBABF4B0-1575-8DCE-66EA-8152A6860CE8}"/>
              </a:ext>
            </a:extLst>
          </p:cNvPr>
          <p:cNvSpPr/>
          <p:nvPr/>
        </p:nvSpPr>
        <p:spPr>
          <a:xfrm rot="16921468">
            <a:off x="8407174" y="3669068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순서도: 연결자 204">
            <a:extLst>
              <a:ext uri="{FF2B5EF4-FFF2-40B4-BE49-F238E27FC236}">
                <a16:creationId xmlns:a16="http://schemas.microsoft.com/office/drawing/2014/main" id="{695AD8CD-EA8E-C10C-1DF1-6C3EE6996B03}"/>
              </a:ext>
            </a:extLst>
          </p:cNvPr>
          <p:cNvSpPr/>
          <p:nvPr/>
        </p:nvSpPr>
        <p:spPr>
          <a:xfrm rot="16921468">
            <a:off x="8407174" y="3520478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순서도: 연결자 205">
            <a:extLst>
              <a:ext uri="{FF2B5EF4-FFF2-40B4-BE49-F238E27FC236}">
                <a16:creationId xmlns:a16="http://schemas.microsoft.com/office/drawing/2014/main" id="{EB0A1BEE-F6AB-9E02-81AE-DAFA4707BC90}"/>
              </a:ext>
            </a:extLst>
          </p:cNvPr>
          <p:cNvSpPr/>
          <p:nvPr/>
        </p:nvSpPr>
        <p:spPr>
          <a:xfrm rot="16921468">
            <a:off x="8407174" y="3371888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순서도: 연결자 206">
            <a:extLst>
              <a:ext uri="{FF2B5EF4-FFF2-40B4-BE49-F238E27FC236}">
                <a16:creationId xmlns:a16="http://schemas.microsoft.com/office/drawing/2014/main" id="{265AA80A-4BE8-E44E-C1EB-155B8E2E177D}"/>
              </a:ext>
            </a:extLst>
          </p:cNvPr>
          <p:cNvSpPr/>
          <p:nvPr/>
        </p:nvSpPr>
        <p:spPr>
          <a:xfrm rot="16921468">
            <a:off x="8407174" y="3814920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순서도: 연결자 207">
            <a:extLst>
              <a:ext uri="{FF2B5EF4-FFF2-40B4-BE49-F238E27FC236}">
                <a16:creationId xmlns:a16="http://schemas.microsoft.com/office/drawing/2014/main" id="{FE56F575-311D-0358-A0AA-8313987B0345}"/>
              </a:ext>
            </a:extLst>
          </p:cNvPr>
          <p:cNvSpPr/>
          <p:nvPr/>
        </p:nvSpPr>
        <p:spPr>
          <a:xfrm rot="16921468">
            <a:off x="8407174" y="5018569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순서도: 연결자 208">
            <a:extLst>
              <a:ext uri="{FF2B5EF4-FFF2-40B4-BE49-F238E27FC236}">
                <a16:creationId xmlns:a16="http://schemas.microsoft.com/office/drawing/2014/main" id="{384EA6D3-CB72-BFE2-598A-857E77E8EA18}"/>
              </a:ext>
            </a:extLst>
          </p:cNvPr>
          <p:cNvSpPr/>
          <p:nvPr/>
        </p:nvSpPr>
        <p:spPr>
          <a:xfrm rot="16921468">
            <a:off x="8407174" y="4869979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순서도: 연결자 209">
            <a:extLst>
              <a:ext uri="{FF2B5EF4-FFF2-40B4-BE49-F238E27FC236}">
                <a16:creationId xmlns:a16="http://schemas.microsoft.com/office/drawing/2014/main" id="{51821A62-FED3-EEBF-886D-E6C07070ABBD}"/>
              </a:ext>
            </a:extLst>
          </p:cNvPr>
          <p:cNvSpPr/>
          <p:nvPr/>
        </p:nvSpPr>
        <p:spPr>
          <a:xfrm rot="16921468">
            <a:off x="8407174" y="4721389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순서도: 연결자 210">
            <a:extLst>
              <a:ext uri="{FF2B5EF4-FFF2-40B4-BE49-F238E27FC236}">
                <a16:creationId xmlns:a16="http://schemas.microsoft.com/office/drawing/2014/main" id="{77D15E73-2220-CE40-1CC8-F32EF2ECEF0A}"/>
              </a:ext>
            </a:extLst>
          </p:cNvPr>
          <p:cNvSpPr/>
          <p:nvPr/>
        </p:nvSpPr>
        <p:spPr>
          <a:xfrm rot="16921468">
            <a:off x="8407174" y="5164421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06FE9CF-2889-D397-12BA-FB57130D88AA}"/>
              </a:ext>
            </a:extLst>
          </p:cNvPr>
          <p:cNvSpPr txBox="1"/>
          <p:nvPr/>
        </p:nvSpPr>
        <p:spPr>
          <a:xfrm>
            <a:off x="10085932" y="4195910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512</a:t>
            </a:r>
            <a:endParaRPr lang="ko-KR" altLang="en-US" sz="1000" b="1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098D3BB-89B2-7590-64DB-B9DC1EF64CF2}"/>
              </a:ext>
            </a:extLst>
          </p:cNvPr>
          <p:cNvSpPr txBox="1"/>
          <p:nvPr/>
        </p:nvSpPr>
        <p:spPr>
          <a:xfrm>
            <a:off x="8211750" y="4195910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256</a:t>
            </a:r>
            <a:endParaRPr lang="ko-KR" altLang="en-US" sz="1000" b="1" dirty="0"/>
          </a:p>
        </p:txBody>
      </p:sp>
      <p:sp>
        <p:nvSpPr>
          <p:cNvPr id="214" name="순서도: 연결자 213">
            <a:extLst>
              <a:ext uri="{FF2B5EF4-FFF2-40B4-BE49-F238E27FC236}">
                <a16:creationId xmlns:a16="http://schemas.microsoft.com/office/drawing/2014/main" id="{C4BA0BF3-0271-6EC7-141E-DE00479DA5F1}"/>
              </a:ext>
            </a:extLst>
          </p:cNvPr>
          <p:cNvSpPr/>
          <p:nvPr/>
        </p:nvSpPr>
        <p:spPr>
          <a:xfrm>
            <a:off x="7786049" y="4698788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순서도: 연결자 214">
            <a:extLst>
              <a:ext uri="{FF2B5EF4-FFF2-40B4-BE49-F238E27FC236}">
                <a16:creationId xmlns:a16="http://schemas.microsoft.com/office/drawing/2014/main" id="{B96F1316-1358-6831-C900-F6DA57C158B5}"/>
              </a:ext>
            </a:extLst>
          </p:cNvPr>
          <p:cNvSpPr/>
          <p:nvPr/>
        </p:nvSpPr>
        <p:spPr>
          <a:xfrm>
            <a:off x="7786049" y="4550198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순서도: 연결자 215">
            <a:extLst>
              <a:ext uri="{FF2B5EF4-FFF2-40B4-BE49-F238E27FC236}">
                <a16:creationId xmlns:a16="http://schemas.microsoft.com/office/drawing/2014/main" id="{3E10D47C-0819-182B-58F5-AB4B35B63B4F}"/>
              </a:ext>
            </a:extLst>
          </p:cNvPr>
          <p:cNvSpPr/>
          <p:nvPr/>
        </p:nvSpPr>
        <p:spPr>
          <a:xfrm>
            <a:off x="7786049" y="4401608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순서도: 연결자 216">
            <a:extLst>
              <a:ext uri="{FF2B5EF4-FFF2-40B4-BE49-F238E27FC236}">
                <a16:creationId xmlns:a16="http://schemas.microsoft.com/office/drawing/2014/main" id="{AE675B4B-830B-71D6-FA47-37769E4EA585}"/>
              </a:ext>
            </a:extLst>
          </p:cNvPr>
          <p:cNvSpPr/>
          <p:nvPr/>
        </p:nvSpPr>
        <p:spPr>
          <a:xfrm>
            <a:off x="7786049" y="4253653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순서도: 연결자 217">
            <a:extLst>
              <a:ext uri="{FF2B5EF4-FFF2-40B4-BE49-F238E27FC236}">
                <a16:creationId xmlns:a16="http://schemas.microsoft.com/office/drawing/2014/main" id="{00CC5EA2-BD92-6609-6700-F10299AB8213}"/>
              </a:ext>
            </a:extLst>
          </p:cNvPr>
          <p:cNvSpPr/>
          <p:nvPr/>
        </p:nvSpPr>
        <p:spPr>
          <a:xfrm>
            <a:off x="7786049" y="4104428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순서도: 연결자 218">
            <a:extLst>
              <a:ext uri="{FF2B5EF4-FFF2-40B4-BE49-F238E27FC236}">
                <a16:creationId xmlns:a16="http://schemas.microsoft.com/office/drawing/2014/main" id="{BD602B96-7706-5F18-5C90-ADB2353F9B82}"/>
              </a:ext>
            </a:extLst>
          </p:cNvPr>
          <p:cNvSpPr/>
          <p:nvPr/>
        </p:nvSpPr>
        <p:spPr>
          <a:xfrm>
            <a:off x="7782471" y="3955838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순서도: 연결자 219">
            <a:extLst>
              <a:ext uri="{FF2B5EF4-FFF2-40B4-BE49-F238E27FC236}">
                <a16:creationId xmlns:a16="http://schemas.microsoft.com/office/drawing/2014/main" id="{5EFE6705-2256-54BF-BB5E-B0D2D6D4296A}"/>
              </a:ext>
            </a:extLst>
          </p:cNvPr>
          <p:cNvSpPr/>
          <p:nvPr/>
        </p:nvSpPr>
        <p:spPr>
          <a:xfrm>
            <a:off x="7782471" y="3807248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225CDB4-8CFB-8015-9C3E-C6A3E5D0F350}"/>
              </a:ext>
            </a:extLst>
          </p:cNvPr>
          <p:cNvSpPr txBox="1"/>
          <p:nvPr/>
        </p:nvSpPr>
        <p:spPr>
          <a:xfrm>
            <a:off x="10606576" y="4847378"/>
            <a:ext cx="580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Input</a:t>
            </a:r>
          </a:p>
          <a:p>
            <a:pPr algn="ctr"/>
            <a:r>
              <a:rPr lang="en-US" altLang="ko-KR" sz="1000" b="1" dirty="0"/>
              <a:t>Layer</a:t>
            </a:r>
            <a:endParaRPr lang="ko-KR" altLang="en-US" sz="1000" b="1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061B4A0A-C70F-4541-C726-13DFE2010F54}"/>
              </a:ext>
            </a:extLst>
          </p:cNvPr>
          <p:cNvSpPr txBox="1"/>
          <p:nvPr/>
        </p:nvSpPr>
        <p:spPr>
          <a:xfrm>
            <a:off x="7526011" y="4842120"/>
            <a:ext cx="651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Output</a:t>
            </a:r>
          </a:p>
          <a:p>
            <a:pPr algn="ctr"/>
            <a:r>
              <a:rPr lang="en-US" altLang="ko-KR" sz="1000" b="1" dirty="0"/>
              <a:t>Layer</a:t>
            </a:r>
            <a:endParaRPr lang="ko-KR" altLang="en-US" sz="1000" b="1" dirty="0"/>
          </a:p>
        </p:txBody>
      </p:sp>
      <p:sp>
        <p:nvSpPr>
          <p:cNvPr id="223" name="순서도: 연결자 222">
            <a:extLst>
              <a:ext uri="{FF2B5EF4-FFF2-40B4-BE49-F238E27FC236}">
                <a16:creationId xmlns:a16="http://schemas.microsoft.com/office/drawing/2014/main" id="{ED862EEE-B802-4CC3-7C15-1033C12963F2}"/>
              </a:ext>
            </a:extLst>
          </p:cNvPr>
          <p:cNvSpPr/>
          <p:nvPr/>
        </p:nvSpPr>
        <p:spPr>
          <a:xfrm rot="16921468">
            <a:off x="9581858" y="3664241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순서도: 연결자 223">
            <a:extLst>
              <a:ext uri="{FF2B5EF4-FFF2-40B4-BE49-F238E27FC236}">
                <a16:creationId xmlns:a16="http://schemas.microsoft.com/office/drawing/2014/main" id="{39152C59-61B1-8617-CEC7-68E0BEDB3B7E}"/>
              </a:ext>
            </a:extLst>
          </p:cNvPr>
          <p:cNvSpPr/>
          <p:nvPr/>
        </p:nvSpPr>
        <p:spPr>
          <a:xfrm rot="16921468">
            <a:off x="9581858" y="3515651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순서도: 연결자 224">
            <a:extLst>
              <a:ext uri="{FF2B5EF4-FFF2-40B4-BE49-F238E27FC236}">
                <a16:creationId xmlns:a16="http://schemas.microsoft.com/office/drawing/2014/main" id="{7E556FA2-5EB1-F7E1-AD9B-9E3606038561}"/>
              </a:ext>
            </a:extLst>
          </p:cNvPr>
          <p:cNvSpPr/>
          <p:nvPr/>
        </p:nvSpPr>
        <p:spPr>
          <a:xfrm rot="16921468">
            <a:off x="9581858" y="3367061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순서도: 연결자 225">
            <a:extLst>
              <a:ext uri="{FF2B5EF4-FFF2-40B4-BE49-F238E27FC236}">
                <a16:creationId xmlns:a16="http://schemas.microsoft.com/office/drawing/2014/main" id="{E1D10A9C-A1B2-E7C0-4073-7A3C7218B258}"/>
              </a:ext>
            </a:extLst>
          </p:cNvPr>
          <p:cNvSpPr/>
          <p:nvPr/>
        </p:nvSpPr>
        <p:spPr>
          <a:xfrm rot="16921468">
            <a:off x="9581858" y="3219106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순서도: 연결자 226">
            <a:extLst>
              <a:ext uri="{FF2B5EF4-FFF2-40B4-BE49-F238E27FC236}">
                <a16:creationId xmlns:a16="http://schemas.microsoft.com/office/drawing/2014/main" id="{0EF3B896-C402-87F8-567E-6393F47214E7}"/>
              </a:ext>
            </a:extLst>
          </p:cNvPr>
          <p:cNvSpPr/>
          <p:nvPr/>
        </p:nvSpPr>
        <p:spPr>
          <a:xfrm rot="16921468">
            <a:off x="9581858" y="3069881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순서도: 연결자 227">
            <a:extLst>
              <a:ext uri="{FF2B5EF4-FFF2-40B4-BE49-F238E27FC236}">
                <a16:creationId xmlns:a16="http://schemas.microsoft.com/office/drawing/2014/main" id="{58549D3C-7FDF-5D58-0760-ED33A3F9C86C}"/>
              </a:ext>
            </a:extLst>
          </p:cNvPr>
          <p:cNvSpPr/>
          <p:nvPr/>
        </p:nvSpPr>
        <p:spPr>
          <a:xfrm rot="16921468">
            <a:off x="9578280" y="2921291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순서도: 연결자 228">
            <a:extLst>
              <a:ext uri="{FF2B5EF4-FFF2-40B4-BE49-F238E27FC236}">
                <a16:creationId xmlns:a16="http://schemas.microsoft.com/office/drawing/2014/main" id="{55258950-68E8-6CE3-AF98-23984F223726}"/>
              </a:ext>
            </a:extLst>
          </p:cNvPr>
          <p:cNvSpPr/>
          <p:nvPr/>
        </p:nvSpPr>
        <p:spPr>
          <a:xfrm rot="16921468">
            <a:off x="9578280" y="2772701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순서도: 연결자 229">
            <a:extLst>
              <a:ext uri="{FF2B5EF4-FFF2-40B4-BE49-F238E27FC236}">
                <a16:creationId xmlns:a16="http://schemas.microsoft.com/office/drawing/2014/main" id="{C08F5FC7-5034-2B46-C456-A3337A9DA682}"/>
              </a:ext>
            </a:extLst>
          </p:cNvPr>
          <p:cNvSpPr/>
          <p:nvPr/>
        </p:nvSpPr>
        <p:spPr>
          <a:xfrm rot="16921468">
            <a:off x="9578281" y="5751810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순서도: 연결자 230">
            <a:extLst>
              <a:ext uri="{FF2B5EF4-FFF2-40B4-BE49-F238E27FC236}">
                <a16:creationId xmlns:a16="http://schemas.microsoft.com/office/drawing/2014/main" id="{1A33F6D2-9F43-A7F4-62F9-840AC1CCE9FB}"/>
              </a:ext>
            </a:extLst>
          </p:cNvPr>
          <p:cNvSpPr/>
          <p:nvPr/>
        </p:nvSpPr>
        <p:spPr>
          <a:xfrm rot="16921468">
            <a:off x="9578281" y="5603220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순서도: 연결자 231">
            <a:extLst>
              <a:ext uri="{FF2B5EF4-FFF2-40B4-BE49-F238E27FC236}">
                <a16:creationId xmlns:a16="http://schemas.microsoft.com/office/drawing/2014/main" id="{00B48495-8E7F-E641-C749-ADD8CFDBE396}"/>
              </a:ext>
            </a:extLst>
          </p:cNvPr>
          <p:cNvSpPr/>
          <p:nvPr/>
        </p:nvSpPr>
        <p:spPr>
          <a:xfrm rot="16921468">
            <a:off x="9578281" y="5454630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순서도: 연결자 232">
            <a:extLst>
              <a:ext uri="{FF2B5EF4-FFF2-40B4-BE49-F238E27FC236}">
                <a16:creationId xmlns:a16="http://schemas.microsoft.com/office/drawing/2014/main" id="{BAE95E39-B279-8F78-9781-B53A675CB54C}"/>
              </a:ext>
            </a:extLst>
          </p:cNvPr>
          <p:cNvSpPr/>
          <p:nvPr/>
        </p:nvSpPr>
        <p:spPr>
          <a:xfrm rot="16921468">
            <a:off x="9578281" y="5306675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순서도: 연결자 233">
            <a:extLst>
              <a:ext uri="{FF2B5EF4-FFF2-40B4-BE49-F238E27FC236}">
                <a16:creationId xmlns:a16="http://schemas.microsoft.com/office/drawing/2014/main" id="{AF7A37C1-4F23-AC66-8A0C-673FCC522FB0}"/>
              </a:ext>
            </a:extLst>
          </p:cNvPr>
          <p:cNvSpPr/>
          <p:nvPr/>
        </p:nvSpPr>
        <p:spPr>
          <a:xfrm rot="16921468">
            <a:off x="9578281" y="5157450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순서도: 연결자 234">
            <a:extLst>
              <a:ext uri="{FF2B5EF4-FFF2-40B4-BE49-F238E27FC236}">
                <a16:creationId xmlns:a16="http://schemas.microsoft.com/office/drawing/2014/main" id="{81B210E1-5E62-4D69-C907-9A6CCCF5B530}"/>
              </a:ext>
            </a:extLst>
          </p:cNvPr>
          <p:cNvSpPr/>
          <p:nvPr/>
        </p:nvSpPr>
        <p:spPr>
          <a:xfrm rot="16921468">
            <a:off x="9574703" y="5008860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순서도: 연결자 235">
            <a:extLst>
              <a:ext uri="{FF2B5EF4-FFF2-40B4-BE49-F238E27FC236}">
                <a16:creationId xmlns:a16="http://schemas.microsoft.com/office/drawing/2014/main" id="{7C4B9407-C24A-B5D9-C79C-319A14AA679B}"/>
              </a:ext>
            </a:extLst>
          </p:cNvPr>
          <p:cNvSpPr/>
          <p:nvPr/>
        </p:nvSpPr>
        <p:spPr>
          <a:xfrm rot="16921468">
            <a:off x="9574703" y="4860270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순서도: 연결자 236">
            <a:extLst>
              <a:ext uri="{FF2B5EF4-FFF2-40B4-BE49-F238E27FC236}">
                <a16:creationId xmlns:a16="http://schemas.microsoft.com/office/drawing/2014/main" id="{31AB84A5-332C-340B-81BA-C091BB057E51}"/>
              </a:ext>
            </a:extLst>
          </p:cNvPr>
          <p:cNvSpPr/>
          <p:nvPr/>
        </p:nvSpPr>
        <p:spPr>
          <a:xfrm rot="16921468">
            <a:off x="9581858" y="3810093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순서도: 연결자 237">
            <a:extLst>
              <a:ext uri="{FF2B5EF4-FFF2-40B4-BE49-F238E27FC236}">
                <a16:creationId xmlns:a16="http://schemas.microsoft.com/office/drawing/2014/main" id="{9E912682-0F79-CD7B-1FEF-54642701E208}"/>
              </a:ext>
            </a:extLst>
          </p:cNvPr>
          <p:cNvSpPr/>
          <p:nvPr/>
        </p:nvSpPr>
        <p:spPr>
          <a:xfrm rot="16921468">
            <a:off x="9574702" y="4714854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3801FDF1-B874-1CD5-88E7-71B1930EE8C4}"/>
              </a:ext>
            </a:extLst>
          </p:cNvPr>
          <p:cNvSpPr txBox="1"/>
          <p:nvPr/>
        </p:nvSpPr>
        <p:spPr>
          <a:xfrm>
            <a:off x="9440342" y="4206013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512</a:t>
            </a:r>
            <a:endParaRPr lang="ko-KR" altLang="en-US" sz="1000" b="1" dirty="0"/>
          </a:p>
        </p:txBody>
      </p:sp>
      <p:sp>
        <p:nvSpPr>
          <p:cNvPr id="240" name="순서도: 연결자 239">
            <a:extLst>
              <a:ext uri="{FF2B5EF4-FFF2-40B4-BE49-F238E27FC236}">
                <a16:creationId xmlns:a16="http://schemas.microsoft.com/office/drawing/2014/main" id="{DC96BCBF-1B73-BF19-748C-0AAF9CFEE510}"/>
              </a:ext>
            </a:extLst>
          </p:cNvPr>
          <p:cNvSpPr/>
          <p:nvPr/>
        </p:nvSpPr>
        <p:spPr>
          <a:xfrm rot="16921468">
            <a:off x="8969372" y="3661881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순서도: 연결자 240">
            <a:extLst>
              <a:ext uri="{FF2B5EF4-FFF2-40B4-BE49-F238E27FC236}">
                <a16:creationId xmlns:a16="http://schemas.microsoft.com/office/drawing/2014/main" id="{39A40570-EA64-CE1F-2E22-E7318F2B0E1E}"/>
              </a:ext>
            </a:extLst>
          </p:cNvPr>
          <p:cNvSpPr/>
          <p:nvPr/>
        </p:nvSpPr>
        <p:spPr>
          <a:xfrm rot="16921468">
            <a:off x="8969372" y="3513291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순서도: 연결자 241">
            <a:extLst>
              <a:ext uri="{FF2B5EF4-FFF2-40B4-BE49-F238E27FC236}">
                <a16:creationId xmlns:a16="http://schemas.microsoft.com/office/drawing/2014/main" id="{F3EFDFAA-C6FC-9DB7-9161-B8829B25FDDB}"/>
              </a:ext>
            </a:extLst>
          </p:cNvPr>
          <p:cNvSpPr/>
          <p:nvPr/>
        </p:nvSpPr>
        <p:spPr>
          <a:xfrm rot="16921468">
            <a:off x="8969372" y="3364701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순서도: 연결자 242">
            <a:extLst>
              <a:ext uri="{FF2B5EF4-FFF2-40B4-BE49-F238E27FC236}">
                <a16:creationId xmlns:a16="http://schemas.microsoft.com/office/drawing/2014/main" id="{94398168-569D-2DB4-8CFD-6BEF87D2FFF9}"/>
              </a:ext>
            </a:extLst>
          </p:cNvPr>
          <p:cNvSpPr/>
          <p:nvPr/>
        </p:nvSpPr>
        <p:spPr>
          <a:xfrm rot="16921468">
            <a:off x="8969372" y="3216746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순서도: 연결자 243">
            <a:extLst>
              <a:ext uri="{FF2B5EF4-FFF2-40B4-BE49-F238E27FC236}">
                <a16:creationId xmlns:a16="http://schemas.microsoft.com/office/drawing/2014/main" id="{3E67CAEE-5867-EEAB-DDF1-D0AE70373F07}"/>
              </a:ext>
            </a:extLst>
          </p:cNvPr>
          <p:cNvSpPr/>
          <p:nvPr/>
        </p:nvSpPr>
        <p:spPr>
          <a:xfrm rot="16921468">
            <a:off x="8969372" y="3067521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순서도: 연결자 244">
            <a:extLst>
              <a:ext uri="{FF2B5EF4-FFF2-40B4-BE49-F238E27FC236}">
                <a16:creationId xmlns:a16="http://schemas.microsoft.com/office/drawing/2014/main" id="{AABBA574-6482-134C-0A5C-8F037A1AFFC9}"/>
              </a:ext>
            </a:extLst>
          </p:cNvPr>
          <p:cNvSpPr/>
          <p:nvPr/>
        </p:nvSpPr>
        <p:spPr>
          <a:xfrm rot="16921468">
            <a:off x="8965794" y="2918931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순서도: 연결자 245">
            <a:extLst>
              <a:ext uri="{FF2B5EF4-FFF2-40B4-BE49-F238E27FC236}">
                <a16:creationId xmlns:a16="http://schemas.microsoft.com/office/drawing/2014/main" id="{C4550D8F-4707-6F23-6373-40669F87C459}"/>
              </a:ext>
            </a:extLst>
          </p:cNvPr>
          <p:cNvSpPr/>
          <p:nvPr/>
        </p:nvSpPr>
        <p:spPr>
          <a:xfrm rot="16921468">
            <a:off x="8965794" y="2770341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순서도: 연결자 246">
            <a:extLst>
              <a:ext uri="{FF2B5EF4-FFF2-40B4-BE49-F238E27FC236}">
                <a16:creationId xmlns:a16="http://schemas.microsoft.com/office/drawing/2014/main" id="{2CDC8163-09CD-EAE1-9163-1EF371EE336C}"/>
              </a:ext>
            </a:extLst>
          </p:cNvPr>
          <p:cNvSpPr/>
          <p:nvPr/>
        </p:nvSpPr>
        <p:spPr>
          <a:xfrm rot="16921468">
            <a:off x="8965795" y="5749450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순서도: 연결자 247">
            <a:extLst>
              <a:ext uri="{FF2B5EF4-FFF2-40B4-BE49-F238E27FC236}">
                <a16:creationId xmlns:a16="http://schemas.microsoft.com/office/drawing/2014/main" id="{C2E4FB42-2F40-7F48-B3B8-8EA5082F1004}"/>
              </a:ext>
            </a:extLst>
          </p:cNvPr>
          <p:cNvSpPr/>
          <p:nvPr/>
        </p:nvSpPr>
        <p:spPr>
          <a:xfrm rot="16921468">
            <a:off x="8965795" y="5600860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순서도: 연결자 248">
            <a:extLst>
              <a:ext uri="{FF2B5EF4-FFF2-40B4-BE49-F238E27FC236}">
                <a16:creationId xmlns:a16="http://schemas.microsoft.com/office/drawing/2014/main" id="{2FE61AD5-6241-9E9D-6D5D-79D3A4E6F8B2}"/>
              </a:ext>
            </a:extLst>
          </p:cNvPr>
          <p:cNvSpPr/>
          <p:nvPr/>
        </p:nvSpPr>
        <p:spPr>
          <a:xfrm rot="16921468">
            <a:off x="8965795" y="5452270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순서도: 연결자 249">
            <a:extLst>
              <a:ext uri="{FF2B5EF4-FFF2-40B4-BE49-F238E27FC236}">
                <a16:creationId xmlns:a16="http://schemas.microsoft.com/office/drawing/2014/main" id="{0C457933-AC18-FDC6-4793-6437A517CEAE}"/>
              </a:ext>
            </a:extLst>
          </p:cNvPr>
          <p:cNvSpPr/>
          <p:nvPr/>
        </p:nvSpPr>
        <p:spPr>
          <a:xfrm rot="16921468">
            <a:off x="8965795" y="5304315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순서도: 연결자 250">
            <a:extLst>
              <a:ext uri="{FF2B5EF4-FFF2-40B4-BE49-F238E27FC236}">
                <a16:creationId xmlns:a16="http://schemas.microsoft.com/office/drawing/2014/main" id="{EB5E00B9-3600-2C7B-0A6A-05D20F6150BC}"/>
              </a:ext>
            </a:extLst>
          </p:cNvPr>
          <p:cNvSpPr/>
          <p:nvPr/>
        </p:nvSpPr>
        <p:spPr>
          <a:xfrm rot="16921468">
            <a:off x="8965795" y="5155090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순서도: 연결자 251">
            <a:extLst>
              <a:ext uri="{FF2B5EF4-FFF2-40B4-BE49-F238E27FC236}">
                <a16:creationId xmlns:a16="http://schemas.microsoft.com/office/drawing/2014/main" id="{559C0216-AEAF-4F28-E83E-AA77616F8F78}"/>
              </a:ext>
            </a:extLst>
          </p:cNvPr>
          <p:cNvSpPr/>
          <p:nvPr/>
        </p:nvSpPr>
        <p:spPr>
          <a:xfrm rot="16921468">
            <a:off x="8962217" y="5006500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순서도: 연결자 252">
            <a:extLst>
              <a:ext uri="{FF2B5EF4-FFF2-40B4-BE49-F238E27FC236}">
                <a16:creationId xmlns:a16="http://schemas.microsoft.com/office/drawing/2014/main" id="{726DE7A4-6646-6B48-961F-4CDBC26C2809}"/>
              </a:ext>
            </a:extLst>
          </p:cNvPr>
          <p:cNvSpPr/>
          <p:nvPr/>
        </p:nvSpPr>
        <p:spPr>
          <a:xfrm rot="16921468">
            <a:off x="8962217" y="4857910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순서도: 연결자 253">
            <a:extLst>
              <a:ext uri="{FF2B5EF4-FFF2-40B4-BE49-F238E27FC236}">
                <a16:creationId xmlns:a16="http://schemas.microsoft.com/office/drawing/2014/main" id="{F530F550-E4BB-C04F-AF54-D47DBB6D0C12}"/>
              </a:ext>
            </a:extLst>
          </p:cNvPr>
          <p:cNvSpPr/>
          <p:nvPr/>
        </p:nvSpPr>
        <p:spPr>
          <a:xfrm rot="16921468">
            <a:off x="8969372" y="3807733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순서도: 연결자 254">
            <a:extLst>
              <a:ext uri="{FF2B5EF4-FFF2-40B4-BE49-F238E27FC236}">
                <a16:creationId xmlns:a16="http://schemas.microsoft.com/office/drawing/2014/main" id="{8941F37C-C8C6-C829-5951-DB9935FC5F2B}"/>
              </a:ext>
            </a:extLst>
          </p:cNvPr>
          <p:cNvSpPr/>
          <p:nvPr/>
        </p:nvSpPr>
        <p:spPr>
          <a:xfrm rot="16921468">
            <a:off x="8962216" y="4712494"/>
            <a:ext cx="137160" cy="140970"/>
          </a:xfrm>
          <a:prstGeom prst="flowChartConnector">
            <a:avLst/>
          </a:prstGeom>
          <a:solidFill>
            <a:schemeClr val="accent1">
              <a:alpha val="3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019198AA-B2E7-CABF-EDC8-5E94BEFC022E}"/>
              </a:ext>
            </a:extLst>
          </p:cNvPr>
          <p:cNvSpPr txBox="1"/>
          <p:nvPr/>
        </p:nvSpPr>
        <p:spPr>
          <a:xfrm>
            <a:off x="8827856" y="4203653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512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02716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96777-007E-ECDF-A3A9-3A33A54C1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7183447-7C1D-D2C2-A655-305EFE3CBE2B}"/>
              </a:ext>
            </a:extLst>
          </p:cNvPr>
          <p:cNvSpPr/>
          <p:nvPr/>
        </p:nvSpPr>
        <p:spPr>
          <a:xfrm>
            <a:off x="285135" y="216309"/>
            <a:ext cx="8358122" cy="678425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accent1"/>
                </a:solidFill>
              </a:rPr>
              <a:t>연구 배경 </a:t>
            </a:r>
            <a:r>
              <a:rPr lang="en-US" altLang="ko-KR" sz="3600" b="1" dirty="0">
                <a:solidFill>
                  <a:schemeClr val="accent1"/>
                </a:solidFill>
              </a:rPr>
              <a:t>– </a:t>
            </a:r>
            <a:r>
              <a:rPr lang="ko-KR" altLang="en-US" sz="2800" b="1" dirty="0">
                <a:solidFill>
                  <a:schemeClr val="accent1"/>
                </a:solidFill>
              </a:rPr>
              <a:t>가격 예측의 필요성을 중심으로 </a:t>
            </a:r>
            <a:r>
              <a:rPr lang="en-US" altLang="ko-KR" sz="2800" b="1" dirty="0">
                <a:solidFill>
                  <a:schemeClr val="accent1"/>
                </a:solidFill>
              </a:rPr>
              <a:t>(2)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6E4451EC-B8AD-2E74-5F21-F9996C867FFA}"/>
              </a:ext>
            </a:extLst>
          </p:cNvPr>
          <p:cNvSpPr/>
          <p:nvPr/>
        </p:nvSpPr>
        <p:spPr>
          <a:xfrm>
            <a:off x="681509" y="1396488"/>
            <a:ext cx="141258" cy="143796"/>
          </a:xfrm>
          <a:prstGeom prst="flowChartConnector">
            <a:avLst/>
          </a:prstGeom>
          <a:solidFill>
            <a:schemeClr val="accent1">
              <a:alpha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CBD2F8-ADD7-E62A-673E-96DD945CB9D9}"/>
              </a:ext>
            </a:extLst>
          </p:cNvPr>
          <p:cNvSpPr txBox="1"/>
          <p:nvPr/>
        </p:nvSpPr>
        <p:spPr>
          <a:xfrm>
            <a:off x="907567" y="1252232"/>
            <a:ext cx="105852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kern="0" spc="-10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kern="0" spc="-10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선행 연구를 참고하였을 때</a:t>
            </a:r>
            <a:r>
              <a:rPr lang="en-US" altLang="ko-KR" sz="2400" kern="0" spc="-10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kern="0" spc="-10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탄소배출권 가격 예측 연구에 </a:t>
            </a:r>
            <a:r>
              <a:rPr lang="ko-KR" altLang="en-US" sz="2400" b="1" kern="0" spc="-100" dirty="0">
                <a:solidFill>
                  <a:srgbClr val="00206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순환신경망 기법</a:t>
            </a:r>
            <a:r>
              <a:rPr lang="ko-KR" altLang="en-US" sz="2400" kern="0" spc="-10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을 사용하는 사례가 많음</a:t>
            </a:r>
            <a:endParaRPr lang="en-US" altLang="ko-KR" sz="2400" kern="0" spc="-10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C7133E-C3D3-C484-E645-86E0B4AAF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777" y="2401787"/>
            <a:ext cx="4358665" cy="14182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99F7145-6A7B-3315-9F7A-7EBE7C0E5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126" y="2401787"/>
            <a:ext cx="1953499" cy="14314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47FEA7-187B-46E6-421E-AB2CCE531917}"/>
              </a:ext>
            </a:extLst>
          </p:cNvPr>
          <p:cNvSpPr txBox="1"/>
          <p:nvPr/>
        </p:nvSpPr>
        <p:spPr>
          <a:xfrm>
            <a:off x="4478088" y="3827820"/>
            <a:ext cx="143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kern="0" spc="-10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(Shi et al. 2024)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1B228B-294B-D62B-AD77-3D14B57406AA}"/>
              </a:ext>
            </a:extLst>
          </p:cNvPr>
          <p:cNvSpPr txBox="1"/>
          <p:nvPr/>
        </p:nvSpPr>
        <p:spPr>
          <a:xfrm>
            <a:off x="1070854" y="3830852"/>
            <a:ext cx="143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kern="0" spc="-10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Lin</a:t>
            </a:r>
            <a:r>
              <a:rPr lang="ko-KR" altLang="en-US" sz="1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kern="0" spc="-10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et al. 2022)</a:t>
            </a:r>
            <a:endParaRPr lang="ko-KR" altLang="en-US" sz="16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D241784-2DA3-8C2E-ACF3-8463C4D2AB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4369" y="1957936"/>
            <a:ext cx="3908993" cy="199761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4186A83-9521-4395-4FD7-8AA6F9945B87}"/>
              </a:ext>
            </a:extLst>
          </p:cNvPr>
          <p:cNvSpPr txBox="1"/>
          <p:nvPr/>
        </p:nvSpPr>
        <p:spPr>
          <a:xfrm>
            <a:off x="8839844" y="3955546"/>
            <a:ext cx="1533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kern="0" spc="-10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(Mu</a:t>
            </a:r>
            <a:r>
              <a:rPr lang="ko-KR" altLang="en-US" sz="1600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kern="0" spc="-10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et al. 2024)</a:t>
            </a:r>
            <a:endParaRPr lang="ko-KR" altLang="en-US" sz="1600" dirty="0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6E91A25C-C79C-6435-469D-0DE2BD53EF88}"/>
              </a:ext>
            </a:extLst>
          </p:cNvPr>
          <p:cNvSpPr/>
          <p:nvPr/>
        </p:nvSpPr>
        <p:spPr>
          <a:xfrm>
            <a:off x="681509" y="5597986"/>
            <a:ext cx="141258" cy="143796"/>
          </a:xfrm>
          <a:prstGeom prst="flowChartConnector">
            <a:avLst/>
          </a:prstGeom>
          <a:solidFill>
            <a:schemeClr val="accent1">
              <a:alpha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55000A-6475-3AA2-C41A-9CCE1853126C}"/>
              </a:ext>
            </a:extLst>
          </p:cNvPr>
          <p:cNvSpPr txBox="1"/>
          <p:nvPr/>
        </p:nvSpPr>
        <p:spPr>
          <a:xfrm>
            <a:off x="902264" y="5461512"/>
            <a:ext cx="10585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기존 탄소배출권 예측 연구는 </a:t>
            </a:r>
            <a:r>
              <a:rPr lang="ko-KR" altLang="en-US" sz="24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단기 가격 예측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있어서 수행되었지만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본 연구는 </a:t>
            </a:r>
            <a:r>
              <a:rPr lang="ko-KR" altLang="en-US" sz="24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장기 가격 예측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진행함</a:t>
            </a:r>
            <a:endParaRPr lang="ko-KR" altLang="en-US" sz="24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6C8A3-C5E0-FB15-E877-DBCFD161B87D}"/>
              </a:ext>
            </a:extLst>
          </p:cNvPr>
          <p:cNvSpPr txBox="1"/>
          <p:nvPr/>
        </p:nvSpPr>
        <p:spPr>
          <a:xfrm>
            <a:off x="902264" y="4248509"/>
            <a:ext cx="3767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1.</a:t>
            </a:r>
            <a:r>
              <a:rPr lang="en-US" altLang="ko-KR" sz="1400" dirty="0"/>
              <a:t> The prediction results of EUA spot price. 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6C34C2-C3E8-EB17-A814-B7C45B9FB288}"/>
              </a:ext>
            </a:extLst>
          </p:cNvPr>
          <p:cNvSpPr txBox="1"/>
          <p:nvPr/>
        </p:nvSpPr>
        <p:spPr>
          <a:xfrm>
            <a:off x="813126" y="2159133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1.</a:t>
            </a:r>
            <a:endParaRPr lang="ko-KR" altLang="en-US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6DDE0E-FBAF-812A-5883-9941DBD1D06B}"/>
              </a:ext>
            </a:extLst>
          </p:cNvPr>
          <p:cNvSpPr txBox="1"/>
          <p:nvPr/>
        </p:nvSpPr>
        <p:spPr>
          <a:xfrm>
            <a:off x="3017777" y="2160748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2.</a:t>
            </a:r>
            <a:endParaRPr lang="ko-KR" altLang="en-US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DE1853-A030-4C71-774C-DF0963AAF243}"/>
              </a:ext>
            </a:extLst>
          </p:cNvPr>
          <p:cNvSpPr txBox="1"/>
          <p:nvPr/>
        </p:nvSpPr>
        <p:spPr>
          <a:xfrm>
            <a:off x="7604369" y="1687734"/>
            <a:ext cx="314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3.</a:t>
            </a:r>
            <a:endParaRPr lang="ko-KR" altLang="en-US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41BE08-17FE-7343-439C-BB2483FA8E42}"/>
              </a:ext>
            </a:extLst>
          </p:cNvPr>
          <p:cNvSpPr txBox="1"/>
          <p:nvPr/>
        </p:nvSpPr>
        <p:spPr>
          <a:xfrm>
            <a:off x="902264" y="4581606"/>
            <a:ext cx="8909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2.</a:t>
            </a:r>
            <a:r>
              <a:rPr lang="en-US" altLang="ko-KR" sz="1400" dirty="0"/>
              <a:t> Comparison of mutation value responses between the optimal LSTM model with the CNN-LSTM model.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1B232D-B5BD-42BF-7150-E9289A9655E9}"/>
              </a:ext>
            </a:extLst>
          </p:cNvPr>
          <p:cNvSpPr txBox="1"/>
          <p:nvPr/>
        </p:nvSpPr>
        <p:spPr>
          <a:xfrm>
            <a:off x="902264" y="4920018"/>
            <a:ext cx="5497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3.</a:t>
            </a:r>
            <a:r>
              <a:rPr lang="en-US" altLang="ko-KR" sz="1400" dirty="0"/>
              <a:t> Comparison of hybrid and multi-source data models in Hubei.</a:t>
            </a:r>
            <a:endParaRPr lang="ko-KR" altLang="en-US" sz="14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2DE6686-C0EA-317A-89BF-A6FB468354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5075" y="200899"/>
            <a:ext cx="1856983" cy="564322"/>
          </a:xfrm>
          <a:prstGeom prst="rect">
            <a:avLst/>
          </a:prstGeom>
        </p:spPr>
      </p:pic>
      <p:sp>
        <p:nvSpPr>
          <p:cNvPr id="29" name="슬라이드 번호 개체 틀 4">
            <a:extLst>
              <a:ext uri="{FF2B5EF4-FFF2-40B4-BE49-F238E27FC236}">
                <a16:creationId xmlns:a16="http://schemas.microsoft.com/office/drawing/2014/main" id="{40AB3C75-404A-B977-2AE7-0F4AD0F0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6100" y="6492875"/>
            <a:ext cx="2743200" cy="365125"/>
          </a:xfrm>
        </p:spPr>
        <p:txBody>
          <a:bodyPr/>
          <a:lstStyle/>
          <a:p>
            <a:r>
              <a:rPr lang="en-US" altLang="ko-KR" sz="2000" b="1" dirty="0"/>
              <a:t>3/28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351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884D852-E49A-BE85-B998-F31DB1ED4650}"/>
              </a:ext>
            </a:extLst>
          </p:cNvPr>
          <p:cNvSpPr/>
          <p:nvPr/>
        </p:nvSpPr>
        <p:spPr>
          <a:xfrm>
            <a:off x="285136" y="216309"/>
            <a:ext cx="6311608" cy="678425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accent1"/>
                </a:solidFill>
              </a:rPr>
              <a:t>연구 방법</a:t>
            </a:r>
            <a:r>
              <a:rPr lang="en-US" altLang="ko-KR" sz="4000" b="1" dirty="0">
                <a:solidFill>
                  <a:schemeClr val="accent1"/>
                </a:solidFill>
              </a:rPr>
              <a:t> – </a:t>
            </a:r>
            <a:r>
              <a:rPr lang="ko-KR" altLang="en-US" sz="2800" b="1" dirty="0">
                <a:solidFill>
                  <a:schemeClr val="accent1"/>
                </a:solidFill>
              </a:rPr>
              <a:t>변수 선정을 중심으로</a:t>
            </a: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B66186A3-1F41-C1B1-DED5-B01D78F870D9}"/>
              </a:ext>
            </a:extLst>
          </p:cNvPr>
          <p:cNvSpPr/>
          <p:nvPr/>
        </p:nvSpPr>
        <p:spPr>
          <a:xfrm>
            <a:off x="582643" y="1502234"/>
            <a:ext cx="141258" cy="143796"/>
          </a:xfrm>
          <a:prstGeom prst="flowChartConnector">
            <a:avLst/>
          </a:prstGeom>
          <a:solidFill>
            <a:schemeClr val="accent1">
              <a:alpha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EF489CFE-58D9-EF29-8CB6-9865DC6E6351}"/>
              </a:ext>
            </a:extLst>
          </p:cNvPr>
          <p:cNvSpPr/>
          <p:nvPr/>
        </p:nvSpPr>
        <p:spPr>
          <a:xfrm>
            <a:off x="582643" y="3031476"/>
            <a:ext cx="141258" cy="143796"/>
          </a:xfrm>
          <a:prstGeom prst="flowChartConnector">
            <a:avLst/>
          </a:prstGeom>
          <a:solidFill>
            <a:schemeClr val="accent1">
              <a:alpha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24489-16EB-E65E-A37E-D958615FC28F}"/>
              </a:ext>
            </a:extLst>
          </p:cNvPr>
          <p:cNvSpPr txBox="1"/>
          <p:nvPr/>
        </p:nvSpPr>
        <p:spPr>
          <a:xfrm>
            <a:off x="803398" y="2852169"/>
            <a:ext cx="10585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탄소배출권 가격 예측 변수 선정에 있어 </a:t>
            </a:r>
            <a:r>
              <a:rPr lang="ko-KR" altLang="en-US" sz="2400" b="1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자기 상관</a:t>
            </a:r>
            <a:r>
              <a:rPr lang="en-US" altLang="ko-KR" sz="2400" b="1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(Auto correlation)</a:t>
            </a:r>
            <a:r>
              <a:rPr lang="en-US" altLang="ko-KR" sz="240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부분 상관</a:t>
            </a:r>
            <a:r>
              <a:rPr lang="en-US" altLang="ko-KR" sz="2400" b="1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(Partial correlation)</a:t>
            </a:r>
            <a:r>
              <a:rPr lang="ko-KR" altLang="en-US" sz="240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그리고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교차 상관</a:t>
            </a:r>
            <a:r>
              <a:rPr lang="en-US" altLang="ko-KR" sz="2400" b="1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(Cross correlation)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을 확인하여 변수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및</a:t>
            </a:r>
            <a:r>
              <a:rPr lang="en-US" altLang="ko-KR" sz="2400">
                <a:latin typeface="나눔고딕" panose="020D0604000000000000" pitchFamily="50" charset="-127"/>
                <a:ea typeface="나눔고딕" panose="020D0604000000000000" pitchFamily="50" charset="-127"/>
              </a:rPr>
              <a:t> window size</a:t>
            </a:r>
            <a:r>
              <a: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rPr>
              <a:t>를 결정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112766-DB39-12F6-0CE8-9C945E7C1683}"/>
              </a:ext>
            </a:extLst>
          </p:cNvPr>
          <p:cNvSpPr txBox="1"/>
          <p:nvPr/>
        </p:nvSpPr>
        <p:spPr>
          <a:xfrm>
            <a:off x="803398" y="4372043"/>
            <a:ext cx="105852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기존 탄소배출권 미래 가격예측은 기존 가격의 동향성을 고려하지 않음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주성분분석</a:t>
            </a:r>
            <a:r>
              <a:rPr lang="en-US" altLang="ko-KR" sz="24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(PCA)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군집화</a:t>
            </a:r>
            <a:r>
              <a:rPr lang="en-US" altLang="ko-KR" sz="24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(Clustering)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통한 탄소배출권 동적 거동을 확인하여 이에 따른 연구를 수행함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9271114F-34F4-510A-12F2-EB1F957CE1B9}"/>
              </a:ext>
            </a:extLst>
          </p:cNvPr>
          <p:cNvSpPr/>
          <p:nvPr/>
        </p:nvSpPr>
        <p:spPr>
          <a:xfrm>
            <a:off x="582643" y="4521212"/>
            <a:ext cx="141258" cy="143796"/>
          </a:xfrm>
          <a:prstGeom prst="flowChartConnector">
            <a:avLst/>
          </a:prstGeom>
          <a:solidFill>
            <a:schemeClr val="accent1">
              <a:alpha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C145A-5D21-02FF-A6D6-0DEB78C0EC73}"/>
              </a:ext>
            </a:extLst>
          </p:cNvPr>
          <p:cNvSpPr txBox="1"/>
          <p:nvPr/>
        </p:nvSpPr>
        <p:spPr>
          <a:xfrm>
            <a:off x="803398" y="1332295"/>
            <a:ext cx="10585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기존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LSTM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탄소배출권 가격 예측에 있어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관련 주식거래정보만을 이용한 예측 또는 에너지 가격만을 통한 예측만을 시행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주가 정보와 에너지 가격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거시경제 지표를 이용하여 예측을 수행함</a:t>
            </a:r>
            <a:endParaRPr lang="ko-KR" altLang="en-US" sz="24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15F4E8B-6428-383F-70C8-3BE189AAC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5075" y="200899"/>
            <a:ext cx="1856983" cy="564322"/>
          </a:xfrm>
          <a:prstGeom prst="rect">
            <a:avLst/>
          </a:prstGeom>
        </p:spPr>
      </p:pic>
      <p:sp>
        <p:nvSpPr>
          <p:cNvPr id="15" name="슬라이드 번호 개체 틀 4">
            <a:extLst>
              <a:ext uri="{FF2B5EF4-FFF2-40B4-BE49-F238E27FC236}">
                <a16:creationId xmlns:a16="http://schemas.microsoft.com/office/drawing/2014/main" id="{321B29E5-D7D0-2723-051D-9ACFD219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6100" y="6492875"/>
            <a:ext cx="2743200" cy="365125"/>
          </a:xfrm>
        </p:spPr>
        <p:txBody>
          <a:bodyPr/>
          <a:lstStyle/>
          <a:p>
            <a:r>
              <a:rPr lang="en-US" altLang="ko-KR" sz="2000" b="1" dirty="0"/>
              <a:t>4/28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731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435B3-724C-4970-9158-0F655E0F4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E89EA9E-D7B0-F0AF-E5BB-95A17DFE0B36}"/>
              </a:ext>
            </a:extLst>
          </p:cNvPr>
          <p:cNvSpPr/>
          <p:nvPr/>
        </p:nvSpPr>
        <p:spPr>
          <a:xfrm>
            <a:off x="3701844" y="2961969"/>
            <a:ext cx="4788311" cy="678425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1"/>
                </a:solidFill>
              </a:rPr>
              <a:t>연구 방법</a:t>
            </a:r>
          </a:p>
        </p:txBody>
      </p:sp>
      <p:sp>
        <p:nvSpPr>
          <p:cNvPr id="2" name="슬라이드 번호 개체 틀 4">
            <a:extLst>
              <a:ext uri="{FF2B5EF4-FFF2-40B4-BE49-F238E27FC236}">
                <a16:creationId xmlns:a16="http://schemas.microsoft.com/office/drawing/2014/main" id="{D7CCE178-92D8-6F5D-D6D0-71972C169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6100" y="6492875"/>
            <a:ext cx="2743200" cy="365125"/>
          </a:xfrm>
        </p:spPr>
        <p:txBody>
          <a:bodyPr/>
          <a:lstStyle/>
          <a:p>
            <a:r>
              <a:rPr lang="en-US" altLang="ko-KR" sz="2000" b="1" dirty="0"/>
              <a:t>5/28</a:t>
            </a: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295D85-8C33-B653-E0D3-4FF7BB1FB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5075" y="200899"/>
            <a:ext cx="1856983" cy="56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7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2384D5D-6824-FB35-83D2-1006666BFAFD}"/>
              </a:ext>
            </a:extLst>
          </p:cNvPr>
          <p:cNvSpPr/>
          <p:nvPr/>
        </p:nvSpPr>
        <p:spPr>
          <a:xfrm>
            <a:off x="2927187" y="5097494"/>
            <a:ext cx="2211541" cy="1483468"/>
          </a:xfrm>
          <a:prstGeom prst="roundRect">
            <a:avLst/>
          </a:prstGeom>
          <a:solidFill>
            <a:srgbClr val="00B0F0">
              <a:alpha val="10000"/>
            </a:srgb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사각형: 둥근 모서리 257">
            <a:extLst>
              <a:ext uri="{FF2B5EF4-FFF2-40B4-BE49-F238E27FC236}">
                <a16:creationId xmlns:a16="http://schemas.microsoft.com/office/drawing/2014/main" id="{45F47E0D-3508-435F-9ACD-B87586C9E118}"/>
              </a:ext>
            </a:extLst>
          </p:cNvPr>
          <p:cNvSpPr/>
          <p:nvPr/>
        </p:nvSpPr>
        <p:spPr>
          <a:xfrm>
            <a:off x="7005488" y="4096610"/>
            <a:ext cx="2957341" cy="1624919"/>
          </a:xfrm>
          <a:prstGeom prst="roundRect">
            <a:avLst/>
          </a:prstGeom>
          <a:solidFill>
            <a:srgbClr val="00B0F0">
              <a:alpha val="10000"/>
            </a:srgb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280446FB-55E5-C340-4FC6-6DAFF3C4EB11}"/>
              </a:ext>
            </a:extLst>
          </p:cNvPr>
          <p:cNvSpPr/>
          <p:nvPr/>
        </p:nvSpPr>
        <p:spPr>
          <a:xfrm>
            <a:off x="10105601" y="3175410"/>
            <a:ext cx="1771363" cy="1000692"/>
          </a:xfrm>
          <a:prstGeom prst="roundRect">
            <a:avLst/>
          </a:prstGeom>
          <a:solidFill>
            <a:srgbClr val="00B0F0">
              <a:alpha val="10000"/>
            </a:srgb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E1C3D561-5C7B-925F-C975-5AA512D08470}"/>
              </a:ext>
            </a:extLst>
          </p:cNvPr>
          <p:cNvSpPr/>
          <p:nvPr/>
        </p:nvSpPr>
        <p:spPr>
          <a:xfrm>
            <a:off x="7304798" y="1848450"/>
            <a:ext cx="2334870" cy="1114521"/>
          </a:xfrm>
          <a:prstGeom prst="roundRect">
            <a:avLst/>
          </a:prstGeom>
          <a:solidFill>
            <a:srgbClr val="00B0F0">
              <a:alpha val="10000"/>
            </a:srgb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06C1F930-A3DB-D905-CD6F-7F2D33937441}"/>
              </a:ext>
            </a:extLst>
          </p:cNvPr>
          <p:cNvSpPr/>
          <p:nvPr/>
        </p:nvSpPr>
        <p:spPr>
          <a:xfrm>
            <a:off x="3422289" y="1923464"/>
            <a:ext cx="3628930" cy="1812673"/>
          </a:xfrm>
          <a:prstGeom prst="roundRect">
            <a:avLst/>
          </a:prstGeom>
          <a:solidFill>
            <a:srgbClr val="00B0F0">
              <a:alpha val="5000"/>
            </a:srgb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A0AC8E64-A63F-2F88-32A6-19098F0EE04E}"/>
              </a:ext>
            </a:extLst>
          </p:cNvPr>
          <p:cNvSpPr/>
          <p:nvPr/>
        </p:nvSpPr>
        <p:spPr>
          <a:xfrm>
            <a:off x="285808" y="2012958"/>
            <a:ext cx="3026507" cy="1308614"/>
          </a:xfrm>
          <a:prstGeom prst="roundRect">
            <a:avLst/>
          </a:prstGeom>
          <a:solidFill>
            <a:srgbClr val="00B0F0">
              <a:alpha val="10000"/>
            </a:srgb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884D852-E49A-BE85-B998-F31DB1ED4650}"/>
              </a:ext>
            </a:extLst>
          </p:cNvPr>
          <p:cNvSpPr/>
          <p:nvPr/>
        </p:nvSpPr>
        <p:spPr>
          <a:xfrm>
            <a:off x="285135" y="216309"/>
            <a:ext cx="6882582" cy="678425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accent1"/>
                </a:solidFill>
              </a:rPr>
              <a:t>순환신경망 기반 예측 </a:t>
            </a:r>
            <a:r>
              <a:rPr lang="en-US" altLang="ko-KR" sz="3600" b="1" dirty="0">
                <a:solidFill>
                  <a:schemeClr val="accent1"/>
                </a:solidFill>
              </a:rPr>
              <a:t>workflow</a:t>
            </a:r>
            <a:endParaRPr lang="ko-KR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D1DBA2-C06C-547B-481F-258697821322}"/>
              </a:ext>
            </a:extLst>
          </p:cNvPr>
          <p:cNvSpPr txBox="1"/>
          <p:nvPr/>
        </p:nvSpPr>
        <p:spPr>
          <a:xfrm>
            <a:off x="416505" y="1247654"/>
            <a:ext cx="2529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Historical transaction</a:t>
            </a:r>
          </a:p>
          <a:p>
            <a:pPr algn="ctr"/>
            <a:r>
              <a:rPr lang="en-US" altLang="ko-KR" b="1" dirty="0"/>
              <a:t>Data scrapping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F73EF5-0853-9FA2-D0FD-DC554F953569}"/>
              </a:ext>
            </a:extLst>
          </p:cNvPr>
          <p:cNvSpPr txBox="1"/>
          <p:nvPr/>
        </p:nvSpPr>
        <p:spPr>
          <a:xfrm>
            <a:off x="3865136" y="1362329"/>
            <a:ext cx="2398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Feature engineering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BF3A2A-4610-03EB-3A8C-55558FE20F21}"/>
              </a:ext>
            </a:extLst>
          </p:cNvPr>
          <p:cNvSpPr txBox="1"/>
          <p:nvPr/>
        </p:nvSpPr>
        <p:spPr>
          <a:xfrm>
            <a:off x="7345160" y="1362329"/>
            <a:ext cx="231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Data preprocessing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AA91C-30C0-D679-8FFE-28CF5DA46531}"/>
              </a:ext>
            </a:extLst>
          </p:cNvPr>
          <p:cNvSpPr txBox="1"/>
          <p:nvPr/>
        </p:nvSpPr>
        <p:spPr>
          <a:xfrm>
            <a:off x="10023274" y="1287229"/>
            <a:ext cx="190699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Sequence</a:t>
            </a:r>
          </a:p>
          <a:p>
            <a:pPr algn="ctr"/>
            <a:r>
              <a:rPr lang="en-US" altLang="ko-KR" b="1" dirty="0"/>
              <a:t>windowing</a:t>
            </a:r>
          </a:p>
          <a:p>
            <a:pPr algn="ctr"/>
            <a:r>
              <a:rPr lang="en-US" altLang="ko-KR" sz="1600" b="1" dirty="0"/>
              <a:t>(</a:t>
            </a:r>
            <a:r>
              <a:rPr lang="en-US" altLang="ko-KR" sz="1600" b="1" dirty="0">
                <a:solidFill>
                  <a:srgbClr val="156082"/>
                </a:solidFill>
              </a:rPr>
              <a:t>time-series data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3A346A-FEEA-7CDF-94F6-7E9F5BE33347}"/>
              </a:ext>
            </a:extLst>
          </p:cNvPr>
          <p:cNvSpPr txBox="1"/>
          <p:nvPr/>
        </p:nvSpPr>
        <p:spPr>
          <a:xfrm>
            <a:off x="9900906" y="2552545"/>
            <a:ext cx="2305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/>
              <a:t>Training/validation</a:t>
            </a:r>
          </a:p>
          <a:p>
            <a:pPr algn="ctr"/>
            <a:r>
              <a:rPr lang="en-US" altLang="ko-KR" sz="1800" b="1" dirty="0"/>
              <a:t>data split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4F45D31-70F7-AB3D-BAF6-D17FC9BBB22F}"/>
              </a:ext>
            </a:extLst>
          </p:cNvPr>
          <p:cNvCxnSpPr>
            <a:cxnSpLocks/>
          </p:cNvCxnSpPr>
          <p:nvPr/>
        </p:nvCxnSpPr>
        <p:spPr>
          <a:xfrm>
            <a:off x="11000659" y="4073522"/>
            <a:ext cx="20984" cy="2507440"/>
          </a:xfrm>
          <a:prstGeom prst="line">
            <a:avLst/>
          </a:prstGeom>
          <a:ln w="38100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6A29940-DF38-B447-3CE1-4F5A81614951}"/>
              </a:ext>
            </a:extLst>
          </p:cNvPr>
          <p:cNvCxnSpPr>
            <a:cxnSpLocks/>
          </p:cNvCxnSpPr>
          <p:nvPr/>
        </p:nvCxnSpPr>
        <p:spPr>
          <a:xfrm flipH="1">
            <a:off x="9973167" y="4442460"/>
            <a:ext cx="1048476" cy="0"/>
          </a:xfrm>
          <a:prstGeom prst="straightConnector1">
            <a:avLst/>
          </a:prstGeom>
          <a:ln w="38100">
            <a:solidFill>
              <a:schemeClr val="accent1">
                <a:alpha val="7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B56B4732-3235-5E0C-CDE9-5F27035D31D6}"/>
              </a:ext>
            </a:extLst>
          </p:cNvPr>
          <p:cNvCxnSpPr>
            <a:cxnSpLocks/>
          </p:cNvCxnSpPr>
          <p:nvPr/>
        </p:nvCxnSpPr>
        <p:spPr>
          <a:xfrm flipH="1">
            <a:off x="5620512" y="6537960"/>
            <a:ext cx="5414992" cy="0"/>
          </a:xfrm>
          <a:prstGeom prst="line">
            <a:avLst/>
          </a:prstGeom>
          <a:ln w="38100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E86DA42-6A40-2C72-E962-80C72B2B1B7C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5620512" y="5285334"/>
            <a:ext cx="0" cy="1252626"/>
          </a:xfrm>
          <a:prstGeom prst="straightConnector1">
            <a:avLst/>
          </a:prstGeom>
          <a:ln w="38100">
            <a:solidFill>
              <a:schemeClr val="accent1">
                <a:alpha val="7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EA3E944-DE86-052D-F8EF-25FAFB821D97}"/>
              </a:ext>
            </a:extLst>
          </p:cNvPr>
          <p:cNvSpPr txBox="1"/>
          <p:nvPr/>
        </p:nvSpPr>
        <p:spPr>
          <a:xfrm>
            <a:off x="9494703" y="6257235"/>
            <a:ext cx="1425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Validation data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AAAD8BE-BC3A-13F8-64DE-14975C42ED47}"/>
              </a:ext>
            </a:extLst>
          </p:cNvPr>
          <p:cNvCxnSpPr>
            <a:cxnSpLocks/>
          </p:cNvCxnSpPr>
          <p:nvPr/>
        </p:nvCxnSpPr>
        <p:spPr>
          <a:xfrm flipH="1">
            <a:off x="6061172" y="4521453"/>
            <a:ext cx="944316" cy="0"/>
          </a:xfrm>
          <a:prstGeom prst="straightConnector1">
            <a:avLst/>
          </a:prstGeom>
          <a:ln w="38100">
            <a:solidFill>
              <a:schemeClr val="accent1">
                <a:alpha val="7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A1D1991-4A5B-0B04-78FA-BF05966284C3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711020" y="4549448"/>
            <a:ext cx="593386" cy="0"/>
          </a:xfrm>
          <a:prstGeom prst="straightConnector1">
            <a:avLst/>
          </a:prstGeom>
          <a:ln w="38100">
            <a:solidFill>
              <a:schemeClr val="accent1">
                <a:alpha val="7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E0833C7-1BC8-EC4C-2DF5-9536491563E2}"/>
              </a:ext>
            </a:extLst>
          </p:cNvPr>
          <p:cNvSpPr txBox="1"/>
          <p:nvPr/>
        </p:nvSpPr>
        <p:spPr>
          <a:xfrm>
            <a:off x="3232044" y="4189603"/>
            <a:ext cx="1432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002060"/>
                </a:solidFill>
              </a:rPr>
              <a:t>Performance</a:t>
            </a:r>
            <a:br>
              <a:rPr lang="en-US" altLang="ko-KR" sz="1600" b="1" dirty="0">
                <a:solidFill>
                  <a:srgbClr val="002060"/>
                </a:solidFill>
              </a:rPr>
            </a:br>
            <a:r>
              <a:rPr lang="en-US" altLang="ko-KR" sz="1600" b="1" dirty="0">
                <a:solidFill>
                  <a:srgbClr val="002060"/>
                </a:solidFill>
              </a:rPr>
              <a:t>evaluation</a:t>
            </a:r>
            <a:br>
              <a:rPr lang="en-US" altLang="ko-KR" sz="1600" b="1" dirty="0">
                <a:solidFill>
                  <a:srgbClr val="002060"/>
                </a:solidFill>
              </a:rPr>
            </a:br>
            <a:r>
              <a:rPr lang="en-US" altLang="ko-KR" sz="1600" b="1" dirty="0">
                <a:solidFill>
                  <a:srgbClr val="002060"/>
                </a:solidFill>
              </a:rPr>
              <a:t>(train/valid)</a:t>
            </a:r>
            <a:br>
              <a:rPr lang="en-US" altLang="ko-KR" sz="1600" b="1" dirty="0">
                <a:solidFill>
                  <a:srgbClr val="002060"/>
                </a:solidFill>
              </a:rPr>
            </a:br>
            <a:endParaRPr lang="en-US" altLang="ko-KR" sz="1600" b="1" dirty="0">
              <a:solidFill>
                <a:srgbClr val="002060"/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F34A28A8-3E57-4346-939C-4C5FB3825ECE}"/>
              </a:ext>
            </a:extLst>
          </p:cNvPr>
          <p:cNvCxnSpPr>
            <a:cxnSpLocks/>
          </p:cNvCxnSpPr>
          <p:nvPr/>
        </p:nvCxnSpPr>
        <p:spPr>
          <a:xfrm flipH="1">
            <a:off x="2295558" y="4547448"/>
            <a:ext cx="822386" cy="0"/>
          </a:xfrm>
          <a:prstGeom prst="straightConnector1">
            <a:avLst/>
          </a:prstGeom>
          <a:ln w="38100">
            <a:solidFill>
              <a:schemeClr val="accent1">
                <a:alpha val="7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583BF9B-31C2-F18A-817D-314453B37972}"/>
              </a:ext>
            </a:extLst>
          </p:cNvPr>
          <p:cNvSpPr txBox="1"/>
          <p:nvPr/>
        </p:nvSpPr>
        <p:spPr>
          <a:xfrm>
            <a:off x="77036" y="4205850"/>
            <a:ext cx="2574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C00000"/>
                </a:solidFill>
              </a:rPr>
              <a:t>Recursive future </a:t>
            </a:r>
            <a:br>
              <a:rPr lang="en-US" altLang="ko-KR" sz="1600" b="1" dirty="0">
                <a:solidFill>
                  <a:srgbClr val="C00000"/>
                </a:solidFill>
              </a:rPr>
            </a:br>
            <a:r>
              <a:rPr lang="en-US" altLang="ko-KR" sz="1600" b="1" dirty="0">
                <a:solidFill>
                  <a:srgbClr val="C00000"/>
                </a:solidFill>
              </a:rPr>
              <a:t>prediction (testing)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24DEB3A-008F-7F00-C05A-41AF0E1B7094}"/>
              </a:ext>
            </a:extLst>
          </p:cNvPr>
          <p:cNvCxnSpPr>
            <a:cxnSpLocks/>
          </p:cNvCxnSpPr>
          <p:nvPr/>
        </p:nvCxnSpPr>
        <p:spPr>
          <a:xfrm>
            <a:off x="2989161" y="1562333"/>
            <a:ext cx="688759" cy="0"/>
          </a:xfrm>
          <a:prstGeom prst="straightConnector1">
            <a:avLst/>
          </a:prstGeom>
          <a:ln w="381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15E344E9-2A8D-3F6A-907D-E69A17CABB77}"/>
              </a:ext>
            </a:extLst>
          </p:cNvPr>
          <p:cNvCxnSpPr>
            <a:cxnSpLocks/>
          </p:cNvCxnSpPr>
          <p:nvPr/>
        </p:nvCxnSpPr>
        <p:spPr>
          <a:xfrm flipV="1">
            <a:off x="6293215" y="1562333"/>
            <a:ext cx="691389" cy="1"/>
          </a:xfrm>
          <a:prstGeom prst="straightConnector1">
            <a:avLst/>
          </a:prstGeom>
          <a:ln w="381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7E21EBB-262D-8391-31CC-E57DAEE9BA66}"/>
              </a:ext>
            </a:extLst>
          </p:cNvPr>
          <p:cNvCxnSpPr>
            <a:cxnSpLocks/>
          </p:cNvCxnSpPr>
          <p:nvPr/>
        </p:nvCxnSpPr>
        <p:spPr>
          <a:xfrm>
            <a:off x="9698296" y="1571921"/>
            <a:ext cx="549743" cy="12438"/>
          </a:xfrm>
          <a:prstGeom prst="straightConnector1">
            <a:avLst/>
          </a:prstGeom>
          <a:ln w="381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3B1A2245-15AA-4BD9-E453-3CD729FF94B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964251" y="2179781"/>
            <a:ext cx="12522" cy="327900"/>
          </a:xfrm>
          <a:prstGeom prst="straightConnector1">
            <a:avLst/>
          </a:prstGeom>
          <a:ln w="381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07699AE-2BAC-9427-221A-1FD7BC9E2E89}"/>
              </a:ext>
            </a:extLst>
          </p:cNvPr>
          <p:cNvSpPr txBox="1"/>
          <p:nvPr/>
        </p:nvSpPr>
        <p:spPr>
          <a:xfrm>
            <a:off x="416505" y="3065186"/>
            <a:ext cx="1274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EUA Price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data</a:t>
            </a:r>
            <a:endParaRPr lang="ko-KR" alt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02D445-0F40-29FE-8C28-A4830D0A246E}"/>
              </a:ext>
            </a:extLst>
          </p:cNvPr>
          <p:cNvSpPr txBox="1"/>
          <p:nvPr/>
        </p:nvSpPr>
        <p:spPr>
          <a:xfrm>
            <a:off x="1985667" y="3065187"/>
            <a:ext cx="1060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Energy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data</a:t>
            </a:r>
            <a:endParaRPr lang="ko-KR" alt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3113A5-D62A-A0CD-66F6-72CBA5F4AF36}"/>
              </a:ext>
            </a:extLst>
          </p:cNvPr>
          <p:cNvSpPr txBox="1"/>
          <p:nvPr/>
        </p:nvSpPr>
        <p:spPr>
          <a:xfrm>
            <a:off x="3471060" y="3459139"/>
            <a:ext cx="1493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Partial correlation</a:t>
            </a:r>
            <a:endParaRPr lang="ko-KR" altLang="en-US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51FAED-6705-B9DE-CF86-FA3B14F57CC5}"/>
              </a:ext>
            </a:extLst>
          </p:cNvPr>
          <p:cNvSpPr txBox="1"/>
          <p:nvPr/>
        </p:nvSpPr>
        <p:spPr>
          <a:xfrm>
            <a:off x="5351656" y="3459139"/>
            <a:ext cx="1422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Cross correlation</a:t>
            </a:r>
            <a:endParaRPr lang="ko-KR" altLang="en-US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FF0E1C-AB6F-3C40-95CC-C85B57799C59}"/>
              </a:ext>
            </a:extLst>
          </p:cNvPr>
          <p:cNvSpPr txBox="1"/>
          <p:nvPr/>
        </p:nvSpPr>
        <p:spPr>
          <a:xfrm>
            <a:off x="3914320" y="2512078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PCA</a:t>
            </a:r>
            <a:endParaRPr lang="ko-KR" alt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752D05-13A1-DF07-009E-E073F1704397}"/>
              </a:ext>
            </a:extLst>
          </p:cNvPr>
          <p:cNvSpPr txBox="1"/>
          <p:nvPr/>
        </p:nvSpPr>
        <p:spPr>
          <a:xfrm>
            <a:off x="7757302" y="2684332"/>
            <a:ext cx="1325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Standard Scaler</a:t>
            </a:r>
            <a:endParaRPr lang="ko-KR" altLang="en-US" sz="1200" b="1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69B173F-4B0D-6907-C94E-2376CC1F6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46" y="2102971"/>
            <a:ext cx="1137100" cy="88990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CCC26AF-D249-494A-EAE6-7402BA302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558" y="2105799"/>
            <a:ext cx="1541672" cy="936492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4780F58A-FC6E-58BD-C9A8-53DA8970D2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0440" y="1978482"/>
            <a:ext cx="734671" cy="554697"/>
          </a:xfrm>
          <a:prstGeom prst="rect">
            <a:avLst/>
          </a:prstGeom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ACC2E190-DF26-954B-2E1D-8BB409E5B878}"/>
              </a:ext>
            </a:extLst>
          </p:cNvPr>
          <p:cNvGrpSpPr/>
          <p:nvPr/>
        </p:nvGrpSpPr>
        <p:grpSpPr>
          <a:xfrm>
            <a:off x="3450820" y="2910819"/>
            <a:ext cx="1508104" cy="539740"/>
            <a:chOff x="5774453" y="938957"/>
            <a:chExt cx="5439708" cy="1589290"/>
          </a:xfrm>
        </p:grpSpPr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1BF30E46-425C-325C-BECE-752E07DAE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74453" y="938957"/>
              <a:ext cx="5439708" cy="1589290"/>
            </a:xfrm>
            <a:prstGeom prst="rect">
              <a:avLst/>
            </a:prstGeom>
          </p:spPr>
        </p:pic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27B1CA08-3B68-12DE-141F-1B9806DF253D}"/>
                </a:ext>
              </a:extLst>
            </p:cNvPr>
            <p:cNvSpPr/>
            <p:nvPr/>
          </p:nvSpPr>
          <p:spPr>
            <a:xfrm>
              <a:off x="6480810" y="1177290"/>
              <a:ext cx="419100" cy="1098550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69E3DBD0-A2D0-D20C-5F56-D3148F834E19}"/>
                </a:ext>
              </a:extLst>
            </p:cNvPr>
            <p:cNvSpPr/>
            <p:nvPr/>
          </p:nvSpPr>
          <p:spPr>
            <a:xfrm>
              <a:off x="8726170" y="1177290"/>
              <a:ext cx="419100" cy="1098550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6DA608E7-E73D-9272-AF87-C5638AD5F201}"/>
                </a:ext>
              </a:extLst>
            </p:cNvPr>
            <p:cNvSpPr/>
            <p:nvPr/>
          </p:nvSpPr>
          <p:spPr>
            <a:xfrm>
              <a:off x="7823904" y="1177290"/>
              <a:ext cx="419100" cy="1098550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BC1BAABF-C1BD-6430-AEC8-EFB1BD6907CA}"/>
                </a:ext>
              </a:extLst>
            </p:cNvPr>
            <p:cNvSpPr/>
            <p:nvPr/>
          </p:nvSpPr>
          <p:spPr>
            <a:xfrm>
              <a:off x="9617144" y="1177290"/>
              <a:ext cx="419100" cy="1098550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2F4B2A78-0DE4-1F0B-45EC-A8F70CBA4A9E}"/>
                </a:ext>
              </a:extLst>
            </p:cNvPr>
            <p:cNvSpPr/>
            <p:nvPr/>
          </p:nvSpPr>
          <p:spPr>
            <a:xfrm>
              <a:off x="6924744" y="1177290"/>
              <a:ext cx="419100" cy="1098550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408D738-FFB0-8E54-2E32-5B0A114BF573}"/>
              </a:ext>
            </a:extLst>
          </p:cNvPr>
          <p:cNvGrpSpPr/>
          <p:nvPr/>
        </p:nvGrpSpPr>
        <p:grpSpPr>
          <a:xfrm>
            <a:off x="5085247" y="2962971"/>
            <a:ext cx="1849796" cy="492675"/>
            <a:chOff x="1069769" y="3103475"/>
            <a:chExt cx="10238311" cy="2416507"/>
          </a:xfrm>
        </p:grpSpPr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AE8FD38A-DF23-B7A1-DF95-C53098282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69769" y="3131795"/>
              <a:ext cx="10238311" cy="2388187"/>
            </a:xfrm>
            <a:prstGeom prst="rect">
              <a:avLst/>
            </a:prstGeom>
          </p:spPr>
        </p:pic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417025DC-8611-E88A-CEFD-C7746FFB344D}"/>
                </a:ext>
              </a:extLst>
            </p:cNvPr>
            <p:cNvSpPr/>
            <p:nvPr/>
          </p:nvSpPr>
          <p:spPr>
            <a:xfrm>
              <a:off x="4533900" y="3144782"/>
              <a:ext cx="1584960" cy="1143974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D9E98731-D2AC-CC3D-B875-485C8283FDAD}"/>
                </a:ext>
              </a:extLst>
            </p:cNvPr>
            <p:cNvSpPr/>
            <p:nvPr/>
          </p:nvSpPr>
          <p:spPr>
            <a:xfrm>
              <a:off x="9666224" y="3131795"/>
              <a:ext cx="1584960" cy="1143974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0DDFD675-AE6E-DE57-7863-82272072A142}"/>
                </a:ext>
              </a:extLst>
            </p:cNvPr>
            <p:cNvSpPr/>
            <p:nvPr/>
          </p:nvSpPr>
          <p:spPr>
            <a:xfrm>
              <a:off x="1094424" y="3144782"/>
              <a:ext cx="1584960" cy="1143974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E5BD00D0-B455-8156-81F8-7CA46F1F50E9}"/>
                </a:ext>
              </a:extLst>
            </p:cNvPr>
            <p:cNvSpPr/>
            <p:nvPr/>
          </p:nvSpPr>
          <p:spPr>
            <a:xfrm>
              <a:off x="2810194" y="4342059"/>
              <a:ext cx="1584960" cy="1143974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BC535548-2025-C3D5-395C-13C09ADC8966}"/>
                </a:ext>
              </a:extLst>
            </p:cNvPr>
            <p:cNvSpPr/>
            <p:nvPr/>
          </p:nvSpPr>
          <p:spPr>
            <a:xfrm>
              <a:off x="6251417" y="4325888"/>
              <a:ext cx="1584960" cy="1143974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EE14AFE9-0A25-D763-6DB7-0C559B6E3698}"/>
                </a:ext>
              </a:extLst>
            </p:cNvPr>
            <p:cNvSpPr/>
            <p:nvPr/>
          </p:nvSpPr>
          <p:spPr>
            <a:xfrm>
              <a:off x="6251417" y="3103475"/>
              <a:ext cx="1584960" cy="1143974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9E4C267B-16C1-3FB5-0F1F-464B10F55DC9}"/>
              </a:ext>
            </a:extLst>
          </p:cNvPr>
          <p:cNvSpPr txBox="1"/>
          <p:nvPr/>
        </p:nvSpPr>
        <p:spPr>
          <a:xfrm>
            <a:off x="5214453" y="2528366"/>
            <a:ext cx="923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Clustering</a:t>
            </a:r>
            <a:endParaRPr lang="ko-KR" altLang="en-US" sz="1200" b="1" dirty="0"/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D0E67EFB-230C-283B-C4A0-FEDF6AA52C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8981" y="2012958"/>
            <a:ext cx="909980" cy="534971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ED34354C-21B7-CA91-1865-50F7DA49B9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56876" y="1938512"/>
            <a:ext cx="2015277" cy="781683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id="{660C9FFC-A9FC-644B-916F-07B7D318C5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48039" y="3222342"/>
            <a:ext cx="1505240" cy="909632"/>
          </a:xfrm>
          <a:prstGeom prst="rect">
            <a:avLst/>
          </a:prstGeom>
        </p:spPr>
      </p:pic>
      <p:pic>
        <p:nvPicPr>
          <p:cNvPr id="128" name="그림 127">
            <a:extLst>
              <a:ext uri="{FF2B5EF4-FFF2-40B4-BE49-F238E27FC236}">
                <a16:creationId xmlns:a16="http://schemas.microsoft.com/office/drawing/2014/main" id="{95A6ACC8-5A46-BB38-C426-652C6DA1FE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59914" y="2018282"/>
            <a:ext cx="873882" cy="521325"/>
          </a:xfrm>
          <a:prstGeom prst="rect">
            <a:avLst/>
          </a:prstGeom>
        </p:spPr>
      </p:pic>
      <p:sp>
        <p:nvSpPr>
          <p:cNvPr id="262" name="TextBox 261">
            <a:extLst>
              <a:ext uri="{FF2B5EF4-FFF2-40B4-BE49-F238E27FC236}">
                <a16:creationId xmlns:a16="http://schemas.microsoft.com/office/drawing/2014/main" id="{24CCC057-068D-4E63-0070-E4F75FEA8593}"/>
              </a:ext>
            </a:extLst>
          </p:cNvPr>
          <p:cNvSpPr txBox="1"/>
          <p:nvPr/>
        </p:nvSpPr>
        <p:spPr>
          <a:xfrm>
            <a:off x="7198802" y="3736137"/>
            <a:ext cx="26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Training networks/ML</a:t>
            </a:r>
            <a:endParaRPr lang="ko-KR" altLang="en-US" b="1" dirty="0"/>
          </a:p>
        </p:txBody>
      </p:sp>
      <p:pic>
        <p:nvPicPr>
          <p:cNvPr id="257" name="그림 256">
            <a:extLst>
              <a:ext uri="{FF2B5EF4-FFF2-40B4-BE49-F238E27FC236}">
                <a16:creationId xmlns:a16="http://schemas.microsoft.com/office/drawing/2014/main" id="{7410788A-361D-DA89-72B2-126CF699035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52883" y="4210953"/>
            <a:ext cx="1928163" cy="115645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3C799F6-7777-650D-9751-010F9736E47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36664" y="5244817"/>
            <a:ext cx="1959288" cy="705970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CF3B142-9CDE-C72D-659E-189EFB31A295}"/>
              </a:ext>
            </a:extLst>
          </p:cNvPr>
          <p:cNvSpPr/>
          <p:nvPr/>
        </p:nvSpPr>
        <p:spPr>
          <a:xfrm>
            <a:off x="396877" y="4843340"/>
            <a:ext cx="2049710" cy="1821981"/>
          </a:xfrm>
          <a:prstGeom prst="roundRect">
            <a:avLst/>
          </a:prstGeom>
          <a:solidFill>
            <a:srgbClr val="00B0F0">
              <a:alpha val="10000"/>
            </a:srgb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FC6DC76-0433-28BA-192E-4C3DA83C65C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81688" y="5918735"/>
            <a:ext cx="1914453" cy="49745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93B79E9-36A7-099F-1547-FDB5D5970F5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1262" y="4926276"/>
            <a:ext cx="1846483" cy="83201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CC565E3-82F9-9A55-6A9D-821435D9921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1262" y="5770229"/>
            <a:ext cx="1831471" cy="8252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1C809B-F3D9-2496-896F-D58B9761A795}"/>
              </a:ext>
            </a:extLst>
          </p:cNvPr>
          <p:cNvSpPr txBox="1"/>
          <p:nvPr/>
        </p:nvSpPr>
        <p:spPr>
          <a:xfrm>
            <a:off x="7048679" y="5352536"/>
            <a:ext cx="27943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/>
              <a:t>e.g., LSTM/GRU model</a:t>
            </a:r>
          </a:p>
        </p:txBody>
      </p:sp>
      <p:pic>
        <p:nvPicPr>
          <p:cNvPr id="16" name="그래픽 15" descr="인공 지능 단색으로 채워진">
            <a:extLst>
              <a:ext uri="{FF2B5EF4-FFF2-40B4-BE49-F238E27FC236}">
                <a16:creationId xmlns:a16="http://schemas.microsoft.com/office/drawing/2014/main" id="{1A53A86A-F6B5-8088-DAF4-94D7FCABD46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304406" y="4171065"/>
            <a:ext cx="756766" cy="7567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C23097B-EC3A-97F1-B448-1F8D2CB2297F}"/>
              </a:ext>
            </a:extLst>
          </p:cNvPr>
          <p:cNvSpPr txBox="1"/>
          <p:nvPr/>
        </p:nvSpPr>
        <p:spPr>
          <a:xfrm>
            <a:off x="4907882" y="4823669"/>
            <a:ext cx="142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Trained </a:t>
            </a:r>
          </a:p>
          <a:p>
            <a:pPr algn="ctr"/>
            <a:r>
              <a:rPr lang="en-US" altLang="ko-KR" sz="1200" b="1" dirty="0"/>
              <a:t>model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D56A1-8009-FBBC-DFAB-A2D4A3833633}"/>
              </a:ext>
            </a:extLst>
          </p:cNvPr>
          <p:cNvSpPr txBox="1"/>
          <p:nvPr/>
        </p:nvSpPr>
        <p:spPr>
          <a:xfrm>
            <a:off x="9769115" y="4451056"/>
            <a:ext cx="1425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Training data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41C1ED0-C2F4-8A90-3A53-E95D5AD536C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165075" y="200899"/>
            <a:ext cx="1856983" cy="564322"/>
          </a:xfrm>
          <a:prstGeom prst="rect">
            <a:avLst/>
          </a:prstGeom>
        </p:spPr>
      </p:pic>
      <p:sp>
        <p:nvSpPr>
          <p:cNvPr id="15" name="슬라이드 번호 개체 틀 4">
            <a:extLst>
              <a:ext uri="{FF2B5EF4-FFF2-40B4-BE49-F238E27FC236}">
                <a16:creationId xmlns:a16="http://schemas.microsoft.com/office/drawing/2014/main" id="{B433270C-6E5D-2090-E013-58730B43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6100" y="6492875"/>
            <a:ext cx="2743200" cy="365125"/>
          </a:xfrm>
        </p:spPr>
        <p:txBody>
          <a:bodyPr/>
          <a:lstStyle/>
          <a:p>
            <a:r>
              <a:rPr lang="en-US" altLang="ko-KR" sz="2000" b="1" dirty="0"/>
              <a:t>6/28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0865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884D852-E49A-BE85-B998-F31DB1ED4650}"/>
              </a:ext>
            </a:extLst>
          </p:cNvPr>
          <p:cNvSpPr/>
          <p:nvPr/>
        </p:nvSpPr>
        <p:spPr>
          <a:xfrm>
            <a:off x="285134" y="216309"/>
            <a:ext cx="7905137" cy="678425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accent1"/>
                </a:solidFill>
              </a:rPr>
              <a:t>연구 방법 </a:t>
            </a:r>
            <a:r>
              <a:rPr lang="en-US" altLang="ko-KR" sz="3600" b="1" dirty="0">
                <a:solidFill>
                  <a:schemeClr val="accent1"/>
                </a:solidFill>
              </a:rPr>
              <a:t>– </a:t>
            </a:r>
            <a:r>
              <a:rPr lang="en-US" altLang="ko-KR" sz="3200" b="1" dirty="0">
                <a:solidFill>
                  <a:schemeClr val="accent1"/>
                </a:solidFill>
              </a:rPr>
              <a:t>Related economic factors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2244A7-95E3-8A5A-4214-DBDEEE595436}"/>
                  </a:ext>
                </a:extLst>
              </p:cNvPr>
              <p:cNvSpPr txBox="1"/>
              <p:nvPr/>
            </p:nvSpPr>
            <p:spPr>
              <a:xfrm>
                <a:off x="786531" y="3068512"/>
                <a:ext cx="3810327" cy="2324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Coal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price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API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2)</m:t>
                        </m:r>
                      </m:e>
                      <m:sup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r>
                  <a:rPr lang="en-US" altLang="ko-KR" sz="1600" kern="1200" dirty="0">
                    <a:ea typeface="나눔스퀘어 네오 OTF ExtraBold" panose="00000900000000000000" pitchFamily="50" charset="-127"/>
                  </a:rPr>
                  <a:t>[USD/ton]</a:t>
                </a:r>
                <a:endParaRPr lang="en-US" altLang="ko-KR" sz="1600" dirty="0"/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Oil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brent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i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i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  <a:r>
                  <a:rPr lang="en-US" altLang="ko-KR" sz="1600" dirty="0">
                    <a:ea typeface="나눔스퀘어 네오 OTF ExtraBold" panose="00000900000000000000" pitchFamily="50" charset="-127"/>
                  </a:rPr>
                  <a:t>[USD/</a:t>
                </a:r>
                <a:r>
                  <a:rPr lang="en-US" altLang="ko-KR" sz="1600" dirty="0" err="1">
                    <a:ea typeface="나눔스퀘어 네오 OTF ExtraBold" panose="00000900000000000000" pitchFamily="50" charset="-127"/>
                  </a:rPr>
                  <a:t>bbl</a:t>
                </a:r>
                <a:r>
                  <a:rPr lang="en-US" altLang="ko-KR" sz="1600" dirty="0">
                    <a:ea typeface="나눔스퀘어 네오 OTF ExtraBold" panose="00000900000000000000" pitchFamily="50" charset="-127"/>
                  </a:rPr>
                  <a:t>]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Natural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Gas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𝐷𝑢𝑡𝑐h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𝑡𝑡𝑓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i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i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altLang="ko-KR" sz="1600" dirty="0"/>
                  <a:t> </a:t>
                </a:r>
                <a:r>
                  <a:rPr lang="en-US" altLang="ko-KR" sz="1600" kern="1200" dirty="0">
                    <a:ea typeface="나눔스퀘어 네오 OTF ExtraBold" panose="00000900000000000000" pitchFamily="50" charset="-127"/>
                  </a:rPr>
                  <a:t>[USD/</a:t>
                </a:r>
                <a:r>
                  <a:rPr lang="en-US" altLang="ko-KR" sz="1600" dirty="0">
                    <a:ea typeface="나눔스퀘어 네오 OTF ExtraBold" panose="00000900000000000000" pitchFamily="50" charset="-127"/>
                  </a:rPr>
                  <a:t>MMBTU]</a:t>
                </a:r>
                <a:endParaRPr lang="en-US" altLang="ko-KR" sz="1600" dirty="0"/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𝑃𝑜𝑤𝑒𝑟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𝐷𝑒𝑢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i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2000" i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  <a:r>
                  <a:rPr lang="en-US" altLang="ko-KR" sz="1600" dirty="0">
                    <a:ea typeface="나눔스퀘어 네오 OTF ExtraBold" panose="00000900000000000000" pitchFamily="50" charset="-127"/>
                  </a:rPr>
                  <a:t>[EUR/MWh]</a:t>
                </a:r>
                <a:endParaRPr lang="ko-KR" altLang="en-US" sz="1600" kern="1200" dirty="0">
                  <a:ea typeface="나눔스퀘어 네오 OTF ExtraBold" panose="00000900000000000000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2244A7-95E3-8A5A-4214-DBDEEE595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31" y="3068512"/>
                <a:ext cx="3810327" cy="2324226"/>
              </a:xfrm>
              <a:prstGeom prst="rect">
                <a:avLst/>
              </a:prstGeom>
              <a:blipFill>
                <a:blip r:embed="rId3"/>
                <a:stretch>
                  <a:fillRect l="-1600" b="-34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F8964D-BD99-C13A-B3C2-74123245545A}"/>
                  </a:ext>
                </a:extLst>
              </p:cNvPr>
              <p:cNvSpPr txBox="1"/>
              <p:nvPr/>
            </p:nvSpPr>
            <p:spPr>
              <a:xfrm>
                <a:off x="4454012" y="3030809"/>
                <a:ext cx="3736259" cy="2436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Interest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rate</m:t>
                        </m:r>
                      </m:e>
                      <m:sup>
                        <m:r>
                          <a:rPr lang="en-US" altLang="ko-KR" sz="2000" i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ko-KR" sz="2000" i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altLang="ko-KR" sz="1800" kern="1200" dirty="0">
                    <a:ea typeface="나눔스퀘어 네오 OTF ExtraBold" panose="00000900000000000000" pitchFamily="50" charset="-127"/>
                  </a:rPr>
                  <a:t> </a:t>
                </a:r>
                <a:r>
                  <a:rPr lang="en-US" altLang="ko-KR" sz="1600" kern="1200" dirty="0">
                    <a:ea typeface="나눔스퀘어 네오 OTF ExtraBold" panose="00000900000000000000" pitchFamily="50" charset="-127"/>
                  </a:rPr>
                  <a:t>[%]</a:t>
                </a:r>
                <a:endParaRPr lang="en-US" altLang="ko-KR" sz="1600" dirty="0"/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Exchange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rate</m:t>
                        </m:r>
                      </m:e>
                      <m:sup>
                        <m:r>
                          <a:rPr lang="en-US" altLang="ko-KR" sz="2000" i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i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r>
                  <a:rPr lang="en-US" altLang="ko-KR" sz="1600" dirty="0">
                    <a:ea typeface="나눔스퀘어 네오 OTF ExtraBold" panose="00000900000000000000" pitchFamily="50" charset="-127"/>
                  </a:rPr>
                  <a:t>[USD/EUR]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GDP</m:t>
                        </m:r>
                      </m:e>
                      <m:sup>
                        <m:r>
                          <a:rPr lang="en-US" altLang="ko-KR" sz="2000" i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ko-KR" sz="2000" i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r>
                  <a:rPr lang="en-US" altLang="ko-KR" sz="1600" kern="1200" dirty="0">
                    <a:ea typeface="나눔스퀘어 네오 OTF ExtraBold" panose="00000900000000000000" pitchFamily="50" charset="-127"/>
                  </a:rPr>
                  <a:t>[EUR</a:t>
                </a:r>
                <a:r>
                  <a:rPr lang="en-US" altLang="ko-KR" sz="1600" dirty="0">
                    <a:ea typeface="나눔스퀘어 네오 OTF ExtraBold" panose="00000900000000000000" pitchFamily="50" charset="-127"/>
                  </a:rPr>
                  <a:t>]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clean</m:t>
                        </m:r>
                      </m:e>
                      <m:sup>
                        <m:r>
                          <a:rPr lang="en-US" altLang="ko-KR" sz="2000" i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i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  <a:r>
                  <a:rPr lang="en-US" altLang="ko-KR" sz="1600" kern="1200" dirty="0">
                    <a:ea typeface="나눔스퀘어 네오 OTF ExtraBold" panose="00000900000000000000" pitchFamily="50" charset="-127"/>
                  </a:rPr>
                  <a:t>[EUR</a:t>
                </a:r>
                <a:r>
                  <a:rPr lang="en-US" altLang="ko-KR" sz="1600" dirty="0">
                    <a:ea typeface="나눔스퀘어 네오 OTF ExtraBold" panose="00000900000000000000" pitchFamily="50" charset="-127"/>
                  </a:rPr>
                  <a:t>]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DAX</m:t>
                        </m:r>
                      </m:e>
                      <m:sup>
                        <m:r>
                          <a:rPr lang="en-US" altLang="ko-KR" sz="2000" i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i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  <a:r>
                  <a:rPr lang="en-US" altLang="ko-KR" sz="1600" kern="1200" dirty="0">
                    <a:ea typeface="나눔스퀘어 네오 OTF ExtraBold" panose="00000900000000000000" pitchFamily="50" charset="-127"/>
                  </a:rPr>
                  <a:t>[EUR</a:t>
                </a:r>
                <a:r>
                  <a:rPr lang="en-US" altLang="ko-KR" sz="1600" dirty="0">
                    <a:ea typeface="나눔스퀘어 네오 OTF ExtraBold" panose="00000900000000000000" pitchFamily="50" charset="-127"/>
                  </a:rPr>
                  <a:t>]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F8964D-BD99-C13A-B3C2-741232455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012" y="3030809"/>
                <a:ext cx="3736259" cy="2436373"/>
              </a:xfrm>
              <a:prstGeom prst="rect">
                <a:avLst/>
              </a:prstGeom>
              <a:blipFill>
                <a:blip r:embed="rId4"/>
                <a:stretch>
                  <a:fillRect l="-1631" b="-3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800089-5366-0E68-0F1B-247CE8A76E2D}"/>
                  </a:ext>
                </a:extLst>
              </p:cNvPr>
              <p:cNvSpPr txBox="1"/>
              <p:nvPr/>
            </p:nvSpPr>
            <p:spPr>
              <a:xfrm>
                <a:off x="8056383" y="3052395"/>
                <a:ext cx="3569108" cy="1954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EUA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price</m:t>
                        </m:r>
                      </m:e>
                      <m:sup>
                        <m:r>
                          <a:rPr lang="en-US" altLang="ko-KR" sz="2000" i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i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altLang="ko-KR" sz="1600" dirty="0"/>
                  <a:t>[EUR]</a:t>
                </a:r>
                <a:endParaRPr lang="en-US" altLang="ko-KR" sz="1600" baseline="30000" dirty="0"/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EUA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Market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size</m:t>
                        </m:r>
                      </m:e>
                      <m:sup>
                        <m:r>
                          <a:rPr lang="en-US" altLang="ko-KR" sz="2000" i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i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[EUR]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EUA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High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price</m:t>
                        </m:r>
                      </m:e>
                      <m:sup>
                        <m:r>
                          <a:rPr lang="en-US" altLang="ko-KR" sz="2000" i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ko-KR" sz="2000" dirty="0">
                    <a:ea typeface="나눔스퀘어 네오 OTF ExtraBold" panose="00000900000000000000" pitchFamily="50" charset="-127"/>
                  </a:rPr>
                  <a:t> </a:t>
                </a:r>
                <a:r>
                  <a:rPr lang="en-US" altLang="ko-KR" sz="1600" dirty="0">
                    <a:ea typeface="나눔스퀘어 네오 OTF ExtraBold" panose="00000900000000000000" pitchFamily="50" charset="-127"/>
                  </a:rPr>
                  <a:t>[</a:t>
                </a:r>
                <a:r>
                  <a:rPr lang="en-US" altLang="ko-KR" sz="1600" dirty="0"/>
                  <a:t>EUR</a:t>
                </a:r>
                <a:r>
                  <a:rPr lang="en-US" altLang="ko-KR" sz="1600" dirty="0">
                    <a:ea typeface="나눔스퀘어 네오 OTF ExtraBold" panose="00000900000000000000" pitchFamily="50" charset="-127"/>
                  </a:rPr>
                  <a:t>]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EUA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Low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price</m:t>
                        </m:r>
                      </m:e>
                      <m:sup>
                        <m:r>
                          <a:rPr lang="en-US" altLang="ko-KR" sz="2000" i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ko-KR" sz="2000" dirty="0">
                    <a:ea typeface="나눔스퀘어 네오 OTF ExtraBold" panose="00000900000000000000" pitchFamily="50" charset="-127"/>
                  </a:rPr>
                  <a:t> </a:t>
                </a:r>
                <a:r>
                  <a:rPr lang="en-US" altLang="ko-KR" sz="1600" dirty="0">
                    <a:ea typeface="나눔스퀘어 네오 OTF ExtraBold" panose="00000900000000000000" pitchFamily="50" charset="-127"/>
                  </a:rPr>
                  <a:t>[</a:t>
                </a:r>
                <a:r>
                  <a:rPr lang="en-US" altLang="ko-KR" sz="1600" dirty="0"/>
                  <a:t>EUR</a:t>
                </a:r>
                <a:r>
                  <a:rPr lang="en-US" altLang="ko-KR" sz="1600" dirty="0">
                    <a:ea typeface="나눔스퀘어 네오 OTF ExtraBold" panose="00000900000000000000" pitchFamily="50" charset="-127"/>
                  </a:rPr>
                  <a:t>]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800089-5366-0E68-0F1B-247CE8A76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383" y="3052395"/>
                <a:ext cx="3569108" cy="1954894"/>
              </a:xfrm>
              <a:prstGeom prst="rect">
                <a:avLst/>
              </a:prstGeom>
              <a:blipFill>
                <a:blip r:embed="rId5"/>
                <a:stretch>
                  <a:fillRect l="-1709" b="-4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50CB654-138B-0CD7-E358-56A068E765DE}"/>
              </a:ext>
            </a:extLst>
          </p:cNvPr>
          <p:cNvSpPr/>
          <p:nvPr/>
        </p:nvSpPr>
        <p:spPr>
          <a:xfrm>
            <a:off x="1366685" y="2334424"/>
            <a:ext cx="2084439" cy="678425"/>
          </a:xfrm>
          <a:prstGeom prst="roundRect">
            <a:avLst/>
          </a:prstGeom>
          <a:solidFill>
            <a:schemeClr val="accent4">
              <a:alpha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Energy price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E9038CC-F4A5-4160-E346-4295FEF9EFDE}"/>
              </a:ext>
            </a:extLst>
          </p:cNvPr>
          <p:cNvSpPr/>
          <p:nvPr/>
        </p:nvSpPr>
        <p:spPr>
          <a:xfrm>
            <a:off x="4975123" y="2334424"/>
            <a:ext cx="2084439" cy="678425"/>
          </a:xfrm>
          <a:prstGeom prst="roundRect">
            <a:avLst/>
          </a:prstGeom>
          <a:solidFill>
            <a:schemeClr val="accent4">
              <a:alpha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Economic</a:t>
            </a:r>
          </a:p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variables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BD21C56-3311-1E4B-6C32-A43B5270E894}"/>
              </a:ext>
            </a:extLst>
          </p:cNvPr>
          <p:cNvSpPr/>
          <p:nvPr/>
        </p:nvSpPr>
        <p:spPr>
          <a:xfrm>
            <a:off x="8583561" y="2334423"/>
            <a:ext cx="2084439" cy="678425"/>
          </a:xfrm>
          <a:prstGeom prst="roundRect">
            <a:avLst/>
          </a:prstGeom>
          <a:solidFill>
            <a:schemeClr val="accent4">
              <a:alpha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EUA price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53474-2568-3D90-EEDF-56E0468D7EC2}"/>
              </a:ext>
            </a:extLst>
          </p:cNvPr>
          <p:cNvSpPr txBox="1"/>
          <p:nvPr/>
        </p:nvSpPr>
        <p:spPr>
          <a:xfrm>
            <a:off x="1146765" y="1225136"/>
            <a:ext cx="981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</a:t>
            </a:r>
            <a:r>
              <a:rPr lang="ko-KR" altLang="en-US" sz="2000" b="1" dirty="0"/>
              <a:t>문헌조사를 통한 탄소배출권 가격 영향 인자들을 선정함</a:t>
            </a:r>
            <a:r>
              <a:rPr lang="en-US" altLang="ko-KR" sz="2000" b="1" kern="0" spc="-30" dirty="0">
                <a:solidFill>
                  <a:srgbClr val="000000"/>
                </a:solidFill>
                <a:effectLst/>
                <a:latin typeface="한양신명조"/>
                <a:ea typeface="-윤명조120"/>
              </a:rPr>
              <a:t> </a:t>
            </a:r>
            <a:r>
              <a:rPr lang="en-US" altLang="ko-KR" sz="1600" kern="0" spc="-30" dirty="0">
                <a:solidFill>
                  <a:srgbClr val="000000"/>
                </a:solidFill>
                <a:effectLst/>
                <a:ea typeface="-윤명조120"/>
              </a:rPr>
              <a:t>(Kim et al., 2007</a:t>
            </a:r>
            <a:r>
              <a:rPr lang="en-US" altLang="ko-KR" sz="1600" kern="0" spc="-30" dirty="0">
                <a:solidFill>
                  <a:srgbClr val="000000"/>
                </a:solidFill>
                <a:ea typeface="-윤명조120"/>
              </a:rPr>
              <a:t>; </a:t>
            </a:r>
            <a:r>
              <a:rPr lang="en-US" altLang="ko-KR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Yahsi</a:t>
            </a:r>
            <a:r>
              <a:rPr lang="en-US" altLang="ko-KR" sz="1600" dirty="0">
                <a:solidFill>
                  <a:srgbClr val="222222"/>
                </a:solidFill>
                <a:latin typeface="Arial" panose="020B0604020202020204" pitchFamily="34" charset="0"/>
              </a:rPr>
              <a:t> et al.,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2019</a:t>
            </a:r>
            <a:r>
              <a:rPr lang="en-US" altLang="ko-KR" sz="1600" kern="0" spc="-30" dirty="0">
                <a:solidFill>
                  <a:srgbClr val="000000"/>
                </a:solidFill>
                <a:effectLst/>
                <a:ea typeface="-윤명조120"/>
              </a:rPr>
              <a:t>)</a:t>
            </a:r>
            <a:endParaRPr lang="ko-KR" altLang="en-US" sz="1600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20ED6192-EF4B-4B4F-40E5-7458EDE45AC1}"/>
              </a:ext>
            </a:extLst>
          </p:cNvPr>
          <p:cNvSpPr/>
          <p:nvPr/>
        </p:nvSpPr>
        <p:spPr>
          <a:xfrm>
            <a:off x="1017955" y="1333629"/>
            <a:ext cx="141258" cy="143796"/>
          </a:xfrm>
          <a:prstGeom prst="flowChartConnector">
            <a:avLst/>
          </a:prstGeom>
          <a:solidFill>
            <a:schemeClr val="accent1">
              <a:alpha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2D5B38A0-F1B4-0EFB-ADF2-A8353C11B3DB}"/>
              </a:ext>
            </a:extLst>
          </p:cNvPr>
          <p:cNvSpPr/>
          <p:nvPr/>
        </p:nvSpPr>
        <p:spPr>
          <a:xfrm>
            <a:off x="1017955" y="1813310"/>
            <a:ext cx="141258" cy="143796"/>
          </a:xfrm>
          <a:prstGeom prst="flowChartConnector">
            <a:avLst/>
          </a:prstGeom>
          <a:solidFill>
            <a:schemeClr val="accent1">
              <a:alpha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7850CE-DC82-DFAA-B9A1-E44A82493DE0}"/>
              </a:ext>
            </a:extLst>
          </p:cNvPr>
          <p:cNvSpPr txBox="1"/>
          <p:nvPr/>
        </p:nvSpPr>
        <p:spPr>
          <a:xfrm>
            <a:off x="1171661" y="1702627"/>
            <a:ext cx="8862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</a:t>
            </a:r>
            <a:r>
              <a:rPr lang="ko-KR" altLang="en-US" sz="2000" b="1" dirty="0"/>
              <a:t>탄소배출권 일일 가격 변동성을 고려하여 가격의 시장 고가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저가를 반영함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E15AC6-EBEB-1926-0B24-B0CFA0DEB40B}"/>
              </a:ext>
            </a:extLst>
          </p:cNvPr>
          <p:cNvSpPr txBox="1"/>
          <p:nvPr/>
        </p:nvSpPr>
        <p:spPr>
          <a:xfrm>
            <a:off x="0" y="5865490"/>
            <a:ext cx="28280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[1] Investing: https://www.investing.com/</a:t>
            </a:r>
            <a:endParaRPr lang="ko-KR" alt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56939F-A739-2B4B-C293-40226B723692}"/>
              </a:ext>
            </a:extLst>
          </p:cNvPr>
          <p:cNvSpPr txBox="1"/>
          <p:nvPr/>
        </p:nvSpPr>
        <p:spPr>
          <a:xfrm>
            <a:off x="-4588" y="6115121"/>
            <a:ext cx="5391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[4] EEX Power Indices: https://www.eex.com/en/market-data/power/indices</a:t>
            </a:r>
            <a:endParaRPr lang="en-US" altLang="ko-KR" sz="1100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50AE4F-A7F1-B9A1-79E7-7F6A77802964}"/>
              </a:ext>
            </a:extLst>
          </p:cNvPr>
          <p:cNvSpPr txBox="1"/>
          <p:nvPr/>
        </p:nvSpPr>
        <p:spPr>
          <a:xfrm>
            <a:off x="-4588" y="6355799"/>
            <a:ext cx="9133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[5] ECB Key Interest Rates: https://data.ecb.europa.eu/main-figures/ecb-interest-rates-and-exchange-rates/key-ecb-interest-rates</a:t>
            </a:r>
            <a:endParaRPr lang="en-US" altLang="ko-KR" sz="1100" kern="0" spc="0" dirty="0"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E30523-9C7F-9568-949E-36D193E1C34D}"/>
              </a:ext>
            </a:extLst>
          </p:cNvPr>
          <p:cNvSpPr txBox="1"/>
          <p:nvPr/>
        </p:nvSpPr>
        <p:spPr>
          <a:xfrm>
            <a:off x="-4588" y="6581001"/>
            <a:ext cx="9133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100" dirty="0"/>
              <a:t>[7] Eurostat GDP Data: https://ec.europa.eu/eurostat/databrowser/view/namq_10_gdp__custom_12512929/default/table?lang=en</a:t>
            </a:r>
            <a:endParaRPr lang="en-US" altLang="ko-KR" sz="1100" kern="0" spc="0" dirty="0">
              <a:effectLst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EEB6CDC-7F42-49B7-D42B-B994329B00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5075" y="200899"/>
            <a:ext cx="1856983" cy="564322"/>
          </a:xfrm>
          <a:prstGeom prst="rect">
            <a:avLst/>
          </a:prstGeom>
        </p:spPr>
      </p:pic>
      <p:sp>
        <p:nvSpPr>
          <p:cNvPr id="22" name="슬라이드 번호 개체 틀 4">
            <a:extLst>
              <a:ext uri="{FF2B5EF4-FFF2-40B4-BE49-F238E27FC236}">
                <a16:creationId xmlns:a16="http://schemas.microsoft.com/office/drawing/2014/main" id="{CF2647F9-F38B-A362-C012-368B7CC1B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6100" y="6492875"/>
            <a:ext cx="2743200" cy="365125"/>
          </a:xfrm>
        </p:spPr>
        <p:txBody>
          <a:bodyPr/>
          <a:lstStyle/>
          <a:p>
            <a:r>
              <a:rPr lang="en-US" altLang="ko-KR" sz="2000" b="1" dirty="0"/>
              <a:t>7/28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7698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C1826-42BB-8D45-BE3D-026F1EBD1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825A876-BCA0-C977-4E63-C9902A98846E}"/>
              </a:ext>
            </a:extLst>
          </p:cNvPr>
          <p:cNvSpPr/>
          <p:nvPr/>
        </p:nvSpPr>
        <p:spPr>
          <a:xfrm>
            <a:off x="285134" y="216309"/>
            <a:ext cx="6735425" cy="678425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accent1"/>
                </a:solidFill>
              </a:rPr>
              <a:t>연구 방법 </a:t>
            </a:r>
            <a:r>
              <a:rPr lang="en-US" altLang="ko-KR" sz="3600" b="1" dirty="0">
                <a:solidFill>
                  <a:schemeClr val="accent1"/>
                </a:solidFill>
              </a:rPr>
              <a:t>– </a:t>
            </a:r>
            <a:r>
              <a:rPr lang="en-US" altLang="ko-KR" sz="3200" b="1" dirty="0">
                <a:solidFill>
                  <a:schemeClr val="accent1"/>
                </a:solidFill>
              </a:rPr>
              <a:t>Feature engineering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CAB47-3960-7A11-96E3-0FF12C72ED51}"/>
              </a:ext>
            </a:extLst>
          </p:cNvPr>
          <p:cNvSpPr txBox="1"/>
          <p:nvPr/>
        </p:nvSpPr>
        <p:spPr>
          <a:xfrm>
            <a:off x="906032" y="1297183"/>
            <a:ext cx="4472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단순 상관계수는 다른 변수의 영향을 배제하지 않은 관계를 나타냄</a:t>
            </a:r>
            <a:endParaRPr lang="en-US" altLang="ko-KR" sz="2000" b="1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F9230FCA-5A5E-2766-33C7-F1E3BAD0319B}"/>
              </a:ext>
            </a:extLst>
          </p:cNvPr>
          <p:cNvSpPr/>
          <p:nvPr/>
        </p:nvSpPr>
        <p:spPr>
          <a:xfrm>
            <a:off x="730706" y="1420521"/>
            <a:ext cx="141258" cy="143796"/>
          </a:xfrm>
          <a:prstGeom prst="flowChartConnector">
            <a:avLst/>
          </a:prstGeom>
          <a:solidFill>
            <a:schemeClr val="accent1">
              <a:alpha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5BB3F05-603C-A5DA-E153-136AD3CAE3D0}"/>
              </a:ext>
            </a:extLst>
          </p:cNvPr>
          <p:cNvGrpSpPr/>
          <p:nvPr/>
        </p:nvGrpSpPr>
        <p:grpSpPr>
          <a:xfrm>
            <a:off x="537421" y="3741559"/>
            <a:ext cx="6239951" cy="2242606"/>
            <a:chOff x="5774453" y="938957"/>
            <a:chExt cx="5439708" cy="158929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82AFD530-237B-8F2E-01C7-95A9A1916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453" y="938957"/>
              <a:ext cx="5439708" cy="1589290"/>
            </a:xfrm>
            <a:prstGeom prst="rect">
              <a:avLst/>
            </a:prstGeom>
          </p:spPr>
        </p:pic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1134B968-78F6-15A0-9EF9-77436E38DE4A}"/>
                </a:ext>
              </a:extLst>
            </p:cNvPr>
            <p:cNvSpPr/>
            <p:nvPr/>
          </p:nvSpPr>
          <p:spPr>
            <a:xfrm>
              <a:off x="6480810" y="1177290"/>
              <a:ext cx="419100" cy="1098550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DD4F7EF4-B68E-2E93-D224-A7AEBF418DFD}"/>
                </a:ext>
              </a:extLst>
            </p:cNvPr>
            <p:cNvSpPr/>
            <p:nvPr/>
          </p:nvSpPr>
          <p:spPr>
            <a:xfrm>
              <a:off x="8726170" y="1177290"/>
              <a:ext cx="419100" cy="1098550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6D8E64A3-D327-50F4-9277-ABA177527AD6}"/>
                </a:ext>
              </a:extLst>
            </p:cNvPr>
            <p:cNvSpPr/>
            <p:nvPr/>
          </p:nvSpPr>
          <p:spPr>
            <a:xfrm>
              <a:off x="7823904" y="1177290"/>
              <a:ext cx="419100" cy="1098550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A8052760-3155-549C-86EC-85134356927A}"/>
                </a:ext>
              </a:extLst>
            </p:cNvPr>
            <p:cNvSpPr/>
            <p:nvPr/>
          </p:nvSpPr>
          <p:spPr>
            <a:xfrm>
              <a:off x="9617144" y="1177290"/>
              <a:ext cx="419100" cy="1098550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D4780436-5729-F880-2D67-2D380FC8D734}"/>
                </a:ext>
              </a:extLst>
            </p:cNvPr>
            <p:cNvSpPr/>
            <p:nvPr/>
          </p:nvSpPr>
          <p:spPr>
            <a:xfrm>
              <a:off x="6924744" y="1177290"/>
              <a:ext cx="419100" cy="1098550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EE2D27D9-1FED-2759-B2AB-5B9A46532BD2}"/>
              </a:ext>
            </a:extLst>
          </p:cNvPr>
          <p:cNvSpPr/>
          <p:nvPr/>
        </p:nvSpPr>
        <p:spPr>
          <a:xfrm>
            <a:off x="6913218" y="4601472"/>
            <a:ext cx="717140" cy="502920"/>
          </a:xfrm>
          <a:prstGeom prst="rightArrow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1">
                <a:shade val="15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4CE7DE6-31A0-29FD-36FD-EAC41EBD8427}"/>
                  </a:ext>
                </a:extLst>
              </p:cNvPr>
              <p:cNvSpPr txBox="1"/>
              <p:nvPr/>
            </p:nvSpPr>
            <p:spPr>
              <a:xfrm>
                <a:off x="6138787" y="1684053"/>
                <a:ext cx="4964938" cy="14148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140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limLoc m:val="subSup"/>
                                              <m:ctrlP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5"/>
                                                </m:rP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4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  <m:r>
                                                    <a:rPr lang="en-US" altLang="ko-KR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limLoc m:val="subSup"/>
                                              <m:ctrlP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5"/>
                                                </m:rP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1400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𝑌</m:t>
                                                  </m:r>
                                                  <m:r>
                                                    <a:rPr lang="en-US" altLang="ko-KR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altLang="ko-KR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4CE7DE6-31A0-29FD-36FD-EAC41EBD8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787" y="1684053"/>
                <a:ext cx="4964938" cy="14148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6FBF9E-5885-B462-8B79-B9883F0E0FE2}"/>
                  </a:ext>
                </a:extLst>
              </p:cNvPr>
              <p:cNvSpPr txBox="1"/>
              <p:nvPr/>
            </p:nvSpPr>
            <p:spPr>
              <a:xfrm>
                <a:off x="6028412" y="1297183"/>
                <a:ext cx="39106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𝑷𝒂𝒓𝒕𝒊𝒂𝒍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𝒄𝒐𝒓𝒓𝒆𝒍𝒂𝒕𝒊𝒐𝒏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𝒆𝒒𝒖𝒂𝒕𝒊𝒐𝒏</m:t>
                      </m:r>
                    </m:oMath>
                  </m:oMathPara>
                </a14:m>
                <a:endParaRPr lang="ko-KR" altLang="en-US" sz="2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6FBF9E-5885-B462-8B79-B9883F0E0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412" y="1297183"/>
                <a:ext cx="3910622" cy="307777"/>
              </a:xfrm>
              <a:prstGeom prst="rect">
                <a:avLst/>
              </a:prstGeom>
              <a:blipFill>
                <a:blip r:embed="rId5"/>
                <a:stretch>
                  <a:fillRect l="-156" r="-1560" b="-3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81878F67-DA70-7F70-8B1C-B754BBA589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6204" y="3805181"/>
            <a:ext cx="4038601" cy="20955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C7A704-862D-7E9F-769E-329BA5B10585}"/>
              </a:ext>
            </a:extLst>
          </p:cNvPr>
          <p:cNvSpPr txBox="1"/>
          <p:nvPr/>
        </p:nvSpPr>
        <p:spPr>
          <a:xfrm>
            <a:off x="1097777" y="2090104"/>
            <a:ext cx="42042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</a:t>
            </a:r>
            <a:r>
              <a:rPr lang="ko-KR" altLang="en-US" sz="2000" b="1" dirty="0"/>
              <a:t>선정한 인자의 </a:t>
            </a:r>
            <a:r>
              <a:rPr lang="en-US" altLang="ko-KR" sz="2000" b="1" dirty="0">
                <a:solidFill>
                  <a:srgbClr val="002060"/>
                </a:solidFill>
              </a:rPr>
              <a:t>Partial correlation</a:t>
            </a:r>
            <a:r>
              <a:rPr lang="ko-KR" altLang="en-US" sz="2000" b="1" dirty="0"/>
              <a:t>을 확인하여 각 변수가 </a:t>
            </a:r>
            <a:r>
              <a:rPr lang="en-US" altLang="ko-KR" sz="2000" b="1" dirty="0"/>
              <a:t>EUA</a:t>
            </a:r>
            <a:r>
              <a:rPr lang="ko-KR" altLang="en-US" sz="2000" b="1" dirty="0"/>
              <a:t>에 미치는 독립적인 영향을 평가함 </a:t>
            </a:r>
            <a:endParaRPr lang="ko-KR" altLang="en-US" sz="2000" dirty="0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BED37CD0-EE45-BA2A-3D09-A244005E9BC7}"/>
              </a:ext>
            </a:extLst>
          </p:cNvPr>
          <p:cNvSpPr/>
          <p:nvPr/>
        </p:nvSpPr>
        <p:spPr>
          <a:xfrm rot="19873511">
            <a:off x="861368" y="2127446"/>
            <a:ext cx="203200" cy="190099"/>
          </a:xfrm>
          <a:prstGeom prst="triangle">
            <a:avLst>
              <a:gd name="adj" fmla="val 50283"/>
            </a:avLst>
          </a:prstGeom>
          <a:solidFill>
            <a:srgbClr val="00B0F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0BBB413-C97D-EE80-0717-8F986A7210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5075" y="200899"/>
            <a:ext cx="1856983" cy="564322"/>
          </a:xfrm>
          <a:prstGeom prst="rect">
            <a:avLst/>
          </a:prstGeom>
        </p:spPr>
      </p:pic>
      <p:sp>
        <p:nvSpPr>
          <p:cNvPr id="14" name="슬라이드 번호 개체 틀 4">
            <a:extLst>
              <a:ext uri="{FF2B5EF4-FFF2-40B4-BE49-F238E27FC236}">
                <a16:creationId xmlns:a16="http://schemas.microsoft.com/office/drawing/2014/main" id="{7A8C504B-0863-7840-E9FC-2DED2B24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6100" y="6492875"/>
            <a:ext cx="2743200" cy="365125"/>
          </a:xfrm>
        </p:spPr>
        <p:txBody>
          <a:bodyPr/>
          <a:lstStyle/>
          <a:p>
            <a:r>
              <a:rPr lang="en-US" altLang="ko-KR" sz="2000" b="1" dirty="0"/>
              <a:t>8/28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7147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19013</TotalTime>
  <Words>3515</Words>
  <Application>Microsoft Office PowerPoint</Application>
  <PresentationFormat>와이드스크린</PresentationFormat>
  <Paragraphs>418</Paragraphs>
  <Slides>34</Slides>
  <Notes>24</Notes>
  <HiddenSlides>1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6" baseType="lpstr">
      <vt:lpstr>KoPubWorld돋움체 Bold</vt:lpstr>
      <vt:lpstr>Pretendard ExtraBold</vt:lpstr>
      <vt:lpstr>나눔고딕</vt:lpstr>
      <vt:lpstr>나눔고딕 ExtraBold</vt:lpstr>
      <vt:lpstr>나눔스퀘어 네오 OTF ExtraBold</vt:lpstr>
      <vt:lpstr>맑은 고딕</vt:lpstr>
      <vt:lpstr>-윤고딕140</vt:lpstr>
      <vt:lpstr>-윤명조120</vt:lpstr>
      <vt:lpstr>한양신명조</vt:lpstr>
      <vt:lpstr>Arial</vt:lpstr>
      <vt:lpstr>Cambria Math</vt:lpstr>
      <vt:lpstr>Office 테마</vt:lpstr>
      <vt:lpstr>순환신경망 기반 유럽 탄소배출권 미래 가격 예측 및 불확실성 평가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20241102 미팅</vt:lpstr>
      <vt:lpstr>CCUS, 수소 산업에서 탄소배출권 가격 예측이 필수적인 이유 20241103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seungwoo kang</dc:creator>
  <cp:lastModifiedBy>강승우</cp:lastModifiedBy>
  <cp:revision>590</cp:revision>
  <dcterms:created xsi:type="dcterms:W3CDTF">2024-10-14T02:33:52Z</dcterms:created>
  <dcterms:modified xsi:type="dcterms:W3CDTF">2024-11-06T14:01:13Z</dcterms:modified>
</cp:coreProperties>
</file>