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91" r:id="rId3"/>
    <p:sldId id="260" r:id="rId4"/>
    <p:sldId id="265" r:id="rId5"/>
    <p:sldId id="285" r:id="rId6"/>
    <p:sldId id="288" r:id="rId7"/>
    <p:sldId id="286" r:id="rId8"/>
    <p:sldId id="287" r:id="rId9"/>
    <p:sldId id="289" r:id="rId10"/>
    <p:sldId id="290" r:id="rId11"/>
    <p:sldId id="266" r:id="rId12"/>
    <p:sldId id="292" r:id="rId13"/>
    <p:sldId id="267" r:id="rId14"/>
    <p:sldId id="293" r:id="rId15"/>
    <p:sldId id="294" r:id="rId16"/>
    <p:sldId id="295" r:id="rId17"/>
    <p:sldId id="296" r:id="rId18"/>
    <p:sldId id="297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창동" initials="유" lastIdx="1" clrIdx="0">
    <p:extLst>
      <p:ext uri="{19B8F6BF-5375-455C-9EA6-DF929625EA0E}">
        <p15:presenceInfo xmlns:p15="http://schemas.microsoft.com/office/powerpoint/2012/main" userId="1dcdd5cce91e68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558ED5"/>
    <a:srgbClr val="BFBFBF"/>
    <a:srgbClr val="01661B"/>
    <a:srgbClr val="0000FF"/>
    <a:srgbClr val="6D38FF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6" autoAdjust="0"/>
    <p:restoredTop sz="96469" autoAdjust="0"/>
  </p:normalViewPr>
  <p:slideViewPr>
    <p:cSldViewPr>
      <p:cViewPr varScale="1">
        <p:scale>
          <a:sx n="102" d="100"/>
          <a:sy n="102" d="100"/>
        </p:scale>
        <p:origin x="165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393C8-61AD-4002-8BC1-00F2BBB4E76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61219-5C3E-4A55-BD80-16D08350A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15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88F1-2177-4974-8289-BC303F498D7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7384"/>
            <a:ext cx="9144032" cy="642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6732240" y="6309324"/>
            <a:ext cx="21336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D39262-B491-4869-BA95-D6A6C727505B}" type="slidenum">
              <a:rPr lang="ko-KR" altLang="en-US" sz="75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sz="75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제목 1"/>
          <p:cNvSpPr txBox="1">
            <a:spLocks/>
          </p:cNvSpPr>
          <p:nvPr userDrawn="1"/>
        </p:nvSpPr>
        <p:spPr>
          <a:xfrm>
            <a:off x="542926" y="-8632"/>
            <a:ext cx="8616920" cy="27462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defRPr/>
            </a:pPr>
            <a:endParaRPr lang="ko-KR" altLang="en-US" sz="135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663038"/>
            <a:ext cx="9144000" cy="221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E:\Pictures\1879535096_ea2b2dbb_logo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3433" y="6210304"/>
            <a:ext cx="468283" cy="35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 userDrawn="1"/>
        </p:nvSpPr>
        <p:spPr>
          <a:xfrm>
            <a:off x="1073433" y="6210300"/>
            <a:ext cx="468283" cy="406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2" name="Picture 1" descr="D:\data\KAIST logo.png"/>
          <p:cNvPicPr>
            <a:picLocks noChangeAspect="1" noChangeArrowheads="1"/>
          </p:cNvPicPr>
          <p:nvPr userDrawn="1"/>
        </p:nvPicPr>
        <p:blipFill>
          <a:blip r:embed="rId5" cstate="print"/>
          <a:srcRect l="11345" t="54573" r="19327" b="30285"/>
          <a:stretch>
            <a:fillRect/>
          </a:stretch>
        </p:blipFill>
        <p:spPr bwMode="auto">
          <a:xfrm>
            <a:off x="25566" y="6238879"/>
            <a:ext cx="1074094" cy="331993"/>
          </a:xfrm>
          <a:prstGeom prst="rect">
            <a:avLst/>
          </a:prstGeom>
          <a:noFill/>
        </p:spPr>
      </p:pic>
      <p:sp>
        <p:nvSpPr>
          <p:cNvPr id="13" name="제목 1"/>
          <p:cNvSpPr txBox="1">
            <a:spLocks/>
          </p:cNvSpPr>
          <p:nvPr userDrawn="1"/>
        </p:nvSpPr>
        <p:spPr>
          <a:xfrm>
            <a:off x="409576" y="6617078"/>
            <a:ext cx="8616920" cy="27462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/>
            </a:pPr>
            <a:endParaRPr lang="ko-KR" altLang="en-US" sz="9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AFD6-1084-4F93-AAC9-AD5E09E1E745}" type="datetimeFigureOut">
              <a:rPr lang="ko-KR" altLang="en-US" smtClean="0"/>
              <a:t>2023-10-13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58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AFD6-1084-4F93-AAC9-AD5E09E1E74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88F1-2177-4974-8289-BC303F498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7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AFD6-1084-4F93-AAC9-AD5E09E1E74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88F1-2177-4974-8289-BC303F498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73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AFD6-1084-4F93-AAC9-AD5E09E1E74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88F1-2177-4974-8289-BC303F498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83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AFD6-1084-4F93-AAC9-AD5E09E1E74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88F1-2177-4974-8289-BC303F498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87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AFD6-1084-4F93-AAC9-AD5E09E1E74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88F1-2177-4974-8289-BC303F498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91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AFD6-1084-4F93-AAC9-AD5E09E1E74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88F1-2177-4974-8289-BC303F498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36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AFD6-1084-4F93-AAC9-AD5E09E1E74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88F1-2177-4974-8289-BC303F498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AFD6-1084-4F93-AAC9-AD5E09E1E74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88F1-2177-4974-8289-BC303F498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02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AFD6-1084-4F93-AAC9-AD5E09E1E74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88F1-2177-4974-8289-BC303F498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58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AFD6-1084-4F93-AAC9-AD5E09E1E74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88F1-2177-4974-8289-BC303F498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37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D88F1-2177-4974-8289-BC303F498D7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32" y="-27384"/>
            <a:ext cx="9144032" cy="642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6732240" y="6309324"/>
            <a:ext cx="21336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D39262-B491-4869-BA95-D6A6C727505B}" type="slidenum">
              <a:rPr lang="ko-KR" altLang="en-US" sz="75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sz="75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제목 1"/>
          <p:cNvSpPr txBox="1">
            <a:spLocks/>
          </p:cNvSpPr>
          <p:nvPr userDrawn="1"/>
        </p:nvSpPr>
        <p:spPr>
          <a:xfrm>
            <a:off x="542926" y="-8632"/>
            <a:ext cx="8616920" cy="27462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defRPr/>
            </a:pPr>
            <a:endParaRPr lang="ko-KR" altLang="en-US" sz="135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663038"/>
            <a:ext cx="9144000" cy="221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0" descr="E:\Pictures\1879535096_ea2b2dbb_logo.jp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73433" y="6210304"/>
            <a:ext cx="468283" cy="35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" descr="D:\data\KAIST logo.png"/>
          <p:cNvPicPr>
            <a:picLocks noChangeAspect="1" noChangeArrowheads="1"/>
          </p:cNvPicPr>
          <p:nvPr userDrawn="1"/>
        </p:nvPicPr>
        <p:blipFill>
          <a:blip r:embed="rId16" cstate="print"/>
          <a:srcRect l="11345" t="54573" r="19327" b="30285"/>
          <a:stretch>
            <a:fillRect/>
          </a:stretch>
        </p:blipFill>
        <p:spPr bwMode="auto">
          <a:xfrm>
            <a:off x="25566" y="6238879"/>
            <a:ext cx="1074094" cy="331993"/>
          </a:xfrm>
          <a:prstGeom prst="rect">
            <a:avLst/>
          </a:prstGeom>
          <a:noFill/>
        </p:spPr>
      </p:pic>
      <p:sp>
        <p:nvSpPr>
          <p:cNvPr id="14" name="제목 1"/>
          <p:cNvSpPr txBox="1">
            <a:spLocks/>
          </p:cNvSpPr>
          <p:nvPr userDrawn="1"/>
        </p:nvSpPr>
        <p:spPr>
          <a:xfrm>
            <a:off x="409576" y="6617078"/>
            <a:ext cx="8616920" cy="27462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/>
            </a:pPr>
            <a:endParaRPr lang="ko-KR" altLang="en-US" sz="9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1073433" y="6210300"/>
            <a:ext cx="468283" cy="406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0AFD6-1084-4F93-AAC9-AD5E09E1E745}" type="datetimeFigureOut">
              <a:rPr lang="ko-KR" altLang="en-US" smtClean="0"/>
              <a:t>2023-10-13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69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783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tags" Target="../tags/tag3.xml"/><Relationship Id="rId21" Type="http://schemas.openxmlformats.org/officeDocument/2006/relationships/image" Target="../media/image30.png"/><Relationship Id="rId7" Type="http://schemas.openxmlformats.org/officeDocument/2006/relationships/tags" Target="../tags/tag7.xml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tags" Target="../tags/tag2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5" Type="http://schemas.openxmlformats.org/officeDocument/2006/relationships/image" Target="../media/image24.png"/><Relationship Id="rId10" Type="http://schemas.openxmlformats.org/officeDocument/2006/relationships/tags" Target="../tags/tag10.xml"/><Relationship Id="rId19" Type="http://schemas.openxmlformats.org/officeDocument/2006/relationships/image" Target="../media/image28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26" Type="http://schemas.openxmlformats.org/officeDocument/2006/relationships/image" Target="../media/image43.png"/><Relationship Id="rId21" Type="http://schemas.openxmlformats.org/officeDocument/2006/relationships/image" Target="../media/image38.png"/><Relationship Id="rId34" Type="http://schemas.openxmlformats.org/officeDocument/2006/relationships/image" Target="../media/image51.png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5" Type="http://schemas.openxmlformats.org/officeDocument/2006/relationships/image" Target="../media/image42.png"/><Relationship Id="rId33" Type="http://schemas.openxmlformats.org/officeDocument/2006/relationships/image" Target="../media/image50.png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46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24" Type="http://schemas.openxmlformats.org/officeDocument/2006/relationships/image" Target="../media/image41.png"/><Relationship Id="rId32" Type="http://schemas.openxmlformats.org/officeDocument/2006/relationships/image" Target="../media/image49.png"/><Relationship Id="rId37" Type="http://schemas.openxmlformats.org/officeDocument/2006/relationships/image" Target="../media/image54.png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23" Type="http://schemas.openxmlformats.org/officeDocument/2006/relationships/image" Target="../media/image40.png"/><Relationship Id="rId28" Type="http://schemas.openxmlformats.org/officeDocument/2006/relationships/image" Target="../media/image45.png"/><Relationship Id="rId36" Type="http://schemas.openxmlformats.org/officeDocument/2006/relationships/image" Target="../media/image53.png"/><Relationship Id="rId10" Type="http://schemas.openxmlformats.org/officeDocument/2006/relationships/tags" Target="../tags/tag20.xml"/><Relationship Id="rId19" Type="http://schemas.openxmlformats.org/officeDocument/2006/relationships/tags" Target="../tags/tag29.xml"/><Relationship Id="rId31" Type="http://schemas.openxmlformats.org/officeDocument/2006/relationships/image" Target="../media/image48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Relationship Id="rId22" Type="http://schemas.openxmlformats.org/officeDocument/2006/relationships/image" Target="../media/image39.png"/><Relationship Id="rId27" Type="http://schemas.openxmlformats.org/officeDocument/2006/relationships/image" Target="../media/image44.png"/><Relationship Id="rId30" Type="http://schemas.openxmlformats.org/officeDocument/2006/relationships/image" Target="../media/image47.png"/><Relationship Id="rId35" Type="http://schemas.openxmlformats.org/officeDocument/2006/relationships/image" Target="../media/image52.png"/><Relationship Id="rId8" Type="http://schemas.openxmlformats.org/officeDocument/2006/relationships/tags" Target="../tags/tag18.xml"/><Relationship Id="rId3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" TargetMode="Externa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drive/1Vm8MOwmeQLrylwKzB6i3fsoj0JWaeVm6?usp=sharing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817694" y="1646803"/>
            <a:ext cx="557296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50" b="1" dirty="0">
                <a:solidFill>
                  <a:srgbClr val="00B0F0"/>
                </a:solidFill>
                <a:latin typeface="+mn-ea"/>
              </a:rPr>
              <a:t>RNN </a:t>
            </a:r>
            <a:r>
              <a:rPr lang="ko-KR" altLang="en-US" sz="4050" b="1" dirty="0">
                <a:solidFill>
                  <a:srgbClr val="00B0F0"/>
                </a:solidFill>
                <a:latin typeface="+mn-ea"/>
              </a:rPr>
              <a:t>실습</a:t>
            </a:r>
            <a:endParaRPr lang="ko-KR" altLang="en-US" sz="40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18943" y="3915055"/>
            <a:ext cx="177048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latin typeface="+mn-ea"/>
              </a:rPr>
              <a:t>TA:</a:t>
            </a:r>
            <a:r>
              <a:rPr lang="ko-KR" altLang="en-US" sz="1500" dirty="0">
                <a:latin typeface="+mn-ea"/>
              </a:rPr>
              <a:t> 홍지우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윤은섭</a:t>
            </a:r>
            <a:endParaRPr lang="en-US" altLang="ko-KR" sz="1500" dirty="0">
              <a:latin typeface="+mn-ea"/>
            </a:endParaRPr>
          </a:p>
          <a:p>
            <a:pPr algn="ctr"/>
            <a:r>
              <a:rPr lang="en-US" altLang="ko-KR" sz="1500" dirty="0">
                <a:latin typeface="+mn-ea"/>
              </a:rPr>
              <a:t>Professor: </a:t>
            </a:r>
            <a:r>
              <a:rPr lang="ko-KR" altLang="en-US" sz="1500" dirty="0" err="1">
                <a:latin typeface="+mn-ea"/>
              </a:rPr>
              <a:t>유창동</a:t>
            </a:r>
            <a:endParaRPr lang="en-US" altLang="ko-KR" sz="1500" dirty="0">
              <a:latin typeface="+mn-ea"/>
            </a:endParaRPr>
          </a:p>
          <a:p>
            <a:pPr algn="ctr"/>
            <a:r>
              <a:rPr lang="en-US" altLang="ko-KR" sz="1500" dirty="0">
                <a:latin typeface="+mn-ea"/>
              </a:rPr>
              <a:t>KAIST U-AIM Lab</a:t>
            </a:r>
            <a:endParaRPr lang="ko-KR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2783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E12C87C-3D41-42CA-98C6-5570660DE656}"/>
              </a:ext>
            </a:extLst>
          </p:cNvPr>
          <p:cNvSpPr txBox="1">
            <a:spLocks/>
          </p:cNvSpPr>
          <p:nvPr/>
        </p:nvSpPr>
        <p:spPr>
          <a:xfrm>
            <a:off x="323528" y="332656"/>
            <a:ext cx="2386608" cy="1143000"/>
          </a:xfrm>
          <a:prstGeom prst="rect">
            <a:avLst/>
          </a:prstGeom>
        </p:spPr>
        <p:txBody>
          <a:bodyPr/>
          <a:lstStyle>
            <a:lvl1pPr algn="ctr" defTabSz="685783" rtl="0" eaLnBrk="1" latinLnBrk="1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실습 </a:t>
            </a:r>
            <a:r>
              <a:rPr lang="en-US" altLang="ko-KR" dirty="0"/>
              <a:t>Part 2</a:t>
            </a:r>
            <a:endParaRPr lang="ko-KR" altLang="en-US" dirty="0"/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EFCAC751-0BED-4D81-88C3-14A5F23B55AE}"/>
              </a:ext>
            </a:extLst>
          </p:cNvPr>
          <p:cNvSpPr/>
          <p:nvPr/>
        </p:nvSpPr>
        <p:spPr>
          <a:xfrm>
            <a:off x="2710136" y="2420888"/>
            <a:ext cx="2448272" cy="2376264"/>
          </a:xfrm>
          <a:prstGeom prst="cube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852F6-9109-4A89-A7BF-8723667174C7}"/>
              </a:ext>
            </a:extLst>
          </p:cNvPr>
          <p:cNvSpPr txBox="1"/>
          <p:nvPr/>
        </p:nvSpPr>
        <p:spPr>
          <a:xfrm>
            <a:off x="1341984" y="3717032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 of training data = 8544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3113E-0961-4285-8FE9-B4B6FFD31500}"/>
              </a:ext>
            </a:extLst>
          </p:cNvPr>
          <p:cNvSpPr txBox="1"/>
          <p:nvPr/>
        </p:nvSpPr>
        <p:spPr>
          <a:xfrm>
            <a:off x="2976409" y="288255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Length = 16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634E4A-2468-4268-8F6F-365797358192}"/>
              </a:ext>
            </a:extLst>
          </p:cNvPr>
          <p:cNvSpPr txBox="1"/>
          <p:nvPr/>
        </p:nvSpPr>
        <p:spPr>
          <a:xfrm>
            <a:off x="1630016" y="226606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Word vector length = 300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01EDB6-0338-4C3B-952D-6272F8DC0D26}"/>
              </a:ext>
            </a:extLst>
          </p:cNvPr>
          <p:cNvSpPr txBox="1"/>
          <p:nvPr/>
        </p:nvSpPr>
        <p:spPr>
          <a:xfrm>
            <a:off x="395536" y="1250287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With what we have done, our training data now can be viewed as a 3d tensor of the shape (# of training data, length, word vector length)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3617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3678" y="404664"/>
            <a:ext cx="8229600" cy="706090"/>
          </a:xfrm>
        </p:spPr>
        <p:txBody>
          <a:bodyPr/>
          <a:lstStyle/>
          <a:p>
            <a:pPr algn="l"/>
            <a:r>
              <a:rPr lang="en-US" altLang="ko-KR" dirty="0"/>
              <a:t>RNN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83568" y="1484784"/>
            <a:ext cx="7886700" cy="4351338"/>
          </a:xfrm>
        </p:spPr>
        <p:txBody>
          <a:bodyPr/>
          <a:lstStyle/>
          <a:p>
            <a:r>
              <a:rPr lang="en-US" altLang="ko-KR" sz="2400" dirty="0"/>
              <a:t>Recurrent Neural Networks (RNNs)</a:t>
            </a:r>
          </a:p>
          <a:p>
            <a:pPr lvl="1"/>
            <a:r>
              <a:rPr lang="en-US" altLang="ko-KR" sz="2000" dirty="0"/>
              <a:t>a family of neural networks for processing sequential data.</a:t>
            </a:r>
          </a:p>
          <a:p>
            <a:pPr lvl="1"/>
            <a:r>
              <a:rPr lang="en-US" altLang="ko-KR" sz="2000" dirty="0"/>
              <a:t>can process sequence of variable length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A simple Recurrent Neural Network (SRN):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823351" y="3827044"/>
            <a:ext cx="7024336" cy="1944508"/>
            <a:chOff x="211480" y="4433541"/>
            <a:chExt cx="7024336" cy="1944508"/>
          </a:xfrm>
        </p:grpSpPr>
        <p:pic>
          <p:nvPicPr>
            <p:cNvPr id="7" name="그림 6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0260" y="6075154"/>
              <a:ext cx="4156710" cy="302895"/>
            </a:xfrm>
            <a:prstGeom prst="rect">
              <a:avLst/>
            </a:prstGeom>
          </p:spPr>
        </p:pic>
        <p:sp>
          <p:nvSpPr>
            <p:cNvPr id="8" name="타원 7"/>
            <p:cNvSpPr/>
            <p:nvPr/>
          </p:nvSpPr>
          <p:spPr>
            <a:xfrm>
              <a:off x="3881363" y="5338747"/>
              <a:ext cx="533851" cy="538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z</a:t>
              </a:r>
              <a:endParaRPr lang="ko-KR" altLang="en-US" dirty="0"/>
            </a:p>
          </p:txBody>
        </p:sp>
        <p:pic>
          <p:nvPicPr>
            <p:cNvPr id="9" name="그림 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5451" y="5504656"/>
              <a:ext cx="390525" cy="228600"/>
            </a:xfrm>
            <a:prstGeom prst="rect">
              <a:avLst/>
            </a:prstGeom>
          </p:spPr>
        </p:pic>
        <p:sp>
          <p:nvSpPr>
            <p:cNvPr id="10" name="타원 9"/>
            <p:cNvSpPr/>
            <p:nvPr/>
          </p:nvSpPr>
          <p:spPr>
            <a:xfrm>
              <a:off x="2915816" y="4437112"/>
              <a:ext cx="533851" cy="538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z</a:t>
              </a:r>
              <a:endParaRPr lang="ko-KR" altLang="en-US" dirty="0"/>
            </a:p>
          </p:txBody>
        </p:sp>
        <p:pic>
          <p:nvPicPr>
            <p:cNvPr id="11" name="그림 10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824" y="4581128"/>
              <a:ext cx="392430" cy="228600"/>
            </a:xfrm>
            <a:prstGeom prst="rect">
              <a:avLst/>
            </a:prstGeom>
          </p:spPr>
        </p:pic>
        <p:sp>
          <p:nvSpPr>
            <p:cNvPr id="12" name="타원 11"/>
            <p:cNvSpPr/>
            <p:nvPr/>
          </p:nvSpPr>
          <p:spPr>
            <a:xfrm>
              <a:off x="4829335" y="5338748"/>
              <a:ext cx="533851" cy="538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z</a:t>
              </a:r>
              <a:endParaRPr lang="ko-KR" altLang="en-US" dirty="0"/>
            </a:p>
          </p:txBody>
        </p:sp>
        <p:pic>
          <p:nvPicPr>
            <p:cNvPr id="13" name="그림 12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040" y="5504656"/>
              <a:ext cx="390525" cy="228600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6701965" y="5338747"/>
              <a:ext cx="533851" cy="538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z</a:t>
              </a:r>
              <a:endParaRPr lang="ko-KR" altLang="en-US" dirty="0"/>
            </a:p>
          </p:txBody>
        </p:sp>
        <p:pic>
          <p:nvPicPr>
            <p:cNvPr id="15" name="그림 14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1334" y="5504495"/>
              <a:ext cx="401955" cy="228600"/>
            </a:xfrm>
            <a:prstGeom prst="rect">
              <a:avLst/>
            </a:prstGeom>
          </p:spPr>
        </p:pic>
        <p:sp>
          <p:nvSpPr>
            <p:cNvPr id="16" name="타원 15"/>
            <p:cNvSpPr/>
            <p:nvPr/>
          </p:nvSpPr>
          <p:spPr>
            <a:xfrm>
              <a:off x="3881363" y="4437112"/>
              <a:ext cx="533851" cy="538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z</a:t>
              </a:r>
              <a:endParaRPr lang="ko-KR" altLang="en-US" dirty="0"/>
            </a:p>
          </p:txBody>
        </p:sp>
        <p:pic>
          <p:nvPicPr>
            <p:cNvPr id="17" name="그림 1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6230" y="4581128"/>
              <a:ext cx="392430" cy="228600"/>
            </a:xfrm>
            <a:prstGeom prst="rect">
              <a:avLst/>
            </a:prstGeom>
          </p:spPr>
        </p:pic>
        <p:sp>
          <p:nvSpPr>
            <p:cNvPr id="18" name="타원 17"/>
            <p:cNvSpPr/>
            <p:nvPr/>
          </p:nvSpPr>
          <p:spPr>
            <a:xfrm>
              <a:off x="4829335" y="4437112"/>
              <a:ext cx="533851" cy="538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z</a:t>
              </a:r>
              <a:endParaRPr lang="ko-KR" altLang="en-US" dirty="0"/>
            </a:p>
          </p:txBody>
        </p:sp>
        <p:pic>
          <p:nvPicPr>
            <p:cNvPr id="19" name="그림 18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650" y="4581128"/>
              <a:ext cx="392430" cy="228600"/>
            </a:xfrm>
            <a:prstGeom prst="rect">
              <a:avLst/>
            </a:prstGeom>
          </p:spPr>
        </p:pic>
        <p:sp>
          <p:nvSpPr>
            <p:cNvPr id="20" name="타원 19"/>
            <p:cNvSpPr/>
            <p:nvPr/>
          </p:nvSpPr>
          <p:spPr>
            <a:xfrm>
              <a:off x="6701965" y="4437112"/>
              <a:ext cx="533851" cy="538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z</a:t>
              </a:r>
              <a:endParaRPr lang="ko-KR" altLang="en-US" dirty="0"/>
            </a:p>
          </p:txBody>
        </p:sp>
        <p:pic>
          <p:nvPicPr>
            <p:cNvPr id="21" name="그림 20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0428" y="4581128"/>
              <a:ext cx="403860" cy="228600"/>
            </a:xfrm>
            <a:prstGeom prst="rect">
              <a:avLst/>
            </a:prstGeom>
          </p:spPr>
        </p:pic>
        <p:cxnSp>
          <p:nvCxnSpPr>
            <p:cNvPr id="22" name="직선 화살표 연결선 21"/>
            <p:cNvCxnSpPr>
              <a:stCxn id="10" idx="6"/>
              <a:endCxn id="16" idx="2"/>
            </p:cNvCxnSpPr>
            <p:nvPr/>
          </p:nvCxnSpPr>
          <p:spPr>
            <a:xfrm>
              <a:off x="3449667" y="4706295"/>
              <a:ext cx="431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6" idx="6"/>
              <a:endCxn id="18" idx="2"/>
            </p:cNvCxnSpPr>
            <p:nvPr/>
          </p:nvCxnSpPr>
          <p:spPr>
            <a:xfrm>
              <a:off x="4415213" y="4706295"/>
              <a:ext cx="41412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8" idx="0"/>
              <a:endCxn id="16" idx="4"/>
            </p:cNvCxnSpPr>
            <p:nvPr/>
          </p:nvCxnSpPr>
          <p:spPr>
            <a:xfrm flipV="1">
              <a:off x="4148288" y="4975477"/>
              <a:ext cx="0" cy="3632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8" idx="6"/>
            </p:cNvCxnSpPr>
            <p:nvPr/>
          </p:nvCxnSpPr>
          <p:spPr>
            <a:xfrm>
              <a:off x="5363186" y="4706295"/>
              <a:ext cx="40443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endCxn id="20" idx="2"/>
            </p:cNvCxnSpPr>
            <p:nvPr/>
          </p:nvCxnSpPr>
          <p:spPr>
            <a:xfrm>
              <a:off x="6368272" y="4706295"/>
              <a:ext cx="3336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12" idx="0"/>
              <a:endCxn id="18" idx="4"/>
            </p:cNvCxnSpPr>
            <p:nvPr/>
          </p:nvCxnSpPr>
          <p:spPr>
            <a:xfrm flipV="1">
              <a:off x="5096260" y="4975477"/>
              <a:ext cx="0" cy="3632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4" idx="0"/>
              <a:endCxn id="20" idx="4"/>
            </p:cNvCxnSpPr>
            <p:nvPr/>
          </p:nvCxnSpPr>
          <p:spPr>
            <a:xfrm flipV="1">
              <a:off x="6968891" y="4975477"/>
              <a:ext cx="0" cy="3632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/>
            <p:cNvSpPr/>
            <p:nvPr/>
          </p:nvSpPr>
          <p:spPr>
            <a:xfrm>
              <a:off x="5834362" y="5204081"/>
              <a:ext cx="33366" cy="33648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6084634" y="5204081"/>
              <a:ext cx="33366" cy="33648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6334906" y="5204081"/>
              <a:ext cx="33366" cy="33648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6440" y="546490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Input</a:t>
              </a:r>
              <a:endParaRPr lang="ko-KR" alt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1480" y="4552404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Hidden</a:t>
              </a:r>
              <a:endParaRPr lang="ko-KR" altLang="en-US" sz="1400" dirty="0"/>
            </a:p>
          </p:txBody>
        </p:sp>
        <p:sp>
          <p:nvSpPr>
            <p:cNvPr id="34" name="타원 33"/>
            <p:cNvSpPr/>
            <p:nvPr/>
          </p:nvSpPr>
          <p:spPr>
            <a:xfrm>
              <a:off x="1199226" y="5335176"/>
              <a:ext cx="533851" cy="538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z</a:t>
              </a:r>
              <a:endParaRPr lang="ko-KR" altLang="en-US" dirty="0"/>
            </a:p>
          </p:txBody>
        </p:sp>
        <p:pic>
          <p:nvPicPr>
            <p:cNvPr id="35" name="그림 34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3314" y="5501085"/>
              <a:ext cx="365760" cy="228600"/>
            </a:xfrm>
            <a:prstGeom prst="rect">
              <a:avLst/>
            </a:prstGeom>
          </p:spPr>
        </p:pic>
        <p:sp>
          <p:nvSpPr>
            <p:cNvPr id="36" name="타원 35"/>
            <p:cNvSpPr/>
            <p:nvPr/>
          </p:nvSpPr>
          <p:spPr>
            <a:xfrm>
              <a:off x="1199226" y="4433541"/>
              <a:ext cx="533851" cy="538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z</a:t>
              </a:r>
              <a:endParaRPr lang="ko-KR" altLang="en-US" dirty="0"/>
            </a:p>
          </p:txBody>
        </p:sp>
        <p:pic>
          <p:nvPicPr>
            <p:cNvPr id="37" name="그림 36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093" y="4577557"/>
              <a:ext cx="367665" cy="228600"/>
            </a:xfrm>
            <a:prstGeom prst="rect">
              <a:avLst/>
            </a:prstGeom>
          </p:spPr>
        </p:pic>
        <p:cxnSp>
          <p:nvCxnSpPr>
            <p:cNvPr id="38" name="직선 화살표 연결선 37"/>
            <p:cNvCxnSpPr>
              <a:stCxn id="34" idx="0"/>
              <a:endCxn id="36" idx="4"/>
            </p:cNvCxnSpPr>
            <p:nvPr/>
          </p:nvCxnSpPr>
          <p:spPr>
            <a:xfrm flipV="1">
              <a:off x="1466151" y="4971906"/>
              <a:ext cx="0" cy="3632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톱니 모양의 오른쪽 화살표 38"/>
            <p:cNvSpPr/>
            <p:nvPr/>
          </p:nvSpPr>
          <p:spPr>
            <a:xfrm>
              <a:off x="2076587" y="5037452"/>
              <a:ext cx="576064" cy="232175"/>
            </a:xfrm>
            <a:prstGeom prst="notchedRightArrow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37066" y="4797033"/>
              <a:ext cx="6014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unfold</a:t>
              </a:r>
              <a:endParaRPr lang="ko-KR" altLang="en-US" sz="1200" dirty="0"/>
            </a:p>
          </p:txBody>
        </p:sp>
        <p:cxnSp>
          <p:nvCxnSpPr>
            <p:cNvPr id="41" name="구부러진 연결선 40"/>
            <p:cNvCxnSpPr>
              <a:stCxn id="36" idx="7"/>
              <a:endCxn id="36" idx="1"/>
            </p:cNvCxnSpPr>
            <p:nvPr/>
          </p:nvCxnSpPr>
          <p:spPr>
            <a:xfrm rot="16200000" flipV="1">
              <a:off x="1466152" y="4323638"/>
              <a:ext cx="12700" cy="377489"/>
            </a:xfrm>
            <a:prstGeom prst="curvedConnector3">
              <a:avLst>
                <a:gd name="adj1" fmla="val 242080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602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9E48638-FDB3-4D62-B309-BC1BA6171A47}"/>
              </a:ext>
            </a:extLst>
          </p:cNvPr>
          <p:cNvSpPr txBox="1">
            <a:spLocks/>
          </p:cNvSpPr>
          <p:nvPr/>
        </p:nvSpPr>
        <p:spPr>
          <a:xfrm>
            <a:off x="323528" y="332656"/>
            <a:ext cx="2386608" cy="648072"/>
          </a:xfrm>
          <a:prstGeom prst="rect">
            <a:avLst/>
          </a:prstGeom>
        </p:spPr>
        <p:txBody>
          <a:bodyPr/>
          <a:lstStyle>
            <a:lvl1pPr algn="ctr" defTabSz="685783" rtl="0" eaLnBrk="1" latinLnBrk="1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실습 </a:t>
            </a:r>
            <a:r>
              <a:rPr lang="en-US" altLang="ko-KR" dirty="0"/>
              <a:t>Part 3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912C3-3CA1-44F8-9400-0978B04D3CAD}"/>
              </a:ext>
            </a:extLst>
          </p:cNvPr>
          <p:cNvSpPr txBox="1"/>
          <p:nvPr/>
        </p:nvSpPr>
        <p:spPr>
          <a:xfrm>
            <a:off x="251520" y="1340768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 this section, you will be asked to implement a vanilla RNN and perform text classification with it.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E18679-B354-490F-8084-3517A449E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276872"/>
            <a:ext cx="1080120" cy="12122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568E1A9-4600-4944-B105-DB9B6B139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276872"/>
            <a:ext cx="3936665" cy="15981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2E1751-4001-485C-8D7C-3B068164D248}"/>
              </a:ext>
            </a:extLst>
          </p:cNvPr>
          <p:cNvSpPr txBox="1"/>
          <p:nvPr/>
        </p:nvSpPr>
        <p:spPr>
          <a:xfrm>
            <a:off x="539552" y="4365104"/>
            <a:ext cx="651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There are </a:t>
            </a:r>
            <a:r>
              <a:rPr lang="en-US" altLang="ko-KR" dirty="0">
                <a:solidFill>
                  <a:srgbClr val="FF0000"/>
                </a:solidFill>
              </a:rPr>
              <a:t>5 lines of code </a:t>
            </a:r>
            <a:r>
              <a:rPr lang="en-US" altLang="ko-KR" dirty="0"/>
              <a:t>you need to add 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076C1EF-F8A5-4615-AF05-D1D8E362E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4854914"/>
            <a:ext cx="1999690" cy="132463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58960D1-E7F5-4A25-9CA1-9B59B10A3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3344" y="4846625"/>
            <a:ext cx="4320480" cy="72899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555E455-4C14-4D90-8915-27A7D67FED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3344" y="5610405"/>
            <a:ext cx="2581635" cy="27626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FD4B44-4BBC-4C7E-B3D5-BFEC070AA795}"/>
              </a:ext>
            </a:extLst>
          </p:cNvPr>
          <p:cNvSpPr/>
          <p:nvPr/>
        </p:nvSpPr>
        <p:spPr>
          <a:xfrm>
            <a:off x="5327621" y="1987164"/>
            <a:ext cx="179556" cy="2242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082C46-9637-4A3E-888D-AB317967AFCD}"/>
              </a:ext>
            </a:extLst>
          </p:cNvPr>
          <p:cNvSpPr/>
          <p:nvPr/>
        </p:nvSpPr>
        <p:spPr>
          <a:xfrm>
            <a:off x="5507177" y="1987099"/>
            <a:ext cx="179556" cy="2242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931BCA3-14BD-498E-9E5E-FEEDCF48F727}"/>
              </a:ext>
            </a:extLst>
          </p:cNvPr>
          <p:cNvCxnSpPr>
            <a:cxnSpLocks/>
          </p:cNvCxnSpPr>
          <p:nvPr/>
        </p:nvCxnSpPr>
        <p:spPr>
          <a:xfrm flipV="1">
            <a:off x="5507177" y="2220119"/>
            <a:ext cx="0" cy="200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328660-8F59-4D8C-AA70-BFA19AF0BDB4}"/>
                  </a:ext>
                </a:extLst>
              </p:cNvPr>
              <p:cNvSpPr txBox="1"/>
              <p:nvPr/>
            </p:nvSpPr>
            <p:spPr>
              <a:xfrm>
                <a:off x="5701303" y="1926043"/>
                <a:ext cx="7453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output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328660-8F59-4D8C-AA70-BFA19AF0B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303" y="1926043"/>
                <a:ext cx="745396" cy="276999"/>
              </a:xfrm>
              <a:prstGeom prst="rect">
                <a:avLst/>
              </a:prstGeom>
              <a:blipFill>
                <a:blip r:embed="rId7"/>
                <a:stretch>
                  <a:fillRect l="-7317" r="-8130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그림 30">
            <a:extLst>
              <a:ext uri="{FF2B5EF4-FFF2-40B4-BE49-F238E27FC236}">
                <a16:creationId xmlns:a16="http://schemas.microsoft.com/office/drawing/2014/main" id="{F5D735EA-41B3-4FB0-8B12-574E17C56D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3815" y="3824283"/>
            <a:ext cx="1819529" cy="4763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FA2AB7-9651-4661-B26C-44D943FBF9CC}"/>
              </a:ext>
            </a:extLst>
          </p:cNvPr>
          <p:cNvSpPr txBox="1"/>
          <p:nvPr/>
        </p:nvSpPr>
        <p:spPr>
          <a:xfrm>
            <a:off x="989602" y="6154213"/>
            <a:ext cx="56166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Hint: </a:t>
            </a:r>
            <a:r>
              <a:rPr lang="en-US" sz="800" dirty="0" err="1">
                <a:solidFill>
                  <a:srgbClr val="FF0000"/>
                </a:solidFill>
              </a:rPr>
              <a:t>nn.Linear</a:t>
            </a:r>
            <a:r>
              <a:rPr lang="en-US" sz="800" dirty="0">
                <a:solidFill>
                  <a:srgbClr val="FF0000"/>
                </a:solidFill>
              </a:rPr>
              <a:t>(input dimension, output dimension)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0E9D46-B744-4269-9C1E-71BB2527FFDB}"/>
              </a:ext>
            </a:extLst>
          </p:cNvPr>
          <p:cNvSpPr txBox="1"/>
          <p:nvPr/>
        </p:nvSpPr>
        <p:spPr>
          <a:xfrm>
            <a:off x="3876036" y="5949280"/>
            <a:ext cx="5160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Hint: Suppose you have a layer defined as “</a:t>
            </a:r>
            <a:r>
              <a:rPr lang="en-US" sz="800" dirty="0" err="1">
                <a:solidFill>
                  <a:srgbClr val="FF0000"/>
                </a:solidFill>
              </a:rPr>
              <a:t>self.layer</a:t>
            </a:r>
            <a:r>
              <a:rPr lang="en-US" sz="800" dirty="0">
                <a:solidFill>
                  <a:srgbClr val="FF0000"/>
                </a:solidFill>
              </a:rPr>
              <a:t> = </a:t>
            </a:r>
            <a:r>
              <a:rPr lang="en-US" sz="800" dirty="0" err="1">
                <a:solidFill>
                  <a:srgbClr val="FF0000"/>
                </a:solidFill>
              </a:rPr>
              <a:t>nn.Linear</a:t>
            </a:r>
            <a:r>
              <a:rPr lang="en-US" sz="800" dirty="0">
                <a:solidFill>
                  <a:srgbClr val="FF0000"/>
                </a:solidFill>
              </a:rPr>
              <a:t>(input dimension, output dimension)</a:t>
            </a:r>
          </a:p>
          <a:p>
            <a:r>
              <a:rPr lang="en-US" sz="800" dirty="0">
                <a:solidFill>
                  <a:srgbClr val="FF0000"/>
                </a:solidFill>
              </a:rPr>
              <a:t>Then, you input to the layer and get the output as “output = </a:t>
            </a:r>
            <a:r>
              <a:rPr lang="en-US" sz="800" dirty="0" err="1">
                <a:solidFill>
                  <a:srgbClr val="FF0000"/>
                </a:solidFill>
              </a:rPr>
              <a:t>self.layer</a:t>
            </a:r>
            <a:r>
              <a:rPr lang="en-US" sz="800" dirty="0">
                <a:solidFill>
                  <a:srgbClr val="FF0000"/>
                </a:solidFill>
              </a:rPr>
              <a:t>(input)”.</a:t>
            </a:r>
          </a:p>
          <a:p>
            <a:r>
              <a:rPr lang="en-US" sz="800" dirty="0">
                <a:solidFill>
                  <a:srgbClr val="FF0000"/>
                </a:solidFill>
              </a:rPr>
              <a:t>Also, if you need activation function like sigmoid or tanh you do “output = </a:t>
            </a:r>
            <a:r>
              <a:rPr lang="en-US" sz="800" dirty="0" err="1">
                <a:solidFill>
                  <a:srgbClr val="FF0000"/>
                </a:solidFill>
              </a:rPr>
              <a:t>torch.sigmoid</a:t>
            </a:r>
            <a:r>
              <a:rPr lang="en-US" sz="800" dirty="0">
                <a:solidFill>
                  <a:srgbClr val="FF0000"/>
                </a:solidFill>
              </a:rPr>
              <a:t>(</a:t>
            </a:r>
            <a:r>
              <a:rPr lang="en-US" sz="800" dirty="0" err="1">
                <a:solidFill>
                  <a:srgbClr val="FF0000"/>
                </a:solidFill>
              </a:rPr>
              <a:t>self.layer</a:t>
            </a:r>
            <a:r>
              <a:rPr lang="en-US" sz="800" dirty="0">
                <a:solidFill>
                  <a:srgbClr val="FF0000"/>
                </a:solidFill>
              </a:rPr>
              <a:t>(input))”</a:t>
            </a:r>
          </a:p>
        </p:txBody>
      </p:sp>
    </p:spTree>
    <p:extLst>
      <p:ext uri="{BB962C8B-B14F-4D97-AF65-F5344CB8AC3E}">
        <p14:creationId xmlns:p14="http://schemas.microsoft.com/office/powerpoint/2010/main" val="3769664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3678" y="404664"/>
            <a:ext cx="8229600" cy="706090"/>
          </a:xfrm>
        </p:spPr>
        <p:txBody>
          <a:bodyPr/>
          <a:lstStyle/>
          <a:p>
            <a:pPr algn="l"/>
            <a:r>
              <a:rPr lang="en-US" altLang="ko-KR" dirty="0"/>
              <a:t>LSTM</a:t>
            </a:r>
            <a:endParaRPr lang="ko-KR" altLang="en-US" dirty="0"/>
          </a:p>
        </p:txBody>
      </p:sp>
      <p:grpSp>
        <p:nvGrpSpPr>
          <p:cNvPr id="43" name="그룹 42"/>
          <p:cNvGrpSpPr/>
          <p:nvPr/>
        </p:nvGrpSpPr>
        <p:grpSpPr>
          <a:xfrm>
            <a:off x="1448887" y="4509184"/>
            <a:ext cx="576000" cy="576000"/>
            <a:chOff x="1731795" y="5034365"/>
            <a:chExt cx="576000" cy="576000"/>
          </a:xfrm>
        </p:grpSpPr>
        <p:sp>
          <p:nvSpPr>
            <p:cNvPr id="44" name="타원 43"/>
            <p:cNvSpPr/>
            <p:nvPr/>
          </p:nvSpPr>
          <p:spPr>
            <a:xfrm>
              <a:off x="1731795" y="5034365"/>
              <a:ext cx="576000" cy="57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z</a:t>
              </a:r>
              <a:endParaRPr lang="ko-KR" altLang="en-US" dirty="0"/>
            </a:p>
          </p:txBody>
        </p:sp>
        <p:pic>
          <p:nvPicPr>
            <p:cNvPr id="45" name="그림 44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0258" y="5279383"/>
              <a:ext cx="219075" cy="150495"/>
            </a:xfrm>
            <a:prstGeom prst="rect">
              <a:avLst/>
            </a:prstGeom>
          </p:spPr>
        </p:pic>
      </p:grpSp>
      <p:grpSp>
        <p:nvGrpSpPr>
          <p:cNvPr id="46" name="그룹 45"/>
          <p:cNvGrpSpPr/>
          <p:nvPr/>
        </p:nvGrpSpPr>
        <p:grpSpPr>
          <a:xfrm>
            <a:off x="2308260" y="3195243"/>
            <a:ext cx="576000" cy="576000"/>
            <a:chOff x="2185676" y="5105364"/>
            <a:chExt cx="576000" cy="576000"/>
          </a:xfrm>
        </p:grpSpPr>
        <p:sp>
          <p:nvSpPr>
            <p:cNvPr id="47" name="타원 46"/>
            <p:cNvSpPr/>
            <p:nvPr/>
          </p:nvSpPr>
          <p:spPr>
            <a:xfrm>
              <a:off x="2185676" y="5105364"/>
              <a:ext cx="576000" cy="57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z</a:t>
              </a:r>
              <a:endParaRPr lang="ko-KR" altLang="en-US" dirty="0"/>
            </a:p>
          </p:txBody>
        </p:sp>
        <p:pic>
          <p:nvPicPr>
            <p:cNvPr id="48" name="그림 47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0265" y="5306837"/>
              <a:ext cx="148590" cy="217170"/>
            </a:xfrm>
            <a:prstGeom prst="rect">
              <a:avLst/>
            </a:prstGeom>
          </p:spPr>
        </p:pic>
      </p:grpSp>
      <p:grpSp>
        <p:nvGrpSpPr>
          <p:cNvPr id="49" name="그룹 48"/>
          <p:cNvGrpSpPr/>
          <p:nvPr/>
        </p:nvGrpSpPr>
        <p:grpSpPr>
          <a:xfrm>
            <a:off x="3425440" y="3199977"/>
            <a:ext cx="576000" cy="576000"/>
            <a:chOff x="3295263" y="5110098"/>
            <a:chExt cx="576000" cy="576000"/>
          </a:xfrm>
        </p:grpSpPr>
        <p:sp>
          <p:nvSpPr>
            <p:cNvPr id="50" name="타원 49"/>
            <p:cNvSpPr/>
            <p:nvPr/>
          </p:nvSpPr>
          <p:spPr>
            <a:xfrm>
              <a:off x="3295263" y="5110098"/>
              <a:ext cx="576000" cy="57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z</a:t>
              </a:r>
              <a:endParaRPr lang="ko-KR" altLang="en-US" dirty="0"/>
            </a:p>
          </p:txBody>
        </p:sp>
        <p:pic>
          <p:nvPicPr>
            <p:cNvPr id="51" name="그림 50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561" y="5294153"/>
              <a:ext cx="137160" cy="215265"/>
            </a:xfrm>
            <a:prstGeom prst="rect">
              <a:avLst/>
            </a:prstGeom>
          </p:spPr>
        </p:pic>
      </p:grpSp>
      <p:grpSp>
        <p:nvGrpSpPr>
          <p:cNvPr id="52" name="그룹 51"/>
          <p:cNvGrpSpPr/>
          <p:nvPr/>
        </p:nvGrpSpPr>
        <p:grpSpPr>
          <a:xfrm>
            <a:off x="4542620" y="3195243"/>
            <a:ext cx="576000" cy="576000"/>
            <a:chOff x="4404850" y="5105364"/>
            <a:chExt cx="576000" cy="576000"/>
          </a:xfrm>
        </p:grpSpPr>
        <p:sp>
          <p:nvSpPr>
            <p:cNvPr id="53" name="타원 52"/>
            <p:cNvSpPr/>
            <p:nvPr/>
          </p:nvSpPr>
          <p:spPr>
            <a:xfrm>
              <a:off x="4404850" y="5105364"/>
              <a:ext cx="576000" cy="57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z</a:t>
              </a:r>
              <a:endParaRPr lang="ko-KR" altLang="en-US" dirty="0"/>
            </a:p>
          </p:txBody>
        </p:sp>
        <p:pic>
          <p:nvPicPr>
            <p:cNvPr id="54" name="그림 53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9610" y="5343683"/>
              <a:ext cx="205740" cy="165735"/>
            </a:xfrm>
            <a:prstGeom prst="rect">
              <a:avLst/>
            </a:prstGeom>
          </p:spPr>
        </p:pic>
      </p:grpSp>
      <p:sp>
        <p:nvSpPr>
          <p:cNvPr id="55" name="직사각형 54"/>
          <p:cNvSpPr/>
          <p:nvPr/>
        </p:nvSpPr>
        <p:spPr>
          <a:xfrm>
            <a:off x="1718887" y="404124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꺾인 연결선 55"/>
          <p:cNvCxnSpPr>
            <a:stCxn id="55" idx="3"/>
            <a:endCxn id="47" idx="4"/>
          </p:cNvCxnSpPr>
          <p:nvPr/>
        </p:nvCxnSpPr>
        <p:spPr>
          <a:xfrm flipV="1">
            <a:off x="1754887" y="3771243"/>
            <a:ext cx="841373" cy="28800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55" idx="3"/>
            <a:endCxn id="50" idx="4"/>
          </p:cNvCxnSpPr>
          <p:nvPr/>
        </p:nvCxnSpPr>
        <p:spPr>
          <a:xfrm flipV="1">
            <a:off x="1754887" y="3775977"/>
            <a:ext cx="1958553" cy="28326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55" idx="3"/>
            <a:endCxn id="53" idx="4"/>
          </p:cNvCxnSpPr>
          <p:nvPr/>
        </p:nvCxnSpPr>
        <p:spPr>
          <a:xfrm flipV="1">
            <a:off x="1754887" y="3771243"/>
            <a:ext cx="3075733" cy="28800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4" idx="0"/>
          </p:cNvCxnSpPr>
          <p:nvPr/>
        </p:nvCxnSpPr>
        <p:spPr>
          <a:xfrm flipV="1">
            <a:off x="1736887" y="4071579"/>
            <a:ext cx="0" cy="437605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그림 5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542" y="1570257"/>
            <a:ext cx="252000" cy="250119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38" y="1568634"/>
            <a:ext cx="253365" cy="253365"/>
          </a:xfrm>
          <a:prstGeom prst="rect">
            <a:avLst/>
          </a:prstGeom>
        </p:spPr>
      </p:pic>
      <p:cxnSp>
        <p:nvCxnSpPr>
          <p:cNvPr id="62" name="직선 화살표 연결선 61"/>
          <p:cNvCxnSpPr>
            <a:stCxn id="72" idx="6"/>
          </p:cNvCxnSpPr>
          <p:nvPr/>
        </p:nvCxnSpPr>
        <p:spPr>
          <a:xfrm>
            <a:off x="1192740" y="1695316"/>
            <a:ext cx="128780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7" idx="0"/>
            <a:endCxn id="60" idx="2"/>
          </p:cNvCxnSpPr>
          <p:nvPr/>
        </p:nvCxnSpPr>
        <p:spPr>
          <a:xfrm flipV="1">
            <a:off x="2596260" y="1820376"/>
            <a:ext cx="10282" cy="13748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20" y="2641932"/>
            <a:ext cx="252000" cy="250119"/>
          </a:xfrm>
          <a:prstGeom prst="rect">
            <a:avLst/>
          </a:prstGeom>
        </p:spPr>
      </p:pic>
      <p:cxnSp>
        <p:nvCxnSpPr>
          <p:cNvPr id="65" name="직선 화살표 연결선 64"/>
          <p:cNvCxnSpPr/>
          <p:nvPr/>
        </p:nvCxnSpPr>
        <p:spPr>
          <a:xfrm>
            <a:off x="2732542" y="1695316"/>
            <a:ext cx="19565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V="1">
            <a:off x="4830620" y="1821999"/>
            <a:ext cx="1" cy="819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50" idx="0"/>
            <a:endCxn id="64" idx="1"/>
          </p:cNvCxnSpPr>
          <p:nvPr/>
        </p:nvCxnSpPr>
        <p:spPr>
          <a:xfrm rot="5400000" flipH="1" flipV="1">
            <a:off x="3992538" y="2487895"/>
            <a:ext cx="432985" cy="99118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V="1">
            <a:off x="4830620" y="2892051"/>
            <a:ext cx="0" cy="3031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610489" y="3771243"/>
            <a:ext cx="576000" cy="57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pic>
        <p:nvPicPr>
          <p:cNvPr id="70" name="그림 6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84" y="3952563"/>
            <a:ext cx="470535" cy="213360"/>
          </a:xfrm>
          <a:prstGeom prst="rect">
            <a:avLst/>
          </a:prstGeom>
        </p:spPr>
      </p:pic>
      <p:cxnSp>
        <p:nvCxnSpPr>
          <p:cNvPr id="71" name="직선 화살표 연결선 70"/>
          <p:cNvCxnSpPr>
            <a:stCxn id="69" idx="6"/>
            <a:endCxn id="55" idx="1"/>
          </p:cNvCxnSpPr>
          <p:nvPr/>
        </p:nvCxnSpPr>
        <p:spPr>
          <a:xfrm>
            <a:off x="1186489" y="4059243"/>
            <a:ext cx="53239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616740" y="1407316"/>
            <a:ext cx="576000" cy="57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pic>
        <p:nvPicPr>
          <p:cNvPr id="73" name="그림 7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14" y="1619116"/>
            <a:ext cx="438150" cy="152400"/>
          </a:xfrm>
          <a:prstGeom prst="rect">
            <a:avLst/>
          </a:prstGeom>
        </p:spPr>
      </p:pic>
      <p:sp>
        <p:nvSpPr>
          <p:cNvPr id="74" name="타원 73"/>
          <p:cNvSpPr/>
          <p:nvPr/>
        </p:nvSpPr>
        <p:spPr>
          <a:xfrm>
            <a:off x="7884432" y="3771243"/>
            <a:ext cx="576000" cy="57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pic>
        <p:nvPicPr>
          <p:cNvPr id="75" name="그림 7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942" y="3964899"/>
            <a:ext cx="220980" cy="213360"/>
          </a:xfrm>
          <a:prstGeom prst="rect">
            <a:avLst/>
          </a:prstGeom>
        </p:spPr>
      </p:pic>
      <p:sp>
        <p:nvSpPr>
          <p:cNvPr id="76" name="타원 75"/>
          <p:cNvSpPr/>
          <p:nvPr/>
        </p:nvSpPr>
        <p:spPr>
          <a:xfrm>
            <a:off x="7884432" y="1407316"/>
            <a:ext cx="576000" cy="57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pic>
        <p:nvPicPr>
          <p:cNvPr id="77" name="그림 7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135" y="1619116"/>
            <a:ext cx="188595" cy="152400"/>
          </a:xfrm>
          <a:prstGeom prst="rect">
            <a:avLst/>
          </a:prstGeom>
        </p:spPr>
      </p:pic>
      <p:cxnSp>
        <p:nvCxnSpPr>
          <p:cNvPr id="78" name="직선 화살표 연결선 77"/>
          <p:cNvCxnSpPr>
            <a:endCxn id="76" idx="2"/>
          </p:cNvCxnSpPr>
          <p:nvPr/>
        </p:nvCxnSpPr>
        <p:spPr>
          <a:xfrm flipV="1">
            <a:off x="5018629" y="1695316"/>
            <a:ext cx="286580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그림 7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476" y="2641932"/>
            <a:ext cx="252000" cy="250119"/>
          </a:xfrm>
          <a:prstGeom prst="rect">
            <a:avLst/>
          </a:prstGeom>
        </p:spPr>
      </p:pic>
      <p:cxnSp>
        <p:nvCxnSpPr>
          <p:cNvPr id="80" name="꺾인 연결선 79"/>
          <p:cNvCxnSpPr>
            <a:stCxn id="79" idx="2"/>
            <a:endCxn id="74" idx="2"/>
          </p:cNvCxnSpPr>
          <p:nvPr/>
        </p:nvCxnSpPr>
        <p:spPr>
          <a:xfrm rot="16200000" flipH="1">
            <a:off x="6835858" y="3010669"/>
            <a:ext cx="1167192" cy="92995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그룹 80"/>
          <p:cNvGrpSpPr/>
          <p:nvPr/>
        </p:nvGrpSpPr>
        <p:grpSpPr>
          <a:xfrm>
            <a:off x="5659799" y="3187646"/>
            <a:ext cx="576000" cy="576000"/>
            <a:chOff x="6190357" y="3817602"/>
            <a:chExt cx="576000" cy="576000"/>
          </a:xfrm>
        </p:grpSpPr>
        <p:sp>
          <p:nvSpPr>
            <p:cNvPr id="82" name="타원 81"/>
            <p:cNvSpPr/>
            <p:nvPr/>
          </p:nvSpPr>
          <p:spPr>
            <a:xfrm>
              <a:off x="6190357" y="3817602"/>
              <a:ext cx="576000" cy="57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z</a:t>
              </a:r>
              <a:endParaRPr lang="ko-KR" altLang="en-US" dirty="0"/>
            </a:p>
          </p:txBody>
        </p:sp>
        <p:pic>
          <p:nvPicPr>
            <p:cNvPr id="83" name="그림 82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5117" y="4055921"/>
              <a:ext cx="205740" cy="154305"/>
            </a:xfrm>
            <a:prstGeom prst="rect">
              <a:avLst/>
            </a:prstGeom>
          </p:spPr>
        </p:pic>
      </p:grpSp>
      <p:cxnSp>
        <p:nvCxnSpPr>
          <p:cNvPr id="84" name="꺾인 연결선 83"/>
          <p:cNvCxnSpPr>
            <a:stCxn id="55" idx="3"/>
            <a:endCxn id="82" idx="4"/>
          </p:cNvCxnSpPr>
          <p:nvPr/>
        </p:nvCxnSpPr>
        <p:spPr>
          <a:xfrm flipV="1">
            <a:off x="1754887" y="3763646"/>
            <a:ext cx="4192912" cy="29559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82" idx="0"/>
            <a:endCxn id="79" idx="1"/>
          </p:cNvCxnSpPr>
          <p:nvPr/>
        </p:nvCxnSpPr>
        <p:spPr>
          <a:xfrm rot="5400000" flipH="1" flipV="1">
            <a:off x="6177810" y="2536981"/>
            <a:ext cx="420654" cy="88067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6936476" y="1677316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/>
          <p:cNvCxnSpPr>
            <a:stCxn id="86" idx="2"/>
            <a:endCxn id="79" idx="0"/>
          </p:cNvCxnSpPr>
          <p:nvPr/>
        </p:nvCxnSpPr>
        <p:spPr>
          <a:xfrm>
            <a:off x="6954476" y="1713316"/>
            <a:ext cx="0" cy="928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그림 8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16" y="5247317"/>
            <a:ext cx="3594735" cy="266700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25" y="5633102"/>
            <a:ext cx="3444240" cy="255270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" y="5983159"/>
            <a:ext cx="3966210" cy="266700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353" y="5601967"/>
            <a:ext cx="3596640" cy="255270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691" y="5957739"/>
            <a:ext cx="2021205" cy="255270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690" y="5235232"/>
            <a:ext cx="2423160" cy="2286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-15406" y="1479872"/>
            <a:ext cx="489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cell</a:t>
            </a:r>
            <a:br>
              <a:rPr lang="en-US" altLang="ko-KR" sz="1100" dirty="0"/>
            </a:br>
            <a:r>
              <a:rPr lang="en-US" altLang="ko-KR" sz="1100" dirty="0"/>
              <a:t>state</a:t>
            </a:r>
            <a:endParaRPr lang="ko-KR" altLang="en-US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-8791" y="3861048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hidden</a:t>
            </a:r>
            <a:br>
              <a:rPr lang="en-US" altLang="ko-KR" sz="1100" dirty="0"/>
            </a:br>
            <a:r>
              <a:rPr lang="en-US" altLang="ko-KR" sz="1100" dirty="0"/>
              <a:t>state</a:t>
            </a:r>
            <a:endParaRPr lang="ko-KR" alt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902089" y="4688457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input</a:t>
            </a:r>
            <a:endParaRPr lang="ko-KR" altLang="en-US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1768032" y="3289914"/>
            <a:ext cx="5437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forget</a:t>
            </a:r>
            <a:br>
              <a:rPr lang="en-US" altLang="ko-KR" sz="1100" dirty="0"/>
            </a:br>
            <a:r>
              <a:rPr lang="en-US" altLang="ko-KR" sz="1100" dirty="0"/>
              <a:t>gate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2929032" y="3272533"/>
            <a:ext cx="490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input</a:t>
            </a:r>
            <a:br>
              <a:rPr lang="en-US" altLang="ko-KR" sz="1100" dirty="0"/>
            </a:br>
            <a:r>
              <a:rPr lang="en-US" altLang="ko-KR" sz="1100" dirty="0"/>
              <a:t>gate</a:t>
            </a:r>
            <a:endParaRPr lang="ko-KR" altLang="en-US" sz="1100" dirty="0"/>
          </a:p>
        </p:txBody>
      </p:sp>
      <p:sp>
        <p:nvSpPr>
          <p:cNvPr id="99" name="TextBox 98"/>
          <p:cNvSpPr txBox="1"/>
          <p:nvPr/>
        </p:nvSpPr>
        <p:spPr>
          <a:xfrm>
            <a:off x="4071657" y="3272533"/>
            <a:ext cx="490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cell</a:t>
            </a:r>
            <a:br>
              <a:rPr lang="en-US" altLang="ko-KR" sz="1100" dirty="0"/>
            </a:br>
            <a:r>
              <a:rPr lang="en-US" altLang="ko-KR" sz="1100" dirty="0"/>
              <a:t>input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5054022" y="1393414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cell update</a:t>
            </a:r>
            <a:endParaRPr lang="ko-KR" altLang="en-US" sz="11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148329" y="3289914"/>
            <a:ext cx="5757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output</a:t>
            </a:r>
            <a:br>
              <a:rPr lang="en-US" altLang="ko-KR" sz="1100" dirty="0"/>
            </a:br>
            <a:r>
              <a:rPr lang="en-US" altLang="ko-KR" sz="1100" dirty="0"/>
              <a:t>gate</a:t>
            </a:r>
            <a:endParaRPr lang="ko-KR" altLang="en-US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733218" y="4128517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hidden update</a:t>
            </a:r>
            <a:endParaRPr lang="ko-KR" altLang="en-US" sz="11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037850" y="4459401"/>
            <a:ext cx="39485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if f = 1, information from the previous cell state </a:t>
            </a:r>
            <a:br>
              <a:rPr lang="en-US" altLang="ko-KR" sz="1400" dirty="0"/>
            </a:br>
            <a:r>
              <a:rPr lang="en-US" altLang="ko-KR" sz="1400" dirty="0"/>
              <a:t>can pass through this step unchanged. </a:t>
            </a:r>
          </a:p>
          <a:p>
            <a:r>
              <a:rPr lang="en-US" altLang="ko-KR" sz="1400" dirty="0"/>
              <a:t>(gradient = 1, no vanishing gradient)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139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74" grpId="0" animBg="1"/>
      <p:bldP spid="76" grpId="0" animBg="1"/>
      <p:bldP spid="86" grpId="0" animBg="1"/>
      <p:bldP spid="97" grpId="0"/>
      <p:bldP spid="98" grpId="0"/>
      <p:bldP spid="99" grpId="0"/>
      <p:bldP spid="100" grpId="0"/>
      <p:bldP spid="101" grpId="0"/>
      <p:bldP spid="102" grpId="0"/>
      <p:bldP spid="10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FCAD9E-2DC8-41C2-AF89-6ADBB597F409}"/>
              </a:ext>
            </a:extLst>
          </p:cNvPr>
          <p:cNvSpPr txBox="1">
            <a:spLocks/>
          </p:cNvSpPr>
          <p:nvPr/>
        </p:nvSpPr>
        <p:spPr>
          <a:xfrm>
            <a:off x="323528" y="332656"/>
            <a:ext cx="2386608" cy="648072"/>
          </a:xfrm>
          <a:prstGeom prst="rect">
            <a:avLst/>
          </a:prstGeom>
        </p:spPr>
        <p:txBody>
          <a:bodyPr/>
          <a:lstStyle>
            <a:lvl1pPr algn="ctr" defTabSz="685783" rtl="0" eaLnBrk="1" latinLnBrk="1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실습 </a:t>
            </a:r>
            <a:r>
              <a:rPr lang="en-US" altLang="ko-KR" dirty="0"/>
              <a:t>Part 4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9396C8-C83D-4FFF-B150-315A41E4DB1A}"/>
              </a:ext>
            </a:extLst>
          </p:cNvPr>
          <p:cNvSpPr txBox="1"/>
          <p:nvPr/>
        </p:nvSpPr>
        <p:spPr>
          <a:xfrm>
            <a:off x="179512" y="1268760"/>
            <a:ext cx="8856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 this section, you will be asked to implement a LSTM and perform text classification with it.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8B7A78-3180-4207-963F-175691001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1990525"/>
            <a:ext cx="2664295" cy="17606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348852-485C-475B-A9D1-2399829C2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352" y="1860389"/>
            <a:ext cx="3122263" cy="196225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0DBA8020-0A83-4B38-9E36-581CAF55A821}"/>
              </a:ext>
            </a:extLst>
          </p:cNvPr>
          <p:cNvGrpSpPr/>
          <p:nvPr/>
        </p:nvGrpSpPr>
        <p:grpSpPr>
          <a:xfrm>
            <a:off x="251520" y="3640937"/>
            <a:ext cx="4224675" cy="277000"/>
            <a:chOff x="285468" y="3973617"/>
            <a:chExt cx="4224675" cy="27700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D551458-C297-47D2-9B05-701DB7275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484" y="4034139"/>
              <a:ext cx="96424" cy="18408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D2B8386-7121-4DE6-BB81-89E96348EC75}"/>
                </a:ext>
              </a:extLst>
            </p:cNvPr>
            <p:cNvSpPr txBox="1"/>
            <p:nvPr/>
          </p:nvSpPr>
          <p:spPr>
            <a:xfrm>
              <a:off x="477696" y="3973618"/>
              <a:ext cx="40324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is an element-wise multiplication)</a:t>
              </a:r>
              <a:endParaRPr lang="ko-KR" altLang="en-US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4A2079F-AE9F-4CF1-B519-7D0FD449BE48}"/>
                </a:ext>
              </a:extLst>
            </p:cNvPr>
            <p:cNvSpPr txBox="1"/>
            <p:nvPr/>
          </p:nvSpPr>
          <p:spPr>
            <a:xfrm>
              <a:off x="285468" y="3973617"/>
              <a:ext cx="1440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(</a:t>
              </a:r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2A63529-917A-4C37-A41D-329179BFEFBB}"/>
              </a:ext>
            </a:extLst>
          </p:cNvPr>
          <p:cNvSpPr txBox="1"/>
          <p:nvPr/>
        </p:nvSpPr>
        <p:spPr>
          <a:xfrm>
            <a:off x="200596" y="4016483"/>
            <a:ext cx="651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There are </a:t>
            </a:r>
            <a:r>
              <a:rPr lang="en-US" altLang="ko-KR" dirty="0">
                <a:solidFill>
                  <a:srgbClr val="FF0000"/>
                </a:solidFill>
              </a:rPr>
              <a:t>16 lines of code </a:t>
            </a:r>
            <a:r>
              <a:rPr lang="en-US" altLang="ko-KR" dirty="0"/>
              <a:t>you need to add 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06BBC60-7C24-4D0C-82BF-A6DC0B2DC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632" y="4393557"/>
            <a:ext cx="1966966" cy="210077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490D311-9878-4BA8-B6CC-77A9506BEC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7590" y="4358500"/>
            <a:ext cx="3213524" cy="1976133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017419F4-7480-4CCE-A062-A45E25695FEA}"/>
              </a:ext>
            </a:extLst>
          </p:cNvPr>
          <p:cNvGrpSpPr/>
          <p:nvPr/>
        </p:nvGrpSpPr>
        <p:grpSpPr>
          <a:xfrm>
            <a:off x="3438160" y="2195186"/>
            <a:ext cx="1537109" cy="646331"/>
            <a:chOff x="3438160" y="2195186"/>
            <a:chExt cx="1537109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0B16027-570E-41DA-9B59-F9C43AE918AF}"/>
                    </a:ext>
                  </a:extLst>
                </p:cNvPr>
                <p:cNvSpPr txBox="1"/>
                <p:nvPr/>
              </p:nvSpPr>
              <p:spPr>
                <a:xfrm>
                  <a:off x="3561997" y="2208477"/>
                  <a:ext cx="1413272" cy="5765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𝑠𝑖𝑔𝑚𝑜𝑖𝑑</m:t>
                        </m:r>
                      </m:oMath>
                    </m:oMathPara>
                  </a14:m>
                  <a:endParaRPr lang="en-US" altLang="ko-KR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𝑡𝑎𝑛h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0B16027-570E-41DA-9B59-F9C43AE918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1997" y="2208477"/>
                  <a:ext cx="1413272" cy="576568"/>
                </a:xfrm>
                <a:prstGeom prst="rect">
                  <a:avLst/>
                </a:prstGeom>
                <a:blipFill>
                  <a:blip r:embed="rId7"/>
                  <a:stretch>
                    <a:fillRect l="-4310" b="-631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C8C2EA5-CE13-4B16-94C3-D803DCBDBFC7}"/>
                </a:ext>
              </a:extLst>
            </p:cNvPr>
            <p:cNvSpPr/>
            <p:nvPr/>
          </p:nvSpPr>
          <p:spPr>
            <a:xfrm>
              <a:off x="3438160" y="2195186"/>
              <a:ext cx="15121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8D9E501-B8BB-47F9-9B94-D6AB366B68BA}"/>
              </a:ext>
            </a:extLst>
          </p:cNvPr>
          <p:cNvSpPr txBox="1"/>
          <p:nvPr/>
        </p:nvSpPr>
        <p:spPr>
          <a:xfrm>
            <a:off x="1100696" y="6453336"/>
            <a:ext cx="56166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Hint: </a:t>
            </a:r>
            <a:r>
              <a:rPr lang="en-US" sz="800" dirty="0" err="1">
                <a:solidFill>
                  <a:srgbClr val="FF0000"/>
                </a:solidFill>
              </a:rPr>
              <a:t>nn.Linear</a:t>
            </a:r>
            <a:r>
              <a:rPr lang="en-US" sz="800" dirty="0">
                <a:solidFill>
                  <a:srgbClr val="FF0000"/>
                </a:solidFill>
              </a:rPr>
              <a:t>(input dimension, output dimension)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BC5D88-FB4C-40D1-9CE0-BC05C6771127}"/>
              </a:ext>
            </a:extLst>
          </p:cNvPr>
          <p:cNvSpPr txBox="1"/>
          <p:nvPr/>
        </p:nvSpPr>
        <p:spPr>
          <a:xfrm>
            <a:off x="3918907" y="6256374"/>
            <a:ext cx="5160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Hint: Suppose you have a layer defined as “</a:t>
            </a:r>
            <a:r>
              <a:rPr lang="en-US" sz="800" dirty="0" err="1">
                <a:solidFill>
                  <a:srgbClr val="FF0000"/>
                </a:solidFill>
              </a:rPr>
              <a:t>self.layer</a:t>
            </a:r>
            <a:r>
              <a:rPr lang="en-US" sz="800" dirty="0">
                <a:solidFill>
                  <a:srgbClr val="FF0000"/>
                </a:solidFill>
              </a:rPr>
              <a:t> = </a:t>
            </a:r>
            <a:r>
              <a:rPr lang="en-US" sz="800" dirty="0" err="1">
                <a:solidFill>
                  <a:srgbClr val="FF0000"/>
                </a:solidFill>
              </a:rPr>
              <a:t>nn.Linear</a:t>
            </a:r>
            <a:r>
              <a:rPr lang="en-US" sz="800" dirty="0">
                <a:solidFill>
                  <a:srgbClr val="FF0000"/>
                </a:solidFill>
              </a:rPr>
              <a:t>(input dimension, output dimension)</a:t>
            </a:r>
          </a:p>
          <a:p>
            <a:r>
              <a:rPr lang="en-US" sz="800" dirty="0">
                <a:solidFill>
                  <a:srgbClr val="FF0000"/>
                </a:solidFill>
              </a:rPr>
              <a:t>Then, you input to the layer and get the output as “output = </a:t>
            </a:r>
            <a:r>
              <a:rPr lang="en-US" sz="800" dirty="0" err="1">
                <a:solidFill>
                  <a:srgbClr val="FF0000"/>
                </a:solidFill>
              </a:rPr>
              <a:t>self.layer</a:t>
            </a:r>
            <a:r>
              <a:rPr lang="en-US" sz="800" dirty="0">
                <a:solidFill>
                  <a:srgbClr val="FF0000"/>
                </a:solidFill>
              </a:rPr>
              <a:t>(input)”.</a:t>
            </a:r>
          </a:p>
          <a:p>
            <a:r>
              <a:rPr lang="en-US" sz="800" dirty="0">
                <a:solidFill>
                  <a:srgbClr val="FF0000"/>
                </a:solidFill>
              </a:rPr>
              <a:t>Also, if you need activation function like sigmoid or tanh you do “output = </a:t>
            </a:r>
            <a:r>
              <a:rPr lang="en-US" sz="800" dirty="0" err="1">
                <a:solidFill>
                  <a:srgbClr val="FF0000"/>
                </a:solidFill>
              </a:rPr>
              <a:t>torch.sigmoid</a:t>
            </a:r>
            <a:r>
              <a:rPr lang="en-US" sz="800" dirty="0">
                <a:solidFill>
                  <a:srgbClr val="FF0000"/>
                </a:solidFill>
              </a:rPr>
              <a:t>(</a:t>
            </a:r>
            <a:r>
              <a:rPr lang="en-US" sz="800" dirty="0" err="1">
                <a:solidFill>
                  <a:srgbClr val="FF0000"/>
                </a:solidFill>
              </a:rPr>
              <a:t>self.layer</a:t>
            </a:r>
            <a:r>
              <a:rPr lang="en-US" sz="800" dirty="0">
                <a:solidFill>
                  <a:srgbClr val="FF0000"/>
                </a:solidFill>
              </a:rPr>
              <a:t>(input))”</a:t>
            </a:r>
          </a:p>
        </p:txBody>
      </p:sp>
    </p:spTree>
    <p:extLst>
      <p:ext uri="{BB962C8B-B14F-4D97-AF65-F5344CB8AC3E}">
        <p14:creationId xmlns:p14="http://schemas.microsoft.com/office/powerpoint/2010/main" val="1084972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FCAD9E-2DC8-41C2-AF89-6ADBB597F409}"/>
              </a:ext>
            </a:extLst>
          </p:cNvPr>
          <p:cNvSpPr txBox="1">
            <a:spLocks/>
          </p:cNvSpPr>
          <p:nvPr/>
        </p:nvSpPr>
        <p:spPr>
          <a:xfrm>
            <a:off x="323528" y="332656"/>
            <a:ext cx="2386608" cy="648072"/>
          </a:xfrm>
          <a:prstGeom prst="rect">
            <a:avLst/>
          </a:prstGeom>
        </p:spPr>
        <p:txBody>
          <a:bodyPr/>
          <a:lstStyle>
            <a:lvl1pPr algn="ctr" defTabSz="685783" rtl="0" eaLnBrk="1" latinLnBrk="1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실습 </a:t>
            </a:r>
            <a:r>
              <a:rPr lang="en-US" altLang="ko-KR" dirty="0"/>
              <a:t>Part 5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9396C8-C83D-4FFF-B150-315A41E4DB1A}"/>
              </a:ext>
            </a:extLst>
          </p:cNvPr>
          <p:cNvSpPr txBox="1"/>
          <p:nvPr/>
        </p:nvSpPr>
        <p:spPr>
          <a:xfrm>
            <a:off x="179512" y="1268760"/>
            <a:ext cx="8856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 this section, you will train BERT (transformer) for text classification with Naver sentiment corpus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6CB5DA-45CF-959F-2D48-603D3E9A4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358826"/>
            <a:ext cx="4413010" cy="10561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C3BE80-D131-134D-F23C-928DF7E7828D}"/>
              </a:ext>
            </a:extLst>
          </p:cNvPr>
          <p:cNvSpPr txBox="1"/>
          <p:nvPr/>
        </p:nvSpPr>
        <p:spPr>
          <a:xfrm>
            <a:off x="467544" y="320162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Naver sentiment Corpus Example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19D22F-8B69-C1C0-BB2E-3EE510316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468801"/>
            <a:ext cx="4115374" cy="6001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1DB5BF-ADBB-3E14-C02B-BCACD22939C1}"/>
              </a:ext>
            </a:extLst>
          </p:cNvPr>
          <p:cNvSpPr txBox="1"/>
          <p:nvPr/>
        </p:nvSpPr>
        <p:spPr>
          <a:xfrm>
            <a:off x="467544" y="2057781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Download the Naver sentiment Corpus dataset 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97737C7-7758-1C6E-7DFB-38F2AB6B9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725" y="6010922"/>
            <a:ext cx="4810796" cy="5144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ED93C7-C9F2-9C7C-3952-5EA86A829D25}"/>
              </a:ext>
            </a:extLst>
          </p:cNvPr>
          <p:cNvSpPr txBox="1"/>
          <p:nvPr/>
        </p:nvSpPr>
        <p:spPr>
          <a:xfrm>
            <a:off x="467544" y="5477078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 the fast experiment, we will use 20% of total dataset</a:t>
            </a:r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5BAA044-CC86-2356-21B7-C04B2552F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4675" y="3627107"/>
            <a:ext cx="4413010" cy="64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35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FCAD9E-2DC8-41C2-AF89-6ADBB597F409}"/>
              </a:ext>
            </a:extLst>
          </p:cNvPr>
          <p:cNvSpPr txBox="1">
            <a:spLocks/>
          </p:cNvSpPr>
          <p:nvPr/>
        </p:nvSpPr>
        <p:spPr>
          <a:xfrm>
            <a:off x="323528" y="332656"/>
            <a:ext cx="2386608" cy="648072"/>
          </a:xfrm>
          <a:prstGeom prst="rect">
            <a:avLst/>
          </a:prstGeom>
        </p:spPr>
        <p:txBody>
          <a:bodyPr/>
          <a:lstStyle>
            <a:lvl1pPr algn="ctr" defTabSz="685783" rtl="0" eaLnBrk="1" latinLnBrk="1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실습 </a:t>
            </a:r>
            <a:r>
              <a:rPr lang="en-US" altLang="ko-KR" dirty="0"/>
              <a:t>Part 5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ED93C7-C9F2-9C7C-3952-5EA86A829D25}"/>
              </a:ext>
            </a:extLst>
          </p:cNvPr>
          <p:cNvSpPr txBox="1"/>
          <p:nvPr/>
        </p:nvSpPr>
        <p:spPr>
          <a:xfrm>
            <a:off x="179512" y="108409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Download the pre-trained tokenizer and model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A2F8D6-AB2A-DB78-2B12-74E4544AF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93438"/>
            <a:ext cx="7578482" cy="869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A68147-AAC4-6C1E-2312-3FFB15844A8D}"/>
              </a:ext>
            </a:extLst>
          </p:cNvPr>
          <p:cNvSpPr txBox="1"/>
          <p:nvPr/>
        </p:nvSpPr>
        <p:spPr>
          <a:xfrm>
            <a:off x="323528" y="2403244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Since the it takes few days to train BERT from scratch, we will use pre-trained model and tokenizer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Also, our dataset mainly contains Korean sentences, so we will use multilingual BERT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To get the correct results, we need to set the model argument identically for model and tokenizer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2F4D4F-365F-C4A3-9529-298F6B7BB465}"/>
              </a:ext>
            </a:extLst>
          </p:cNvPr>
          <p:cNvSpPr/>
          <p:nvPr/>
        </p:nvSpPr>
        <p:spPr>
          <a:xfrm>
            <a:off x="3419872" y="1720814"/>
            <a:ext cx="2304256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553739-9199-7FBF-71A2-D8F3FE08EAFB}"/>
              </a:ext>
            </a:extLst>
          </p:cNvPr>
          <p:cNvSpPr/>
          <p:nvPr/>
        </p:nvSpPr>
        <p:spPr>
          <a:xfrm>
            <a:off x="5508104" y="1897462"/>
            <a:ext cx="2304256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4C2E21-F591-8B66-C549-7281DE196AA1}"/>
              </a:ext>
            </a:extLst>
          </p:cNvPr>
          <p:cNvSpPr txBox="1"/>
          <p:nvPr/>
        </p:nvSpPr>
        <p:spPr>
          <a:xfrm>
            <a:off x="683568" y="5703320"/>
            <a:ext cx="4581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https://huggingface.co/</a:t>
            </a:r>
            <a:r>
              <a:rPr lang="ko-KR" alt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651ADF-1822-0C32-C5D7-0244CF6A964A}"/>
              </a:ext>
            </a:extLst>
          </p:cNvPr>
          <p:cNvSpPr txBox="1"/>
          <p:nvPr/>
        </p:nvSpPr>
        <p:spPr>
          <a:xfrm>
            <a:off x="179512" y="5404574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You can get more information and access to other models in this community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5009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FCAD9E-2DC8-41C2-AF89-6ADBB597F409}"/>
              </a:ext>
            </a:extLst>
          </p:cNvPr>
          <p:cNvSpPr txBox="1">
            <a:spLocks/>
          </p:cNvSpPr>
          <p:nvPr/>
        </p:nvSpPr>
        <p:spPr>
          <a:xfrm>
            <a:off x="323528" y="332656"/>
            <a:ext cx="2386608" cy="648072"/>
          </a:xfrm>
          <a:prstGeom prst="rect">
            <a:avLst/>
          </a:prstGeom>
        </p:spPr>
        <p:txBody>
          <a:bodyPr/>
          <a:lstStyle>
            <a:lvl1pPr algn="ctr" defTabSz="685783" rtl="0" eaLnBrk="1" latinLnBrk="1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실습 </a:t>
            </a:r>
            <a:r>
              <a:rPr lang="en-US" altLang="ko-KR" dirty="0"/>
              <a:t>Part 5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ED93C7-C9F2-9C7C-3952-5EA86A829D25}"/>
              </a:ext>
            </a:extLst>
          </p:cNvPr>
          <p:cNvSpPr txBox="1"/>
          <p:nvPr/>
        </p:nvSpPr>
        <p:spPr>
          <a:xfrm>
            <a:off x="179512" y="108409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Optimizer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2ED83E-4A84-721A-0E16-71C0373266E4}"/>
              </a:ext>
            </a:extLst>
          </p:cNvPr>
          <p:cNvSpPr txBox="1"/>
          <p:nvPr/>
        </p:nvSpPr>
        <p:spPr>
          <a:xfrm>
            <a:off x="179512" y="2651781"/>
            <a:ext cx="8892480" cy="2292935"/>
          </a:xfrm>
          <a:prstGeom prst="rect">
            <a:avLst/>
          </a:prstGeom>
          <a:solidFill>
            <a:srgbClr val="F7F7F7"/>
          </a:solidFill>
        </p:spPr>
        <p:txBody>
          <a:bodyPr wrap="square">
            <a:spAutoFit/>
          </a:bodyPr>
          <a:lstStyle/>
          <a:p>
            <a:r>
              <a:rPr lang="en-US" altLang="ko-KR" sz="11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Some weights of the model checkpoint at </a:t>
            </a:r>
            <a:r>
              <a:rPr lang="en-US" altLang="ko-KR" sz="11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bert</a:t>
            </a:r>
            <a:r>
              <a:rPr lang="en-US" altLang="ko-KR" sz="11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-base-multilingual-cased were not used when initializing </a:t>
            </a:r>
            <a:r>
              <a:rPr lang="en-US" altLang="ko-KR" sz="11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BertForSequenceClassification</a:t>
            </a:r>
            <a:r>
              <a:rPr lang="en-US" altLang="ko-KR" sz="11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['</a:t>
            </a:r>
            <a:r>
              <a:rPr lang="en-US" altLang="ko-KR" sz="11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cls.predictions.transform.LayerNorm.weight</a:t>
            </a:r>
            <a:r>
              <a:rPr lang="en-US" altLang="ko-KR" sz="11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en-US" altLang="ko-KR" sz="11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cls.seq_relationship.bias</a:t>
            </a:r>
            <a:r>
              <a:rPr lang="en-US" altLang="ko-KR" sz="11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en-US" altLang="ko-KR" sz="11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cls.predictions.bias</a:t>
            </a:r>
            <a:r>
              <a:rPr lang="en-US" altLang="ko-KR" sz="11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en-US" altLang="ko-KR" sz="11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cls.seq_relationship.weight</a:t>
            </a:r>
            <a:r>
              <a:rPr lang="en-US" altLang="ko-KR" sz="11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en-US" altLang="ko-KR" sz="11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cls.predictions.transform.LayerNorm.bias</a:t>
            </a:r>
            <a:r>
              <a:rPr lang="en-US" altLang="ko-KR" sz="11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en-US" altLang="ko-KR" sz="11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cls.predictions.transform.dense.weight</a:t>
            </a:r>
            <a:r>
              <a:rPr lang="en-US" altLang="ko-KR" sz="11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en-US" altLang="ko-KR" sz="11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cls.predictions.transform.dense.bias</a:t>
            </a:r>
            <a:r>
              <a:rPr lang="en-US" altLang="ko-KR" sz="11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'] - This IS expected if you are initializing </a:t>
            </a:r>
            <a:r>
              <a:rPr lang="en-US" altLang="ko-KR" sz="11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BertForSequenceClassification</a:t>
            </a:r>
            <a:r>
              <a:rPr lang="en-US" altLang="ko-KR" sz="11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from the checkpoint of a model trained on another task or with another architecture (e.g. initializing a </a:t>
            </a:r>
            <a:r>
              <a:rPr lang="en-US" altLang="ko-KR" sz="11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BertForSequenceClassification</a:t>
            </a:r>
            <a:r>
              <a:rPr lang="en-US" altLang="ko-KR" sz="11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model from a </a:t>
            </a:r>
            <a:r>
              <a:rPr lang="en-US" altLang="ko-KR" sz="11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BertForPreTraining</a:t>
            </a:r>
            <a:r>
              <a:rPr lang="en-US" altLang="ko-KR" sz="11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model). - This IS NOT expected if you are initializing </a:t>
            </a:r>
            <a:r>
              <a:rPr lang="en-US" altLang="ko-KR" sz="11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BertForSequenceClassification</a:t>
            </a:r>
            <a:r>
              <a:rPr lang="en-US" altLang="ko-KR" sz="11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from the checkpoint of a model that you expect to be exactly identical (initializing a </a:t>
            </a:r>
            <a:r>
              <a:rPr lang="en-US" altLang="ko-KR" sz="11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BertForSequenceClassification</a:t>
            </a:r>
            <a:r>
              <a:rPr lang="en-US" altLang="ko-KR" sz="11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model from a </a:t>
            </a:r>
            <a:r>
              <a:rPr lang="en-US" altLang="ko-KR" sz="11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BertForSequenceClassification</a:t>
            </a:r>
            <a:r>
              <a:rPr lang="en-US" altLang="ko-KR" sz="11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model). Some weights of </a:t>
            </a:r>
            <a:r>
              <a:rPr lang="en-US" altLang="ko-KR" sz="11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BertForSequenceClassification</a:t>
            </a:r>
            <a:r>
              <a:rPr lang="en-US" altLang="ko-KR" sz="11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were not initialized from the model checkpoint at </a:t>
            </a:r>
            <a:r>
              <a:rPr lang="en-US" altLang="ko-KR" sz="11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bert</a:t>
            </a:r>
            <a:r>
              <a:rPr lang="en-US" altLang="ko-KR" sz="11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-base-multilingual-cased and are newly initialized: ['</a:t>
            </a:r>
            <a:r>
              <a:rPr lang="en-US" altLang="ko-KR" sz="11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classifier.bias</a:t>
            </a:r>
            <a:r>
              <a:rPr lang="en-US" altLang="ko-KR" sz="11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en-US" altLang="ko-KR" sz="11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classifier.weight</a:t>
            </a:r>
            <a:r>
              <a:rPr lang="en-US" altLang="ko-KR" sz="11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'] You should probably TRAIN this model on a down-stream task to be able to use it for predictions and inference.</a:t>
            </a:r>
            <a:endParaRPr lang="ko-KR" altLang="en-US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14DF21-BBC3-B802-2754-B2FDB76DE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98667"/>
            <a:ext cx="5134692" cy="5715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1D46BBF-E39C-1C4F-2FE4-45ED1D61FAF6}"/>
              </a:ext>
            </a:extLst>
          </p:cNvPr>
          <p:cNvSpPr txBox="1"/>
          <p:nvPr/>
        </p:nvSpPr>
        <p:spPr>
          <a:xfrm>
            <a:off x="179512" y="2271871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Start Training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D7A8FB-BB89-D7CB-D073-0EDED377EF51}"/>
              </a:ext>
            </a:extLst>
          </p:cNvPr>
          <p:cNvSpPr txBox="1"/>
          <p:nvPr/>
        </p:nvSpPr>
        <p:spPr>
          <a:xfrm>
            <a:off x="267405" y="5127575"/>
            <a:ext cx="8609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This warning means current model is only pre-trained model which is not able to perform any downstream tasks</a:t>
            </a:r>
          </a:p>
        </p:txBody>
      </p:sp>
    </p:spTree>
    <p:extLst>
      <p:ext uri="{BB962C8B-B14F-4D97-AF65-F5344CB8AC3E}">
        <p14:creationId xmlns:p14="http://schemas.microsoft.com/office/powerpoint/2010/main" val="1692344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FCAD9E-2DC8-41C2-AF89-6ADBB597F409}"/>
              </a:ext>
            </a:extLst>
          </p:cNvPr>
          <p:cNvSpPr txBox="1">
            <a:spLocks/>
          </p:cNvSpPr>
          <p:nvPr/>
        </p:nvSpPr>
        <p:spPr>
          <a:xfrm>
            <a:off x="323528" y="332656"/>
            <a:ext cx="2386608" cy="648072"/>
          </a:xfrm>
          <a:prstGeom prst="rect">
            <a:avLst/>
          </a:prstGeom>
        </p:spPr>
        <p:txBody>
          <a:bodyPr/>
          <a:lstStyle>
            <a:lvl1pPr algn="ctr" defTabSz="685783" rtl="0" eaLnBrk="1" latinLnBrk="1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실습 </a:t>
            </a:r>
            <a:r>
              <a:rPr lang="en-US" altLang="ko-KR" dirty="0"/>
              <a:t>Part 5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E70F1-0A79-C9E1-BD2D-2C847828D7CA}"/>
              </a:ext>
            </a:extLst>
          </p:cNvPr>
          <p:cNvSpPr txBox="1"/>
          <p:nvPr/>
        </p:nvSpPr>
        <p:spPr>
          <a:xfrm>
            <a:off x="197420" y="10527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F50B4B-407B-9E98-4CB2-453EEDBD4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12528"/>
            <a:ext cx="6930126" cy="6649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8498CB-483D-6093-8540-C0EDEE6169C9}"/>
              </a:ext>
            </a:extLst>
          </p:cNvPr>
          <p:cNvSpPr txBox="1"/>
          <p:nvPr/>
        </p:nvSpPr>
        <p:spPr>
          <a:xfrm>
            <a:off x="395536" y="234355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By inputting the raw text into the tokenizer, it converts the text into the sequence of tokes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This tokenizer set the input as a same length as </a:t>
            </a:r>
            <a:r>
              <a:rPr lang="en-US" altLang="ko-KR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max_length</a:t>
            </a:r>
            <a:r>
              <a:rPr lang="en-US" altLang="ko-KR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altLang="ko-KR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(padding, truncation)</a:t>
            </a:r>
            <a:endParaRPr lang="ko-KR" altLang="en-US" dirty="0">
              <a:cs typeface="Cascadia Code Light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CFC06A-7858-9399-82A7-5A1B77229427}"/>
              </a:ext>
            </a:extLst>
          </p:cNvPr>
          <p:cNvSpPr txBox="1"/>
          <p:nvPr/>
        </p:nvSpPr>
        <p:spPr>
          <a:xfrm>
            <a:off x="170252" y="3861246"/>
            <a:ext cx="300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 with your own text 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A7425AB-86FA-63EC-73DB-2C618E5C5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16" y="4230578"/>
            <a:ext cx="7192379" cy="10669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0DBC526-C6F8-EDD8-B060-84AA063F1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76" y="5433737"/>
            <a:ext cx="2829320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4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560FAD-BC22-48E9-92BF-41003543B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53" y="2160101"/>
            <a:ext cx="8229600" cy="892692"/>
          </a:xfrm>
        </p:spPr>
        <p:txBody>
          <a:bodyPr/>
          <a:lstStyle/>
          <a:p>
            <a:r>
              <a:rPr lang="en-US" altLang="ko-KR" sz="2000" dirty="0"/>
              <a:t>Make sure that you are using the </a:t>
            </a:r>
            <a:r>
              <a:rPr lang="en-US" altLang="ko-KR" sz="2000" dirty="0" err="1"/>
              <a:t>gpu</a:t>
            </a:r>
            <a:r>
              <a:rPr lang="en-US" altLang="ko-KR" sz="2000" dirty="0"/>
              <a:t> in google </a:t>
            </a:r>
            <a:r>
              <a:rPr lang="en-US" altLang="ko-KR" sz="2000" dirty="0" err="1"/>
              <a:t>colab</a:t>
            </a:r>
            <a:r>
              <a:rPr lang="en-US" altLang="ko-KR" sz="2000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F2570B2-1178-413C-B69A-E4304DE0F691}"/>
              </a:ext>
            </a:extLst>
          </p:cNvPr>
          <p:cNvSpPr txBox="1">
            <a:spLocks/>
          </p:cNvSpPr>
          <p:nvPr/>
        </p:nvSpPr>
        <p:spPr>
          <a:xfrm>
            <a:off x="86976" y="437891"/>
            <a:ext cx="7260812" cy="1143000"/>
          </a:xfrm>
          <a:prstGeom prst="rect">
            <a:avLst/>
          </a:prstGeom>
        </p:spPr>
        <p:txBody>
          <a:bodyPr/>
          <a:lstStyle>
            <a:lvl1pPr algn="ctr" defTabSz="685783" rtl="0" eaLnBrk="1" latinLnBrk="1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실습 </a:t>
            </a:r>
            <a:r>
              <a:rPr lang="en-US" altLang="ko-KR" dirty="0"/>
              <a:t>Part 0 : Google </a:t>
            </a:r>
            <a:r>
              <a:rPr lang="en-US" altLang="ko-KR" dirty="0" err="1"/>
              <a:t>Colab</a:t>
            </a:r>
            <a:r>
              <a:rPr lang="en-US" altLang="ko-KR" dirty="0"/>
              <a:t> setup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B8F515A-F327-490A-BE56-3C9CDF7ED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96" y="2690431"/>
            <a:ext cx="1966035" cy="171633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F15CCA5-A844-47F0-97C3-0A22D3873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466" y="2799618"/>
            <a:ext cx="2151357" cy="177511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E330215-F61D-4A87-96B6-C4B5BC815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857" y="5220128"/>
            <a:ext cx="5256584" cy="12730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878B02-9DC1-4044-8253-41539D47F71D}"/>
              </a:ext>
            </a:extLst>
          </p:cNvPr>
          <p:cNvSpPr txBox="1"/>
          <p:nvPr/>
        </p:nvSpPr>
        <p:spPr>
          <a:xfrm>
            <a:off x="86976" y="4581020"/>
            <a:ext cx="8805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Run the following code at the beginning of the </a:t>
            </a:r>
            <a:r>
              <a:rPr lang="en-US" altLang="ko-KR" dirty="0" err="1"/>
              <a:t>colab</a:t>
            </a:r>
            <a:r>
              <a:rPr lang="en-US" altLang="ko-KR" dirty="0"/>
              <a:t> document and verify that </a:t>
            </a:r>
            <a:r>
              <a:rPr lang="en-US" altLang="ko-KR" dirty="0">
                <a:solidFill>
                  <a:srgbClr val="FF0000"/>
                </a:solidFill>
              </a:rPr>
              <a:t>“GPU is available” </a:t>
            </a:r>
            <a:r>
              <a:rPr lang="en-US" altLang="ko-KR" dirty="0"/>
              <a:t>is printed</a:t>
            </a:r>
            <a:endParaRPr lang="ko-KR" altLang="en-US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8182CF1E-C477-4AE0-B611-94F5BC71C4C2}"/>
              </a:ext>
            </a:extLst>
          </p:cNvPr>
          <p:cNvSpPr txBox="1">
            <a:spLocks/>
          </p:cNvSpPr>
          <p:nvPr/>
        </p:nvSpPr>
        <p:spPr>
          <a:xfrm>
            <a:off x="121553" y="1086805"/>
            <a:ext cx="8968018" cy="892692"/>
          </a:xfrm>
          <a:prstGeom prst="rect">
            <a:avLst/>
          </a:prstGeom>
        </p:spPr>
        <p:txBody>
          <a:bodyPr/>
          <a:lstStyle>
            <a:lvl1pPr marL="257168" indent="-257168" algn="l" defTabSz="685783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Access the following link and save a copy to your google account</a:t>
            </a:r>
          </a:p>
          <a:p>
            <a:pPr marL="0" indent="0">
              <a:buNone/>
            </a:pPr>
            <a:r>
              <a:rPr lang="en-US" altLang="ko-KR" sz="1600" dirty="0"/>
              <a:t>   (make sure you save a copy and use that copy. You will not be able to modify the             notebook otherwise)</a:t>
            </a:r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91955-5BAD-4B42-87CE-B18DEB9A03C2}"/>
              </a:ext>
            </a:extLst>
          </p:cNvPr>
          <p:cNvSpPr txBox="1"/>
          <p:nvPr/>
        </p:nvSpPr>
        <p:spPr>
          <a:xfrm>
            <a:off x="414392" y="1922028"/>
            <a:ext cx="88055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1" dirty="0">
                <a:solidFill>
                  <a:srgbClr val="FF0000"/>
                </a:solidFill>
                <a:hlinkClick r:id="rId5"/>
              </a:rPr>
              <a:t>https://colab.research.google.com/drive/1Vm8MOwmeQLrylwKzB6i3fsoj0JWaeVm6?usp=sharing</a:t>
            </a:r>
            <a:r>
              <a:rPr lang="en-US" altLang="ko-KR" sz="1400" i="1" dirty="0">
                <a:solidFill>
                  <a:srgbClr val="FF0000"/>
                </a:solidFill>
              </a:rPr>
              <a:t> </a:t>
            </a:r>
            <a:endParaRPr lang="ko-KR" alt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32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3678" y="404664"/>
            <a:ext cx="8229600" cy="706090"/>
          </a:xfrm>
        </p:spPr>
        <p:txBody>
          <a:bodyPr/>
          <a:lstStyle/>
          <a:p>
            <a:pPr algn="l"/>
            <a:r>
              <a:rPr lang="en-US" altLang="ko-KR" dirty="0"/>
              <a:t>Text Classification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4584" y="1216469"/>
            <a:ext cx="746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Predict if the given sentence is a positive review or a negative review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3589E2-44B9-4690-AF99-075810B58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060848"/>
            <a:ext cx="5344271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3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3678" y="404664"/>
            <a:ext cx="8229600" cy="706090"/>
          </a:xfrm>
        </p:spPr>
        <p:txBody>
          <a:bodyPr/>
          <a:lstStyle/>
          <a:p>
            <a:pPr algn="l"/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8726" y="1340768"/>
            <a:ext cx="8229600" cy="4525963"/>
          </a:xfrm>
        </p:spPr>
        <p:txBody>
          <a:bodyPr/>
          <a:lstStyle/>
          <a:p>
            <a:r>
              <a:rPr lang="en-US" altLang="ko-KR" dirty="0"/>
              <a:t>Dataset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Word Embedding, Data Preprocessing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Implement vanilla RNN and perform text classification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Implement LSTM and perform text classification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565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6299C-F676-46C1-AF42-0FED12AD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332656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Data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20CC05-3723-41A4-B20E-3B7B5BE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66018"/>
            <a:ext cx="8229600" cy="4525963"/>
          </a:xfrm>
        </p:spPr>
        <p:txBody>
          <a:bodyPr/>
          <a:lstStyle/>
          <a:p>
            <a:r>
              <a:rPr lang="en-US" altLang="ko-KR" dirty="0"/>
              <a:t>Dataset: Stanford Sentiment Treebank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E3103A-B839-42E6-BC59-AFD80BE05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56792"/>
            <a:ext cx="6867525" cy="1304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5566F0-1131-49E1-AED6-87AB3B1C566B}"/>
              </a:ext>
            </a:extLst>
          </p:cNvPr>
          <p:cNvSpPr txBox="1"/>
          <p:nvPr/>
        </p:nvSpPr>
        <p:spPr>
          <a:xfrm>
            <a:off x="560240" y="2828834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 are given a sentence and a label. You will round it to either 0 or 1 for binary classification (1 means it is a positive review and 0 means it is a negative review)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696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E7E43-F88F-4E13-ACB7-A4AF18F55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332656"/>
            <a:ext cx="7920880" cy="1143000"/>
          </a:xfrm>
        </p:spPr>
        <p:txBody>
          <a:bodyPr/>
          <a:lstStyle/>
          <a:p>
            <a:pPr algn="l"/>
            <a:r>
              <a:rPr lang="ko-KR" altLang="en-US" dirty="0"/>
              <a:t>실습 </a:t>
            </a:r>
            <a:r>
              <a:rPr lang="en-US" altLang="ko-KR" dirty="0"/>
              <a:t>Part 1: 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FAF973-3F34-4151-BC4A-30A831F94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539" y="2394776"/>
            <a:ext cx="8229600" cy="438212"/>
          </a:xfrm>
        </p:spPr>
        <p:txBody>
          <a:bodyPr/>
          <a:lstStyle/>
          <a:p>
            <a:r>
              <a:rPr lang="en-US" altLang="ko-KR" dirty="0"/>
              <a:t>Download Stanford Sentiment Treebank (SST) dataset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268463-A1A7-4970-84F6-5465BE859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08693"/>
            <a:ext cx="2543530" cy="438211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EE0A1B0-89C0-4C2F-9598-FF3D28CD6DE0}"/>
              </a:ext>
            </a:extLst>
          </p:cNvPr>
          <p:cNvSpPr txBox="1">
            <a:spLocks/>
          </p:cNvSpPr>
          <p:nvPr/>
        </p:nvSpPr>
        <p:spPr>
          <a:xfrm>
            <a:off x="349539" y="1244222"/>
            <a:ext cx="8229600" cy="438212"/>
          </a:xfrm>
          <a:prstGeom prst="rect">
            <a:avLst/>
          </a:prstGeom>
        </p:spPr>
        <p:txBody>
          <a:bodyPr/>
          <a:lstStyle>
            <a:lvl1pPr marL="257168" indent="-257168" algn="l" defTabSz="685783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Download python library called datasets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22ADAC-18D5-415E-AB3B-A6C869267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922235"/>
            <a:ext cx="4820323" cy="247685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0955853-6201-4903-9BB9-3C4F88A0DDE2}"/>
              </a:ext>
            </a:extLst>
          </p:cNvPr>
          <p:cNvSpPr txBox="1">
            <a:spLocks/>
          </p:cNvSpPr>
          <p:nvPr/>
        </p:nvSpPr>
        <p:spPr>
          <a:xfrm>
            <a:off x="349539" y="3579010"/>
            <a:ext cx="8229600" cy="438212"/>
          </a:xfrm>
          <a:prstGeom prst="rect">
            <a:avLst/>
          </a:prstGeom>
        </p:spPr>
        <p:txBody>
          <a:bodyPr/>
          <a:lstStyle>
            <a:lvl1pPr marL="257168" indent="-257168" algn="l" defTabSz="685783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Print an example of the dataset  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8217C39-F6AD-46E3-B038-73D2D80F8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05" y="4041171"/>
            <a:ext cx="7811590" cy="20957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B522A15-C136-4414-8FA3-48963E362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5" y="4327044"/>
            <a:ext cx="5544616" cy="10535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AF399F-6A4E-4CFA-95C4-CEE6E970691F}"/>
              </a:ext>
            </a:extLst>
          </p:cNvPr>
          <p:cNvSpPr txBox="1"/>
          <p:nvPr/>
        </p:nvSpPr>
        <p:spPr>
          <a:xfrm>
            <a:off x="251521" y="5229200"/>
            <a:ext cx="90730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You will only use 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'sentence'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 and 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'label'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 of the data. Please ignore the other values. Note that the label is between 0 and 1. You will round it to either 0 or 1 for binary classification (1 means it is a positive review and 0 means it is a negative review)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05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7637235-F82E-468E-AA6E-03DC4162A819}"/>
              </a:ext>
            </a:extLst>
          </p:cNvPr>
          <p:cNvSpPr txBox="1">
            <a:spLocks/>
          </p:cNvSpPr>
          <p:nvPr/>
        </p:nvSpPr>
        <p:spPr>
          <a:xfrm>
            <a:off x="107504" y="33265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685783" rtl="0" eaLnBrk="1" latinLnBrk="1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Word Embedding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3B8FF15-DD53-48DF-9383-44B8E8E8B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610561"/>
            <a:ext cx="3744416" cy="33136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819D33-06D2-4E70-8808-8F2901600220}"/>
              </a:ext>
            </a:extLst>
          </p:cNvPr>
          <p:cNvSpPr txBox="1"/>
          <p:nvPr/>
        </p:nvSpPr>
        <p:spPr>
          <a:xfrm>
            <a:off x="3831270" y="3284984"/>
            <a:ext cx="49171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You convert each word by a word embedding matrix and input to the network one by one. You should do this as you are inputting to the network, or if you have a pretrained embedding matrix you can convert all the training data beforehand.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170FE4-6AF6-4BAF-9F92-9FD623ABD79A}"/>
              </a:ext>
            </a:extLst>
          </p:cNvPr>
          <p:cNvSpPr txBox="1"/>
          <p:nvPr/>
        </p:nvSpPr>
        <p:spPr>
          <a:xfrm>
            <a:off x="3831270" y="1100873"/>
            <a:ext cx="5199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 word is converted into a vector so that it can go in the network. Usually this is done by a pretrained word embedding (e.g. word2vec, Glove, 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14A5E7-1959-418C-90C8-4625B541E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064610"/>
            <a:ext cx="3291718" cy="128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08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828CA-40CB-492C-A25B-BAE2C410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32656"/>
            <a:ext cx="2386608" cy="1143000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Part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9246AA-5B24-4335-85E8-E54D07506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735" y="1166019"/>
            <a:ext cx="8229600" cy="390774"/>
          </a:xfrm>
        </p:spPr>
        <p:txBody>
          <a:bodyPr/>
          <a:lstStyle/>
          <a:p>
            <a:r>
              <a:rPr lang="en-US" altLang="ko-KR" dirty="0"/>
              <a:t>Download pretrained word embedding called </a:t>
            </a:r>
            <a:r>
              <a:rPr lang="en-US" altLang="ko-KR" dirty="0" err="1"/>
              <a:t>GloVe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F57112-3304-41E1-930E-317B77BC0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28800"/>
            <a:ext cx="3010320" cy="724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1C59F7-5D06-49F1-98A0-F1D2B094DA97}"/>
              </a:ext>
            </a:extLst>
          </p:cNvPr>
          <p:cNvSpPr txBox="1"/>
          <p:nvPr/>
        </p:nvSpPr>
        <p:spPr>
          <a:xfrm>
            <a:off x="611560" y="4002359"/>
            <a:ext cx="7835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You will observe that words that are not in the word embedding will just return a zero-vector.</a:t>
            </a:r>
          </a:p>
          <a:p>
            <a:r>
              <a:rPr lang="en-US" altLang="ko-KR" sz="1600" dirty="0"/>
              <a:t>Also try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D1EEA27-BAF7-4F40-9930-54C5988DF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142089"/>
            <a:ext cx="1800476" cy="2857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633F8D-F779-4513-AF25-A4E7F23A7C9F}"/>
              </a:ext>
            </a:extLst>
          </p:cNvPr>
          <p:cNvSpPr txBox="1"/>
          <p:nvPr/>
        </p:nvSpPr>
        <p:spPr>
          <a:xfrm>
            <a:off x="323528" y="2686986"/>
            <a:ext cx="822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Try some examples using </a:t>
            </a:r>
            <a:r>
              <a:rPr lang="en-US" altLang="ko-KR" sz="2400" dirty="0" err="1"/>
              <a:t>GloVe</a:t>
            </a:r>
            <a:endParaRPr lang="en-US" altLang="ko-KR" sz="2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6A1AEA5-44B5-4FB3-B84D-D1D9A40FF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3718870"/>
            <a:ext cx="2095792" cy="2762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E9D117E-3B00-4947-84B7-9E7CE1298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832" y="4528513"/>
            <a:ext cx="1905266" cy="3048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9D8236-94C5-487E-8428-71EC24E2AE34}"/>
              </a:ext>
            </a:extLst>
          </p:cNvPr>
          <p:cNvSpPr txBox="1"/>
          <p:nvPr/>
        </p:nvSpPr>
        <p:spPr>
          <a:xfrm>
            <a:off x="611560" y="4833356"/>
            <a:ext cx="355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GloVe</a:t>
            </a:r>
            <a:r>
              <a:rPr lang="en-US" altLang="ko-KR" dirty="0"/>
              <a:t> only has lowercase words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A82D5-ED2C-4802-86CB-0379CF2C1CD8}"/>
              </a:ext>
            </a:extLst>
          </p:cNvPr>
          <p:cNvSpPr txBox="1"/>
          <p:nvPr/>
        </p:nvSpPr>
        <p:spPr>
          <a:xfrm>
            <a:off x="602851" y="3388709"/>
            <a:ext cx="647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This will return the vector representation of the word 'apple'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719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0F88C-51AB-44D8-A23E-5C0B082F1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196752"/>
            <a:ext cx="8687308" cy="936104"/>
          </a:xfrm>
        </p:spPr>
        <p:txBody>
          <a:bodyPr/>
          <a:lstStyle/>
          <a:p>
            <a:r>
              <a:rPr lang="en-US" altLang="ko-KR" dirty="0"/>
              <a:t>Convert all the words in every training sentence to its word embeddings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FA7A7EE-A55B-4E91-BF75-23ED99E0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32656"/>
            <a:ext cx="2386608" cy="1143000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Part 2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F42F0E-3D4B-4A8E-866F-12F80D56D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24" y="2104945"/>
            <a:ext cx="6840760" cy="12676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B70968-F68B-4FF7-8104-AAAF86C46DE3}"/>
              </a:ext>
            </a:extLst>
          </p:cNvPr>
          <p:cNvSpPr txBox="1"/>
          <p:nvPr/>
        </p:nvSpPr>
        <p:spPr>
          <a:xfrm>
            <a:off x="801924" y="3470367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During this process, we will make all the sentences the same length by padding or truncating. We do this because multiple sentences will be trained together in a batch so they have to be of equal length</a:t>
            </a:r>
            <a:endParaRPr lang="ko-KR" altLang="en-US" sz="14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8FCFFD1-B56F-4135-A2D7-A0A5B89FC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81" y="4484730"/>
            <a:ext cx="3696216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429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eqnarray*}&#10;\mathbf{h}^{(t)} &amp;=&amp; \mbox{tanh} (\mathbf{W} \mathbf{h}^{(t-1)} + \mathbf{U} \mathbf{x}^{(t)} + \mathbf{b})&#10;\end{eqnarray*}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mathbf{h}^{(t)}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bigodot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bigoplus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bigodot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mathbf{h}_{t-1}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mathbf{c}_{t-1}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mathbf{h}_{t}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mathbf{c}_{t}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bigodot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eqnarray*}&#10;\mathbf{f}_t = \sigma (\mathbf{W}_{fh}\mathbf{h}_{t-1} + \mathbf{W}_{fx} \mathbf{x}_t + \mathbf{b}_f)&#10;\end{eqnarray*}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mathbf{x}^{(1)}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eqnarray*}&#10;\mathbf{i}_t = \sigma (\mathbf{W}_{ih}\mathbf{h}_{t-1} + \mathbf{W}_{ix} \mathbf{x}_t + \mathbf{b}_i)&#10;\end{eqnarray*}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eqnarray*}&#10;\mathbf{g}_t = \mbox{tanh}(\mathbf{W}_{gh}\mathbf{h}_{t-1} + \mathbf{W}_{gx} \mathbf{x}_t + \mathbf{b}_g)&#10;\end{eqnarray*}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eqnarray*}&#10;\mathbf{o}_t = \sigma(\mathbf{W}_{oh}\mathbf{h}_{t-1} + \mathbf{W}_{ox} \mathbf{x}_t + \mathbf{b}_o)&#10;\end{eqnarray*}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eqnarray*}&#10;\mathbf{h}_t = \mathbf{o}_t \odot \mbox{tanh} (\mathbf{c}_t) &#10;\end{eqnarray*}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eqnarray*}&#10;\mathbf{c}_t = \mathbf{f}_t \odot \mathbf{c}_{t-1} + \mathbf{i} \odot \mathbf{g}_t&#10;\end{eqnarray*}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mathbf{o}_t$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mathbf{g}_t$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mathbf{i}_t$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mathbf{f}_t$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mathbf{x}_t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mathbf{h}^{(0)}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mathbf{x}^{(2)}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mathbf{x}^{(\tau)}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mathbf{h}^{(1)}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mathbf{h}^{(2)}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mathbf{h}^{(\tau)}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mathbf{x}^{(t)}$&#10;&#10;\end{document}"/>
  <p:tag name="IGUANATEXSIZE" val="2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9192</TotalTime>
  <Words>1250</Words>
  <Application>Microsoft Office PowerPoint</Application>
  <PresentationFormat>화면 슬라이드 쇼(4:3)</PresentationFormat>
  <Paragraphs>132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맑은 고딕</vt:lpstr>
      <vt:lpstr>Arial</vt:lpstr>
      <vt:lpstr>Calibri</vt:lpstr>
      <vt:lpstr>Cambria Math</vt:lpstr>
      <vt:lpstr>Cascadia Code Light</vt:lpstr>
      <vt:lpstr>Courier New</vt:lpstr>
      <vt:lpstr>Roboto</vt:lpstr>
      <vt:lpstr>Wingdings</vt:lpstr>
      <vt:lpstr>Office 테마</vt:lpstr>
      <vt:lpstr>PowerPoint 프레젠테이션</vt:lpstr>
      <vt:lpstr>PowerPoint 프레젠테이션</vt:lpstr>
      <vt:lpstr>Text Classification</vt:lpstr>
      <vt:lpstr>Content</vt:lpstr>
      <vt:lpstr>Data </vt:lpstr>
      <vt:lpstr>실습 Part 1: Dataset</vt:lpstr>
      <vt:lpstr>PowerPoint 프레젠테이션</vt:lpstr>
      <vt:lpstr>실습 Part 2</vt:lpstr>
      <vt:lpstr>실습 Part 2</vt:lpstr>
      <vt:lpstr>PowerPoint 프레젠테이션</vt:lpstr>
      <vt:lpstr>RNN</vt:lpstr>
      <vt:lpstr>PowerPoint 프레젠테이션</vt:lpstr>
      <vt:lpstr>LSTM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고속 고정확 객체인식 기술 개발</dc:title>
  <dc:creator>CVIP</dc:creator>
  <cp:lastModifiedBy>Eunseop Yoon</cp:lastModifiedBy>
  <cp:revision>640</cp:revision>
  <dcterms:created xsi:type="dcterms:W3CDTF">2016-05-26T02:24:48Z</dcterms:created>
  <dcterms:modified xsi:type="dcterms:W3CDTF">2023-10-12T18:32:37Z</dcterms:modified>
</cp:coreProperties>
</file>