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3" r:id="rId19"/>
    <p:sldId id="274" r:id="rId20"/>
    <p:sldId id="276" r:id="rId21"/>
    <p:sldId id="277" r:id="rId22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5683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1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Washington</c:v>
                </c:pt>
                <c:pt idx="1">
                  <c:v>Detroit</c:v>
                </c:pt>
                <c:pt idx="2">
                  <c:v>Seattle</c:v>
                </c:pt>
                <c:pt idx="3">
                  <c:v>New York</c:v>
                </c:pt>
                <c:pt idx="4">
                  <c:v>Los Angeles</c:v>
                </c:pt>
                <c:pt idx="5">
                  <c:v>San Francisco</c:v>
                </c:pt>
                <c:pt idx="6">
                  <c:v>Austin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5316</c:v>
                </c:pt>
                <c:pt idx="1">
                  <c:v>3945</c:v>
                </c:pt>
                <c:pt idx="2">
                  <c:v>3375</c:v>
                </c:pt>
                <c:pt idx="3">
                  <c:v>3226</c:v>
                </c:pt>
                <c:pt idx="4">
                  <c:v>640</c:v>
                </c:pt>
                <c:pt idx="5">
                  <c:v>435</c:v>
                </c:pt>
                <c:pt idx="6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D2-447E-B072-C8FA419AE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1142000"/>
        <c:axId val="561143920"/>
      </c:barChart>
      <c:catAx>
        <c:axId val="56114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61143920"/>
        <c:crosses val="autoZero"/>
        <c:auto val="1"/>
        <c:lblAlgn val="ctr"/>
        <c:lblOffset val="100"/>
        <c:noMultiLvlLbl val="0"/>
      </c:catAx>
      <c:valAx>
        <c:axId val="56114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6114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1-4792-A73E-5627B4B45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2434960"/>
        <c:axId val="602442160"/>
      </c:barChart>
      <c:catAx>
        <c:axId val="60243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602442160"/>
        <c:crosses val="autoZero"/>
        <c:auto val="1"/>
        <c:lblAlgn val="ctr"/>
        <c:lblOffset val="100"/>
        <c:noMultiLvlLbl val="0"/>
      </c:catAx>
      <c:valAx>
        <c:axId val="6024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60243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892476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Developer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Georgi Naumov</a:t>
            </a:r>
          </a:p>
          <a:p>
            <a:pPr marL="0" indent="0">
              <a:buNone/>
            </a:pPr>
            <a:r>
              <a:rPr lang="en-US" dirty="0"/>
              <a:t>5 August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 will become the most popular DBMS in the next period</a:t>
            </a:r>
          </a:p>
          <a:p>
            <a:r>
              <a:rPr lang="en-US" dirty="0"/>
              <a:t>MongoDB is becoming more popular</a:t>
            </a:r>
          </a:p>
          <a:p>
            <a:r>
              <a:rPr lang="en-US" dirty="0"/>
              <a:t>Microsoft SQL is loosing following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and MariaDB are related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https://lookerstudio.google.com/reporting/d76d239f-062c-4a65-9e5d-84526da557ce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69EA7-EE77-EB07-8572-BF287A5F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08" y="1458409"/>
            <a:ext cx="6530784" cy="47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3C5DA-83E4-6819-FF23-B27B15455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50" y="1349172"/>
            <a:ext cx="7313500" cy="47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A2A22-89C8-D9C7-E2EC-E1AB93A4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08" y="1446835"/>
            <a:ext cx="7551183" cy="45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Findings</a:t>
            </a:r>
            <a:endParaRPr lang="en-US" dirty="0"/>
          </a:p>
          <a:p>
            <a:r>
              <a:rPr lang="en-US" dirty="0"/>
              <a:t>Most developers are young people</a:t>
            </a:r>
          </a:p>
          <a:p>
            <a:r>
              <a:rPr lang="en-US" dirty="0"/>
              <a:t>Most developers are male</a:t>
            </a:r>
          </a:p>
          <a:p>
            <a:r>
              <a:rPr lang="en-US" dirty="0"/>
              <a:t>Most developers are located in developed countries</a:t>
            </a:r>
          </a:p>
          <a:p>
            <a:r>
              <a:rPr lang="en-US" dirty="0"/>
              <a:t>There is a shift towards open-source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Implications</a:t>
            </a:r>
            <a:endParaRPr lang="en-US" dirty="0"/>
          </a:p>
          <a:p>
            <a:r>
              <a:rPr lang="en-US" dirty="0"/>
              <a:t>Data might be biased or over/under-stated or inaccurate in general</a:t>
            </a:r>
          </a:p>
          <a:p>
            <a:r>
              <a:rPr lang="en-US" dirty="0" err="1"/>
              <a:t>StackOverflow’s</a:t>
            </a:r>
            <a:r>
              <a:rPr lang="en-US" dirty="0"/>
              <a:t> userbase might not be so generic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software development profession is mostly male-dominated</a:t>
            </a:r>
          </a:p>
          <a:p>
            <a:r>
              <a:rPr lang="en-US" dirty="0"/>
              <a:t>In contrast with the above, there is a large variety of programming languages and databases</a:t>
            </a:r>
          </a:p>
          <a:p>
            <a:r>
              <a:rPr lang="en-US" dirty="0"/>
              <a:t>Open-source projects are becoming more popular</a:t>
            </a:r>
          </a:p>
          <a:p>
            <a:r>
              <a:rPr lang="en-US" dirty="0"/>
              <a:t>Younger people tend to prefer the software developer profession</a:t>
            </a:r>
          </a:p>
          <a:p>
            <a:r>
              <a:rPr lang="en-US" dirty="0"/>
              <a:t>There are always outliers and small minorities, people who do things differently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A963CC-2025-F708-BE44-00E6C43B0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634271"/>
              </p:ext>
            </p:extLst>
          </p:nvPr>
        </p:nvGraphicFramePr>
        <p:xfrm>
          <a:off x="2548964" y="1613647"/>
          <a:ext cx="7094071" cy="4300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3200DA9-BB93-F8EF-B208-645A98266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171542"/>
              </p:ext>
            </p:extLst>
          </p:nvPr>
        </p:nvGraphicFramePr>
        <p:xfrm>
          <a:off x="2032000" y="1533526"/>
          <a:ext cx="8235950" cy="4604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analysis context and goals</a:t>
            </a:r>
          </a:p>
          <a:p>
            <a:r>
              <a:rPr lang="en-US" sz="2200" dirty="0"/>
              <a:t>Methodology</a:t>
            </a:r>
          </a:p>
          <a:p>
            <a:pPr lvl="1"/>
            <a:r>
              <a:rPr lang="en-US" sz="1800" dirty="0"/>
              <a:t>Collection of data</a:t>
            </a:r>
          </a:p>
          <a:p>
            <a:pPr lvl="1"/>
            <a:r>
              <a:rPr lang="en-US" sz="1800" dirty="0"/>
              <a:t>Analysis</a:t>
            </a:r>
          </a:p>
          <a:p>
            <a:pPr lvl="1"/>
            <a:r>
              <a:rPr lang="en-US" sz="1800" dirty="0"/>
              <a:t>Visualization</a:t>
            </a:r>
          </a:p>
          <a:p>
            <a:r>
              <a:rPr lang="en-US" sz="2200" dirty="0"/>
              <a:t>Presentation of results and findings</a:t>
            </a:r>
          </a:p>
          <a:p>
            <a:r>
              <a:rPr lang="en-US" sz="2200" dirty="0"/>
              <a:t>Discussion</a:t>
            </a:r>
          </a:p>
          <a:p>
            <a:r>
              <a:rPr lang="en-US" sz="2200" dirty="0"/>
              <a:t>Final research 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148891" y="3215438"/>
            <a:ext cx="7068725" cy="277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solidFill>
                  <a:schemeClr val="tx1"/>
                </a:solidFill>
                <a:effectLst/>
                <a:latin typeface="system-ui"/>
              </a:rPr>
              <a:t>Purpose: The survey aims to provide insights into the developer ecosystem, including trends in programming languages, frameworks, working environments, and career satisfaction.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ystem-ui"/>
              </a:rPr>
              <a:t>Scope: It covers a wide range of topics, from favorite technologies to job preferences and developer demographics.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ystem-ui"/>
              </a:rPr>
              <a:t>Participants: Developers from around the world participate, typically numbering in the tens of thousands each year.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ystem-ui"/>
              </a:rPr>
              <a:t>Frequency: As the name suggests, it's conducted annually, usually in the first quarter of the year.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1B545-E11C-F828-D48B-B8F6EEF4129C}"/>
              </a:ext>
            </a:extLst>
          </p:cNvPr>
          <p:cNvSpPr txBox="1"/>
          <p:nvPr/>
        </p:nvSpPr>
        <p:spPr>
          <a:xfrm>
            <a:off x="5320145" y="2441344"/>
            <a:ext cx="51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effectLst/>
                <a:latin typeface="+mj-lt"/>
              </a:rPr>
              <a:t>Stack Overflow's annual Developer Survey</a:t>
            </a:r>
            <a:endParaRPr lang="el-GR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the required data using web scraping and APIs.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Analysis</a:t>
            </a:r>
          </a:p>
          <a:p>
            <a:pPr lvl="1"/>
            <a:r>
              <a:rPr lang="en-US" sz="1800" dirty="0"/>
              <a:t>Data distribution</a:t>
            </a:r>
          </a:p>
          <a:p>
            <a:pPr lvl="1"/>
            <a:r>
              <a:rPr lang="en-US" sz="1800" dirty="0"/>
              <a:t>Outliers</a:t>
            </a:r>
          </a:p>
          <a:p>
            <a:pPr lvl="1"/>
            <a:r>
              <a:rPr lang="en-US" sz="1800" dirty="0"/>
              <a:t>Correlations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Present our data analysis visually</a:t>
            </a:r>
          </a:p>
          <a:p>
            <a:r>
              <a:rPr lang="en-US" sz="2200" dirty="0"/>
              <a:t>Dashboards</a:t>
            </a:r>
          </a:p>
          <a:p>
            <a:pPr lvl="1"/>
            <a:r>
              <a:rPr lang="en-US" sz="1800" dirty="0"/>
              <a:t>Current period trends</a:t>
            </a:r>
          </a:p>
          <a:p>
            <a:pPr lvl="1"/>
            <a:r>
              <a:rPr lang="en-US" sz="1800" dirty="0"/>
              <a:t>Future period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1D18D-0845-C0CB-22F4-BAF91050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714004"/>
            <a:ext cx="4614949" cy="3117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368F6-C130-8721-E064-E7FC1680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27563"/>
            <a:ext cx="5598622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Findings</a:t>
            </a:r>
          </a:p>
          <a:p>
            <a:r>
              <a:rPr lang="en-US" dirty="0"/>
              <a:t>Python is growing fast</a:t>
            </a:r>
          </a:p>
          <a:p>
            <a:r>
              <a:rPr lang="en-US" dirty="0"/>
              <a:t>JavaScript will remain the most popular language</a:t>
            </a:r>
          </a:p>
          <a:p>
            <a:r>
              <a:rPr lang="en-US" dirty="0"/>
              <a:t>PHP will not be in top 10 next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Implications</a:t>
            </a:r>
          </a:p>
          <a:p>
            <a:r>
              <a:rPr lang="en-US" dirty="0"/>
              <a:t>JavaScript and TypeScript are relevant and related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E9D7A-AA83-30BA-AAC8-5CE22CD8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75" y="2327564"/>
            <a:ext cx="4432334" cy="2904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7F7980-93AE-49AF-C237-60AAA4FE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8858"/>
            <a:ext cx="4644342" cy="29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80a141d-92ca-4d3d-9308-f7e7b1d44ce8"/>
    <ds:schemaRef ds:uri="155be751-a274-42e8-93fb-f39d3b9bccc8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381</Words>
  <Application>Microsoft Office PowerPoint</Application>
  <PresentationFormat>Widescreen</PresentationFormat>
  <Paragraphs>92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system-ui</vt:lpstr>
      <vt:lpstr>SLIDE_TEMPLATE_skill_network</vt:lpstr>
      <vt:lpstr>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TRENDS</vt:lpstr>
      <vt:lpstr>FUTURE TRENDS</vt:lpstr>
      <vt:lpstr>DASHBOARD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Geo. Naumov</cp:lastModifiedBy>
  <cp:revision>31</cp:revision>
  <dcterms:created xsi:type="dcterms:W3CDTF">2020-10-28T18:29:43Z</dcterms:created>
  <dcterms:modified xsi:type="dcterms:W3CDTF">2024-08-05T16:37:32Z</dcterms:modified>
</cp:coreProperties>
</file>