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2"/>
  </p:notesMasterIdLst>
  <p:sldIdLst>
    <p:sldId id="256" r:id="rId2"/>
    <p:sldId id="266" r:id="rId3"/>
    <p:sldId id="271" r:id="rId4"/>
    <p:sldId id="273" r:id="rId5"/>
    <p:sldId id="274" r:id="rId6"/>
    <p:sldId id="275" r:id="rId7"/>
    <p:sldId id="267" r:id="rId8"/>
    <p:sldId id="268" r:id="rId9"/>
    <p:sldId id="276" r:id="rId10"/>
    <p:sldId id="260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BEC8"/>
    <a:srgbClr val="F4313F"/>
    <a:srgbClr val="E634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DCC22D-CF59-276E-AC8D-7654CAE0546F}" v="314" dt="2025-05-25T15:39:55.707"/>
    <p1510:client id="{31E722F5-AE1D-EA3A-0285-86643A1501E7}" v="209" dt="2025-05-26T15:48:31.857"/>
    <p1510:client id="{41A13385-CB13-3FE0-4114-B52B33A3CD23}" v="256" dt="2025-05-25T19:16:12.359"/>
    <p1510:client id="{6B02E4FF-4D4D-2AFB-068E-7508D72028A6}" v="64" dt="2025-05-25T20:06:16.1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Destaqu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Estilo com Tema 1 - Destaqu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Destaqu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com Tema 1 - Destaqu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com Tema 1 - Destaqu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Estilo com Tema 1 - Destaqu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Estilo com Tema 1 - Destaqu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Sem Estilo, Sem Grelh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135BF-AA7D-4DB4-82AC-FE56527F7110}" type="datetimeFigureOut">
              <a:rPr lang="pt-PT" smtClean="0"/>
              <a:t>26/05/2025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54ED5-2007-45A9-AD44-BCAD9C1D17D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07292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4A8B9923-31C0-4493-ADDC-1974D378A9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DB7EF0F-F9FA-4855-A45D-A4BECF7CFB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02800" y="2217600"/>
            <a:ext cx="8449200" cy="705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lang="pt-PT" sz="3300" b="1" kern="1200" cap="all" baseline="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pt-PT"/>
              <a:t>PRESENTATION TITLE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63D005-2368-4FCD-AD05-99A35B1F670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800" y="2995200"/>
            <a:ext cx="3654000" cy="705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lang="pt-PT" sz="2400" kern="1200" cap="all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DATE | SUBTITLE</a:t>
            </a:r>
          </a:p>
        </p:txBody>
      </p:sp>
    </p:spTree>
    <p:extLst>
      <p:ext uri="{BB962C8B-B14F-4D97-AF65-F5344CB8AC3E}">
        <p14:creationId xmlns:p14="http://schemas.microsoft.com/office/powerpoint/2010/main" val="3484138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0744B2B1-F1F7-4811-8A4C-DEE719FBEB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CC42663-7884-4DA9-9177-B62F42054E9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79000" y="2057400"/>
            <a:ext cx="4193025" cy="33880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err="1"/>
              <a:t>Click</a:t>
            </a:r>
            <a:r>
              <a:rPr lang="pt-PT"/>
              <a:t> </a:t>
            </a:r>
            <a:r>
              <a:rPr lang="pt-PT" err="1"/>
              <a:t>here</a:t>
            </a:r>
            <a:r>
              <a:rPr lang="pt-PT"/>
              <a:t> to </a:t>
            </a:r>
            <a:r>
              <a:rPr lang="pt-PT" err="1"/>
              <a:t>add</a:t>
            </a:r>
            <a:r>
              <a:rPr lang="pt-PT"/>
              <a:t> </a:t>
            </a:r>
            <a:r>
              <a:rPr lang="pt-PT" err="1"/>
              <a:t>text</a:t>
            </a:r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335DEFA-E982-4988-922A-CD2651A9B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9000" y="457200"/>
            <a:ext cx="4193025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lang="pt-PT" sz="3200" b="1" kern="1200" cap="all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pt-PT"/>
              <a:t>TITLE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27F0BDCE-677D-4316-AE6C-DE4C5B7314FE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err="1"/>
              <a:t>Image</a:t>
            </a:r>
            <a:endParaRPr lang="pt-PT"/>
          </a:p>
        </p:txBody>
      </p:sp>
      <p:sp>
        <p:nvSpPr>
          <p:cNvPr id="9" name="Marcador de Posição do Texto 29">
            <a:extLst>
              <a:ext uri="{FF2B5EF4-FFF2-40B4-BE49-F238E27FC236}">
                <a16:creationId xmlns:a16="http://schemas.microsoft.com/office/drawing/2014/main" id="{45202E99-7244-44F2-BB34-B217A08899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9000" y="5581968"/>
            <a:ext cx="3916680" cy="365125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PT"/>
              <a:t>No. | </a:t>
            </a:r>
            <a:r>
              <a:rPr lang="pt-PT" err="1"/>
              <a:t>Author</a:t>
            </a:r>
            <a:r>
              <a:rPr lang="pt-PT"/>
              <a:t> </a:t>
            </a:r>
            <a:r>
              <a:rPr lang="pt-PT" err="1"/>
              <a:t>name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91704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DC8E84DE-2AF4-4AA5-B281-555712FA6D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901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B8EAC09A-897F-4626-9454-C546E000BC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CE83292-C17B-4831-8C49-320071CFDA3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9000" y="2010924"/>
            <a:ext cx="11034000" cy="343890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700"/>
            </a:lvl4pPr>
            <a:lvl5pPr>
              <a:defRPr sz="1600"/>
            </a:lvl5pPr>
          </a:lstStyle>
          <a:p>
            <a:pPr lvl="0"/>
            <a:r>
              <a:rPr lang="pt-PT" err="1"/>
              <a:t>Click</a:t>
            </a:r>
            <a:r>
              <a:rPr lang="pt-PT"/>
              <a:t> </a:t>
            </a:r>
            <a:r>
              <a:rPr lang="pt-PT" err="1"/>
              <a:t>here</a:t>
            </a:r>
            <a:r>
              <a:rPr lang="pt-PT"/>
              <a:t> to </a:t>
            </a:r>
            <a:r>
              <a:rPr lang="pt-PT" err="1"/>
              <a:t>add</a:t>
            </a:r>
            <a:r>
              <a:rPr lang="pt-PT"/>
              <a:t> </a:t>
            </a:r>
            <a:r>
              <a:rPr lang="pt-PT" err="1"/>
              <a:t>text</a:t>
            </a:r>
            <a:endParaRPr lang="pt-PT"/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9" name="Marcador de Posição do Texto 29">
            <a:extLst>
              <a:ext uri="{FF2B5EF4-FFF2-40B4-BE49-F238E27FC236}">
                <a16:creationId xmlns:a16="http://schemas.microsoft.com/office/drawing/2014/main" id="{868327F2-B109-451B-9D56-8EAA7AF3C66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9000" y="5581968"/>
            <a:ext cx="3916680" cy="365125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PT"/>
              <a:t>No. | </a:t>
            </a:r>
            <a:r>
              <a:rPr lang="pt-PT" err="1"/>
              <a:t>Author</a:t>
            </a:r>
            <a:r>
              <a:rPr lang="pt-PT"/>
              <a:t> </a:t>
            </a:r>
            <a:r>
              <a:rPr lang="pt-PT" err="1"/>
              <a:t>name</a:t>
            </a:r>
            <a:endParaRPr lang="pt-PT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9FAE21DA-0E80-4931-84E9-986C643151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9000" y="996318"/>
            <a:ext cx="11034000" cy="4218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pt-PT" sz="2100" b="0" kern="12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>
              <a:defRPr lang="pt-PT" sz="2100" b="0" kern="12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2pPr>
            <a:lvl3pPr>
              <a:defRPr lang="pt-PT" sz="2100" b="0" kern="12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3pPr>
            <a:lvl4pPr>
              <a:defRPr lang="pt-PT" sz="2100" b="0" kern="12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4pPr>
            <a:lvl5pPr>
              <a:defRPr lang="pt-PT" sz="2100" b="0" kern="120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5pPr>
          </a:lstStyle>
          <a:p>
            <a:pPr lvl="0"/>
            <a:r>
              <a:rPr lang="pt-PT"/>
              <a:t>SECOND TITLE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A9232E15-8EAE-42EE-B39F-6A8E258332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9000" y="365126"/>
            <a:ext cx="11034000" cy="5457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pt-PT" sz="3200" b="1" kern="1200" cap="all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pt-PT"/>
              <a:t>TITLE</a:t>
            </a:r>
          </a:p>
        </p:txBody>
      </p:sp>
      <p:sp>
        <p:nvSpPr>
          <p:cNvPr id="10" name="Marcador de Posição do Texto 4">
            <a:extLst>
              <a:ext uri="{FF2B5EF4-FFF2-40B4-BE49-F238E27FC236}">
                <a16:creationId xmlns:a16="http://schemas.microsoft.com/office/drawing/2014/main" id="{29EF8CE1-1224-40BF-9D30-98BD9BA3F3A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9000" y="1558485"/>
            <a:ext cx="11034000" cy="42189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pt-PT" sz="2100" b="0" kern="1200" dirty="0" smtClean="0">
                <a:solidFill>
                  <a:srgbClr val="F4313F"/>
                </a:solidFill>
                <a:latin typeface="+mn-lt"/>
                <a:ea typeface="+mj-ea"/>
                <a:cs typeface="+mj-cs"/>
              </a:defRPr>
            </a:lvl1pPr>
            <a:lvl2pPr>
              <a:defRPr lang="pt-PT" sz="2100" b="0" kern="12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2pPr>
            <a:lvl3pPr>
              <a:defRPr lang="pt-PT" sz="2100" b="0" kern="12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3pPr>
            <a:lvl4pPr>
              <a:defRPr lang="pt-PT" sz="2100" b="0" kern="12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4pPr>
            <a:lvl5pPr>
              <a:defRPr lang="pt-PT" sz="2100" b="0" kern="120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5pPr>
          </a:lstStyle>
          <a:p>
            <a:pPr lvl="0"/>
            <a:r>
              <a:rPr lang="pt-PT"/>
              <a:t>| SUBTITLE</a:t>
            </a:r>
          </a:p>
        </p:txBody>
      </p:sp>
    </p:spTree>
    <p:extLst>
      <p:ext uri="{BB962C8B-B14F-4D97-AF65-F5344CB8AC3E}">
        <p14:creationId xmlns:p14="http://schemas.microsoft.com/office/powerpoint/2010/main" val="3478491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jec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B8EAC09A-897F-4626-9454-C546E000BC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FDFDB19-6F72-45F5-96B1-7E7E1F5FA0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9000" y="365126"/>
            <a:ext cx="11034000" cy="92334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lang="pt-PT" sz="3200" b="1" kern="1200" cap="all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pt-PT" err="1"/>
              <a:t>Title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CE83292-C17B-4831-8C49-320071CFDA3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9000" y="1420619"/>
            <a:ext cx="11034000" cy="4029206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700"/>
            </a:lvl4pPr>
            <a:lvl5pPr>
              <a:defRPr sz="1600"/>
            </a:lvl5pPr>
          </a:lstStyle>
          <a:p>
            <a:pPr lvl="0"/>
            <a:r>
              <a:rPr lang="pt-PT" err="1"/>
              <a:t>Click</a:t>
            </a:r>
            <a:r>
              <a:rPr lang="pt-PT"/>
              <a:t> </a:t>
            </a:r>
            <a:r>
              <a:rPr lang="pt-PT" err="1"/>
              <a:t>here</a:t>
            </a:r>
            <a:r>
              <a:rPr lang="pt-PT"/>
              <a:t> to </a:t>
            </a:r>
            <a:r>
              <a:rPr lang="pt-PT" err="1"/>
              <a:t>add</a:t>
            </a:r>
            <a:r>
              <a:rPr lang="pt-PT"/>
              <a:t> </a:t>
            </a:r>
            <a:r>
              <a:rPr lang="pt-PT" err="1"/>
              <a:t>text</a:t>
            </a:r>
            <a:endParaRPr lang="pt-PT"/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9" name="Marcador de Posição do Texto 29">
            <a:extLst>
              <a:ext uri="{FF2B5EF4-FFF2-40B4-BE49-F238E27FC236}">
                <a16:creationId xmlns:a16="http://schemas.microsoft.com/office/drawing/2014/main" id="{868327F2-B109-451B-9D56-8EAA7AF3C66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9000" y="5581968"/>
            <a:ext cx="3916680" cy="365125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PT"/>
              <a:t>No. | </a:t>
            </a:r>
            <a:r>
              <a:rPr lang="pt-PT" err="1"/>
              <a:t>Author</a:t>
            </a:r>
            <a:r>
              <a:rPr lang="pt-PT"/>
              <a:t> </a:t>
            </a:r>
            <a:r>
              <a:rPr lang="pt-PT" err="1"/>
              <a:t>name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757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3C673DD4-B14D-4A54-BBB1-E66D557AFE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0F11F24-BDD1-4625-B0AC-223167D681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9000" y="1709739"/>
            <a:ext cx="11034000" cy="1719262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lang="pt-PT" sz="3300" b="1" kern="1200" cap="all" baseline="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pt-PT"/>
              <a:t>TITLE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A5DB239-CE83-4CDD-A06C-88D7445B166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9000" y="3456432"/>
            <a:ext cx="1103400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pt-PT" sz="2400" kern="1200" cap="all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723765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AB84C3D5-C3A3-4591-AEE0-7EFB004E25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71B68F6-D9F9-42C4-8502-193BDA8FAC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9000" y="365125"/>
            <a:ext cx="11034000" cy="925200"/>
          </a:xfrm>
          <a:prstGeom prst="rect">
            <a:avLst/>
          </a:prstGeom>
        </p:spPr>
        <p:txBody>
          <a:bodyPr anchor="ctr" anchorCtr="0"/>
          <a:lstStyle>
            <a:lvl1pPr>
              <a:defRPr lang="pt-PT" sz="3200" b="1" kern="1200" cap="all" baseline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pt-PT"/>
              <a:t>TITLE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93AB2AB-4255-4EB6-8F02-77E3A550FD9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79001" y="1422000"/>
            <a:ext cx="5440800" cy="39733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700"/>
            </a:lvl4pPr>
            <a:lvl5pPr>
              <a:defRPr sz="1600"/>
            </a:lvl5pPr>
          </a:lstStyle>
          <a:p>
            <a:pPr lvl="0"/>
            <a:r>
              <a:rPr lang="pt-PT" err="1"/>
              <a:t>Click</a:t>
            </a:r>
            <a:r>
              <a:rPr lang="pt-PT"/>
              <a:t> </a:t>
            </a:r>
            <a:r>
              <a:rPr lang="pt-PT" err="1"/>
              <a:t>here</a:t>
            </a:r>
            <a:r>
              <a:rPr lang="pt-PT"/>
              <a:t> to </a:t>
            </a:r>
            <a:r>
              <a:rPr lang="pt-PT" err="1"/>
              <a:t>add</a:t>
            </a:r>
            <a:r>
              <a:rPr lang="pt-PT"/>
              <a:t> </a:t>
            </a:r>
            <a:r>
              <a:rPr lang="pt-PT" err="1"/>
              <a:t>text</a:t>
            </a:r>
            <a:endParaRPr lang="pt-PT"/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B72169F-4D10-4882-B189-31F93F20C0C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7740" y="1422000"/>
            <a:ext cx="5435260" cy="39733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defRPr lang="pt-PT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pt-PT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pt-PT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pt-PT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PT" err="1"/>
              <a:t>Click</a:t>
            </a:r>
            <a:r>
              <a:rPr lang="pt-PT"/>
              <a:t> </a:t>
            </a:r>
            <a:r>
              <a:rPr lang="pt-PT" err="1"/>
              <a:t>here</a:t>
            </a:r>
            <a:r>
              <a:rPr lang="pt-PT"/>
              <a:t> to </a:t>
            </a:r>
            <a:r>
              <a:rPr lang="pt-PT" err="1"/>
              <a:t>add</a:t>
            </a:r>
            <a:r>
              <a:rPr lang="pt-PT"/>
              <a:t> </a:t>
            </a:r>
            <a:r>
              <a:rPr lang="pt-PT" err="1"/>
              <a:t>text</a:t>
            </a:r>
            <a:endParaRPr lang="pt-PT"/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9" name="Marcador de Posição do Texto 29">
            <a:extLst>
              <a:ext uri="{FF2B5EF4-FFF2-40B4-BE49-F238E27FC236}">
                <a16:creationId xmlns:a16="http://schemas.microsoft.com/office/drawing/2014/main" id="{155C19CC-FB9C-4C65-BB07-40D13E5846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9000" y="5581968"/>
            <a:ext cx="3916680" cy="365125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PT"/>
              <a:t>No. | </a:t>
            </a:r>
            <a:r>
              <a:rPr lang="pt-PT" err="1"/>
              <a:t>Author</a:t>
            </a:r>
            <a:r>
              <a:rPr lang="pt-PT"/>
              <a:t> </a:t>
            </a:r>
            <a:r>
              <a:rPr lang="pt-PT" err="1"/>
              <a:t>name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1876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33EEBFC3-D4CB-4829-8AC0-66ADF9C662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6AC53A2-F62C-4CF4-B784-9F8FF25AF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9000" y="365125"/>
            <a:ext cx="11034000" cy="925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lang="pt-PT" sz="3200" b="1" kern="1200" cap="all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pt-PT" err="1"/>
              <a:t>title</a:t>
            </a:r>
            <a:endParaRPr lang="pt-PT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39EC8AF-0B13-4409-8EFF-3CAF56DCB6C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9000" y="1422000"/>
            <a:ext cx="5418575" cy="741999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buNone/>
              <a:defRPr lang="pt-PT" sz="2600" b="0" kern="1200" cap="all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SUBTITLE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2599D6B-3281-438E-8873-2AD3673D4DD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9000" y="2209719"/>
            <a:ext cx="5418575" cy="33041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700"/>
            </a:lvl4pPr>
            <a:lvl5pPr>
              <a:defRPr sz="1600"/>
            </a:lvl5pPr>
          </a:lstStyle>
          <a:p>
            <a:pPr lvl="0"/>
            <a:r>
              <a:rPr lang="pt-PT" err="1"/>
              <a:t>Click</a:t>
            </a:r>
            <a:r>
              <a:rPr lang="pt-PT"/>
              <a:t> </a:t>
            </a:r>
            <a:r>
              <a:rPr lang="pt-PT" err="1"/>
              <a:t>here</a:t>
            </a:r>
            <a:r>
              <a:rPr lang="pt-PT"/>
              <a:t> to </a:t>
            </a:r>
            <a:r>
              <a:rPr lang="pt-PT" err="1"/>
              <a:t>add</a:t>
            </a:r>
            <a:r>
              <a:rPr lang="pt-PT"/>
              <a:t> </a:t>
            </a:r>
            <a:r>
              <a:rPr lang="pt-PT" err="1"/>
              <a:t>text</a:t>
            </a:r>
            <a:endParaRPr lang="pt-PT"/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68EEDE33-6437-4641-B283-8FF140C85B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6259" y="1422000"/>
            <a:ext cx="5440800" cy="741999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buNone/>
              <a:defRPr lang="pt-PT" sz="2600" b="0" kern="1200" cap="all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PT"/>
              <a:t>SUBTITLE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81DA038B-EDB3-4E51-B2FE-BFC882FC4A63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209718"/>
            <a:ext cx="5440800" cy="33041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700"/>
            </a:lvl4pPr>
            <a:lvl5pPr>
              <a:defRPr sz="1600"/>
            </a:lvl5pPr>
          </a:lstStyle>
          <a:p>
            <a:pPr lvl="0"/>
            <a:r>
              <a:rPr lang="pt-PT" err="1"/>
              <a:t>Click</a:t>
            </a:r>
            <a:r>
              <a:rPr lang="pt-PT"/>
              <a:t> </a:t>
            </a:r>
            <a:r>
              <a:rPr lang="pt-PT" err="1"/>
              <a:t>here</a:t>
            </a:r>
            <a:r>
              <a:rPr lang="pt-PT"/>
              <a:t> to </a:t>
            </a:r>
            <a:r>
              <a:rPr lang="pt-PT" err="1"/>
              <a:t>add</a:t>
            </a:r>
            <a:r>
              <a:rPr lang="pt-PT"/>
              <a:t> </a:t>
            </a:r>
            <a:r>
              <a:rPr lang="pt-PT" err="1"/>
              <a:t>text</a:t>
            </a:r>
            <a:endParaRPr lang="pt-PT"/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14" name="Marcador de Posição do Texto 29">
            <a:extLst>
              <a:ext uri="{FF2B5EF4-FFF2-40B4-BE49-F238E27FC236}">
                <a16:creationId xmlns:a16="http://schemas.microsoft.com/office/drawing/2014/main" id="{F96B95D7-BFB1-40D3-9A20-2703992A380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9000" y="5581968"/>
            <a:ext cx="3916680" cy="365125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PT"/>
              <a:t>No. | </a:t>
            </a:r>
            <a:r>
              <a:rPr lang="pt-PT" err="1"/>
              <a:t>Author</a:t>
            </a:r>
            <a:r>
              <a:rPr lang="pt-PT"/>
              <a:t> </a:t>
            </a:r>
            <a:r>
              <a:rPr lang="pt-PT" err="1"/>
              <a:t>name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33450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D8C3202D-76CB-4BF2-816B-A1212576AA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52A41CF-09F1-4F5D-AE7F-7FA004AF35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9000" y="365125"/>
            <a:ext cx="11034000" cy="925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lang="pt-PT" sz="3200" b="1" kern="1200" cap="all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pt-PT"/>
              <a:t>TITLE</a:t>
            </a:r>
          </a:p>
        </p:txBody>
      </p:sp>
      <p:sp>
        <p:nvSpPr>
          <p:cNvPr id="8" name="Marcador de Posição do Texto 29">
            <a:extLst>
              <a:ext uri="{FF2B5EF4-FFF2-40B4-BE49-F238E27FC236}">
                <a16:creationId xmlns:a16="http://schemas.microsoft.com/office/drawing/2014/main" id="{2C6FDBB1-205A-41C2-BBE8-29AF1011776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9000" y="5581968"/>
            <a:ext cx="3916680" cy="365125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PT"/>
              <a:t>No. | </a:t>
            </a:r>
            <a:r>
              <a:rPr lang="pt-PT" err="1"/>
              <a:t>Author</a:t>
            </a:r>
            <a:r>
              <a:rPr lang="pt-PT"/>
              <a:t> </a:t>
            </a:r>
            <a:r>
              <a:rPr lang="pt-PT" err="1"/>
              <a:t>name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145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7D170C7-B47C-4190-8328-22B68B8551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Marcador de Posição do Texto 29">
            <a:extLst>
              <a:ext uri="{FF2B5EF4-FFF2-40B4-BE49-F238E27FC236}">
                <a16:creationId xmlns:a16="http://schemas.microsoft.com/office/drawing/2014/main" id="{482C18DE-31A1-4627-BE7C-FCA18E2901E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9000" y="5581968"/>
            <a:ext cx="3916680" cy="365125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PT"/>
              <a:t>No. | </a:t>
            </a:r>
            <a:r>
              <a:rPr lang="pt-PT" err="1"/>
              <a:t>Author</a:t>
            </a:r>
            <a:r>
              <a:rPr lang="pt-PT"/>
              <a:t> </a:t>
            </a:r>
            <a:r>
              <a:rPr lang="pt-PT" err="1"/>
              <a:t>name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15303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ABCE4F9-3302-4DED-98B4-CC1FBE4891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3C82440-FEC6-4FD1-858E-8B1DC7DAD0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9000" y="457200"/>
            <a:ext cx="4193025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lang="pt-PT" sz="3200" b="1" kern="1200" cap="all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pt-PT"/>
              <a:t>TITLE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54F1050-09C5-4310-9B43-FEE04C89E9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457200"/>
            <a:ext cx="6429812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7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err="1"/>
              <a:t>Click</a:t>
            </a:r>
            <a:r>
              <a:rPr lang="pt-PT"/>
              <a:t> </a:t>
            </a:r>
            <a:r>
              <a:rPr lang="pt-PT" err="1"/>
              <a:t>here</a:t>
            </a:r>
            <a:r>
              <a:rPr lang="pt-PT"/>
              <a:t> to </a:t>
            </a:r>
            <a:r>
              <a:rPr lang="pt-PT" err="1"/>
              <a:t>add</a:t>
            </a:r>
            <a:r>
              <a:rPr lang="pt-PT"/>
              <a:t> </a:t>
            </a:r>
            <a:r>
              <a:rPr lang="pt-PT" err="1"/>
              <a:t>text</a:t>
            </a:r>
            <a:endParaRPr lang="pt-PT"/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1C91861-C5B2-41D1-86A7-CDF7E3A30E2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79000" y="2057400"/>
            <a:ext cx="4193025" cy="33880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err="1"/>
              <a:t>Click</a:t>
            </a:r>
            <a:r>
              <a:rPr lang="pt-PT"/>
              <a:t> </a:t>
            </a:r>
            <a:r>
              <a:rPr lang="pt-PT" err="1"/>
              <a:t>here</a:t>
            </a:r>
            <a:r>
              <a:rPr lang="pt-PT"/>
              <a:t> to </a:t>
            </a:r>
            <a:r>
              <a:rPr lang="pt-PT" err="1"/>
              <a:t>add</a:t>
            </a:r>
            <a:r>
              <a:rPr lang="pt-PT"/>
              <a:t> </a:t>
            </a:r>
            <a:r>
              <a:rPr lang="pt-PT" err="1"/>
              <a:t>text</a:t>
            </a:r>
            <a:endParaRPr lang="pt-PT"/>
          </a:p>
        </p:txBody>
      </p:sp>
      <p:sp>
        <p:nvSpPr>
          <p:cNvPr id="9" name="Marcador de Posição do Texto 29">
            <a:extLst>
              <a:ext uri="{FF2B5EF4-FFF2-40B4-BE49-F238E27FC236}">
                <a16:creationId xmlns:a16="http://schemas.microsoft.com/office/drawing/2014/main" id="{07A4CE7A-A555-4E50-8228-FE310190008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9000" y="5581968"/>
            <a:ext cx="3916680" cy="365125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PT"/>
              <a:t>No. | </a:t>
            </a:r>
            <a:r>
              <a:rPr lang="pt-PT" err="1"/>
              <a:t>Author</a:t>
            </a:r>
            <a:r>
              <a:rPr lang="pt-PT"/>
              <a:t> </a:t>
            </a:r>
            <a:r>
              <a:rPr lang="pt-PT" err="1"/>
              <a:t>name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18153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5ED63733-15B5-4572-A7F7-43E988C1F04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20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0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o.int/publications/m/item/who-ambient-air-quality-database-(update-jan-2024)" TargetMode="External"/><Relationship Id="rId2" Type="http://schemas.openxmlformats.org/officeDocument/2006/relationships/hyperlink" Target="https://berkeleyearth.org/data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5D9F94-A836-4B6B-9B27-76F4D525E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5290" y="2198666"/>
            <a:ext cx="11038392" cy="705600"/>
          </a:xfrm>
        </p:spPr>
        <p:txBody>
          <a:bodyPr>
            <a:normAutofit fontScale="90000"/>
          </a:bodyPr>
          <a:lstStyle/>
          <a:p>
            <a:r>
              <a:rPr lang="pt-PT" err="1"/>
              <a:t>Temperature</a:t>
            </a:r>
            <a:r>
              <a:rPr lang="pt-PT"/>
              <a:t> </a:t>
            </a:r>
            <a:r>
              <a:rPr lang="pt-PT" err="1"/>
              <a:t>change</a:t>
            </a:r>
            <a:r>
              <a:rPr lang="pt-PT"/>
              <a:t> </a:t>
            </a:r>
            <a:r>
              <a:rPr lang="pt-PT" err="1"/>
              <a:t>correlation</a:t>
            </a:r>
            <a:r>
              <a:rPr lang="pt-PT"/>
              <a:t> </a:t>
            </a:r>
            <a:r>
              <a:rPr lang="pt-PT" err="1"/>
              <a:t>with</a:t>
            </a:r>
            <a:r>
              <a:rPr lang="pt-PT"/>
              <a:t> </a:t>
            </a:r>
            <a:r>
              <a:rPr lang="pt-PT" err="1"/>
              <a:t>air</a:t>
            </a:r>
            <a:r>
              <a:rPr lang="pt-PT"/>
              <a:t> </a:t>
            </a:r>
            <a:r>
              <a:rPr lang="pt-PT" err="1"/>
              <a:t>pollution</a:t>
            </a:r>
            <a:r>
              <a:rPr lang="pt-PT"/>
              <a:t> </a:t>
            </a:r>
            <a:r>
              <a:rPr lang="pt-PT" err="1"/>
              <a:t>levels</a:t>
            </a:r>
            <a:endParaRPr lang="pt-P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8DB97A-3D56-41B2-8BDF-79D1FCF83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019" y="4933850"/>
            <a:ext cx="5218438" cy="1152173"/>
          </a:xfrm>
        </p:spPr>
        <p:txBody>
          <a:bodyPr>
            <a:normAutofit fontScale="85000" lnSpcReduction="20000"/>
          </a:bodyPr>
          <a:lstStyle/>
          <a:p>
            <a:r>
              <a:rPr lang="pt-BR" sz="2100" b="1">
                <a:solidFill>
                  <a:schemeClr val="bg1"/>
                </a:solidFill>
              </a:rPr>
              <a:t>MADSAD  </a:t>
            </a:r>
            <a:r>
              <a:rPr lang="en-GB" sz="2100" b="1">
                <a:solidFill>
                  <a:schemeClr val="bg1"/>
                </a:solidFill>
              </a:rPr>
              <a:t>Official Statistical System </a:t>
            </a:r>
            <a:r>
              <a:rPr lang="pt-BR" sz="2100" b="1">
                <a:solidFill>
                  <a:schemeClr val="bg1"/>
                </a:solidFill>
              </a:rPr>
              <a:t>Course</a:t>
            </a:r>
          </a:p>
          <a:p>
            <a:r>
              <a:rPr lang="pt-BR" sz="1600">
                <a:solidFill>
                  <a:schemeClr val="bg1"/>
                </a:solidFill>
              </a:rPr>
              <a:t>Andre costa</a:t>
            </a:r>
          </a:p>
          <a:p>
            <a:r>
              <a:rPr lang="pt-BR" sz="1600">
                <a:solidFill>
                  <a:schemeClr val="bg1"/>
                </a:solidFill>
              </a:rPr>
              <a:t>GonÇALO MAGALHÃES</a:t>
            </a:r>
          </a:p>
          <a:p>
            <a:r>
              <a:rPr lang="pt-BR" sz="1600">
                <a:solidFill>
                  <a:schemeClr val="bg1"/>
                </a:solidFill>
              </a:rPr>
              <a:t>KRISTINA Vcelková</a:t>
            </a:r>
            <a:endParaRPr lang="pt-PT" sz="1600">
              <a:solidFill>
                <a:schemeClr val="bg1"/>
              </a:solidFill>
            </a:endParaRPr>
          </a:p>
          <a:p>
            <a:endParaRPr lang="pt-PT" sz="160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D2C7B2-1B78-CF6C-401C-87FFDB8C3B04}"/>
              </a:ext>
            </a:extLst>
          </p:cNvPr>
          <p:cNvSpPr txBox="1"/>
          <p:nvPr/>
        </p:nvSpPr>
        <p:spPr>
          <a:xfrm>
            <a:off x="2743200" y="2904266"/>
            <a:ext cx="73267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44145" algn="ctr">
              <a:spcAft>
                <a:spcPts val="1100"/>
              </a:spcAft>
            </a:pPr>
            <a:r>
              <a:rPr lang="en-GB" sz="2000" b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Visualization with Maps and Charts: the role of GIS</a:t>
            </a:r>
          </a:p>
        </p:txBody>
      </p:sp>
    </p:spTree>
    <p:extLst>
      <p:ext uri="{BB962C8B-B14F-4D97-AF65-F5344CB8AC3E}">
        <p14:creationId xmlns:p14="http://schemas.microsoft.com/office/powerpoint/2010/main" val="3066129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4A84CB-0E0A-96FE-2E20-55F87AC6C7D0}"/>
              </a:ext>
            </a:extLst>
          </p:cNvPr>
          <p:cNvSpPr txBox="1"/>
          <p:nvPr/>
        </p:nvSpPr>
        <p:spPr>
          <a:xfrm>
            <a:off x="4209691" y="2886974"/>
            <a:ext cx="5842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1375680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11B45-5514-DD11-8335-177E98192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2D14930-85C6-D407-71A6-E001E57A769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36338" y="1895799"/>
            <a:ext cx="3600092" cy="471338"/>
          </a:xfrm>
        </p:spPr>
        <p:txBody>
          <a:bodyPr/>
          <a:lstStyle/>
          <a:p>
            <a:r>
              <a:rPr lang="en-GB" b="1">
                <a:solidFill>
                  <a:schemeClr val="tx1"/>
                </a:solidFill>
              </a:rPr>
              <a:t>Proposed Data sets:</a:t>
            </a:r>
          </a:p>
          <a:p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AA46C665-6726-E85F-F7EB-0ADE98BF76B9}"/>
              </a:ext>
            </a:extLst>
          </p:cNvPr>
          <p:cNvSpPr txBox="1">
            <a:spLocks/>
          </p:cNvSpPr>
          <p:nvPr/>
        </p:nvSpPr>
        <p:spPr>
          <a:xfrm>
            <a:off x="255575" y="149370"/>
            <a:ext cx="10563290" cy="50048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3200" b="1" kern="1200" cap="all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pt-PT" sz="1600" err="1"/>
              <a:t>Temperature</a:t>
            </a:r>
            <a:r>
              <a:rPr lang="pt-PT" sz="1600"/>
              <a:t> </a:t>
            </a:r>
            <a:r>
              <a:rPr lang="pt-PT" sz="1600" err="1"/>
              <a:t>change</a:t>
            </a:r>
            <a:r>
              <a:rPr lang="pt-PT" sz="1600"/>
              <a:t> </a:t>
            </a:r>
            <a:r>
              <a:rPr lang="pt-PT" sz="1600" err="1"/>
              <a:t>correlation</a:t>
            </a:r>
            <a:r>
              <a:rPr lang="pt-PT" sz="1600"/>
              <a:t> </a:t>
            </a:r>
            <a:r>
              <a:rPr lang="pt-PT" sz="1600" err="1"/>
              <a:t>with</a:t>
            </a:r>
            <a:r>
              <a:rPr lang="pt-PT" sz="1600"/>
              <a:t> </a:t>
            </a:r>
            <a:r>
              <a:rPr lang="pt-PT" sz="1600" err="1"/>
              <a:t>air</a:t>
            </a:r>
            <a:r>
              <a:rPr lang="pt-PT" sz="1600"/>
              <a:t> </a:t>
            </a:r>
            <a:r>
              <a:rPr lang="pt-PT" sz="1600" err="1"/>
              <a:t>pollution</a:t>
            </a:r>
            <a:r>
              <a:rPr lang="pt-PT" sz="1600"/>
              <a:t> </a:t>
            </a:r>
            <a:r>
              <a:rPr lang="pt-PT" sz="1600" err="1"/>
              <a:t>levels</a:t>
            </a:r>
            <a:endParaRPr lang="pt-PT" sz="1600"/>
          </a:p>
          <a:p>
            <a:r>
              <a:rPr lang="en-GB" sz="1000" b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Visualization with Maps and Charts: the role of GIS</a:t>
            </a:r>
          </a:p>
          <a:p>
            <a:endParaRPr lang="en-GB" sz="140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F96C2B9-76D6-EB4B-71DA-29220F31E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044617"/>
              </p:ext>
            </p:extLst>
          </p:nvPr>
        </p:nvGraphicFramePr>
        <p:xfrm>
          <a:off x="994224" y="2367239"/>
          <a:ext cx="10466460" cy="20440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90270">
                  <a:extLst>
                    <a:ext uri="{9D8B030D-6E8A-4147-A177-3AD203B41FA5}">
                      <a16:colId xmlns:a16="http://schemas.microsoft.com/office/drawing/2014/main" val="1071376453"/>
                    </a:ext>
                  </a:extLst>
                </a:gridCol>
                <a:gridCol w="1432402">
                  <a:extLst>
                    <a:ext uri="{9D8B030D-6E8A-4147-A177-3AD203B41FA5}">
                      <a16:colId xmlns:a16="http://schemas.microsoft.com/office/drawing/2014/main" val="1381005988"/>
                    </a:ext>
                  </a:extLst>
                </a:gridCol>
                <a:gridCol w="1560041">
                  <a:extLst>
                    <a:ext uri="{9D8B030D-6E8A-4147-A177-3AD203B41FA5}">
                      <a16:colId xmlns:a16="http://schemas.microsoft.com/office/drawing/2014/main" val="654957863"/>
                    </a:ext>
                  </a:extLst>
                </a:gridCol>
                <a:gridCol w="737474">
                  <a:extLst>
                    <a:ext uri="{9D8B030D-6E8A-4147-A177-3AD203B41FA5}">
                      <a16:colId xmlns:a16="http://schemas.microsoft.com/office/drawing/2014/main" val="1624714804"/>
                    </a:ext>
                  </a:extLst>
                </a:gridCol>
                <a:gridCol w="1701863">
                  <a:extLst>
                    <a:ext uri="{9D8B030D-6E8A-4147-A177-3AD203B41FA5}">
                      <a16:colId xmlns:a16="http://schemas.microsoft.com/office/drawing/2014/main" val="755275993"/>
                    </a:ext>
                  </a:extLst>
                </a:gridCol>
                <a:gridCol w="595652">
                  <a:extLst>
                    <a:ext uri="{9D8B030D-6E8A-4147-A177-3AD203B41FA5}">
                      <a16:colId xmlns:a16="http://schemas.microsoft.com/office/drawing/2014/main" val="307010747"/>
                    </a:ext>
                  </a:extLst>
                </a:gridCol>
                <a:gridCol w="1148758">
                  <a:extLst>
                    <a:ext uri="{9D8B030D-6E8A-4147-A177-3AD203B41FA5}">
                      <a16:colId xmlns:a16="http://schemas.microsoft.com/office/drawing/2014/main" val="628677697"/>
                    </a:ext>
                  </a:extLst>
                </a:gridCol>
              </a:tblGrid>
              <a:tr h="405130"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1200" u="none" strike="noStrike">
                          <a:effectLst/>
                        </a:rPr>
                        <a:t>File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1200" u="none" strike="noStrike">
                          <a:effectLst/>
                        </a:rPr>
                        <a:t>Source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1200" u="none" strike="noStrike">
                          <a:effectLst/>
                        </a:rPr>
                        <a:t> 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1200" u="none" strike="noStrike">
                          <a:effectLst/>
                        </a:rPr>
                        <a:t>attibutes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1200" u="none" strike="noStrike">
                          <a:effectLst/>
                        </a:rPr>
                        <a:t>observations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1200" u="none" strike="noStrike">
                          <a:effectLst/>
                        </a:rPr>
                        <a:t>Time 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1200" u="none" strike="noStrike">
                          <a:effectLst/>
                        </a:rPr>
                        <a:t>Space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979554070"/>
                  </a:ext>
                </a:extLst>
              </a:tr>
              <a:tr h="180975">
                <a:tc rowSpan="3">
                  <a:txBody>
                    <a:bodyPr/>
                    <a:lstStyle/>
                    <a:p>
                      <a:pPr algn="r" rtl="0" fontAlgn="t"/>
                      <a:r>
                        <a:rPr lang="en-GB" sz="1000" u="none" strike="noStrike">
                          <a:effectLst/>
                        </a:rPr>
                        <a:t>Land_and_Ocean_EqualArea.nc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 rowSpan="3">
                  <a:txBody>
                    <a:bodyPr/>
                    <a:lstStyle/>
                    <a:p>
                      <a:pPr algn="r" rtl="0" fontAlgn="t"/>
                      <a:r>
                        <a:rPr lang="en-GB" sz="1000" u="none" strike="noStrike">
                          <a:effectLst/>
                        </a:rPr>
                        <a:t>Berkeley Earth foundation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 rowSpan="3">
                  <a:txBody>
                    <a:bodyPr/>
                    <a:lstStyle/>
                    <a:p>
                      <a:pPr algn="r" rtl="0" fontAlgn="t"/>
                      <a:r>
                        <a:rPr lang="en-GB" sz="1000" u="sng" strike="noStrike">
                          <a:effectLst/>
                          <a:hlinkClick r:id="rId2"/>
                        </a:rPr>
                        <a:t>https://berkeleyearth.org/data/</a:t>
                      </a:r>
                      <a:endParaRPr lang="en-GB" sz="1000" b="0" i="0" u="sng" strike="noStrike">
                        <a:solidFill>
                          <a:srgbClr val="467886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000" u="none" strike="noStrike">
                          <a:effectLst/>
                        </a:rPr>
                        <a:t>Year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 rowSpan="3">
                  <a:txBody>
                    <a:bodyPr/>
                    <a:lstStyle/>
                    <a:p>
                      <a:pPr algn="r" rtl="0" fontAlgn="t"/>
                      <a:r>
                        <a:rPr lang="en-GB" sz="1000" u="none" strike="noStrike">
                          <a:effectLst/>
                        </a:rPr>
                        <a:t>33 374 592</a:t>
                      </a:r>
                      <a:br>
                        <a:rPr lang="en-GB" sz="1000" u="none" strike="noStrike">
                          <a:effectLst/>
                        </a:rPr>
                      </a:br>
                      <a:r>
                        <a:rPr lang="en-GB" sz="1000" u="none" strike="noStrike">
                          <a:effectLst/>
                        </a:rPr>
                        <a:t>(15,984 × 174 years × 12 months)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 rowSpan="3">
                  <a:txBody>
                    <a:bodyPr/>
                    <a:lstStyle/>
                    <a:p>
                      <a:pPr algn="r" rtl="0" fontAlgn="t"/>
                      <a:r>
                        <a:rPr lang="en-GB" sz="1000" u="none" strike="noStrike">
                          <a:effectLst/>
                        </a:rPr>
                        <a:t>1850-2024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 rowSpan="3">
                  <a:txBody>
                    <a:bodyPr/>
                    <a:lstStyle/>
                    <a:p>
                      <a:pPr algn="r" rtl="0" fontAlgn="t"/>
                      <a:r>
                        <a:rPr lang="en-GB" sz="1000" u="none" strike="noStrike">
                          <a:effectLst/>
                        </a:rPr>
                        <a:t>Global</a:t>
                      </a:r>
                      <a:br>
                        <a:rPr lang="en-GB" sz="1000" u="none" strike="noStrike">
                          <a:effectLst/>
                        </a:rPr>
                      </a:br>
                      <a:r>
                        <a:rPr lang="en-GB" sz="1000" u="none" strike="noStrike">
                          <a:effectLst/>
                        </a:rPr>
                        <a:t>(15984 georeferenced areas)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4244787548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000" u="none" strike="noStrike">
                          <a:effectLst/>
                        </a:rPr>
                        <a:t>Month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757948"/>
                  </a:ext>
                </a:extLst>
              </a:tr>
              <a:tr h="18605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000" u="none" strike="noStrike">
                          <a:effectLst/>
                        </a:rPr>
                        <a:t>T anomaly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265284"/>
                  </a:ext>
                </a:extLst>
              </a:tr>
              <a:tr h="180975">
                <a:tc rowSpan="6">
                  <a:txBody>
                    <a:bodyPr/>
                    <a:lstStyle/>
                    <a:p>
                      <a:pPr algn="r" rtl="0" fontAlgn="t"/>
                      <a:r>
                        <a:rPr lang="en-GB" sz="1000" u="none" strike="noStrike">
                          <a:effectLst/>
                        </a:rPr>
                        <a:t>who_ambient_air_quality_database_version_2024_(v6.1).xls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 rowSpan="6">
                  <a:txBody>
                    <a:bodyPr/>
                    <a:lstStyle/>
                    <a:p>
                      <a:pPr algn="r" rtl="0" fontAlgn="t"/>
                      <a:r>
                        <a:rPr lang="en-GB" sz="1000" u="none" strike="noStrike">
                          <a:effectLst/>
                        </a:rPr>
                        <a:t>World Health Foundation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 rowSpan="6">
                  <a:txBody>
                    <a:bodyPr/>
                    <a:lstStyle/>
                    <a:p>
                      <a:pPr algn="r" rtl="0" fontAlgn="t"/>
                      <a:r>
                        <a:rPr lang="en-GB" sz="1000" u="sng" strike="noStrike">
                          <a:effectLst/>
                          <a:hlinkClick r:id="rId3"/>
                        </a:rPr>
                        <a:t>https://www.who.int/publications/m/item/who-ambient-air-quality-database-(update-jan-2024)</a:t>
                      </a:r>
                      <a:endParaRPr lang="en-GB" sz="1000" b="0" i="0" u="sng" strike="noStrike">
                        <a:solidFill>
                          <a:srgbClr val="467886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000" u="none" strike="noStrike">
                          <a:effectLst/>
                        </a:rPr>
                        <a:t>Country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 rowSpan="6">
                  <a:txBody>
                    <a:bodyPr/>
                    <a:lstStyle/>
                    <a:p>
                      <a:pPr algn="r" rtl="0" fontAlgn="t"/>
                      <a:r>
                        <a:rPr lang="en-GB" sz="1000" u="none" strike="noStrike">
                          <a:effectLst/>
                        </a:rPr>
                        <a:t>40099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 rowSpan="6">
                  <a:txBody>
                    <a:bodyPr/>
                    <a:lstStyle/>
                    <a:p>
                      <a:pPr algn="r" rtl="0" fontAlgn="t"/>
                      <a:r>
                        <a:rPr lang="en-GB" sz="1000" u="none" strike="noStrike">
                          <a:effectLst/>
                        </a:rPr>
                        <a:t>2010-2022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 rowSpan="6">
                  <a:txBody>
                    <a:bodyPr/>
                    <a:lstStyle/>
                    <a:p>
                      <a:pPr algn="r" rtl="0" fontAlgn="t"/>
                      <a:r>
                        <a:rPr lang="en-GB" sz="1000" u="none" strike="noStrike">
                          <a:effectLst/>
                        </a:rPr>
                        <a:t>7179 cities all over globe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553479476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000" u="none" strike="noStrike">
                          <a:effectLst/>
                        </a:rPr>
                        <a:t>City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163274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000" u="none" strike="noStrike">
                          <a:effectLst/>
                        </a:rPr>
                        <a:t>Year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824081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000" u="none" strike="noStrike">
                          <a:effectLst/>
                        </a:rPr>
                        <a:t>Pm10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452530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000" u="none" strike="noStrike">
                          <a:effectLst/>
                        </a:rPr>
                        <a:t>Pm25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268709"/>
                  </a:ext>
                </a:extLst>
              </a:tr>
              <a:tr h="18605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000" u="none" strike="noStrike">
                          <a:effectLst/>
                        </a:rPr>
                        <a:t>NO2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864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9841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>
            <a:extLst>
              <a:ext uri="{FF2B5EF4-FFF2-40B4-BE49-F238E27FC236}">
                <a16:creationId xmlns:a16="http://schemas.microsoft.com/office/drawing/2014/main" id="{25CF21D8-C395-5853-D6BC-21BA769D7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lstStyle/>
          <a:p>
            <a:pPr marL="342900" indent="-342900">
              <a:buFont typeface="Calibri" panose="020B0604020202020204" pitchFamily="34" charset="0"/>
              <a:buChar char="-"/>
            </a:pPr>
            <a:r>
              <a:rPr lang="pt-PT" err="1">
                <a:ea typeface="+mn-lt"/>
                <a:cs typeface="+mn-lt"/>
              </a:rPr>
              <a:t>Phase</a:t>
            </a:r>
            <a:r>
              <a:rPr lang="pt-PT">
                <a:ea typeface="+mn-lt"/>
                <a:cs typeface="+mn-lt"/>
              </a:rPr>
              <a:t> 5 – </a:t>
            </a:r>
            <a:r>
              <a:rPr lang="pt-PT" err="1">
                <a:ea typeface="+mn-lt"/>
                <a:cs typeface="+mn-lt"/>
              </a:rPr>
              <a:t>Process</a:t>
            </a:r>
            <a:r>
              <a:rPr lang="pt-PT">
                <a:ea typeface="+mn-lt"/>
                <a:cs typeface="+mn-lt"/>
              </a:rPr>
              <a:t>: </a:t>
            </a:r>
            <a:r>
              <a:rPr lang="pt-PT" err="1">
                <a:ea typeface="+mn-lt"/>
                <a:cs typeface="+mn-lt"/>
              </a:rPr>
              <a:t>Interpolation</a:t>
            </a:r>
            <a:r>
              <a:rPr lang="pt-PT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quality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control</a:t>
            </a:r>
            <a:r>
              <a:rPr lang="pt-PT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bias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correction</a:t>
            </a:r>
            <a:endParaRPr lang="pt-PT" err="1">
              <a:ea typeface="Calibri"/>
              <a:cs typeface="Calibri"/>
            </a:endParaRP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pt-PT" err="1">
                <a:ea typeface="+mn-lt"/>
                <a:cs typeface="+mn-lt"/>
              </a:rPr>
              <a:t>Phase</a:t>
            </a:r>
            <a:r>
              <a:rPr lang="pt-PT">
                <a:ea typeface="+mn-lt"/>
                <a:cs typeface="+mn-lt"/>
              </a:rPr>
              <a:t> 6 – </a:t>
            </a:r>
            <a:r>
              <a:rPr lang="pt-PT" err="1">
                <a:ea typeface="+mn-lt"/>
                <a:cs typeface="+mn-lt"/>
              </a:rPr>
              <a:t>Analyze</a:t>
            </a:r>
            <a:r>
              <a:rPr lang="pt-PT">
                <a:ea typeface="+mn-lt"/>
                <a:cs typeface="+mn-lt"/>
              </a:rPr>
              <a:t>: </a:t>
            </a:r>
            <a:r>
              <a:rPr lang="pt-PT" err="1">
                <a:ea typeface="+mn-lt"/>
                <a:cs typeface="+mn-lt"/>
              </a:rPr>
              <a:t>Trend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anomaly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detection</a:t>
            </a:r>
            <a:endParaRPr lang="pt-PT">
              <a:ea typeface="Calibri" panose="020F0502020204030204"/>
              <a:cs typeface="Calibri" panose="020F0502020204030204"/>
            </a:endParaRP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pt-PT" err="1">
                <a:ea typeface="+mn-lt"/>
                <a:cs typeface="+mn-lt"/>
              </a:rPr>
              <a:t>Phase</a:t>
            </a:r>
            <a:r>
              <a:rPr lang="pt-PT">
                <a:ea typeface="+mn-lt"/>
                <a:cs typeface="+mn-lt"/>
              </a:rPr>
              <a:t> 7 – </a:t>
            </a:r>
            <a:r>
              <a:rPr lang="pt-PT" err="1">
                <a:ea typeface="+mn-lt"/>
                <a:cs typeface="+mn-lt"/>
              </a:rPr>
              <a:t>Disseminate</a:t>
            </a:r>
            <a:r>
              <a:rPr lang="pt-PT">
                <a:ea typeface="+mn-lt"/>
                <a:cs typeface="+mn-lt"/>
              </a:rPr>
              <a:t>: Open </a:t>
            </a:r>
            <a:r>
              <a:rPr lang="pt-PT" err="1">
                <a:ea typeface="+mn-lt"/>
                <a:cs typeface="+mn-lt"/>
              </a:rPr>
              <a:t>APIs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datasets</a:t>
            </a:r>
            <a:r>
              <a:rPr lang="pt-PT">
                <a:ea typeface="+mn-lt"/>
                <a:cs typeface="+mn-lt"/>
              </a:rPr>
              <a:t> for </a:t>
            </a:r>
            <a:r>
              <a:rPr lang="pt-PT" err="1">
                <a:ea typeface="+mn-lt"/>
                <a:cs typeface="+mn-lt"/>
              </a:rPr>
              <a:t>public</a:t>
            </a:r>
            <a:r>
              <a:rPr lang="pt-PT">
                <a:ea typeface="+mn-lt"/>
                <a:cs typeface="+mn-lt"/>
              </a:rPr>
              <a:t> use</a:t>
            </a:r>
            <a:endParaRPr lang="pt-PT">
              <a:ea typeface="Calibri"/>
              <a:cs typeface="Calibri"/>
            </a:endParaRPr>
          </a:p>
          <a:p>
            <a:pPr marL="342900" indent="-342900">
              <a:buFont typeface="Calibri" panose="020B0604020202020204" pitchFamily="34" charset="0"/>
              <a:buChar char="-"/>
            </a:pPr>
            <a:endParaRPr lang="pt-PT">
              <a:ea typeface="Calibri"/>
              <a:cs typeface="Calibri"/>
            </a:endParaRPr>
          </a:p>
          <a:p>
            <a:endParaRPr lang="pt-PT">
              <a:ea typeface="+mn-lt"/>
              <a:cs typeface="+mn-lt"/>
            </a:endParaRP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pt-PT" err="1">
                <a:ea typeface="+mn-lt"/>
                <a:cs typeface="+mn-lt"/>
              </a:rPr>
              <a:t>Phases</a:t>
            </a:r>
            <a:r>
              <a:rPr lang="pt-PT">
                <a:ea typeface="+mn-lt"/>
                <a:cs typeface="+mn-lt"/>
              </a:rPr>
              <a:t> 2–4 – Design &amp; </a:t>
            </a:r>
            <a:r>
              <a:rPr lang="pt-PT" err="1">
                <a:ea typeface="+mn-lt"/>
                <a:cs typeface="+mn-lt"/>
              </a:rPr>
              <a:t>Collect</a:t>
            </a:r>
            <a:r>
              <a:rPr lang="pt-PT">
                <a:ea typeface="+mn-lt"/>
                <a:cs typeface="+mn-lt"/>
              </a:rPr>
              <a:t>: Data </a:t>
            </a:r>
            <a:r>
              <a:rPr lang="pt-PT" err="1">
                <a:ea typeface="+mn-lt"/>
                <a:cs typeface="+mn-lt"/>
              </a:rPr>
              <a:t>from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national</a:t>
            </a:r>
            <a:r>
              <a:rPr lang="pt-PT">
                <a:ea typeface="+mn-lt"/>
                <a:cs typeface="+mn-lt"/>
              </a:rPr>
              <a:t> agencies in 6,000+ </a:t>
            </a:r>
            <a:r>
              <a:rPr lang="pt-PT" err="1">
                <a:ea typeface="+mn-lt"/>
                <a:cs typeface="+mn-lt"/>
              </a:rPr>
              <a:t>cities</a:t>
            </a:r>
            <a:endParaRPr lang="pt-PT">
              <a:ea typeface="Calibri"/>
              <a:cs typeface="Calibri"/>
            </a:endParaRP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pt-PT" err="1">
                <a:ea typeface="+mn-lt"/>
                <a:cs typeface="+mn-lt"/>
              </a:rPr>
              <a:t>Phase</a:t>
            </a:r>
            <a:r>
              <a:rPr lang="pt-PT">
                <a:ea typeface="+mn-lt"/>
                <a:cs typeface="+mn-lt"/>
              </a:rPr>
              <a:t> 5 – </a:t>
            </a:r>
            <a:r>
              <a:rPr lang="pt-PT" err="1">
                <a:ea typeface="+mn-lt"/>
                <a:cs typeface="+mn-lt"/>
              </a:rPr>
              <a:t>Process</a:t>
            </a:r>
            <a:r>
              <a:rPr lang="pt-PT">
                <a:ea typeface="+mn-lt"/>
                <a:cs typeface="+mn-lt"/>
              </a:rPr>
              <a:t>: Global </a:t>
            </a:r>
            <a:r>
              <a:rPr lang="pt-PT" err="1">
                <a:ea typeface="+mn-lt"/>
                <a:cs typeface="+mn-lt"/>
              </a:rPr>
              <a:t>harmonization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validation</a:t>
            </a:r>
            <a:endParaRPr lang="pt-PT" err="1">
              <a:ea typeface="Calibri"/>
              <a:cs typeface="Calibri"/>
            </a:endParaRP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pt-PT" err="1">
                <a:ea typeface="+mn-lt"/>
                <a:cs typeface="+mn-lt"/>
              </a:rPr>
              <a:t>Phase</a:t>
            </a:r>
            <a:r>
              <a:rPr lang="pt-PT">
                <a:ea typeface="+mn-lt"/>
                <a:cs typeface="+mn-lt"/>
              </a:rPr>
              <a:t> 7 – </a:t>
            </a:r>
            <a:r>
              <a:rPr lang="pt-PT" err="1">
                <a:ea typeface="+mn-lt"/>
                <a:cs typeface="+mn-lt"/>
              </a:rPr>
              <a:t>Disseminate</a:t>
            </a:r>
            <a:r>
              <a:rPr lang="pt-PT">
                <a:ea typeface="+mn-lt"/>
                <a:cs typeface="+mn-lt"/>
              </a:rPr>
              <a:t>: </a:t>
            </a:r>
            <a:r>
              <a:rPr lang="pt-PT" err="1">
                <a:ea typeface="+mn-lt"/>
                <a:cs typeface="+mn-lt"/>
              </a:rPr>
              <a:t>Public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release</a:t>
            </a:r>
            <a:r>
              <a:rPr lang="pt-PT">
                <a:ea typeface="+mn-lt"/>
                <a:cs typeface="+mn-lt"/>
              </a:rPr>
              <a:t> via WHO </a:t>
            </a:r>
            <a:r>
              <a:rPr lang="pt-PT" err="1">
                <a:ea typeface="+mn-lt"/>
                <a:cs typeface="+mn-lt"/>
              </a:rPr>
              <a:t>portals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publications</a:t>
            </a:r>
            <a:endParaRPr lang="pt-PT" err="1">
              <a:ea typeface="Calibri"/>
              <a:cs typeface="Calibri"/>
            </a:endParaRPr>
          </a:p>
          <a:p>
            <a:endParaRPr lang="pt-PT">
              <a:ea typeface="Calibri"/>
              <a:cs typeface="Calibri"/>
            </a:endParaRP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EA18676-5952-867D-8B28-0AA3EDCA7EE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A6A62EF-02D7-2148-72AA-1FD29B4F2A4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lIns="91440" tIns="45720" rIns="91440" bIns="45720" anchor="t">
            <a:noAutofit/>
          </a:bodyPr>
          <a:lstStyle/>
          <a:p>
            <a:r>
              <a:rPr lang="pt-PT">
                <a:ea typeface="Calibri"/>
                <a:cs typeface="Calibri"/>
              </a:rPr>
              <a:t>GSBPM </a:t>
            </a:r>
            <a:r>
              <a:rPr lang="pt-PT">
                <a:ea typeface="+mn-lt"/>
                <a:cs typeface="+mn-lt"/>
              </a:rPr>
              <a:t>Alignment</a:t>
            </a:r>
            <a:endParaRPr lang="pt-PT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ACE285DA-0C9B-4E7B-7798-0F015E08E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>
            <a:normAutofit/>
          </a:bodyPr>
          <a:lstStyle/>
          <a:p>
            <a:r>
              <a:rPr lang="pt-PT" sz="1600" err="1">
                <a:ea typeface="Calibri"/>
                <a:cs typeface="Calibri"/>
              </a:rPr>
              <a:t>Temperature</a:t>
            </a:r>
            <a:r>
              <a:rPr lang="pt-PT" sz="1600">
                <a:ea typeface="Calibri"/>
                <a:cs typeface="Calibri"/>
              </a:rPr>
              <a:t> </a:t>
            </a:r>
            <a:r>
              <a:rPr lang="pt-PT" sz="1600" err="1">
                <a:ea typeface="Calibri"/>
                <a:cs typeface="Calibri"/>
              </a:rPr>
              <a:t>change</a:t>
            </a:r>
            <a:r>
              <a:rPr lang="pt-PT" sz="1600">
                <a:ea typeface="Calibri"/>
                <a:cs typeface="Calibri"/>
              </a:rPr>
              <a:t> </a:t>
            </a:r>
            <a:r>
              <a:rPr lang="pt-PT" sz="1600" err="1">
                <a:ea typeface="Calibri"/>
                <a:cs typeface="Calibri"/>
              </a:rPr>
              <a:t>correlation</a:t>
            </a:r>
            <a:r>
              <a:rPr lang="pt-PT" sz="1600">
                <a:ea typeface="Calibri"/>
                <a:cs typeface="Calibri"/>
              </a:rPr>
              <a:t> </a:t>
            </a:r>
            <a:r>
              <a:rPr lang="pt-PT" sz="1600" err="1">
                <a:ea typeface="Calibri"/>
                <a:cs typeface="Calibri"/>
              </a:rPr>
              <a:t>with</a:t>
            </a:r>
            <a:r>
              <a:rPr lang="pt-PT" sz="1600">
                <a:ea typeface="Calibri"/>
                <a:cs typeface="Calibri"/>
              </a:rPr>
              <a:t> </a:t>
            </a:r>
            <a:r>
              <a:rPr lang="pt-PT" sz="1600" err="1">
                <a:ea typeface="Calibri"/>
                <a:cs typeface="Calibri"/>
              </a:rPr>
              <a:t>air</a:t>
            </a:r>
            <a:r>
              <a:rPr lang="pt-PT" sz="1600">
                <a:ea typeface="Calibri"/>
                <a:cs typeface="Calibri"/>
              </a:rPr>
              <a:t> </a:t>
            </a:r>
            <a:r>
              <a:rPr lang="pt-PT" sz="1600" err="1">
                <a:ea typeface="Calibri"/>
                <a:cs typeface="Calibri"/>
              </a:rPr>
              <a:t>pollution</a:t>
            </a:r>
            <a:r>
              <a:rPr lang="pt-PT" sz="1600">
                <a:ea typeface="Calibri"/>
                <a:cs typeface="Calibri"/>
              </a:rPr>
              <a:t> </a:t>
            </a:r>
            <a:r>
              <a:rPr lang="pt-PT" sz="1600" err="1">
                <a:ea typeface="Calibri"/>
                <a:cs typeface="Calibri"/>
              </a:rPr>
              <a:t>levels</a:t>
            </a:r>
            <a:br>
              <a:rPr lang="pt-PT" sz="1600">
                <a:ea typeface="Calibri"/>
                <a:cs typeface="Calibri"/>
              </a:rPr>
            </a:br>
            <a:r>
              <a:rPr lang="en-GB" sz="1000">
                <a:latin typeface="Times"/>
                <a:cs typeface="Times"/>
              </a:rPr>
              <a:t>Visualization with Maps and Charts: the role of GIS</a:t>
            </a:r>
            <a:endParaRPr lang="pt-PT">
              <a:ea typeface="Calibri"/>
              <a:cs typeface="Calibri"/>
            </a:endParaRPr>
          </a:p>
        </p:txBody>
      </p:sp>
      <p:sp>
        <p:nvSpPr>
          <p:cNvPr id="6" name="Marcador de Posição do Texto 5">
            <a:extLst>
              <a:ext uri="{FF2B5EF4-FFF2-40B4-BE49-F238E27FC236}">
                <a16:creationId xmlns:a16="http://schemas.microsoft.com/office/drawing/2014/main" id="{6E2FD0BF-1199-A819-9C97-03437318BE2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lIns="91440" tIns="45720" rIns="91440" bIns="45720" anchor="t">
            <a:noAutofit/>
          </a:bodyPr>
          <a:lstStyle/>
          <a:p>
            <a:r>
              <a:rPr lang="pt-PT">
                <a:ea typeface="+mn-lt"/>
                <a:cs typeface="+mn-lt"/>
              </a:rPr>
              <a:t>Berkeley Earth</a:t>
            </a:r>
            <a:r>
              <a:rPr lang="pt-PT">
                <a:ea typeface="Calibri"/>
                <a:cs typeface="Calibri"/>
              </a:rPr>
              <a:t>                                                                                </a:t>
            </a:r>
          </a:p>
        </p:txBody>
      </p:sp>
      <p:sp>
        <p:nvSpPr>
          <p:cNvPr id="8" name="Marcador de Posição do Texto 5">
            <a:extLst>
              <a:ext uri="{FF2B5EF4-FFF2-40B4-BE49-F238E27FC236}">
                <a16:creationId xmlns:a16="http://schemas.microsoft.com/office/drawing/2014/main" id="{41FBC7EC-FA2B-119F-D4FC-47BC41571858}"/>
              </a:ext>
            </a:extLst>
          </p:cNvPr>
          <p:cNvSpPr txBox="1">
            <a:spLocks/>
          </p:cNvSpPr>
          <p:nvPr/>
        </p:nvSpPr>
        <p:spPr>
          <a:xfrm>
            <a:off x="581005" y="3425385"/>
            <a:ext cx="11034000" cy="421893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pt-PT" sz="2100" b="0" kern="1200" dirty="0" smtClean="0">
                <a:solidFill>
                  <a:srgbClr val="F4313F"/>
                </a:solidFill>
                <a:latin typeface="+mn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PT" sz="2100" b="0" kern="12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PT" sz="2100" b="0" kern="12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PT" sz="2100" b="0" kern="12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PT" sz="2100" b="0" kern="120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>
                <a:ea typeface="+mn-lt"/>
                <a:cs typeface="+mn-lt"/>
              </a:rPr>
              <a:t>WHO Dataset</a:t>
            </a:r>
            <a:r>
              <a:rPr lang="pt-PT">
                <a:ea typeface="Calibri"/>
                <a:cs typeface="Calibri"/>
              </a:rPr>
              <a:t>                                                                                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3111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57B79-9235-AF82-7C2F-53575E79F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>
            <a:extLst>
              <a:ext uri="{FF2B5EF4-FFF2-40B4-BE49-F238E27FC236}">
                <a16:creationId xmlns:a16="http://schemas.microsoft.com/office/drawing/2014/main" id="{DB5F00E9-6E77-B902-FD84-D1B35ABA5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lstStyle/>
          <a:p>
            <a:pPr marL="342900" indent="-342900">
              <a:buFont typeface="Calibri" panose="020B0604020202020204" pitchFamily="34" charset="0"/>
              <a:buChar char="-"/>
            </a:pPr>
            <a:r>
              <a:rPr lang="pt-PT">
                <a:ea typeface="+mn-lt"/>
                <a:cs typeface="+mn-lt"/>
              </a:rPr>
              <a:t>No individual-</a:t>
            </a:r>
            <a:r>
              <a:rPr lang="pt-PT" err="1">
                <a:ea typeface="+mn-lt"/>
                <a:cs typeface="+mn-lt"/>
              </a:rPr>
              <a:t>level</a:t>
            </a:r>
            <a:r>
              <a:rPr lang="pt-PT">
                <a:ea typeface="+mn-lt"/>
                <a:cs typeface="+mn-lt"/>
              </a:rPr>
              <a:t> data → </a:t>
            </a:r>
            <a:r>
              <a:rPr lang="pt-PT" err="1">
                <a:ea typeface="+mn-lt"/>
                <a:cs typeface="+mn-lt"/>
              </a:rPr>
              <a:t>low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disclosure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risk</a:t>
            </a:r>
            <a:endParaRPr lang="pt-PT" err="1">
              <a:ea typeface="Calibri"/>
              <a:cs typeface="Calibri"/>
            </a:endParaRP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pt-PT" err="1">
                <a:ea typeface="+mn-lt"/>
                <a:cs typeface="+mn-lt"/>
              </a:rPr>
              <a:t>High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spatial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resolution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supports</a:t>
            </a:r>
            <a:r>
              <a:rPr lang="pt-PT">
                <a:ea typeface="+mn-lt"/>
                <a:cs typeface="+mn-lt"/>
              </a:rPr>
              <a:t> regional </a:t>
            </a:r>
            <a:r>
              <a:rPr lang="pt-PT" err="1">
                <a:ea typeface="+mn-lt"/>
                <a:cs typeface="+mn-lt"/>
              </a:rPr>
              <a:t>climate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modeling</a:t>
            </a:r>
            <a:r>
              <a:rPr lang="pt-PT">
                <a:ea typeface="+mn-lt"/>
                <a:cs typeface="+mn-lt"/>
              </a:rPr>
              <a:t> &amp; </a:t>
            </a:r>
            <a:r>
              <a:rPr lang="pt-PT" err="1">
                <a:ea typeface="+mn-lt"/>
                <a:cs typeface="+mn-lt"/>
              </a:rPr>
              <a:t>policy</a:t>
            </a:r>
            <a:endParaRPr lang="pt-PT">
              <a:ea typeface="Calibri" panose="020F0502020204030204"/>
              <a:cs typeface="Calibri" panose="020F0502020204030204"/>
            </a:endParaRPr>
          </a:p>
          <a:p>
            <a:pPr>
              <a:buFont typeface="Calibri" panose="020B0604020202020204" pitchFamily="34" charset="0"/>
            </a:pPr>
            <a:endParaRPr lang="pt-PT">
              <a:ea typeface="Calibri" panose="020F0502020204030204"/>
              <a:cs typeface="Calibri" panose="020F0502020204030204"/>
            </a:endParaRPr>
          </a:p>
          <a:p>
            <a:pPr marL="342900" indent="-342900">
              <a:buFont typeface="Calibri" panose="020B0604020202020204" pitchFamily="34" charset="0"/>
              <a:buChar char="-"/>
            </a:pPr>
            <a:endParaRPr lang="pt-PT">
              <a:ea typeface="Calibri" panose="020F0502020204030204"/>
              <a:cs typeface="Calibri" panose="020F0502020204030204"/>
            </a:endParaRP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pt-PT" err="1">
                <a:ea typeface="+mn-lt"/>
                <a:cs typeface="+mn-lt"/>
              </a:rPr>
              <a:t>Aggregated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by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city</a:t>
            </a:r>
            <a:r>
              <a:rPr lang="pt-PT">
                <a:ea typeface="+mn-lt"/>
                <a:cs typeface="+mn-lt"/>
              </a:rPr>
              <a:t> — </a:t>
            </a:r>
            <a:r>
              <a:rPr lang="pt-PT" err="1">
                <a:ea typeface="+mn-lt"/>
                <a:cs typeface="+mn-lt"/>
              </a:rPr>
              <a:t>not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directly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identifiable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pt-PT" err="1">
                <a:ea typeface="+mn-lt"/>
                <a:cs typeface="+mn-lt"/>
              </a:rPr>
              <a:t>May</a:t>
            </a:r>
            <a:r>
              <a:rPr lang="pt-PT">
                <a:ea typeface="+mn-lt"/>
                <a:cs typeface="+mn-lt"/>
              </a:rPr>
              <a:t> pose </a:t>
            </a:r>
            <a:r>
              <a:rPr lang="pt-PT" err="1">
                <a:ea typeface="+mn-lt"/>
                <a:cs typeface="+mn-lt"/>
              </a:rPr>
              <a:t>indirect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disclosure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risk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when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combined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with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other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microdata</a:t>
            </a:r>
            <a:endParaRPr lang="pt-PT" err="1"/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pt-PT" err="1">
                <a:ea typeface="+mn-lt"/>
                <a:cs typeface="+mn-lt"/>
              </a:rPr>
              <a:t>Calls</a:t>
            </a:r>
            <a:r>
              <a:rPr lang="pt-PT">
                <a:ea typeface="+mn-lt"/>
                <a:cs typeface="+mn-lt"/>
              </a:rPr>
              <a:t> for </a:t>
            </a:r>
            <a:r>
              <a:rPr lang="pt-PT" err="1">
                <a:ea typeface="+mn-lt"/>
                <a:cs typeface="+mn-lt"/>
              </a:rPr>
              <a:t>aggregation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or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anonymization</a:t>
            </a:r>
            <a:r>
              <a:rPr lang="pt-PT">
                <a:ea typeface="+mn-lt"/>
                <a:cs typeface="+mn-lt"/>
              </a:rPr>
              <a:t> in </a:t>
            </a:r>
            <a:r>
              <a:rPr lang="pt-PT" err="1">
                <a:ea typeface="+mn-lt"/>
                <a:cs typeface="+mn-lt"/>
              </a:rPr>
              <a:t>sensitive</a:t>
            </a:r>
            <a:r>
              <a:rPr lang="pt-PT">
                <a:ea typeface="+mn-lt"/>
                <a:cs typeface="+mn-lt"/>
              </a:rPr>
              <a:t> use cases</a:t>
            </a:r>
            <a:endParaRPr lang="pt-PT"/>
          </a:p>
          <a:p>
            <a:pPr marL="342900" indent="-342900">
              <a:buFont typeface="Calibri" panose="020B0604020202020204" pitchFamily="34" charset="0"/>
              <a:buChar char="-"/>
            </a:pPr>
            <a:endParaRPr lang="pt-PT">
              <a:ea typeface="Calibri"/>
              <a:cs typeface="Calibri"/>
            </a:endParaRPr>
          </a:p>
          <a:p>
            <a:endParaRPr lang="pt-PT">
              <a:ea typeface="Calibri"/>
              <a:cs typeface="Calibri"/>
            </a:endParaRP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DE01667-B758-2F4C-1517-CBD2869CF4C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2FCA435-F679-F588-D1F4-D2082C2BC8B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lIns="91440" tIns="45720" rIns="91440" bIns="45720" anchor="t">
            <a:noAutofit/>
          </a:bodyPr>
          <a:lstStyle/>
          <a:p>
            <a:r>
              <a:rPr lang="pt-PT" err="1">
                <a:ea typeface="+mn-lt"/>
                <a:cs typeface="+mn-lt"/>
              </a:rPr>
              <a:t>Confidentiality</a:t>
            </a:r>
            <a:r>
              <a:rPr lang="pt-PT">
                <a:ea typeface="+mn-lt"/>
                <a:cs typeface="+mn-lt"/>
              </a:rPr>
              <a:t> &amp; </a:t>
            </a:r>
            <a:r>
              <a:rPr lang="pt-PT" err="1">
                <a:ea typeface="+mn-lt"/>
                <a:cs typeface="+mn-lt"/>
              </a:rPr>
              <a:t>Statistical</a:t>
            </a:r>
            <a:r>
              <a:rPr lang="pt-PT">
                <a:ea typeface="+mn-lt"/>
                <a:cs typeface="+mn-lt"/>
              </a:rPr>
              <a:t> Use</a:t>
            </a:r>
            <a:endParaRPr lang="pt-PT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63501ED4-6495-DF96-578A-DEC327E47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>
            <a:normAutofit/>
          </a:bodyPr>
          <a:lstStyle/>
          <a:p>
            <a:r>
              <a:rPr lang="pt-PT" sz="1600" err="1">
                <a:ea typeface="Calibri"/>
                <a:cs typeface="Calibri"/>
              </a:rPr>
              <a:t>Temperature</a:t>
            </a:r>
            <a:r>
              <a:rPr lang="pt-PT" sz="1600">
                <a:ea typeface="Calibri"/>
                <a:cs typeface="Calibri"/>
              </a:rPr>
              <a:t> </a:t>
            </a:r>
            <a:r>
              <a:rPr lang="pt-PT" sz="1600" err="1">
                <a:ea typeface="Calibri"/>
                <a:cs typeface="Calibri"/>
              </a:rPr>
              <a:t>change</a:t>
            </a:r>
            <a:r>
              <a:rPr lang="pt-PT" sz="1600">
                <a:ea typeface="Calibri"/>
                <a:cs typeface="Calibri"/>
              </a:rPr>
              <a:t> </a:t>
            </a:r>
            <a:r>
              <a:rPr lang="pt-PT" sz="1600" err="1">
                <a:ea typeface="Calibri"/>
                <a:cs typeface="Calibri"/>
              </a:rPr>
              <a:t>correlation</a:t>
            </a:r>
            <a:r>
              <a:rPr lang="pt-PT" sz="1600">
                <a:ea typeface="Calibri"/>
                <a:cs typeface="Calibri"/>
              </a:rPr>
              <a:t> </a:t>
            </a:r>
            <a:r>
              <a:rPr lang="pt-PT" sz="1600" err="1">
                <a:ea typeface="Calibri"/>
                <a:cs typeface="Calibri"/>
              </a:rPr>
              <a:t>with</a:t>
            </a:r>
            <a:r>
              <a:rPr lang="pt-PT" sz="1600">
                <a:ea typeface="Calibri"/>
                <a:cs typeface="Calibri"/>
              </a:rPr>
              <a:t> </a:t>
            </a:r>
            <a:r>
              <a:rPr lang="pt-PT" sz="1600" err="1">
                <a:ea typeface="Calibri"/>
                <a:cs typeface="Calibri"/>
              </a:rPr>
              <a:t>air</a:t>
            </a:r>
            <a:r>
              <a:rPr lang="pt-PT" sz="1600">
                <a:ea typeface="Calibri"/>
                <a:cs typeface="Calibri"/>
              </a:rPr>
              <a:t> </a:t>
            </a:r>
            <a:r>
              <a:rPr lang="pt-PT" sz="1600" err="1">
                <a:ea typeface="Calibri"/>
                <a:cs typeface="Calibri"/>
              </a:rPr>
              <a:t>pollution</a:t>
            </a:r>
            <a:r>
              <a:rPr lang="pt-PT" sz="1600">
                <a:ea typeface="Calibri"/>
                <a:cs typeface="Calibri"/>
              </a:rPr>
              <a:t> </a:t>
            </a:r>
            <a:r>
              <a:rPr lang="pt-PT" sz="1600" err="1">
                <a:ea typeface="Calibri"/>
                <a:cs typeface="Calibri"/>
              </a:rPr>
              <a:t>levels</a:t>
            </a:r>
            <a:br>
              <a:rPr lang="pt-PT" sz="1600">
                <a:ea typeface="Calibri"/>
                <a:cs typeface="Calibri"/>
              </a:rPr>
            </a:br>
            <a:r>
              <a:rPr lang="en-GB" sz="1000">
                <a:latin typeface="Times"/>
                <a:cs typeface="Times"/>
              </a:rPr>
              <a:t>Visualization with Maps and Charts: the role of GIS</a:t>
            </a:r>
            <a:endParaRPr lang="pt-PT">
              <a:ea typeface="Calibri"/>
              <a:cs typeface="Calibri"/>
            </a:endParaRPr>
          </a:p>
        </p:txBody>
      </p:sp>
      <p:sp>
        <p:nvSpPr>
          <p:cNvPr id="6" name="Marcador de Posição do Texto 5">
            <a:extLst>
              <a:ext uri="{FF2B5EF4-FFF2-40B4-BE49-F238E27FC236}">
                <a16:creationId xmlns:a16="http://schemas.microsoft.com/office/drawing/2014/main" id="{1DCB29F9-0A0D-28D2-8B2D-3E900384FAA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lIns="91440" tIns="45720" rIns="91440" bIns="45720" anchor="t">
            <a:noAutofit/>
          </a:bodyPr>
          <a:lstStyle/>
          <a:p>
            <a:r>
              <a:rPr lang="pt-PT">
                <a:ea typeface="+mn-lt"/>
                <a:cs typeface="+mn-lt"/>
              </a:rPr>
              <a:t>Berkeley Earth</a:t>
            </a:r>
            <a:r>
              <a:rPr lang="pt-PT">
                <a:ea typeface="Calibri"/>
                <a:cs typeface="Calibri"/>
              </a:rPr>
              <a:t>                                                                                </a:t>
            </a:r>
          </a:p>
        </p:txBody>
      </p:sp>
      <p:sp>
        <p:nvSpPr>
          <p:cNvPr id="8" name="Marcador de Posição do Texto 5">
            <a:extLst>
              <a:ext uri="{FF2B5EF4-FFF2-40B4-BE49-F238E27FC236}">
                <a16:creationId xmlns:a16="http://schemas.microsoft.com/office/drawing/2014/main" id="{20C89C2A-D012-E83C-011A-3F35C4209AFE}"/>
              </a:ext>
            </a:extLst>
          </p:cNvPr>
          <p:cNvSpPr txBox="1">
            <a:spLocks/>
          </p:cNvSpPr>
          <p:nvPr/>
        </p:nvSpPr>
        <p:spPr>
          <a:xfrm>
            <a:off x="581005" y="3104060"/>
            <a:ext cx="11034000" cy="421893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pt-PT" sz="2100" b="0" kern="1200" dirty="0" smtClean="0">
                <a:solidFill>
                  <a:srgbClr val="F4313F"/>
                </a:solidFill>
                <a:latin typeface="+mn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PT" sz="2100" b="0" kern="12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PT" sz="2100" b="0" kern="12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PT" sz="2100" b="0" kern="12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PT" sz="2100" b="0" kern="120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>
                <a:ea typeface="+mn-lt"/>
                <a:cs typeface="+mn-lt"/>
              </a:rPr>
              <a:t>WHO Dataset</a:t>
            </a:r>
            <a:r>
              <a:rPr lang="pt-PT">
                <a:ea typeface="Calibri"/>
                <a:cs typeface="Calibri"/>
              </a:rPr>
              <a:t>                                                                                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7710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CB7272-3779-C53F-1FC1-787936C177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>
            <a:extLst>
              <a:ext uri="{FF2B5EF4-FFF2-40B4-BE49-F238E27FC236}">
                <a16:creationId xmlns:a16="http://schemas.microsoft.com/office/drawing/2014/main" id="{27F53E86-03D4-5D28-F64B-F15B042C0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lstStyle/>
          <a:p>
            <a:r>
              <a:rPr lang="pt-PT">
                <a:ea typeface="+mn-lt"/>
                <a:cs typeface="+mn-lt"/>
              </a:rPr>
              <a:t>- </a:t>
            </a:r>
            <a:r>
              <a:rPr lang="pt-PT" err="1">
                <a:ea typeface="+mn-lt"/>
                <a:cs typeface="+mn-lt"/>
              </a:rPr>
              <a:t>Detailed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documentation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reproducibility</a:t>
            </a:r>
            <a:endParaRPr lang="pt-PT"/>
          </a:p>
          <a:p>
            <a:r>
              <a:rPr lang="pt-PT">
                <a:ea typeface="+mn-lt"/>
                <a:cs typeface="+mn-lt"/>
              </a:rPr>
              <a:t>- </a:t>
            </a:r>
            <a:r>
              <a:rPr lang="pt-PT" err="1">
                <a:ea typeface="+mn-lt"/>
                <a:cs typeface="+mn-lt"/>
              </a:rPr>
              <a:t>Relevance</a:t>
            </a:r>
            <a:endParaRPr lang="pt-PT" err="1">
              <a:ea typeface="Calibri" panose="020F0502020204030204"/>
              <a:cs typeface="Calibri" panose="020F0502020204030204"/>
            </a:endParaRPr>
          </a:p>
          <a:p>
            <a:r>
              <a:rPr lang="pt-PT">
                <a:ea typeface="+mn-lt"/>
                <a:cs typeface="+mn-lt"/>
              </a:rPr>
              <a:t>- </a:t>
            </a:r>
            <a:r>
              <a:rPr lang="pt-PT" err="1">
                <a:ea typeface="+mn-lt"/>
                <a:cs typeface="+mn-lt"/>
              </a:rPr>
              <a:t>Accuracy</a:t>
            </a:r>
            <a:endParaRPr lang="pt-PT" err="1">
              <a:ea typeface="Calibri" panose="020F0502020204030204"/>
              <a:cs typeface="Calibri" panose="020F0502020204030204"/>
            </a:endParaRPr>
          </a:p>
          <a:p>
            <a:r>
              <a:rPr lang="pt-PT">
                <a:ea typeface="+mn-lt"/>
                <a:cs typeface="+mn-lt"/>
              </a:rPr>
              <a:t>- </a:t>
            </a:r>
            <a:r>
              <a:rPr lang="pt-PT" err="1">
                <a:ea typeface="+mn-lt"/>
                <a:cs typeface="+mn-lt"/>
              </a:rPr>
              <a:t>Coherence</a:t>
            </a:r>
            <a:endParaRPr lang="pt-PT" err="1">
              <a:ea typeface="Calibri" panose="020F0502020204030204"/>
              <a:cs typeface="Calibri" panose="020F0502020204030204"/>
            </a:endParaRPr>
          </a:p>
          <a:p>
            <a:r>
              <a:rPr lang="pt-PT">
                <a:ea typeface="+mn-lt"/>
                <a:cs typeface="+mn-lt"/>
              </a:rPr>
              <a:t>- </a:t>
            </a:r>
            <a:r>
              <a:rPr lang="pt-PT" err="1">
                <a:ea typeface="+mn-lt"/>
                <a:cs typeface="+mn-lt"/>
              </a:rPr>
              <a:t>Comparability</a:t>
            </a:r>
            <a:endParaRPr lang="pt-PT" err="1">
              <a:ea typeface="Calibri" panose="020F0502020204030204"/>
              <a:cs typeface="Calibri" panose="020F0502020204030204"/>
            </a:endParaRPr>
          </a:p>
          <a:p>
            <a:r>
              <a:rPr lang="pt-PT">
                <a:ea typeface="+mn-lt"/>
                <a:cs typeface="+mn-lt"/>
              </a:rPr>
              <a:t>- </a:t>
            </a:r>
            <a:r>
              <a:rPr lang="pt-PT" err="1">
                <a:ea typeface="+mn-lt"/>
                <a:cs typeface="+mn-lt"/>
              </a:rPr>
              <a:t>Timeliness</a:t>
            </a:r>
            <a:endParaRPr lang="pt-PT" err="1">
              <a:ea typeface="Calibri" panose="020F0502020204030204"/>
              <a:cs typeface="Calibri" panose="020F0502020204030204"/>
            </a:endParaRPr>
          </a:p>
          <a:p>
            <a:endParaRPr lang="pt-PT">
              <a:ea typeface="Calibri"/>
              <a:cs typeface="Calibri"/>
            </a:endParaRPr>
          </a:p>
          <a:p>
            <a:pPr marL="342900" indent="-342900">
              <a:buFont typeface="Calibri" panose="020B0604020202020204" pitchFamily="34" charset="0"/>
              <a:buChar char="-"/>
            </a:pPr>
            <a:endParaRPr lang="pt-PT">
              <a:ea typeface="Calibri"/>
              <a:cs typeface="Calibri"/>
            </a:endParaRPr>
          </a:p>
          <a:p>
            <a:endParaRPr lang="pt-PT">
              <a:ea typeface="Calibri"/>
              <a:cs typeface="Calibri"/>
            </a:endParaRP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ABCC3D2-A4C9-C833-35B5-CAE411BBFD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6F745F0-D89F-59FF-8D16-76A07965A71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lIns="91440" tIns="45720" rIns="91440" bIns="45720" anchor="t">
            <a:noAutofit/>
          </a:bodyPr>
          <a:lstStyle/>
          <a:p>
            <a:r>
              <a:rPr lang="pt-PT">
                <a:ea typeface="+mn-lt"/>
                <a:cs typeface="+mn-lt"/>
              </a:rPr>
              <a:t>Quality in Official Statistics</a:t>
            </a:r>
            <a:endParaRPr lang="pt-PT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7EAAE94-3D2F-AE6E-3F64-7D2485F2C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>
            <a:normAutofit/>
          </a:bodyPr>
          <a:lstStyle/>
          <a:p>
            <a:r>
              <a:rPr lang="pt-PT" sz="1600" err="1">
                <a:ea typeface="Calibri"/>
                <a:cs typeface="Calibri"/>
              </a:rPr>
              <a:t>Temperature</a:t>
            </a:r>
            <a:r>
              <a:rPr lang="pt-PT" sz="1600">
                <a:ea typeface="Calibri"/>
                <a:cs typeface="Calibri"/>
              </a:rPr>
              <a:t> </a:t>
            </a:r>
            <a:r>
              <a:rPr lang="pt-PT" sz="1600" err="1">
                <a:ea typeface="Calibri"/>
                <a:cs typeface="Calibri"/>
              </a:rPr>
              <a:t>change</a:t>
            </a:r>
            <a:r>
              <a:rPr lang="pt-PT" sz="1600">
                <a:ea typeface="Calibri"/>
                <a:cs typeface="Calibri"/>
              </a:rPr>
              <a:t> </a:t>
            </a:r>
            <a:r>
              <a:rPr lang="pt-PT" sz="1600" err="1">
                <a:ea typeface="Calibri"/>
                <a:cs typeface="Calibri"/>
              </a:rPr>
              <a:t>correlation</a:t>
            </a:r>
            <a:r>
              <a:rPr lang="pt-PT" sz="1600">
                <a:ea typeface="Calibri"/>
                <a:cs typeface="Calibri"/>
              </a:rPr>
              <a:t> </a:t>
            </a:r>
            <a:r>
              <a:rPr lang="pt-PT" sz="1600" err="1">
                <a:ea typeface="Calibri"/>
                <a:cs typeface="Calibri"/>
              </a:rPr>
              <a:t>with</a:t>
            </a:r>
            <a:r>
              <a:rPr lang="pt-PT" sz="1600">
                <a:ea typeface="Calibri"/>
                <a:cs typeface="Calibri"/>
              </a:rPr>
              <a:t> </a:t>
            </a:r>
            <a:r>
              <a:rPr lang="pt-PT" sz="1600" err="1">
                <a:ea typeface="Calibri"/>
                <a:cs typeface="Calibri"/>
              </a:rPr>
              <a:t>air</a:t>
            </a:r>
            <a:r>
              <a:rPr lang="pt-PT" sz="1600">
                <a:ea typeface="Calibri"/>
                <a:cs typeface="Calibri"/>
              </a:rPr>
              <a:t> </a:t>
            </a:r>
            <a:r>
              <a:rPr lang="pt-PT" sz="1600" err="1">
                <a:ea typeface="Calibri"/>
                <a:cs typeface="Calibri"/>
              </a:rPr>
              <a:t>pollution</a:t>
            </a:r>
            <a:r>
              <a:rPr lang="pt-PT" sz="1600">
                <a:ea typeface="Calibri"/>
                <a:cs typeface="Calibri"/>
              </a:rPr>
              <a:t> </a:t>
            </a:r>
            <a:r>
              <a:rPr lang="pt-PT" sz="1600" err="1">
                <a:ea typeface="Calibri"/>
                <a:cs typeface="Calibri"/>
              </a:rPr>
              <a:t>levels</a:t>
            </a:r>
            <a:br>
              <a:rPr lang="pt-PT" sz="1600">
                <a:ea typeface="Calibri"/>
                <a:cs typeface="Calibri"/>
              </a:rPr>
            </a:br>
            <a:r>
              <a:rPr lang="en-GB" sz="1000">
                <a:latin typeface="Times"/>
                <a:cs typeface="Times"/>
              </a:rPr>
              <a:t>Visualization with Maps and Charts: the role of GIS</a:t>
            </a:r>
            <a:endParaRPr lang="pt-PT">
              <a:ea typeface="Calibri"/>
              <a:cs typeface="Calibri"/>
            </a:endParaRPr>
          </a:p>
        </p:txBody>
      </p:sp>
      <p:sp>
        <p:nvSpPr>
          <p:cNvPr id="6" name="Marcador de Posição do Texto 5">
            <a:extLst>
              <a:ext uri="{FF2B5EF4-FFF2-40B4-BE49-F238E27FC236}">
                <a16:creationId xmlns:a16="http://schemas.microsoft.com/office/drawing/2014/main" id="{DCBC17DA-76D2-84A2-8242-C21F73044DE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lIns="91440" tIns="45720" rIns="91440" bIns="45720" anchor="t">
            <a:noAutofit/>
          </a:bodyPr>
          <a:lstStyle/>
          <a:p>
            <a:r>
              <a:rPr lang="pt-PT">
                <a:ea typeface="+mn-lt"/>
                <a:cs typeface="+mn-lt"/>
              </a:rPr>
              <a:t>Berkeley Earth</a:t>
            </a:r>
            <a:r>
              <a:rPr lang="pt-PT">
                <a:ea typeface="Calibri"/>
                <a:cs typeface="Calibri"/>
              </a:rPr>
              <a:t> 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93923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DB8E72-AF9C-22DD-C8DA-999A667F7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e Conteúdo 1">
            <a:extLst>
              <a:ext uri="{FF2B5EF4-FFF2-40B4-BE49-F238E27FC236}">
                <a16:creationId xmlns:a16="http://schemas.microsoft.com/office/drawing/2014/main" id="{03B99ACD-6476-693E-1B41-8E313275D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lstStyle/>
          <a:p>
            <a:pPr marL="342900" indent="-342900">
              <a:buFont typeface="Calibri" panose="020B0604020202020204" pitchFamily="34" charset="0"/>
              <a:buChar char="-"/>
            </a:pPr>
            <a:r>
              <a:rPr lang="pt-PT" err="1">
                <a:ea typeface="+mn-lt"/>
                <a:cs typeface="+mn-lt"/>
              </a:rPr>
              <a:t>Transparent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methodology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sources</a:t>
            </a:r>
            <a:endParaRPr lang="pt-PT" err="1">
              <a:ea typeface="Calibri"/>
              <a:cs typeface="Calibri"/>
            </a:endParaRP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pt-PT" err="1">
                <a:ea typeface="+mn-lt"/>
                <a:cs typeface="+mn-lt"/>
              </a:rPr>
              <a:t>Fulfills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quality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criteria</a:t>
            </a:r>
            <a:r>
              <a:rPr lang="pt-PT">
                <a:ea typeface="+mn-lt"/>
                <a:cs typeface="+mn-lt"/>
              </a:rPr>
              <a:t>:</a:t>
            </a:r>
          </a:p>
          <a:p>
            <a:pPr marL="1028700" lvl="1">
              <a:buFont typeface="Courier New" panose="020B0604020202020204" pitchFamily="34" charset="0"/>
              <a:buChar char="o"/>
            </a:pPr>
            <a:r>
              <a:rPr lang="pt-PT" err="1">
                <a:ea typeface="+mn-lt"/>
                <a:cs typeface="+mn-lt"/>
              </a:rPr>
              <a:t>Availability</a:t>
            </a:r>
          </a:p>
          <a:p>
            <a:pPr marL="1028700" lvl="1">
              <a:buFont typeface="Courier New" panose="020B0604020202020204" pitchFamily="34" charset="0"/>
              <a:buChar char="o"/>
            </a:pPr>
            <a:r>
              <a:rPr lang="pt-PT" err="1">
                <a:ea typeface="+mn-lt"/>
                <a:cs typeface="+mn-lt"/>
              </a:rPr>
              <a:t>Update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frequency</a:t>
            </a:r>
          </a:p>
          <a:p>
            <a:pPr marL="1028700" lvl="1">
              <a:buFont typeface="Courier New" panose="020B0604020202020204" pitchFamily="34" charset="0"/>
              <a:buChar char="o"/>
            </a:pPr>
            <a:r>
              <a:rPr lang="pt-PT" err="1">
                <a:ea typeface="+mn-lt"/>
                <a:cs typeface="+mn-lt"/>
              </a:rPr>
              <a:t>Clarity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interpretability</a:t>
            </a:r>
            <a:endParaRPr lang="pt-PT">
              <a:ea typeface="Calibri" panose="020F0502020204030204"/>
              <a:cs typeface="Calibri" panose="020F0502020204030204"/>
            </a:endParaRPr>
          </a:p>
          <a:p>
            <a:pPr>
              <a:buFont typeface="Calibri" panose="020B0604020202020204" pitchFamily="34" charset="0"/>
              <a:buChar char="-"/>
            </a:pPr>
            <a:endParaRPr lang="pt-PT">
              <a:ea typeface="+mn-lt"/>
              <a:cs typeface="+mn-lt"/>
            </a:endParaRPr>
          </a:p>
          <a:p>
            <a:pPr>
              <a:buFont typeface="Calibri" panose="020B0604020202020204" pitchFamily="34" charset="0"/>
              <a:buChar char="-"/>
            </a:pPr>
            <a:endParaRPr lang="pt-PT">
              <a:ea typeface="Calibri"/>
              <a:cs typeface="Calibri"/>
            </a:endParaRPr>
          </a:p>
          <a:p>
            <a:endParaRPr lang="pt-PT">
              <a:ea typeface="Calibri"/>
              <a:cs typeface="Calibri"/>
            </a:endParaRPr>
          </a:p>
          <a:p>
            <a:pPr marL="342900" indent="-342900">
              <a:buFont typeface="Calibri" panose="020B0604020202020204" pitchFamily="34" charset="0"/>
              <a:buChar char="-"/>
            </a:pPr>
            <a:endParaRPr lang="pt-PT">
              <a:ea typeface="Calibri"/>
              <a:cs typeface="Calibri"/>
            </a:endParaRPr>
          </a:p>
          <a:p>
            <a:endParaRPr lang="pt-PT">
              <a:ea typeface="Calibri"/>
              <a:cs typeface="Calibri"/>
            </a:endParaRP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4825EE2-DDEB-F8C6-47D2-ED33BBAA95B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2ECC221-465F-5752-E260-3C10A55F84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lIns="91440" tIns="45720" rIns="91440" bIns="45720" anchor="t">
            <a:noAutofit/>
          </a:bodyPr>
          <a:lstStyle/>
          <a:p>
            <a:r>
              <a:rPr lang="pt-PT">
                <a:ea typeface="+mn-lt"/>
                <a:cs typeface="+mn-lt"/>
              </a:rPr>
              <a:t>Quality in Official Statistics</a:t>
            </a:r>
            <a:endParaRPr lang="pt-PT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E73DD4F-B2CB-9A15-E825-792FD0B48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>
            <a:normAutofit/>
          </a:bodyPr>
          <a:lstStyle/>
          <a:p>
            <a:r>
              <a:rPr lang="pt-PT" sz="1600" err="1">
                <a:ea typeface="Calibri"/>
                <a:cs typeface="Calibri"/>
              </a:rPr>
              <a:t>Temperature</a:t>
            </a:r>
            <a:r>
              <a:rPr lang="pt-PT" sz="1600">
                <a:ea typeface="Calibri"/>
                <a:cs typeface="Calibri"/>
              </a:rPr>
              <a:t> </a:t>
            </a:r>
            <a:r>
              <a:rPr lang="pt-PT" sz="1600" err="1">
                <a:ea typeface="Calibri"/>
                <a:cs typeface="Calibri"/>
              </a:rPr>
              <a:t>change</a:t>
            </a:r>
            <a:r>
              <a:rPr lang="pt-PT" sz="1600">
                <a:ea typeface="Calibri"/>
                <a:cs typeface="Calibri"/>
              </a:rPr>
              <a:t> </a:t>
            </a:r>
            <a:r>
              <a:rPr lang="pt-PT" sz="1600" err="1">
                <a:ea typeface="Calibri"/>
                <a:cs typeface="Calibri"/>
              </a:rPr>
              <a:t>correlation</a:t>
            </a:r>
            <a:r>
              <a:rPr lang="pt-PT" sz="1600">
                <a:ea typeface="Calibri"/>
                <a:cs typeface="Calibri"/>
              </a:rPr>
              <a:t> </a:t>
            </a:r>
            <a:r>
              <a:rPr lang="pt-PT" sz="1600" err="1">
                <a:ea typeface="Calibri"/>
                <a:cs typeface="Calibri"/>
              </a:rPr>
              <a:t>with</a:t>
            </a:r>
            <a:r>
              <a:rPr lang="pt-PT" sz="1600">
                <a:ea typeface="Calibri"/>
                <a:cs typeface="Calibri"/>
              </a:rPr>
              <a:t> </a:t>
            </a:r>
            <a:r>
              <a:rPr lang="pt-PT" sz="1600" err="1">
                <a:ea typeface="Calibri"/>
                <a:cs typeface="Calibri"/>
              </a:rPr>
              <a:t>air</a:t>
            </a:r>
            <a:r>
              <a:rPr lang="pt-PT" sz="1600">
                <a:ea typeface="Calibri"/>
                <a:cs typeface="Calibri"/>
              </a:rPr>
              <a:t> </a:t>
            </a:r>
            <a:r>
              <a:rPr lang="pt-PT" sz="1600" err="1">
                <a:ea typeface="Calibri"/>
                <a:cs typeface="Calibri"/>
              </a:rPr>
              <a:t>pollution</a:t>
            </a:r>
            <a:r>
              <a:rPr lang="pt-PT" sz="1600">
                <a:ea typeface="Calibri"/>
                <a:cs typeface="Calibri"/>
              </a:rPr>
              <a:t> </a:t>
            </a:r>
            <a:r>
              <a:rPr lang="pt-PT" sz="1600" err="1">
                <a:ea typeface="Calibri"/>
                <a:cs typeface="Calibri"/>
              </a:rPr>
              <a:t>levels</a:t>
            </a:r>
            <a:br>
              <a:rPr lang="pt-PT" sz="1600">
                <a:ea typeface="Calibri"/>
                <a:cs typeface="Calibri"/>
              </a:rPr>
            </a:br>
            <a:r>
              <a:rPr lang="en-GB" sz="1000">
                <a:latin typeface="Times"/>
                <a:cs typeface="Times"/>
              </a:rPr>
              <a:t>Visualization with Maps and Charts: the role of GIS</a:t>
            </a:r>
            <a:endParaRPr lang="pt-PT">
              <a:ea typeface="Calibri"/>
              <a:cs typeface="Calibri"/>
            </a:endParaRPr>
          </a:p>
        </p:txBody>
      </p:sp>
      <p:sp>
        <p:nvSpPr>
          <p:cNvPr id="6" name="Marcador de Posição do Texto 5">
            <a:extLst>
              <a:ext uri="{FF2B5EF4-FFF2-40B4-BE49-F238E27FC236}">
                <a16:creationId xmlns:a16="http://schemas.microsoft.com/office/drawing/2014/main" id="{60EDE2B6-1EF4-7691-DDAC-A094F1BFCBE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lIns="91440" tIns="45720" rIns="91440" bIns="45720" anchor="t">
            <a:noAutofit/>
          </a:bodyPr>
          <a:lstStyle/>
          <a:p>
            <a:r>
              <a:rPr lang="pt-PT">
                <a:ea typeface="+mn-lt"/>
                <a:cs typeface="+mn-lt"/>
              </a:rPr>
              <a:t>WHO Dataset</a:t>
            </a:r>
            <a:r>
              <a:rPr lang="pt-PT">
                <a:ea typeface="Calibri"/>
                <a:cs typeface="Calibri"/>
              </a:rPr>
              <a:t>                                                                               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2466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D3B3F3-0949-AD8F-AA9C-7398102AB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E5920CC0-B55A-F201-A02E-D0FD8D89E4A8}"/>
              </a:ext>
            </a:extLst>
          </p:cNvPr>
          <p:cNvSpPr txBox="1">
            <a:spLocks/>
          </p:cNvSpPr>
          <p:nvPr/>
        </p:nvSpPr>
        <p:spPr>
          <a:xfrm>
            <a:off x="255575" y="149370"/>
            <a:ext cx="10563290" cy="50048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3200" b="1" kern="1200" cap="all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pt-PT" sz="1600" err="1"/>
              <a:t>Temperature</a:t>
            </a:r>
            <a:r>
              <a:rPr lang="pt-PT" sz="1600"/>
              <a:t> </a:t>
            </a:r>
            <a:r>
              <a:rPr lang="pt-PT" sz="1600" err="1"/>
              <a:t>change</a:t>
            </a:r>
            <a:r>
              <a:rPr lang="pt-PT" sz="1600"/>
              <a:t> </a:t>
            </a:r>
            <a:r>
              <a:rPr lang="pt-PT" sz="1600" err="1"/>
              <a:t>correlation</a:t>
            </a:r>
            <a:r>
              <a:rPr lang="pt-PT" sz="1600"/>
              <a:t> </a:t>
            </a:r>
            <a:r>
              <a:rPr lang="pt-PT" sz="1600" err="1"/>
              <a:t>with</a:t>
            </a:r>
            <a:r>
              <a:rPr lang="pt-PT" sz="1600"/>
              <a:t> </a:t>
            </a:r>
            <a:r>
              <a:rPr lang="pt-PT" sz="1600" err="1"/>
              <a:t>air</a:t>
            </a:r>
            <a:r>
              <a:rPr lang="pt-PT" sz="1600"/>
              <a:t> </a:t>
            </a:r>
            <a:r>
              <a:rPr lang="pt-PT" sz="1600" err="1"/>
              <a:t>pollution</a:t>
            </a:r>
            <a:r>
              <a:rPr lang="pt-PT" sz="1600"/>
              <a:t> </a:t>
            </a:r>
            <a:r>
              <a:rPr lang="pt-PT" sz="1600" err="1"/>
              <a:t>levels</a:t>
            </a:r>
            <a:endParaRPr lang="pt-PT" sz="1600"/>
          </a:p>
          <a:p>
            <a:r>
              <a:rPr lang="en-GB" sz="1000" b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Visualization with Maps and Charts: the role of GIS</a:t>
            </a:r>
          </a:p>
          <a:p>
            <a:endParaRPr lang="en-GB" sz="140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B59AA9A-707A-984B-66CF-0F21DC4CDC9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lIns="91440" tIns="45720" rIns="91440" bIns="45720" anchor="t">
            <a:noAutofit/>
          </a:bodyPr>
          <a:lstStyle/>
          <a:p>
            <a:r>
              <a:rPr lang="en-GB">
                <a:ea typeface="Calibri"/>
                <a:cs typeface="Calibri"/>
              </a:rPr>
              <a:t>Methodology steps</a:t>
            </a:r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F5304E-795D-D358-46E8-58E1ED3F8B98}"/>
              </a:ext>
            </a:extLst>
          </p:cNvPr>
          <p:cNvSpPr txBox="1"/>
          <p:nvPr/>
        </p:nvSpPr>
        <p:spPr>
          <a:xfrm>
            <a:off x="577223" y="2220090"/>
            <a:ext cx="10578732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GB">
                <a:ea typeface="+mn-lt"/>
                <a:cs typeface="+mn-lt"/>
              </a:rPr>
              <a:t>Delete redundant years</a:t>
            </a:r>
          </a:p>
          <a:p>
            <a:pPr marL="342900" indent="-342900">
              <a:buAutoNum type="arabicPeriod"/>
            </a:pPr>
            <a:r>
              <a:rPr lang="en-GB">
                <a:ea typeface="+mn-lt"/>
                <a:cs typeface="+mn-lt"/>
              </a:rPr>
              <a:t>Spatial Matching Procedure</a:t>
            </a:r>
          </a:p>
          <a:p>
            <a:pPr marL="800100" lvl="1" indent="-342900">
              <a:buFont typeface="Courier New"/>
              <a:buChar char="o"/>
            </a:pPr>
            <a:r>
              <a:rPr lang="en-GB">
                <a:ea typeface="Calibri" panose="020F0502020204030204"/>
                <a:cs typeface="Calibri" panose="020F0502020204030204"/>
              </a:rPr>
              <a:t>Nearest-neighbour spatial matching through latitude and longitude</a:t>
            </a:r>
          </a:p>
          <a:p>
            <a:pPr marL="342900" indent="-342900">
              <a:buAutoNum type="arabicPeriod"/>
            </a:pPr>
            <a:r>
              <a:rPr lang="en-GB">
                <a:ea typeface="+mn-lt"/>
                <a:cs typeface="+mn-lt"/>
              </a:rPr>
              <a:t>Annual Aggregation</a:t>
            </a:r>
            <a:endParaRPr lang="en-GB">
              <a:ea typeface="Calibri" panose="020F0502020204030204"/>
              <a:cs typeface="Calibri" panose="020F0502020204030204"/>
            </a:endParaRPr>
          </a:p>
          <a:p>
            <a:pPr marL="342900" indent="-342900">
              <a:buAutoNum type="arabicPeriod"/>
            </a:pPr>
            <a:r>
              <a:rPr lang="en-GB">
                <a:ea typeface="Calibri" panose="020F0502020204030204"/>
                <a:cs typeface="Calibri" panose="020F0502020204030204"/>
              </a:rPr>
              <a:t>Correlation analysis</a:t>
            </a:r>
          </a:p>
          <a:p>
            <a:pPr marL="342900" indent="-342900">
              <a:buAutoNum type="arabicPeriod"/>
            </a:pPr>
            <a:r>
              <a:rPr lang="en-GB">
                <a:ea typeface="Calibri" panose="020F0502020204030204"/>
                <a:cs typeface="Calibri" panose="020F0502020204030204"/>
              </a:rPr>
              <a:t>Scatter plots</a:t>
            </a:r>
          </a:p>
          <a:p>
            <a:pPr marL="342900" indent="-342900">
              <a:buAutoNum type="arabicPeriod"/>
            </a:pPr>
            <a:r>
              <a:rPr lang="en-GB">
                <a:ea typeface="Calibri" panose="020F0502020204030204"/>
                <a:cs typeface="Calibri" panose="020F0502020204030204"/>
              </a:rPr>
              <a:t>Maps</a:t>
            </a:r>
          </a:p>
          <a:p>
            <a:pPr marL="800100" lvl="1" indent="-342900">
              <a:buFont typeface="Courier New"/>
              <a:buChar char="o"/>
            </a:pPr>
            <a:r>
              <a:rPr lang="en-GB">
                <a:ea typeface="Calibri" panose="020F0502020204030204"/>
                <a:cs typeface="Calibri" panose="020F0502020204030204"/>
              </a:rPr>
              <a:t>Static </a:t>
            </a:r>
          </a:p>
          <a:p>
            <a:pPr marL="800100" lvl="1" indent="-342900">
              <a:buFont typeface="Courier New"/>
              <a:buChar char="o"/>
            </a:pPr>
            <a:r>
              <a:rPr lang="en-GB">
                <a:ea typeface="Calibri" panose="020F0502020204030204"/>
                <a:cs typeface="Calibri" panose="020F0502020204030204"/>
              </a:rPr>
              <a:t>Interactive</a:t>
            </a:r>
          </a:p>
          <a:p>
            <a:pPr marL="342900" indent="-342900">
              <a:buAutoNum type="arabicPeriod"/>
            </a:pPr>
            <a:r>
              <a:rPr lang="en-GB">
                <a:ea typeface="+mn-lt"/>
                <a:cs typeface="+mn-lt"/>
              </a:rPr>
              <a:t>Regional Comparisons</a:t>
            </a:r>
            <a:endParaRPr lang="en-GB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74157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8ABABD-33D2-E87E-2729-6B5457257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D2ED6DCA-32F4-790A-52BE-C865D928B3C8}"/>
              </a:ext>
            </a:extLst>
          </p:cNvPr>
          <p:cNvSpPr txBox="1">
            <a:spLocks/>
          </p:cNvSpPr>
          <p:nvPr/>
        </p:nvSpPr>
        <p:spPr>
          <a:xfrm>
            <a:off x="255575" y="149370"/>
            <a:ext cx="10563290" cy="50048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3200" b="1" kern="1200" cap="all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pt-PT" sz="1600" err="1"/>
              <a:t>Temperature</a:t>
            </a:r>
            <a:r>
              <a:rPr lang="pt-PT" sz="1600"/>
              <a:t> </a:t>
            </a:r>
            <a:r>
              <a:rPr lang="pt-PT" sz="1600" err="1"/>
              <a:t>change</a:t>
            </a:r>
            <a:r>
              <a:rPr lang="pt-PT" sz="1600"/>
              <a:t> </a:t>
            </a:r>
            <a:r>
              <a:rPr lang="pt-PT" sz="1600" err="1"/>
              <a:t>correlation</a:t>
            </a:r>
            <a:r>
              <a:rPr lang="pt-PT" sz="1600"/>
              <a:t> </a:t>
            </a:r>
            <a:r>
              <a:rPr lang="pt-PT" sz="1600" err="1"/>
              <a:t>with</a:t>
            </a:r>
            <a:r>
              <a:rPr lang="pt-PT" sz="1600"/>
              <a:t> </a:t>
            </a:r>
            <a:r>
              <a:rPr lang="pt-PT" sz="1600" err="1"/>
              <a:t>air</a:t>
            </a:r>
            <a:r>
              <a:rPr lang="pt-PT" sz="1600"/>
              <a:t> </a:t>
            </a:r>
            <a:r>
              <a:rPr lang="pt-PT" sz="1600" err="1"/>
              <a:t>pollution</a:t>
            </a:r>
            <a:r>
              <a:rPr lang="pt-PT" sz="1600"/>
              <a:t> </a:t>
            </a:r>
            <a:r>
              <a:rPr lang="pt-PT" sz="1600" err="1"/>
              <a:t>levels</a:t>
            </a:r>
            <a:endParaRPr lang="pt-PT" sz="1600"/>
          </a:p>
          <a:p>
            <a:r>
              <a:rPr lang="en-GB" sz="1000" b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Visualization with Maps and Charts: the role of GIS</a:t>
            </a:r>
          </a:p>
          <a:p>
            <a:endParaRPr lang="en-GB" sz="1400"/>
          </a:p>
        </p:txBody>
      </p:sp>
      <p:pic>
        <p:nvPicPr>
          <p:cNvPr id="2" name="Picture 1" descr="A map of the world with different colored circles&#10;&#10;AI-generated content may be incorrect.">
            <a:extLst>
              <a:ext uri="{FF2B5EF4-FFF2-40B4-BE49-F238E27FC236}">
                <a16:creationId xmlns:a16="http://schemas.microsoft.com/office/drawing/2014/main" id="{FECB7FFF-0925-9421-4905-1B12DA6F0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39" y="1109970"/>
            <a:ext cx="6649884" cy="361980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70B8C0-4913-F3A5-DF6F-EECAE18FA8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 descr="A graph of a number of blue and orange bars&#10;&#10;AI-generated content may be incorrect.">
            <a:extLst>
              <a:ext uri="{FF2B5EF4-FFF2-40B4-BE49-F238E27FC236}">
                <a16:creationId xmlns:a16="http://schemas.microsoft.com/office/drawing/2014/main" id="{47F986F1-9B42-BFD9-D4D1-403E558CC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338" y="1487640"/>
            <a:ext cx="4799064" cy="286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220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D9D1B52C-EA70-9061-3DC3-06CB9D55AE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EC69604-62EA-6D80-9A4C-C8F0EC2F3B3D}"/>
              </a:ext>
            </a:extLst>
          </p:cNvPr>
          <p:cNvSpPr txBox="1">
            <a:spLocks/>
          </p:cNvSpPr>
          <p:nvPr/>
        </p:nvSpPr>
        <p:spPr>
          <a:xfrm>
            <a:off x="255575" y="149370"/>
            <a:ext cx="10563290" cy="50048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PT" sz="3200" b="1" kern="1200" cap="all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pt-PT" sz="1600" err="1"/>
              <a:t>Temperature</a:t>
            </a:r>
            <a:r>
              <a:rPr lang="pt-PT" sz="1600"/>
              <a:t> </a:t>
            </a:r>
            <a:r>
              <a:rPr lang="pt-PT" sz="1600" err="1"/>
              <a:t>change</a:t>
            </a:r>
            <a:r>
              <a:rPr lang="pt-PT" sz="1600"/>
              <a:t> </a:t>
            </a:r>
            <a:r>
              <a:rPr lang="pt-PT" sz="1600" err="1"/>
              <a:t>correlation</a:t>
            </a:r>
            <a:r>
              <a:rPr lang="pt-PT" sz="1600"/>
              <a:t> </a:t>
            </a:r>
            <a:r>
              <a:rPr lang="pt-PT" sz="1600" err="1"/>
              <a:t>with</a:t>
            </a:r>
            <a:r>
              <a:rPr lang="pt-PT" sz="1600"/>
              <a:t> </a:t>
            </a:r>
            <a:r>
              <a:rPr lang="pt-PT" sz="1600" err="1"/>
              <a:t>air</a:t>
            </a:r>
            <a:r>
              <a:rPr lang="pt-PT" sz="1600"/>
              <a:t> </a:t>
            </a:r>
            <a:r>
              <a:rPr lang="pt-PT" sz="1600" err="1"/>
              <a:t>pollution</a:t>
            </a:r>
            <a:r>
              <a:rPr lang="pt-PT" sz="1600"/>
              <a:t> </a:t>
            </a:r>
            <a:r>
              <a:rPr lang="pt-PT" sz="1600" err="1"/>
              <a:t>levels</a:t>
            </a:r>
            <a:endParaRPr lang="pt-PT" sz="1600"/>
          </a:p>
          <a:p>
            <a:r>
              <a:rPr lang="en-GB" sz="1000" b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Visualization with Maps and Charts: the role of GIS</a:t>
            </a:r>
          </a:p>
          <a:p>
            <a:endParaRPr lang="en-GB" sz="1400"/>
          </a:p>
        </p:txBody>
      </p:sp>
      <p:pic>
        <p:nvPicPr>
          <p:cNvPr id="6" name="Imagem 5" descr="Uma imagem com texto, captura de ecrã, software, Software de multimédia&#10;&#10;Os conteúdos gerados por IA poderão estar incorretos.">
            <a:extLst>
              <a:ext uri="{FF2B5EF4-FFF2-40B4-BE49-F238E27FC236}">
                <a16:creationId xmlns:a16="http://schemas.microsoft.com/office/drawing/2014/main" id="{94F41D53-4E09-95CE-98A8-FF3FC0D59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08" y="775025"/>
            <a:ext cx="8217876" cy="511256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CF451D8-F27F-A3F7-663F-240FCC7DD450}"/>
              </a:ext>
            </a:extLst>
          </p:cNvPr>
          <p:cNvSpPr txBox="1"/>
          <p:nvPr/>
        </p:nvSpPr>
        <p:spPr>
          <a:xfrm>
            <a:off x="8558286" y="147918"/>
            <a:ext cx="3635458" cy="5909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b="1" dirty="0">
                <a:ea typeface="+mn-lt"/>
                <a:cs typeface="+mn-lt"/>
              </a:rPr>
              <a:t>DASHBOARD</a:t>
            </a:r>
            <a:endParaRPr lang="pt-PT" b="1" dirty="0" err="1">
              <a:ea typeface="+mn-lt"/>
              <a:cs typeface="+mn-lt"/>
            </a:endParaRPr>
          </a:p>
          <a:p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web </a:t>
            </a:r>
            <a:r>
              <a:rPr lang="pt-PT" dirty="0" err="1">
                <a:ea typeface="+mn-lt"/>
                <a:cs typeface="+mn-lt"/>
              </a:rPr>
              <a:t>application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allows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user</a:t>
            </a:r>
            <a:r>
              <a:rPr lang="pt-PT" dirty="0">
                <a:ea typeface="+mn-lt"/>
                <a:cs typeface="+mn-lt"/>
              </a:rPr>
              <a:t> to: </a:t>
            </a:r>
          </a:p>
          <a:p>
            <a:pPr marL="342900" indent="-342900">
              <a:buAutoNum type="arabicPeriod"/>
            </a:pPr>
            <a:r>
              <a:rPr lang="pt-PT" dirty="0" err="1">
                <a:ea typeface="+mn-lt"/>
                <a:cs typeface="+mn-lt"/>
              </a:rPr>
              <a:t>Select</a:t>
            </a:r>
            <a:r>
              <a:rPr lang="pt-PT" dirty="0">
                <a:ea typeface="+mn-lt"/>
                <a:cs typeface="+mn-lt"/>
              </a:rPr>
              <a:t> a country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dirty="0" err="1">
                <a:ea typeface="+mn-lt"/>
                <a:cs typeface="+mn-lt"/>
              </a:rPr>
              <a:t>year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using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dropdown</a:t>
            </a:r>
            <a:r>
              <a:rPr lang="pt-PT" dirty="0">
                <a:ea typeface="+mn-lt"/>
                <a:cs typeface="+mn-lt"/>
              </a:rPr>
              <a:t> menus;</a:t>
            </a:r>
          </a:p>
          <a:p>
            <a:pPr marL="342900" indent="-342900">
              <a:buAutoNum type="arabicPeriod"/>
            </a:pPr>
            <a:r>
              <a:rPr lang="pt-PT" dirty="0" err="1">
                <a:ea typeface="+mn-lt"/>
                <a:cs typeface="+mn-lt"/>
              </a:rPr>
              <a:t>View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line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charts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showing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average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temperature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anomalies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pollutant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concentrations</a:t>
            </a:r>
            <a:r>
              <a:rPr lang="pt-PT" dirty="0">
                <a:ea typeface="+mn-lt"/>
                <a:cs typeface="+mn-lt"/>
              </a:rPr>
              <a:t> per </a:t>
            </a:r>
            <a:r>
              <a:rPr lang="pt-PT" dirty="0" err="1">
                <a:ea typeface="+mn-lt"/>
                <a:cs typeface="+mn-lt"/>
              </a:rPr>
              <a:t>city</a:t>
            </a:r>
            <a:endParaRPr lang="pt-PT" dirty="0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pt-PT" dirty="0">
                <a:ea typeface="+mn-lt"/>
                <a:cs typeface="+mn-lt"/>
              </a:rPr>
              <a:t>Explore </a:t>
            </a:r>
            <a:r>
              <a:rPr lang="pt-PT" dirty="0" err="1">
                <a:ea typeface="+mn-lt"/>
                <a:cs typeface="+mn-lt"/>
              </a:rPr>
              <a:t>an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interactive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map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showing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city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locations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pollution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levels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circle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size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color </a:t>
            </a:r>
            <a:r>
              <a:rPr lang="pt-PT" dirty="0" err="1">
                <a:ea typeface="+mn-lt"/>
                <a:cs typeface="+mn-lt"/>
              </a:rPr>
              <a:t>scaled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temperature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anomaly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marL="342900" indent="-342900">
              <a:buAutoNum type="arabicPeriod"/>
            </a:pPr>
            <a:r>
              <a:rPr lang="pt-PT" dirty="0" err="1">
                <a:ea typeface="+mn-lt"/>
                <a:cs typeface="+mn-lt"/>
              </a:rPr>
              <a:t>Map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automatically</a:t>
            </a:r>
            <a:r>
              <a:rPr lang="pt-PT" dirty="0">
                <a:ea typeface="+mn-lt"/>
                <a:cs typeface="+mn-lt"/>
              </a:rPr>
              <a:t> zooms to </a:t>
            </a:r>
            <a:r>
              <a:rPr lang="pt-PT" dirty="0" err="1">
                <a:ea typeface="+mn-lt"/>
                <a:cs typeface="+mn-lt"/>
              </a:rPr>
              <a:t>selected</a:t>
            </a:r>
            <a:r>
              <a:rPr lang="pt-PT" dirty="0">
                <a:ea typeface="+mn-lt"/>
                <a:cs typeface="+mn-lt"/>
              </a:rPr>
              <a:t> countries.</a:t>
            </a:r>
          </a:p>
          <a:p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project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was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used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TailwindCSS</a:t>
            </a:r>
            <a:endParaRPr lang="pt-PT">
              <a:ea typeface="+mn-lt"/>
              <a:cs typeface="+mn-lt"/>
            </a:endParaRPr>
          </a:p>
          <a:p>
            <a:endParaRPr lang="pt-PT" dirty="0">
              <a:ea typeface="Calibri"/>
              <a:cs typeface="Calibri"/>
            </a:endParaRPr>
          </a:p>
          <a:p>
            <a:r>
              <a:rPr lang="pt-PT" dirty="0">
                <a:ea typeface="Calibri"/>
                <a:cs typeface="Calibri"/>
              </a:rPr>
              <a:t>For </a:t>
            </a:r>
            <a:r>
              <a:rPr lang="pt-PT" err="1">
                <a:ea typeface="Calibri"/>
                <a:cs typeface="Calibri"/>
              </a:rPr>
              <a:t>now</a:t>
            </a:r>
            <a:r>
              <a:rPr lang="pt-PT" dirty="0">
                <a:ea typeface="Calibri"/>
                <a:cs typeface="Calibri"/>
              </a:rPr>
              <a:t> </a:t>
            </a:r>
            <a:r>
              <a:rPr lang="pt-PT" err="1">
                <a:ea typeface="Calibri"/>
                <a:cs typeface="Calibri"/>
              </a:rPr>
              <a:t>it</a:t>
            </a:r>
            <a:r>
              <a:rPr lang="pt-PT" dirty="0">
                <a:ea typeface="Calibri"/>
                <a:cs typeface="Calibri"/>
              </a:rPr>
              <a:t> runs </a:t>
            </a:r>
            <a:r>
              <a:rPr lang="pt-PT" err="1">
                <a:ea typeface="Calibri"/>
                <a:cs typeface="Calibri"/>
              </a:rPr>
              <a:t>at</a:t>
            </a:r>
            <a:r>
              <a:rPr lang="pt-PT" dirty="0">
                <a:ea typeface="Calibri"/>
                <a:cs typeface="Calibri"/>
              </a:rPr>
              <a:t> </a:t>
            </a:r>
            <a:r>
              <a:rPr lang="pt-PT" dirty="0">
                <a:ea typeface="+mn-lt"/>
                <a:cs typeface="+mn-lt"/>
                <a:hlinkClick r:id="rId3"/>
              </a:rPr>
              <a:t>http://localhost:3000</a:t>
            </a:r>
            <a:r>
              <a:rPr lang="pt-PT" dirty="0">
                <a:ea typeface="Calibri"/>
                <a:cs typeface="Calibri"/>
              </a:rPr>
              <a:t> </a:t>
            </a:r>
            <a:r>
              <a:rPr lang="pt-PT" err="1">
                <a:ea typeface="Calibri"/>
                <a:cs typeface="Calibri"/>
              </a:rPr>
              <a:t>but</a:t>
            </a:r>
            <a:r>
              <a:rPr lang="pt-PT" dirty="0">
                <a:ea typeface="Calibri"/>
                <a:cs typeface="Calibri"/>
              </a:rPr>
              <a:t> </a:t>
            </a:r>
            <a:r>
              <a:rPr lang="pt-PT" err="1">
                <a:ea typeface="Calibri"/>
                <a:cs typeface="Calibri"/>
              </a:rPr>
              <a:t>is</a:t>
            </a:r>
            <a:r>
              <a:rPr lang="pt-PT" dirty="0">
                <a:ea typeface="Calibri"/>
                <a:cs typeface="Calibri"/>
              </a:rPr>
              <a:t> in </a:t>
            </a:r>
            <a:r>
              <a:rPr lang="pt-PT" err="1">
                <a:ea typeface="Calibri"/>
                <a:cs typeface="Calibri"/>
              </a:rPr>
              <a:t>study</a:t>
            </a:r>
            <a:r>
              <a:rPr lang="pt-PT" dirty="0">
                <a:ea typeface="Calibri"/>
                <a:cs typeface="Calibri"/>
              </a:rPr>
              <a:t> a </a:t>
            </a:r>
            <a:r>
              <a:rPr lang="pt-PT" err="1">
                <a:ea typeface="Calibri"/>
                <a:cs typeface="Calibri"/>
              </a:rPr>
              <a:t>version</a:t>
            </a:r>
            <a:r>
              <a:rPr lang="pt-PT" dirty="0">
                <a:ea typeface="Calibri"/>
                <a:cs typeface="Calibri"/>
              </a:rPr>
              <a:t> </a:t>
            </a:r>
            <a:r>
              <a:rPr lang="pt-PT" err="1">
                <a:ea typeface="Calibri"/>
                <a:cs typeface="Calibri"/>
              </a:rPr>
              <a:t>deployed</a:t>
            </a:r>
            <a:r>
              <a:rPr lang="pt-PT" dirty="0">
                <a:ea typeface="Calibri"/>
                <a:cs typeface="Calibri"/>
              </a:rPr>
              <a:t> </a:t>
            </a:r>
            <a:r>
              <a:rPr lang="pt-PT" err="1">
                <a:ea typeface="Calibri"/>
                <a:cs typeface="Calibri"/>
              </a:rPr>
              <a:t>by</a:t>
            </a:r>
            <a:r>
              <a:rPr lang="pt-PT" dirty="0">
                <a:ea typeface="Calibri"/>
                <a:cs typeface="Calibri"/>
              </a:rPr>
              <a:t> </a:t>
            </a:r>
            <a:r>
              <a:rPr lang="pt-PT" err="1">
                <a:ea typeface="Calibri"/>
                <a:cs typeface="Calibri"/>
              </a:rPr>
              <a:t>Vercel</a:t>
            </a:r>
            <a:r>
              <a:rPr lang="pt-PT" dirty="0">
                <a:ea typeface="Calibri"/>
                <a:cs typeface="Calibri"/>
              </a:rPr>
              <a:t> </a:t>
            </a:r>
            <a:r>
              <a:rPr lang="pt-PT" err="1">
                <a:ea typeface="Calibri"/>
                <a:cs typeface="Calibri"/>
              </a:rPr>
              <a:t>through</a:t>
            </a:r>
            <a:r>
              <a:rPr lang="pt-PT" dirty="0">
                <a:ea typeface="Calibri"/>
                <a:cs typeface="Calibri"/>
              </a:rPr>
              <a:t> GitHub.</a:t>
            </a:r>
          </a:p>
        </p:txBody>
      </p:sp>
    </p:spTree>
    <p:extLst>
      <p:ext uri="{BB962C8B-B14F-4D97-AF65-F5344CB8AC3E}">
        <p14:creationId xmlns:p14="http://schemas.microsoft.com/office/powerpoint/2010/main" val="3331481599"/>
      </p:ext>
    </p:extLst>
  </p:cSld>
  <p:clrMapOvr>
    <a:masterClrMapping/>
  </p:clrMapOvr>
</p:sld>
</file>

<file path=ppt/theme/theme1.xml><?xml version="1.0" encoding="utf-8"?>
<a:theme xmlns:a="http://schemas.openxmlformats.org/drawingml/2006/main" name="Modelo de apresentação personalizado">
  <a:themeElements>
    <a:clrScheme name="FEP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F4313F"/>
      </a:accent1>
      <a:accent2>
        <a:srgbClr val="FF6566"/>
      </a:accent2>
      <a:accent3>
        <a:srgbClr val="FEB5B5"/>
      </a:accent3>
      <a:accent4>
        <a:srgbClr val="BEBBB3"/>
      </a:accent4>
      <a:accent5>
        <a:srgbClr val="858585"/>
      </a:accent5>
      <a:accent6>
        <a:srgbClr val="3F3F3F"/>
      </a:accent6>
      <a:hlink>
        <a:srgbClr val="8B8B8B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Ecrã Panorâmico</PresentationFormat>
  <Slides>10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1" baseType="lpstr">
      <vt:lpstr>Modelo de apresentação personalizado</vt:lpstr>
      <vt:lpstr>Temperature change correlation with air pollution levels</vt:lpstr>
      <vt:lpstr>Apresentação do PowerPoint</vt:lpstr>
      <vt:lpstr>Temperature change correlation with air pollution levels Visualization with Maps and Charts: the role of GIS</vt:lpstr>
      <vt:lpstr>Temperature change correlation with air pollution levels Visualization with Maps and Charts: the role of GIS</vt:lpstr>
      <vt:lpstr>Temperature change correlation with air pollution levels Visualization with Maps and Charts: the role of GIS</vt:lpstr>
      <vt:lpstr>Temperature change correlation with air pollution levels Visualization with Maps and Charts: the role of GIS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André Costa</dc:creator>
  <cp:revision>39</cp:revision>
  <dcterms:created xsi:type="dcterms:W3CDTF">2022-06-09T16:10:25Z</dcterms:created>
  <dcterms:modified xsi:type="dcterms:W3CDTF">2025-05-26T15:49:25Z</dcterms:modified>
</cp:coreProperties>
</file>