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9"/>
  </p:notesMasterIdLst>
  <p:handoutMasterIdLst>
    <p:handoutMasterId r:id="rId30"/>
  </p:handoutMasterIdLst>
  <p:sldIdLst>
    <p:sldId id="256" r:id="rId2"/>
    <p:sldId id="340" r:id="rId3"/>
    <p:sldId id="357" r:id="rId4"/>
    <p:sldId id="358" r:id="rId5"/>
    <p:sldId id="343" r:id="rId6"/>
    <p:sldId id="359" r:id="rId7"/>
    <p:sldId id="364" r:id="rId8"/>
    <p:sldId id="361" r:id="rId9"/>
    <p:sldId id="365" r:id="rId10"/>
    <p:sldId id="367" r:id="rId11"/>
    <p:sldId id="368" r:id="rId12"/>
    <p:sldId id="363" r:id="rId13"/>
    <p:sldId id="370" r:id="rId14"/>
    <p:sldId id="371" r:id="rId15"/>
    <p:sldId id="372" r:id="rId16"/>
    <p:sldId id="373" r:id="rId17"/>
    <p:sldId id="374" r:id="rId18"/>
    <p:sldId id="375" r:id="rId19"/>
    <p:sldId id="376" r:id="rId20"/>
    <p:sldId id="377" r:id="rId21"/>
    <p:sldId id="378" r:id="rId22"/>
    <p:sldId id="379" r:id="rId23"/>
    <p:sldId id="381" r:id="rId24"/>
    <p:sldId id="380" r:id="rId25"/>
    <p:sldId id="382" r:id="rId26"/>
    <p:sldId id="383" r:id="rId27"/>
    <p:sldId id="384" r:id="rId28"/>
  </p:sldIdLst>
  <p:sldSz cx="7772400" cy="1005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68" userDrawn="1">
          <p15:clr>
            <a:srgbClr val="A4A3A4"/>
          </p15:clr>
        </p15:guide>
        <p15:guide id="2" pos="244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E9C"/>
    <a:srgbClr val="4D4E4D"/>
    <a:srgbClr val="005C8E"/>
    <a:srgbClr val="015E9E"/>
    <a:srgbClr val="0064A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450" autoAdjust="0"/>
    <p:restoredTop sz="96327"/>
  </p:normalViewPr>
  <p:slideViewPr>
    <p:cSldViewPr snapToGrid="0" snapToObjects="1">
      <p:cViewPr varScale="1">
        <p:scale>
          <a:sx n="113" d="100"/>
          <a:sy n="113" d="100"/>
        </p:scale>
        <p:origin x="3984" y="80"/>
      </p:cViewPr>
      <p:guideLst>
        <p:guide orient="horz" pos="3168"/>
        <p:guide pos="244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C380D50-63F7-42F2-BD8B-2A7B0825629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dirty="0"/>
              <a:t>Service Bulletin—Description Document Number REV A</a:t>
            </a:r>
          </a:p>
        </p:txBody>
      </p:sp>
      <p:sp>
        <p:nvSpPr>
          <p:cNvPr id="3" name="Date Placeholder 2">
            <a:extLst>
              <a:ext uri="{FF2B5EF4-FFF2-40B4-BE49-F238E27FC236}">
                <a16:creationId xmlns:a16="http://schemas.microsoft.com/office/drawing/2014/main" id="{F0152345-DE5F-439B-86A5-DEE808F63F4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3FCB50C-D12F-4DC3-A9D2-196B03EE1065}" type="datetimeFigureOut">
              <a:rPr lang="en-US" smtClean="0"/>
              <a:t>3/18/2023</a:t>
            </a:fld>
            <a:endParaRPr lang="en-US" dirty="0"/>
          </a:p>
        </p:txBody>
      </p:sp>
      <p:sp>
        <p:nvSpPr>
          <p:cNvPr id="4" name="Footer Placeholder 3">
            <a:extLst>
              <a:ext uri="{FF2B5EF4-FFF2-40B4-BE49-F238E27FC236}">
                <a16:creationId xmlns:a16="http://schemas.microsoft.com/office/drawing/2014/main" id="{FE23D326-BF55-49D3-9CC2-58B15D9D8B4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96B9CE6D-54D3-47D8-A13B-26882318D63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33ECCEF-5C08-468B-AD56-98FAF290FF12}" type="slidenum">
              <a:rPr lang="en-US" smtClean="0"/>
              <a:t>‹#›</a:t>
            </a:fld>
            <a:endParaRPr lang="en-US" dirty="0"/>
          </a:p>
        </p:txBody>
      </p:sp>
    </p:spTree>
    <p:extLst>
      <p:ext uri="{BB962C8B-B14F-4D97-AF65-F5344CB8AC3E}">
        <p14:creationId xmlns:p14="http://schemas.microsoft.com/office/powerpoint/2010/main" val="335178838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dirty="0"/>
              <a:t>Service Bulletin—Description Document Number REV A</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CE562F-4997-48F9-9C99-FFA5413A4FC3}" type="datetimeFigureOut">
              <a:rPr lang="en-US" smtClean="0"/>
              <a:t>3/18/2023</a:t>
            </a:fld>
            <a:endParaRPr lang="en-US" dirty="0"/>
          </a:p>
        </p:txBody>
      </p:sp>
      <p:sp>
        <p:nvSpPr>
          <p:cNvPr id="4" name="Slide Image Placeholder 3"/>
          <p:cNvSpPr>
            <a:spLocks noGrp="1" noRot="1" noChangeAspect="1"/>
          </p:cNvSpPr>
          <p:nvPr>
            <p:ph type="sldImg" idx="2"/>
          </p:nvPr>
        </p:nvSpPr>
        <p:spPr>
          <a:xfrm>
            <a:off x="2236788" y="1143000"/>
            <a:ext cx="2384425"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A3A74B-C0B9-4F0E-AF25-CD4B4F471E88}" type="slidenum">
              <a:rPr lang="en-US" smtClean="0"/>
              <a:t>‹#›</a:t>
            </a:fld>
            <a:endParaRPr lang="en-US" dirty="0"/>
          </a:p>
        </p:txBody>
      </p:sp>
    </p:spTree>
    <p:extLst>
      <p:ext uri="{BB962C8B-B14F-4D97-AF65-F5344CB8AC3E}">
        <p14:creationId xmlns:p14="http://schemas.microsoft.com/office/powerpoint/2010/main" val="235481745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82930" y="1646133"/>
            <a:ext cx="6606540" cy="3501813"/>
          </a:xfrm>
        </p:spPr>
        <p:txBody>
          <a:bodyPr anchor="b"/>
          <a:lstStyle>
            <a:lvl1pPr algn="ctr">
              <a:defRPr sz="5100"/>
            </a:lvl1pPr>
          </a:lstStyle>
          <a:p>
            <a:r>
              <a:rPr lang="en-US"/>
              <a:t>Click to edit Master title style</a:t>
            </a:r>
            <a:endParaRPr lang="en-US" dirty="0"/>
          </a:p>
        </p:txBody>
      </p:sp>
      <p:sp>
        <p:nvSpPr>
          <p:cNvPr id="3" name="Subtitle 2"/>
          <p:cNvSpPr>
            <a:spLocks noGrp="1"/>
          </p:cNvSpPr>
          <p:nvPr>
            <p:ph type="subTitle" idx="1"/>
          </p:nvPr>
        </p:nvSpPr>
        <p:spPr>
          <a:xfrm>
            <a:off x="971550" y="5282989"/>
            <a:ext cx="5829300" cy="2428451"/>
          </a:xfrm>
        </p:spPr>
        <p:txBody>
          <a:bodyPr/>
          <a:lstStyle>
            <a:lvl1pPr marL="0" indent="0" algn="ctr">
              <a:buNone/>
              <a:defRPr sz="2040"/>
            </a:lvl1pPr>
            <a:lvl2pPr marL="388620" indent="0" algn="ctr">
              <a:buNone/>
              <a:defRPr sz="1700"/>
            </a:lvl2pPr>
            <a:lvl3pPr marL="777240" indent="0" algn="ctr">
              <a:buNone/>
              <a:defRPr sz="1530"/>
            </a:lvl3pPr>
            <a:lvl4pPr marL="1165860" indent="0" algn="ctr">
              <a:buNone/>
              <a:defRPr sz="1360"/>
            </a:lvl4pPr>
            <a:lvl5pPr marL="1554480" indent="0" algn="ctr">
              <a:buNone/>
              <a:defRPr sz="1360"/>
            </a:lvl5pPr>
            <a:lvl6pPr marL="1943100" indent="0" algn="ctr">
              <a:buNone/>
              <a:defRPr sz="1360"/>
            </a:lvl6pPr>
            <a:lvl7pPr marL="2331720" indent="0" algn="ctr">
              <a:buNone/>
              <a:defRPr sz="1360"/>
            </a:lvl7pPr>
            <a:lvl8pPr marL="2720340" indent="0" algn="ctr">
              <a:buNone/>
              <a:defRPr sz="1360"/>
            </a:lvl8pPr>
            <a:lvl9pPr marL="3108960" indent="0" algn="ctr">
              <a:buNone/>
              <a:defRPr sz="1360"/>
            </a:lvl9pPr>
          </a:lstStyle>
          <a:p>
            <a:r>
              <a:rPr lang="en-US"/>
              <a:t>Click to edit Master subtitle style</a:t>
            </a:r>
            <a:endParaRPr lang="en-US" dirty="0"/>
          </a:p>
        </p:txBody>
      </p:sp>
    </p:spTree>
    <p:extLst>
      <p:ext uri="{BB962C8B-B14F-4D97-AF65-F5344CB8AC3E}">
        <p14:creationId xmlns:p14="http://schemas.microsoft.com/office/powerpoint/2010/main" val="22769572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34353" y="9322649"/>
            <a:ext cx="1748790" cy="535517"/>
          </a:xfrm>
          <a:prstGeom prst="rect">
            <a:avLst/>
          </a:prstGeom>
        </p:spPr>
        <p:txBody>
          <a:bodyPr/>
          <a:lstStyle/>
          <a:p>
            <a:r>
              <a:rPr lang="en-US" dirty="0"/>
              <a:t>3/2/2022</a:t>
            </a:r>
          </a:p>
        </p:txBody>
      </p:sp>
      <p:sp>
        <p:nvSpPr>
          <p:cNvPr id="5" name="Footer Placeholder 4"/>
          <p:cNvSpPr>
            <a:spLocks noGrp="1"/>
          </p:cNvSpPr>
          <p:nvPr>
            <p:ph type="ftr" sz="quarter" idx="11"/>
          </p:nvPr>
        </p:nvSpPr>
        <p:spPr>
          <a:xfrm>
            <a:off x="2574608" y="9322649"/>
            <a:ext cx="2623185" cy="535517"/>
          </a:xfrm>
          <a:prstGeom prst="rect">
            <a:avLst/>
          </a:prstGeom>
        </p:spPr>
        <p:txBody>
          <a:bodyPr/>
          <a:lstStyle/>
          <a:p>
            <a:r>
              <a:rPr lang="en-US" dirty="0"/>
              <a:t>Edge Autonomy Proprietary Information</a:t>
            </a:r>
          </a:p>
        </p:txBody>
      </p:sp>
      <p:sp>
        <p:nvSpPr>
          <p:cNvPr id="6" name="Slide Number Placeholder 5"/>
          <p:cNvSpPr>
            <a:spLocks noGrp="1"/>
          </p:cNvSpPr>
          <p:nvPr>
            <p:ph type="sldNum" sz="quarter" idx="12"/>
          </p:nvPr>
        </p:nvSpPr>
        <p:spPr>
          <a:xfrm>
            <a:off x="5489258" y="9322649"/>
            <a:ext cx="1748790" cy="535517"/>
          </a:xfrm>
          <a:prstGeom prst="rect">
            <a:avLst/>
          </a:prstGeom>
        </p:spPr>
        <p:txBody>
          <a:bodyPr/>
          <a:lstStyle/>
          <a:p>
            <a:fld id="{3AAA3568-44CC-6647-A035-0A563B0AF5C0}" type="slidenum">
              <a:rPr lang="en-US" smtClean="0"/>
              <a:t>‹#›</a:t>
            </a:fld>
            <a:endParaRPr lang="en-US" dirty="0"/>
          </a:p>
        </p:txBody>
      </p:sp>
    </p:spTree>
    <p:extLst>
      <p:ext uri="{BB962C8B-B14F-4D97-AF65-F5344CB8AC3E}">
        <p14:creationId xmlns:p14="http://schemas.microsoft.com/office/powerpoint/2010/main" val="11457650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562124" y="535517"/>
            <a:ext cx="1675924" cy="852402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34353" y="535517"/>
            <a:ext cx="4930616" cy="852402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34353" y="9322649"/>
            <a:ext cx="1748790" cy="535517"/>
          </a:xfrm>
          <a:prstGeom prst="rect">
            <a:avLst/>
          </a:prstGeom>
        </p:spPr>
        <p:txBody>
          <a:bodyPr/>
          <a:lstStyle/>
          <a:p>
            <a:r>
              <a:rPr lang="en-US" dirty="0"/>
              <a:t>3/2/2022</a:t>
            </a:r>
          </a:p>
        </p:txBody>
      </p:sp>
      <p:sp>
        <p:nvSpPr>
          <p:cNvPr id="5" name="Footer Placeholder 4"/>
          <p:cNvSpPr>
            <a:spLocks noGrp="1"/>
          </p:cNvSpPr>
          <p:nvPr>
            <p:ph type="ftr" sz="quarter" idx="11"/>
          </p:nvPr>
        </p:nvSpPr>
        <p:spPr>
          <a:xfrm>
            <a:off x="2574608" y="9322649"/>
            <a:ext cx="2623185" cy="535517"/>
          </a:xfrm>
          <a:prstGeom prst="rect">
            <a:avLst/>
          </a:prstGeom>
        </p:spPr>
        <p:txBody>
          <a:bodyPr/>
          <a:lstStyle/>
          <a:p>
            <a:r>
              <a:rPr lang="en-US" dirty="0"/>
              <a:t>Edge Autonomy Proprietary Information</a:t>
            </a:r>
          </a:p>
        </p:txBody>
      </p:sp>
      <p:sp>
        <p:nvSpPr>
          <p:cNvPr id="6" name="Slide Number Placeholder 5"/>
          <p:cNvSpPr>
            <a:spLocks noGrp="1"/>
          </p:cNvSpPr>
          <p:nvPr>
            <p:ph type="sldNum" sz="quarter" idx="12"/>
          </p:nvPr>
        </p:nvSpPr>
        <p:spPr>
          <a:xfrm>
            <a:off x="5489258" y="9322649"/>
            <a:ext cx="1748790" cy="535517"/>
          </a:xfrm>
          <a:prstGeom prst="rect">
            <a:avLst/>
          </a:prstGeom>
        </p:spPr>
        <p:txBody>
          <a:bodyPr/>
          <a:lstStyle/>
          <a:p>
            <a:fld id="{3AAA3568-44CC-6647-A035-0A563B0AF5C0}" type="slidenum">
              <a:rPr lang="en-US" smtClean="0"/>
              <a:t>‹#›</a:t>
            </a:fld>
            <a:endParaRPr lang="en-US" dirty="0"/>
          </a:p>
        </p:txBody>
      </p:sp>
    </p:spTree>
    <p:extLst>
      <p:ext uri="{BB962C8B-B14F-4D97-AF65-F5344CB8AC3E}">
        <p14:creationId xmlns:p14="http://schemas.microsoft.com/office/powerpoint/2010/main" val="83266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34353" y="9322649"/>
            <a:ext cx="926147" cy="535517"/>
          </a:xfrm>
          <a:prstGeom prst="rect">
            <a:avLst/>
          </a:prstGeom>
        </p:spPr>
        <p:txBody>
          <a:bodyPr/>
          <a:lstStyle/>
          <a:p>
            <a:r>
              <a:rPr lang="en-US" dirty="0"/>
              <a:t>3/2/2022</a:t>
            </a:r>
          </a:p>
        </p:txBody>
      </p:sp>
      <p:sp>
        <p:nvSpPr>
          <p:cNvPr id="5" name="Footer Placeholder 4"/>
          <p:cNvSpPr>
            <a:spLocks noGrp="1"/>
          </p:cNvSpPr>
          <p:nvPr>
            <p:ph type="ftr" sz="quarter" idx="11"/>
          </p:nvPr>
        </p:nvSpPr>
        <p:spPr>
          <a:xfrm>
            <a:off x="1619250" y="9322649"/>
            <a:ext cx="4527550" cy="535517"/>
          </a:xfrm>
          <a:prstGeom prst="rect">
            <a:avLst/>
          </a:prstGeom>
        </p:spPr>
        <p:txBody>
          <a:bodyPr/>
          <a:lstStyle/>
          <a:p>
            <a:r>
              <a:rPr lang="en-US" dirty="0"/>
              <a:t>Edge Autonomy Proprietary Information</a:t>
            </a:r>
          </a:p>
        </p:txBody>
      </p:sp>
      <p:sp>
        <p:nvSpPr>
          <p:cNvPr id="6" name="Slide Number Placeholder 5"/>
          <p:cNvSpPr>
            <a:spLocks noGrp="1"/>
          </p:cNvSpPr>
          <p:nvPr>
            <p:ph type="sldNum" sz="quarter" idx="12"/>
          </p:nvPr>
        </p:nvSpPr>
        <p:spPr>
          <a:xfrm>
            <a:off x="6311900" y="9322649"/>
            <a:ext cx="926147" cy="535517"/>
          </a:xfrm>
          <a:prstGeom prst="rect">
            <a:avLst/>
          </a:prstGeom>
        </p:spPr>
        <p:txBody>
          <a:bodyPr/>
          <a:lstStyle/>
          <a:p>
            <a:fld id="{3AAA3568-44CC-6647-A035-0A563B0AF5C0}" type="slidenum">
              <a:rPr lang="en-US" smtClean="0"/>
              <a:t>‹#›</a:t>
            </a:fld>
            <a:endParaRPr lang="en-US" dirty="0"/>
          </a:p>
        </p:txBody>
      </p:sp>
    </p:spTree>
    <p:extLst>
      <p:ext uri="{BB962C8B-B14F-4D97-AF65-F5344CB8AC3E}">
        <p14:creationId xmlns:p14="http://schemas.microsoft.com/office/powerpoint/2010/main" val="36315047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05" y="2507618"/>
            <a:ext cx="6703695" cy="4184014"/>
          </a:xfrm>
        </p:spPr>
        <p:txBody>
          <a:bodyPr anchor="b"/>
          <a:lstStyle>
            <a:lvl1pPr>
              <a:defRPr sz="5100"/>
            </a:lvl1pPr>
          </a:lstStyle>
          <a:p>
            <a:r>
              <a:rPr lang="en-US"/>
              <a:t>Click to edit Master title style</a:t>
            </a:r>
            <a:endParaRPr lang="en-US" dirty="0"/>
          </a:p>
        </p:txBody>
      </p:sp>
      <p:sp>
        <p:nvSpPr>
          <p:cNvPr id="3" name="Text Placeholder 2"/>
          <p:cNvSpPr>
            <a:spLocks noGrp="1"/>
          </p:cNvSpPr>
          <p:nvPr>
            <p:ph type="body" idx="1"/>
          </p:nvPr>
        </p:nvSpPr>
        <p:spPr>
          <a:xfrm>
            <a:off x="530305" y="6731215"/>
            <a:ext cx="6703695" cy="2200274"/>
          </a:xfrm>
        </p:spPr>
        <p:txBody>
          <a:bodyPr/>
          <a:lstStyle>
            <a:lvl1pPr marL="0" indent="0">
              <a:buNone/>
              <a:defRPr sz="2040">
                <a:solidFill>
                  <a:schemeClr val="tx1"/>
                </a:solidFill>
              </a:defRPr>
            </a:lvl1pPr>
            <a:lvl2pPr marL="388620" indent="0">
              <a:buNone/>
              <a:defRPr sz="1700">
                <a:solidFill>
                  <a:schemeClr val="tx1">
                    <a:tint val="75000"/>
                  </a:schemeClr>
                </a:solidFill>
              </a:defRPr>
            </a:lvl2pPr>
            <a:lvl3pPr marL="777240" indent="0">
              <a:buNone/>
              <a:defRPr sz="1530">
                <a:solidFill>
                  <a:schemeClr val="tx1">
                    <a:tint val="75000"/>
                  </a:schemeClr>
                </a:solidFill>
              </a:defRPr>
            </a:lvl3pPr>
            <a:lvl4pPr marL="1165860" indent="0">
              <a:buNone/>
              <a:defRPr sz="1360">
                <a:solidFill>
                  <a:schemeClr val="tx1">
                    <a:tint val="75000"/>
                  </a:schemeClr>
                </a:solidFill>
              </a:defRPr>
            </a:lvl4pPr>
            <a:lvl5pPr marL="1554480" indent="0">
              <a:buNone/>
              <a:defRPr sz="1360">
                <a:solidFill>
                  <a:schemeClr val="tx1">
                    <a:tint val="75000"/>
                  </a:schemeClr>
                </a:solidFill>
              </a:defRPr>
            </a:lvl5pPr>
            <a:lvl6pPr marL="1943100" indent="0">
              <a:buNone/>
              <a:defRPr sz="1360">
                <a:solidFill>
                  <a:schemeClr val="tx1">
                    <a:tint val="75000"/>
                  </a:schemeClr>
                </a:solidFill>
              </a:defRPr>
            </a:lvl6pPr>
            <a:lvl7pPr marL="2331720" indent="0">
              <a:buNone/>
              <a:defRPr sz="1360">
                <a:solidFill>
                  <a:schemeClr val="tx1">
                    <a:tint val="75000"/>
                  </a:schemeClr>
                </a:solidFill>
              </a:defRPr>
            </a:lvl7pPr>
            <a:lvl8pPr marL="2720340" indent="0">
              <a:buNone/>
              <a:defRPr sz="1360">
                <a:solidFill>
                  <a:schemeClr val="tx1">
                    <a:tint val="75000"/>
                  </a:schemeClr>
                </a:solidFill>
              </a:defRPr>
            </a:lvl8pPr>
            <a:lvl9pPr marL="3108960" indent="0">
              <a:buNone/>
              <a:defRPr sz="136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4353" y="9322649"/>
            <a:ext cx="1748790" cy="535517"/>
          </a:xfrm>
          <a:prstGeom prst="rect">
            <a:avLst/>
          </a:prstGeom>
        </p:spPr>
        <p:txBody>
          <a:bodyPr/>
          <a:lstStyle/>
          <a:p>
            <a:r>
              <a:rPr lang="en-US" dirty="0"/>
              <a:t>3/2/2022</a:t>
            </a:r>
          </a:p>
        </p:txBody>
      </p:sp>
      <p:sp>
        <p:nvSpPr>
          <p:cNvPr id="5" name="Footer Placeholder 4"/>
          <p:cNvSpPr>
            <a:spLocks noGrp="1"/>
          </p:cNvSpPr>
          <p:nvPr>
            <p:ph type="ftr" sz="quarter" idx="11"/>
          </p:nvPr>
        </p:nvSpPr>
        <p:spPr>
          <a:xfrm>
            <a:off x="2574608" y="9322649"/>
            <a:ext cx="2623185" cy="535517"/>
          </a:xfrm>
          <a:prstGeom prst="rect">
            <a:avLst/>
          </a:prstGeom>
        </p:spPr>
        <p:txBody>
          <a:bodyPr/>
          <a:lstStyle/>
          <a:p>
            <a:r>
              <a:rPr lang="en-US" dirty="0"/>
              <a:t>Edge Autonomy Proprietary Information</a:t>
            </a:r>
          </a:p>
        </p:txBody>
      </p:sp>
      <p:sp>
        <p:nvSpPr>
          <p:cNvPr id="6" name="Slide Number Placeholder 5"/>
          <p:cNvSpPr>
            <a:spLocks noGrp="1"/>
          </p:cNvSpPr>
          <p:nvPr>
            <p:ph type="sldNum" sz="quarter" idx="12"/>
          </p:nvPr>
        </p:nvSpPr>
        <p:spPr>
          <a:xfrm>
            <a:off x="5489258" y="9322649"/>
            <a:ext cx="1748790" cy="535517"/>
          </a:xfrm>
          <a:prstGeom prst="rect">
            <a:avLst/>
          </a:prstGeom>
        </p:spPr>
        <p:txBody>
          <a:bodyPr/>
          <a:lstStyle/>
          <a:p>
            <a:fld id="{3AAA3568-44CC-6647-A035-0A563B0AF5C0}" type="slidenum">
              <a:rPr lang="en-US" smtClean="0"/>
              <a:t>‹#›</a:t>
            </a:fld>
            <a:endParaRPr lang="en-US" dirty="0"/>
          </a:p>
        </p:txBody>
      </p:sp>
    </p:spTree>
    <p:extLst>
      <p:ext uri="{BB962C8B-B14F-4D97-AF65-F5344CB8AC3E}">
        <p14:creationId xmlns:p14="http://schemas.microsoft.com/office/powerpoint/2010/main" val="29588159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34353" y="2677584"/>
            <a:ext cx="3303270" cy="6381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934778" y="2677584"/>
            <a:ext cx="3303270" cy="6381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534353" y="9322649"/>
            <a:ext cx="1748790" cy="535517"/>
          </a:xfrm>
          <a:prstGeom prst="rect">
            <a:avLst/>
          </a:prstGeom>
        </p:spPr>
        <p:txBody>
          <a:bodyPr/>
          <a:lstStyle/>
          <a:p>
            <a:r>
              <a:rPr lang="en-US" dirty="0"/>
              <a:t>3/2/2022</a:t>
            </a:r>
          </a:p>
        </p:txBody>
      </p:sp>
      <p:sp>
        <p:nvSpPr>
          <p:cNvPr id="6" name="Footer Placeholder 5"/>
          <p:cNvSpPr>
            <a:spLocks noGrp="1"/>
          </p:cNvSpPr>
          <p:nvPr>
            <p:ph type="ftr" sz="quarter" idx="11"/>
          </p:nvPr>
        </p:nvSpPr>
        <p:spPr>
          <a:xfrm>
            <a:off x="2574608" y="9322649"/>
            <a:ext cx="2623185" cy="535517"/>
          </a:xfrm>
          <a:prstGeom prst="rect">
            <a:avLst/>
          </a:prstGeom>
        </p:spPr>
        <p:txBody>
          <a:bodyPr/>
          <a:lstStyle/>
          <a:p>
            <a:r>
              <a:rPr lang="en-US" dirty="0"/>
              <a:t>Edge Autonomy Proprietary Information</a:t>
            </a:r>
          </a:p>
        </p:txBody>
      </p:sp>
      <p:sp>
        <p:nvSpPr>
          <p:cNvPr id="7" name="Slide Number Placeholder 6"/>
          <p:cNvSpPr>
            <a:spLocks noGrp="1"/>
          </p:cNvSpPr>
          <p:nvPr>
            <p:ph type="sldNum" sz="quarter" idx="12"/>
          </p:nvPr>
        </p:nvSpPr>
        <p:spPr>
          <a:xfrm>
            <a:off x="5489258" y="9322649"/>
            <a:ext cx="1748790" cy="535517"/>
          </a:xfrm>
          <a:prstGeom prst="rect">
            <a:avLst/>
          </a:prstGeom>
        </p:spPr>
        <p:txBody>
          <a:bodyPr/>
          <a:lstStyle/>
          <a:p>
            <a:fld id="{3AAA3568-44CC-6647-A035-0A563B0AF5C0}" type="slidenum">
              <a:rPr lang="en-US" smtClean="0"/>
              <a:t>‹#›</a:t>
            </a:fld>
            <a:endParaRPr lang="en-US" dirty="0"/>
          </a:p>
        </p:txBody>
      </p:sp>
    </p:spTree>
    <p:extLst>
      <p:ext uri="{BB962C8B-B14F-4D97-AF65-F5344CB8AC3E}">
        <p14:creationId xmlns:p14="http://schemas.microsoft.com/office/powerpoint/2010/main" val="13458665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5365" y="535519"/>
            <a:ext cx="6703695" cy="1944159"/>
          </a:xfrm>
        </p:spPr>
        <p:txBody>
          <a:bodyPr/>
          <a:lstStyle/>
          <a:p>
            <a:r>
              <a:rPr lang="en-US"/>
              <a:t>Click to edit Master title style</a:t>
            </a:r>
            <a:endParaRPr lang="en-US" dirty="0"/>
          </a:p>
        </p:txBody>
      </p:sp>
      <p:sp>
        <p:nvSpPr>
          <p:cNvPr id="3" name="Text Placeholder 2"/>
          <p:cNvSpPr>
            <a:spLocks noGrp="1"/>
          </p:cNvSpPr>
          <p:nvPr>
            <p:ph type="body" idx="1"/>
          </p:nvPr>
        </p:nvSpPr>
        <p:spPr>
          <a:xfrm>
            <a:off x="535366" y="2465706"/>
            <a:ext cx="3288089" cy="1208404"/>
          </a:xfrm>
        </p:spPr>
        <p:txBody>
          <a:bodyPr anchor="b"/>
          <a:lstStyle>
            <a:lvl1pPr marL="0" indent="0">
              <a:buNone/>
              <a:defRPr sz="2040" b="1"/>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US"/>
              <a:t>Click to edit Master text styles</a:t>
            </a:r>
          </a:p>
        </p:txBody>
      </p:sp>
      <p:sp>
        <p:nvSpPr>
          <p:cNvPr id="4" name="Content Placeholder 3"/>
          <p:cNvSpPr>
            <a:spLocks noGrp="1"/>
          </p:cNvSpPr>
          <p:nvPr>
            <p:ph sz="half" idx="2"/>
          </p:nvPr>
        </p:nvSpPr>
        <p:spPr>
          <a:xfrm>
            <a:off x="535366" y="3674110"/>
            <a:ext cx="3288089" cy="54040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934778" y="2465706"/>
            <a:ext cx="3304282" cy="1208404"/>
          </a:xfrm>
        </p:spPr>
        <p:txBody>
          <a:bodyPr anchor="b"/>
          <a:lstStyle>
            <a:lvl1pPr marL="0" indent="0">
              <a:buNone/>
              <a:defRPr sz="2040" b="1"/>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US"/>
              <a:t>Click to edit Master text styles</a:t>
            </a:r>
          </a:p>
        </p:txBody>
      </p:sp>
      <p:sp>
        <p:nvSpPr>
          <p:cNvPr id="6" name="Content Placeholder 5"/>
          <p:cNvSpPr>
            <a:spLocks noGrp="1"/>
          </p:cNvSpPr>
          <p:nvPr>
            <p:ph sz="quarter" idx="4"/>
          </p:nvPr>
        </p:nvSpPr>
        <p:spPr>
          <a:xfrm>
            <a:off x="3934778" y="3674110"/>
            <a:ext cx="3304282" cy="54040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534353" y="9322649"/>
            <a:ext cx="1748790" cy="535517"/>
          </a:xfrm>
          <a:prstGeom prst="rect">
            <a:avLst/>
          </a:prstGeom>
        </p:spPr>
        <p:txBody>
          <a:bodyPr/>
          <a:lstStyle/>
          <a:p>
            <a:r>
              <a:rPr lang="en-US" dirty="0"/>
              <a:t>3/2/2022</a:t>
            </a:r>
          </a:p>
        </p:txBody>
      </p:sp>
      <p:sp>
        <p:nvSpPr>
          <p:cNvPr id="8" name="Footer Placeholder 7"/>
          <p:cNvSpPr>
            <a:spLocks noGrp="1"/>
          </p:cNvSpPr>
          <p:nvPr>
            <p:ph type="ftr" sz="quarter" idx="11"/>
          </p:nvPr>
        </p:nvSpPr>
        <p:spPr>
          <a:xfrm>
            <a:off x="2574608" y="9322649"/>
            <a:ext cx="2623185" cy="535517"/>
          </a:xfrm>
          <a:prstGeom prst="rect">
            <a:avLst/>
          </a:prstGeom>
        </p:spPr>
        <p:txBody>
          <a:bodyPr/>
          <a:lstStyle/>
          <a:p>
            <a:r>
              <a:rPr lang="en-US" dirty="0"/>
              <a:t>Edge Autonomy Proprietary Information</a:t>
            </a:r>
          </a:p>
        </p:txBody>
      </p:sp>
      <p:sp>
        <p:nvSpPr>
          <p:cNvPr id="9" name="Slide Number Placeholder 8"/>
          <p:cNvSpPr>
            <a:spLocks noGrp="1"/>
          </p:cNvSpPr>
          <p:nvPr>
            <p:ph type="sldNum" sz="quarter" idx="12"/>
          </p:nvPr>
        </p:nvSpPr>
        <p:spPr>
          <a:xfrm>
            <a:off x="5489258" y="9322649"/>
            <a:ext cx="1748790" cy="535517"/>
          </a:xfrm>
          <a:prstGeom prst="rect">
            <a:avLst/>
          </a:prstGeom>
        </p:spPr>
        <p:txBody>
          <a:bodyPr/>
          <a:lstStyle/>
          <a:p>
            <a:fld id="{3AAA3568-44CC-6647-A035-0A563B0AF5C0}" type="slidenum">
              <a:rPr lang="en-US" smtClean="0"/>
              <a:t>‹#›</a:t>
            </a:fld>
            <a:endParaRPr lang="en-US" dirty="0"/>
          </a:p>
        </p:txBody>
      </p:sp>
    </p:spTree>
    <p:extLst>
      <p:ext uri="{BB962C8B-B14F-4D97-AF65-F5344CB8AC3E}">
        <p14:creationId xmlns:p14="http://schemas.microsoft.com/office/powerpoint/2010/main" val="18815941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534353" y="9322649"/>
            <a:ext cx="1748790" cy="535517"/>
          </a:xfrm>
          <a:prstGeom prst="rect">
            <a:avLst/>
          </a:prstGeom>
        </p:spPr>
        <p:txBody>
          <a:bodyPr/>
          <a:lstStyle/>
          <a:p>
            <a:r>
              <a:rPr lang="en-US" dirty="0"/>
              <a:t>3/2/2022</a:t>
            </a:r>
          </a:p>
        </p:txBody>
      </p:sp>
      <p:sp>
        <p:nvSpPr>
          <p:cNvPr id="4" name="Footer Placeholder 3"/>
          <p:cNvSpPr>
            <a:spLocks noGrp="1"/>
          </p:cNvSpPr>
          <p:nvPr>
            <p:ph type="ftr" sz="quarter" idx="11"/>
          </p:nvPr>
        </p:nvSpPr>
        <p:spPr>
          <a:xfrm>
            <a:off x="2574608" y="9322649"/>
            <a:ext cx="2623185" cy="535517"/>
          </a:xfrm>
          <a:prstGeom prst="rect">
            <a:avLst/>
          </a:prstGeom>
        </p:spPr>
        <p:txBody>
          <a:bodyPr/>
          <a:lstStyle/>
          <a:p>
            <a:r>
              <a:rPr lang="en-US" dirty="0"/>
              <a:t>Edge Autonomy Proprietary Information</a:t>
            </a:r>
          </a:p>
        </p:txBody>
      </p:sp>
      <p:sp>
        <p:nvSpPr>
          <p:cNvPr id="5" name="Slide Number Placeholder 4"/>
          <p:cNvSpPr>
            <a:spLocks noGrp="1"/>
          </p:cNvSpPr>
          <p:nvPr>
            <p:ph type="sldNum" sz="quarter" idx="12"/>
          </p:nvPr>
        </p:nvSpPr>
        <p:spPr>
          <a:xfrm>
            <a:off x="5489258" y="9322649"/>
            <a:ext cx="1748790" cy="535517"/>
          </a:xfrm>
          <a:prstGeom prst="rect">
            <a:avLst/>
          </a:prstGeom>
        </p:spPr>
        <p:txBody>
          <a:bodyPr/>
          <a:lstStyle/>
          <a:p>
            <a:fld id="{3AAA3568-44CC-6647-A035-0A563B0AF5C0}" type="slidenum">
              <a:rPr lang="en-US" smtClean="0"/>
              <a:t>‹#›</a:t>
            </a:fld>
            <a:endParaRPr lang="en-US" dirty="0"/>
          </a:p>
        </p:txBody>
      </p:sp>
    </p:spTree>
    <p:extLst>
      <p:ext uri="{BB962C8B-B14F-4D97-AF65-F5344CB8AC3E}">
        <p14:creationId xmlns:p14="http://schemas.microsoft.com/office/powerpoint/2010/main" val="355339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534353" y="9322649"/>
            <a:ext cx="1748790" cy="535517"/>
          </a:xfrm>
          <a:prstGeom prst="rect">
            <a:avLst/>
          </a:prstGeom>
        </p:spPr>
        <p:txBody>
          <a:bodyPr/>
          <a:lstStyle/>
          <a:p>
            <a:r>
              <a:rPr lang="en-US" dirty="0"/>
              <a:t>3/2/2022</a:t>
            </a:r>
          </a:p>
        </p:txBody>
      </p:sp>
      <p:sp>
        <p:nvSpPr>
          <p:cNvPr id="3" name="Footer Placeholder 2"/>
          <p:cNvSpPr>
            <a:spLocks noGrp="1"/>
          </p:cNvSpPr>
          <p:nvPr>
            <p:ph type="ftr" sz="quarter" idx="11"/>
          </p:nvPr>
        </p:nvSpPr>
        <p:spPr>
          <a:xfrm>
            <a:off x="2574608" y="9322649"/>
            <a:ext cx="2623185" cy="535517"/>
          </a:xfrm>
          <a:prstGeom prst="rect">
            <a:avLst/>
          </a:prstGeom>
        </p:spPr>
        <p:txBody>
          <a:bodyPr/>
          <a:lstStyle/>
          <a:p>
            <a:r>
              <a:rPr lang="en-US" dirty="0"/>
              <a:t>Edge Autonomy Proprietary Information</a:t>
            </a:r>
          </a:p>
        </p:txBody>
      </p:sp>
      <p:sp>
        <p:nvSpPr>
          <p:cNvPr id="4" name="Slide Number Placeholder 3"/>
          <p:cNvSpPr>
            <a:spLocks noGrp="1"/>
          </p:cNvSpPr>
          <p:nvPr>
            <p:ph type="sldNum" sz="quarter" idx="12"/>
          </p:nvPr>
        </p:nvSpPr>
        <p:spPr>
          <a:xfrm>
            <a:off x="5489258" y="9322649"/>
            <a:ext cx="1748790" cy="535517"/>
          </a:xfrm>
          <a:prstGeom prst="rect">
            <a:avLst/>
          </a:prstGeom>
        </p:spPr>
        <p:txBody>
          <a:bodyPr/>
          <a:lstStyle/>
          <a:p>
            <a:fld id="{3AAA3568-44CC-6647-A035-0A563B0AF5C0}" type="slidenum">
              <a:rPr lang="en-US" smtClean="0"/>
              <a:t>‹#›</a:t>
            </a:fld>
            <a:endParaRPr lang="en-US" dirty="0"/>
          </a:p>
        </p:txBody>
      </p:sp>
    </p:spTree>
    <p:extLst>
      <p:ext uri="{BB962C8B-B14F-4D97-AF65-F5344CB8AC3E}">
        <p14:creationId xmlns:p14="http://schemas.microsoft.com/office/powerpoint/2010/main" val="12096203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65" y="670560"/>
            <a:ext cx="2506801" cy="2346960"/>
          </a:xfrm>
        </p:spPr>
        <p:txBody>
          <a:bodyPr anchor="b"/>
          <a:lstStyle>
            <a:lvl1pPr>
              <a:defRPr sz="2720"/>
            </a:lvl1pPr>
          </a:lstStyle>
          <a:p>
            <a:r>
              <a:rPr lang="en-US"/>
              <a:t>Click to edit Master title style</a:t>
            </a:r>
            <a:endParaRPr lang="en-US" dirty="0"/>
          </a:p>
        </p:txBody>
      </p:sp>
      <p:sp>
        <p:nvSpPr>
          <p:cNvPr id="3" name="Content Placeholder 2"/>
          <p:cNvSpPr>
            <a:spLocks noGrp="1"/>
          </p:cNvSpPr>
          <p:nvPr>
            <p:ph idx="1"/>
          </p:nvPr>
        </p:nvSpPr>
        <p:spPr>
          <a:xfrm>
            <a:off x="3304282" y="1448226"/>
            <a:ext cx="3934778" cy="7147983"/>
          </a:xfrm>
        </p:spPr>
        <p:txBody>
          <a:bodyPr/>
          <a:lstStyle>
            <a:lvl1pPr>
              <a:defRPr sz="2720"/>
            </a:lvl1pPr>
            <a:lvl2pPr>
              <a:defRPr sz="2380"/>
            </a:lvl2pPr>
            <a:lvl3pPr>
              <a:defRPr sz="2040"/>
            </a:lvl3pPr>
            <a:lvl4pPr>
              <a:defRPr sz="1700"/>
            </a:lvl4pPr>
            <a:lvl5pPr>
              <a:defRPr sz="1700"/>
            </a:lvl5pPr>
            <a:lvl6pPr>
              <a:defRPr sz="1700"/>
            </a:lvl6pPr>
            <a:lvl7pPr>
              <a:defRPr sz="1700"/>
            </a:lvl7pPr>
            <a:lvl8pPr>
              <a:defRPr sz="1700"/>
            </a:lvl8pPr>
            <a:lvl9pPr>
              <a:defRPr sz="1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35365" y="3017520"/>
            <a:ext cx="2506801" cy="5590329"/>
          </a:xfrm>
        </p:spPr>
        <p:txBody>
          <a:bodyPr/>
          <a:lstStyle>
            <a:lvl1pPr marL="0" indent="0">
              <a:buNone/>
              <a:defRPr sz="1360"/>
            </a:lvl1pPr>
            <a:lvl2pPr marL="388620" indent="0">
              <a:buNone/>
              <a:defRPr sz="1190"/>
            </a:lvl2pPr>
            <a:lvl3pPr marL="777240" indent="0">
              <a:buNone/>
              <a:defRPr sz="1020"/>
            </a:lvl3pPr>
            <a:lvl4pPr marL="1165860" indent="0">
              <a:buNone/>
              <a:defRPr sz="850"/>
            </a:lvl4pPr>
            <a:lvl5pPr marL="1554480" indent="0">
              <a:buNone/>
              <a:defRPr sz="850"/>
            </a:lvl5pPr>
            <a:lvl6pPr marL="1943100" indent="0">
              <a:buNone/>
              <a:defRPr sz="850"/>
            </a:lvl6pPr>
            <a:lvl7pPr marL="2331720" indent="0">
              <a:buNone/>
              <a:defRPr sz="850"/>
            </a:lvl7pPr>
            <a:lvl8pPr marL="2720340" indent="0">
              <a:buNone/>
              <a:defRPr sz="850"/>
            </a:lvl8pPr>
            <a:lvl9pPr marL="3108960" indent="0">
              <a:buNone/>
              <a:defRPr sz="850"/>
            </a:lvl9pPr>
          </a:lstStyle>
          <a:p>
            <a:pPr lvl="0"/>
            <a:r>
              <a:rPr lang="en-US"/>
              <a:t>Click to edit Master text styles</a:t>
            </a:r>
          </a:p>
        </p:txBody>
      </p:sp>
      <p:sp>
        <p:nvSpPr>
          <p:cNvPr id="5" name="Date Placeholder 4"/>
          <p:cNvSpPr>
            <a:spLocks noGrp="1"/>
          </p:cNvSpPr>
          <p:nvPr>
            <p:ph type="dt" sz="half" idx="10"/>
          </p:nvPr>
        </p:nvSpPr>
        <p:spPr>
          <a:xfrm>
            <a:off x="534353" y="9322649"/>
            <a:ext cx="1748790" cy="535517"/>
          </a:xfrm>
          <a:prstGeom prst="rect">
            <a:avLst/>
          </a:prstGeom>
        </p:spPr>
        <p:txBody>
          <a:bodyPr/>
          <a:lstStyle/>
          <a:p>
            <a:r>
              <a:rPr lang="en-US" dirty="0"/>
              <a:t>3/2/2022</a:t>
            </a:r>
          </a:p>
        </p:txBody>
      </p:sp>
      <p:sp>
        <p:nvSpPr>
          <p:cNvPr id="6" name="Footer Placeholder 5"/>
          <p:cNvSpPr>
            <a:spLocks noGrp="1"/>
          </p:cNvSpPr>
          <p:nvPr>
            <p:ph type="ftr" sz="quarter" idx="11"/>
          </p:nvPr>
        </p:nvSpPr>
        <p:spPr>
          <a:xfrm>
            <a:off x="2574608" y="9322649"/>
            <a:ext cx="2623185" cy="535517"/>
          </a:xfrm>
          <a:prstGeom prst="rect">
            <a:avLst/>
          </a:prstGeom>
        </p:spPr>
        <p:txBody>
          <a:bodyPr/>
          <a:lstStyle/>
          <a:p>
            <a:r>
              <a:rPr lang="en-US" dirty="0"/>
              <a:t>Edge Autonomy Proprietary Information</a:t>
            </a:r>
          </a:p>
        </p:txBody>
      </p:sp>
      <p:sp>
        <p:nvSpPr>
          <p:cNvPr id="7" name="Slide Number Placeholder 6"/>
          <p:cNvSpPr>
            <a:spLocks noGrp="1"/>
          </p:cNvSpPr>
          <p:nvPr>
            <p:ph type="sldNum" sz="quarter" idx="12"/>
          </p:nvPr>
        </p:nvSpPr>
        <p:spPr>
          <a:xfrm>
            <a:off x="5489258" y="9322649"/>
            <a:ext cx="1748790" cy="535517"/>
          </a:xfrm>
          <a:prstGeom prst="rect">
            <a:avLst/>
          </a:prstGeom>
        </p:spPr>
        <p:txBody>
          <a:bodyPr/>
          <a:lstStyle/>
          <a:p>
            <a:fld id="{3AAA3568-44CC-6647-A035-0A563B0AF5C0}" type="slidenum">
              <a:rPr lang="en-US" smtClean="0"/>
              <a:t>‹#›</a:t>
            </a:fld>
            <a:endParaRPr lang="en-US" dirty="0"/>
          </a:p>
        </p:txBody>
      </p:sp>
    </p:spTree>
    <p:extLst>
      <p:ext uri="{BB962C8B-B14F-4D97-AF65-F5344CB8AC3E}">
        <p14:creationId xmlns:p14="http://schemas.microsoft.com/office/powerpoint/2010/main" val="36729643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65" y="670560"/>
            <a:ext cx="2506801" cy="2346960"/>
          </a:xfrm>
        </p:spPr>
        <p:txBody>
          <a:bodyPr anchor="b"/>
          <a:lstStyle>
            <a:lvl1pPr>
              <a:defRPr sz="2720"/>
            </a:lvl1pPr>
          </a:lstStyle>
          <a:p>
            <a:r>
              <a:rPr lang="en-US"/>
              <a:t>Click to edit Master title style</a:t>
            </a:r>
            <a:endParaRPr lang="en-US" dirty="0"/>
          </a:p>
        </p:txBody>
      </p:sp>
      <p:sp>
        <p:nvSpPr>
          <p:cNvPr id="3" name="Picture Placeholder 2"/>
          <p:cNvSpPr>
            <a:spLocks noGrp="1" noChangeAspect="1"/>
          </p:cNvSpPr>
          <p:nvPr>
            <p:ph type="pic" idx="1"/>
          </p:nvPr>
        </p:nvSpPr>
        <p:spPr>
          <a:xfrm>
            <a:off x="3304282" y="1448226"/>
            <a:ext cx="3934778" cy="7147983"/>
          </a:xfrm>
        </p:spPr>
        <p:txBody>
          <a:bodyPr anchor="t"/>
          <a:lstStyle>
            <a:lvl1pPr marL="0" indent="0">
              <a:buNone/>
              <a:defRPr sz="2720"/>
            </a:lvl1pPr>
            <a:lvl2pPr marL="388620" indent="0">
              <a:buNone/>
              <a:defRPr sz="2380"/>
            </a:lvl2pPr>
            <a:lvl3pPr marL="777240" indent="0">
              <a:buNone/>
              <a:defRPr sz="2040"/>
            </a:lvl3pPr>
            <a:lvl4pPr marL="1165860" indent="0">
              <a:buNone/>
              <a:defRPr sz="1700"/>
            </a:lvl4pPr>
            <a:lvl5pPr marL="1554480" indent="0">
              <a:buNone/>
              <a:defRPr sz="1700"/>
            </a:lvl5pPr>
            <a:lvl6pPr marL="1943100" indent="0">
              <a:buNone/>
              <a:defRPr sz="1700"/>
            </a:lvl6pPr>
            <a:lvl7pPr marL="2331720" indent="0">
              <a:buNone/>
              <a:defRPr sz="1700"/>
            </a:lvl7pPr>
            <a:lvl8pPr marL="2720340" indent="0">
              <a:buNone/>
              <a:defRPr sz="1700"/>
            </a:lvl8pPr>
            <a:lvl9pPr marL="3108960" indent="0">
              <a:buNone/>
              <a:defRPr sz="1700"/>
            </a:lvl9pPr>
          </a:lstStyle>
          <a:p>
            <a:r>
              <a:rPr lang="en-US" dirty="0"/>
              <a:t>Click icon to add picture</a:t>
            </a:r>
          </a:p>
        </p:txBody>
      </p:sp>
      <p:sp>
        <p:nvSpPr>
          <p:cNvPr id="4" name="Text Placeholder 3"/>
          <p:cNvSpPr>
            <a:spLocks noGrp="1"/>
          </p:cNvSpPr>
          <p:nvPr>
            <p:ph type="body" sz="half" idx="2"/>
          </p:nvPr>
        </p:nvSpPr>
        <p:spPr>
          <a:xfrm>
            <a:off x="535365" y="3017520"/>
            <a:ext cx="2506801" cy="5590329"/>
          </a:xfrm>
        </p:spPr>
        <p:txBody>
          <a:bodyPr/>
          <a:lstStyle>
            <a:lvl1pPr marL="0" indent="0">
              <a:buNone/>
              <a:defRPr sz="1360"/>
            </a:lvl1pPr>
            <a:lvl2pPr marL="388620" indent="0">
              <a:buNone/>
              <a:defRPr sz="1190"/>
            </a:lvl2pPr>
            <a:lvl3pPr marL="777240" indent="0">
              <a:buNone/>
              <a:defRPr sz="1020"/>
            </a:lvl3pPr>
            <a:lvl4pPr marL="1165860" indent="0">
              <a:buNone/>
              <a:defRPr sz="850"/>
            </a:lvl4pPr>
            <a:lvl5pPr marL="1554480" indent="0">
              <a:buNone/>
              <a:defRPr sz="850"/>
            </a:lvl5pPr>
            <a:lvl6pPr marL="1943100" indent="0">
              <a:buNone/>
              <a:defRPr sz="850"/>
            </a:lvl6pPr>
            <a:lvl7pPr marL="2331720" indent="0">
              <a:buNone/>
              <a:defRPr sz="850"/>
            </a:lvl7pPr>
            <a:lvl8pPr marL="2720340" indent="0">
              <a:buNone/>
              <a:defRPr sz="850"/>
            </a:lvl8pPr>
            <a:lvl9pPr marL="3108960" indent="0">
              <a:buNone/>
              <a:defRPr sz="850"/>
            </a:lvl9pPr>
          </a:lstStyle>
          <a:p>
            <a:pPr lvl="0"/>
            <a:r>
              <a:rPr lang="en-US"/>
              <a:t>Click to edit Master text styles</a:t>
            </a:r>
          </a:p>
        </p:txBody>
      </p:sp>
      <p:sp>
        <p:nvSpPr>
          <p:cNvPr id="5" name="Date Placeholder 4"/>
          <p:cNvSpPr>
            <a:spLocks noGrp="1"/>
          </p:cNvSpPr>
          <p:nvPr>
            <p:ph type="dt" sz="half" idx="10"/>
          </p:nvPr>
        </p:nvSpPr>
        <p:spPr>
          <a:xfrm>
            <a:off x="534353" y="9322649"/>
            <a:ext cx="1748790" cy="535517"/>
          </a:xfrm>
          <a:prstGeom prst="rect">
            <a:avLst/>
          </a:prstGeom>
        </p:spPr>
        <p:txBody>
          <a:bodyPr/>
          <a:lstStyle/>
          <a:p>
            <a:r>
              <a:rPr lang="en-US" dirty="0"/>
              <a:t>3/2/2022</a:t>
            </a:r>
          </a:p>
        </p:txBody>
      </p:sp>
      <p:sp>
        <p:nvSpPr>
          <p:cNvPr id="6" name="Footer Placeholder 5"/>
          <p:cNvSpPr>
            <a:spLocks noGrp="1"/>
          </p:cNvSpPr>
          <p:nvPr>
            <p:ph type="ftr" sz="quarter" idx="11"/>
          </p:nvPr>
        </p:nvSpPr>
        <p:spPr>
          <a:xfrm>
            <a:off x="2574608" y="9322649"/>
            <a:ext cx="2623185" cy="535517"/>
          </a:xfrm>
          <a:prstGeom prst="rect">
            <a:avLst/>
          </a:prstGeom>
        </p:spPr>
        <p:txBody>
          <a:bodyPr/>
          <a:lstStyle/>
          <a:p>
            <a:r>
              <a:rPr lang="en-US" dirty="0"/>
              <a:t>Edge Autonomy Proprietary Information</a:t>
            </a:r>
          </a:p>
        </p:txBody>
      </p:sp>
      <p:sp>
        <p:nvSpPr>
          <p:cNvPr id="7" name="Slide Number Placeholder 6"/>
          <p:cNvSpPr>
            <a:spLocks noGrp="1"/>
          </p:cNvSpPr>
          <p:nvPr>
            <p:ph type="sldNum" sz="quarter" idx="12"/>
          </p:nvPr>
        </p:nvSpPr>
        <p:spPr>
          <a:xfrm>
            <a:off x="5489258" y="9322649"/>
            <a:ext cx="1748790" cy="535517"/>
          </a:xfrm>
          <a:prstGeom prst="rect">
            <a:avLst/>
          </a:prstGeom>
        </p:spPr>
        <p:txBody>
          <a:bodyPr/>
          <a:lstStyle/>
          <a:p>
            <a:fld id="{3AAA3568-44CC-6647-A035-0A563B0AF5C0}" type="slidenum">
              <a:rPr lang="en-US" smtClean="0"/>
              <a:t>‹#›</a:t>
            </a:fld>
            <a:endParaRPr lang="en-US" dirty="0"/>
          </a:p>
        </p:txBody>
      </p:sp>
    </p:spTree>
    <p:extLst>
      <p:ext uri="{BB962C8B-B14F-4D97-AF65-F5344CB8AC3E}">
        <p14:creationId xmlns:p14="http://schemas.microsoft.com/office/powerpoint/2010/main" val="2573332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4353" y="535519"/>
            <a:ext cx="6703695" cy="194415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4353" y="2677584"/>
            <a:ext cx="6703695" cy="638196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445064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777240" rtl="0" eaLnBrk="1" latinLnBrk="0" hangingPunct="1">
        <a:lnSpc>
          <a:spcPct val="90000"/>
        </a:lnSpc>
        <a:spcBef>
          <a:spcPct val="0"/>
        </a:spcBef>
        <a:buNone/>
        <a:defRPr sz="3740" kern="1200">
          <a:solidFill>
            <a:schemeClr val="tx1"/>
          </a:solidFill>
          <a:latin typeface="+mj-lt"/>
          <a:ea typeface="+mj-ea"/>
          <a:cs typeface="+mj-cs"/>
        </a:defRPr>
      </a:lvl1pPr>
    </p:titleStyle>
    <p:bodyStyle>
      <a:lvl1pPr marL="194310" indent="-194310" algn="l" defTabSz="777240" rtl="0" eaLnBrk="1" latinLnBrk="0" hangingPunct="1">
        <a:lnSpc>
          <a:spcPct val="90000"/>
        </a:lnSpc>
        <a:spcBef>
          <a:spcPts val="850"/>
        </a:spcBef>
        <a:buFont typeface="Arial" panose="020B0604020202020204" pitchFamily="34" charset="0"/>
        <a:buChar char="•"/>
        <a:defRPr sz="2380" kern="1200">
          <a:solidFill>
            <a:schemeClr val="tx1"/>
          </a:solidFill>
          <a:latin typeface="+mn-lt"/>
          <a:ea typeface="+mn-ea"/>
          <a:cs typeface="+mn-cs"/>
        </a:defRPr>
      </a:lvl1pPr>
      <a:lvl2pPr marL="582930" indent="-194310" algn="l" defTabSz="777240" rtl="0" eaLnBrk="1" latinLnBrk="0" hangingPunct="1">
        <a:lnSpc>
          <a:spcPct val="90000"/>
        </a:lnSpc>
        <a:spcBef>
          <a:spcPts val="425"/>
        </a:spcBef>
        <a:buFont typeface="Arial" panose="020B0604020202020204" pitchFamily="34" charset="0"/>
        <a:buChar char="•"/>
        <a:defRPr sz="2040" kern="1200">
          <a:solidFill>
            <a:schemeClr val="tx1"/>
          </a:solidFill>
          <a:latin typeface="+mn-lt"/>
          <a:ea typeface="+mn-ea"/>
          <a:cs typeface="+mn-cs"/>
        </a:defRPr>
      </a:lvl2pPr>
      <a:lvl3pPr marL="971550" indent="-194310" algn="l" defTabSz="777240" rtl="0" eaLnBrk="1" latinLnBrk="0" hangingPunct="1">
        <a:lnSpc>
          <a:spcPct val="90000"/>
        </a:lnSpc>
        <a:spcBef>
          <a:spcPts val="425"/>
        </a:spcBef>
        <a:buFont typeface="Arial" panose="020B0604020202020204" pitchFamily="34" charset="0"/>
        <a:buChar char="•"/>
        <a:defRPr sz="1700" kern="1200">
          <a:solidFill>
            <a:schemeClr val="tx1"/>
          </a:solidFill>
          <a:latin typeface="+mn-lt"/>
          <a:ea typeface="+mn-ea"/>
          <a:cs typeface="+mn-cs"/>
        </a:defRPr>
      </a:lvl3pPr>
      <a:lvl4pPr marL="13601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4pPr>
      <a:lvl5pPr marL="174879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p:bodyStyle>
    <p:otherStyle>
      <a:defPPr>
        <a:defRPr lang="en-US"/>
      </a:defPPr>
      <a:lvl1pPr marL="0" algn="l" defTabSz="777240" rtl="0" eaLnBrk="1" latinLnBrk="0" hangingPunct="1">
        <a:defRPr sz="1530" kern="1200">
          <a:solidFill>
            <a:schemeClr val="tx1"/>
          </a:solidFill>
          <a:latin typeface="+mn-lt"/>
          <a:ea typeface="+mn-ea"/>
          <a:cs typeface="+mn-cs"/>
        </a:defRPr>
      </a:lvl1pPr>
      <a:lvl2pPr marL="388620" algn="l" defTabSz="777240" rtl="0" eaLnBrk="1" latinLnBrk="0" hangingPunct="1">
        <a:defRPr sz="1530" kern="1200">
          <a:solidFill>
            <a:schemeClr val="tx1"/>
          </a:solidFill>
          <a:latin typeface="+mn-lt"/>
          <a:ea typeface="+mn-ea"/>
          <a:cs typeface="+mn-cs"/>
        </a:defRPr>
      </a:lvl2pPr>
      <a:lvl3pPr marL="777240" algn="l" defTabSz="777240" rtl="0" eaLnBrk="1" latinLnBrk="0" hangingPunct="1">
        <a:defRPr sz="1530" kern="1200">
          <a:solidFill>
            <a:schemeClr val="tx1"/>
          </a:solidFill>
          <a:latin typeface="+mn-lt"/>
          <a:ea typeface="+mn-ea"/>
          <a:cs typeface="+mn-cs"/>
        </a:defRPr>
      </a:lvl3pPr>
      <a:lvl4pPr marL="1165860" algn="l" defTabSz="777240" rtl="0" eaLnBrk="1" latinLnBrk="0" hangingPunct="1">
        <a:defRPr sz="1530" kern="1200">
          <a:solidFill>
            <a:schemeClr val="tx1"/>
          </a:solidFill>
          <a:latin typeface="+mn-lt"/>
          <a:ea typeface="+mn-ea"/>
          <a:cs typeface="+mn-cs"/>
        </a:defRPr>
      </a:lvl4pPr>
      <a:lvl5pPr marL="1554480" algn="l" defTabSz="777240" rtl="0" eaLnBrk="1" latinLnBrk="0" hangingPunct="1">
        <a:defRPr sz="1530" kern="1200">
          <a:solidFill>
            <a:schemeClr val="tx1"/>
          </a:solidFill>
          <a:latin typeface="+mn-lt"/>
          <a:ea typeface="+mn-ea"/>
          <a:cs typeface="+mn-cs"/>
        </a:defRPr>
      </a:lvl5pPr>
      <a:lvl6pPr marL="1943100" algn="l" defTabSz="777240" rtl="0" eaLnBrk="1" latinLnBrk="0" hangingPunct="1">
        <a:defRPr sz="1530" kern="1200">
          <a:solidFill>
            <a:schemeClr val="tx1"/>
          </a:solidFill>
          <a:latin typeface="+mn-lt"/>
          <a:ea typeface="+mn-ea"/>
          <a:cs typeface="+mn-cs"/>
        </a:defRPr>
      </a:lvl6pPr>
      <a:lvl7pPr marL="2331720" algn="l" defTabSz="777240" rtl="0" eaLnBrk="1" latinLnBrk="0" hangingPunct="1">
        <a:defRPr sz="1530" kern="1200">
          <a:solidFill>
            <a:schemeClr val="tx1"/>
          </a:solidFill>
          <a:latin typeface="+mn-lt"/>
          <a:ea typeface="+mn-ea"/>
          <a:cs typeface="+mn-cs"/>
        </a:defRPr>
      </a:lvl7pPr>
      <a:lvl8pPr marL="2720340" algn="l" defTabSz="777240" rtl="0" eaLnBrk="1" latinLnBrk="0" hangingPunct="1">
        <a:defRPr sz="1530" kern="1200">
          <a:solidFill>
            <a:schemeClr val="tx1"/>
          </a:solidFill>
          <a:latin typeface="+mn-lt"/>
          <a:ea typeface="+mn-ea"/>
          <a:cs typeface="+mn-cs"/>
        </a:defRPr>
      </a:lvl8pPr>
      <a:lvl9pPr marL="3108960" algn="l" defTabSz="777240" rtl="0" eaLnBrk="1" latinLnBrk="0" hangingPunct="1">
        <a:defRPr sz="153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st.com/en/development-tools/stm32cubeide.html" TargetMode="Externa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hyperlink" Target="https://www.st.com/en/development-tools/stm32cubeide.htm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st.com/en/development-tools/stm32cubeide.html"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st.com/en/development-tools/stm32cubeide.html" TargetMode="Externa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st.com/en/development-tools/stm32cubeide.html"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st.com/en/development-tools/stm32cubeide.html"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st.com/en/development-tools/stm32cubeide.html"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st.com/en/development-tools/stm32cubeide.html" TargetMode="Externa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www.st.com/en/development-tools/stm32cubeide.html"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st.com/en/development-tools/stm32cubeide.html" TargetMode="External"/><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hyperlink" Target="https://github.com/riscv-collab/riscv-gnu-toolchain" TargetMode="External"/></Relationships>
</file>

<file path=ppt/slides/_rels/slide2.xml.rels><?xml version="1.0" encoding="UTF-8" standalone="yes"?>
<Relationships xmlns="http://schemas.openxmlformats.org/package/2006/relationships"><Relationship Id="rId2" Type="http://schemas.openxmlformats.org/officeDocument/2006/relationships/hyperlink" Target="https://www.st.com/en/development-tools/stm32cubeide.html"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www.st.com/en/development-tools/stm32cubeide.html"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st.com/en/development-tools/stm32cubeide.html" TargetMode="External"/><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st.com/en/development-tools/stm32cubeide.html" TargetMode="External"/><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hyperlink" Target="https://github.com/geoneill12/otter-tools-p1"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www.st.com/en/development-tools/stm32cubeide.html" TargetMode="Externa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3" Type="http://schemas.openxmlformats.org/officeDocument/2006/relationships/hyperlink" Target="https://www.st.com/en/development-tools/stm32cubeide.html" TargetMode="External"/><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www.st.com/en/development-tools/stm32cubeide.html"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www.st.com/en/development-tools/stm32cubeide.html" TargetMode="External"/><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s://www.st.com/en/development-tools/stm32cubeide.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st.com/en/development-tools/stm32cubeide.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geoneill12/Extending_RISCV" TargetMode="External"/><Relationship Id="rId2" Type="http://schemas.openxmlformats.org/officeDocument/2006/relationships/hyperlink" Target="https://www.st.com/en/development-tools/stm32cubeide.html" TargetMode="External"/><Relationship Id="rId1" Type="http://schemas.openxmlformats.org/officeDocument/2006/relationships/slideLayout" Target="../slideLayouts/slideLayout2.xml"/><Relationship Id="rId6" Type="http://schemas.openxmlformats.org/officeDocument/2006/relationships/hyperlink" Target="https://ubuntu.com/download/desktop" TargetMode="External"/><Relationship Id="rId5" Type="http://schemas.openxmlformats.org/officeDocument/2006/relationships/hyperlink" Target="https://github.com/riscv-collab/riscv-gnu-toolchain" TargetMode="External"/><Relationship Id="rId4" Type="http://schemas.openxmlformats.org/officeDocument/2006/relationships/hyperlink" Target="https://github.com/geoneill12/otter-tools-p1"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www.st.com/en/development-tools/stm32cubeide.html"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st.com/en/development-tools/stm32cubeide.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st.com/en/development-tools/stm32cubeide.html"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st.com/en/development-tools/stm32cubeide.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st.com/en/development-tools/stm32cubeide.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570E0-2E8B-824A-83D0-DF02111A1EDC}"/>
              </a:ext>
            </a:extLst>
          </p:cNvPr>
          <p:cNvSpPr>
            <a:spLocks noGrp="1"/>
          </p:cNvSpPr>
          <p:nvPr>
            <p:ph type="ctrTitle"/>
          </p:nvPr>
        </p:nvSpPr>
        <p:spPr>
          <a:xfrm>
            <a:off x="582930" y="2832703"/>
            <a:ext cx="6445551" cy="1043273"/>
          </a:xfrm>
        </p:spPr>
        <p:txBody>
          <a:bodyPr>
            <a:noAutofit/>
          </a:bodyPr>
          <a:lstStyle/>
          <a:p>
            <a:pPr algn="l"/>
            <a:r>
              <a:rPr lang="en-US" sz="3200" b="1" dirty="0">
                <a:latin typeface="Arial Nova Light" panose="020B0304020202020204" pitchFamily="34" charset="0"/>
              </a:rPr>
              <a:t>Adding Custom Instructions To The RISC-V Toolchain</a:t>
            </a:r>
            <a:br>
              <a:rPr lang="en-US" sz="3200" b="1" dirty="0">
                <a:latin typeface="Arial Nova Light" panose="020B0304020202020204" pitchFamily="34" charset="0"/>
              </a:rPr>
            </a:br>
            <a:r>
              <a:rPr lang="en-US" sz="1600" dirty="0">
                <a:latin typeface="Arial Nova Light" panose="020B0304020202020204" pitchFamily="34" charset="0"/>
              </a:rPr>
              <a:t>March 16</a:t>
            </a:r>
            <a:r>
              <a:rPr lang="en-US" sz="1600" baseline="30000" dirty="0">
                <a:latin typeface="Arial Nova Light" panose="020B0304020202020204" pitchFamily="34" charset="0"/>
              </a:rPr>
              <a:t>th</a:t>
            </a:r>
            <a:r>
              <a:rPr lang="en-US" sz="1600" dirty="0">
                <a:latin typeface="Arial Nova Light" panose="020B0304020202020204" pitchFamily="34" charset="0"/>
              </a:rPr>
              <a:t>, 2023</a:t>
            </a:r>
            <a:br>
              <a:rPr lang="en-US" sz="1600" dirty="0">
                <a:latin typeface="Arial Nova Light" panose="020B0304020202020204" pitchFamily="34" charset="0"/>
              </a:rPr>
            </a:br>
            <a:r>
              <a:rPr lang="en-US" sz="1600" dirty="0">
                <a:latin typeface="Arial Nova Light" panose="020B0304020202020204" pitchFamily="34" charset="0"/>
              </a:rPr>
              <a:t>Garrett O’Neill</a:t>
            </a:r>
            <a:endParaRPr lang="en-US" sz="2000" dirty="0">
              <a:latin typeface="Arial Nova Light" panose="020B0304020202020204" pitchFamily="34" charset="0"/>
            </a:endParaRPr>
          </a:p>
        </p:txBody>
      </p:sp>
      <p:cxnSp>
        <p:nvCxnSpPr>
          <p:cNvPr id="12" name="Straight Connector 11">
            <a:extLst>
              <a:ext uri="{FF2B5EF4-FFF2-40B4-BE49-F238E27FC236}">
                <a16:creationId xmlns:a16="http://schemas.microsoft.com/office/drawing/2014/main" id="{A0326501-5473-FF46-B3B4-1EC0EB6D27F6}"/>
              </a:ext>
            </a:extLst>
          </p:cNvPr>
          <p:cNvCxnSpPr/>
          <p:nvPr/>
        </p:nvCxnSpPr>
        <p:spPr>
          <a:xfrm>
            <a:off x="663424" y="3354340"/>
            <a:ext cx="6445551"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Slide Number Placeholder 4">
            <a:extLst>
              <a:ext uri="{FF2B5EF4-FFF2-40B4-BE49-F238E27FC236}">
                <a16:creationId xmlns:a16="http://schemas.microsoft.com/office/drawing/2014/main" id="{19484CDA-E6AD-420F-A1D3-C1DF7B93FDC4}"/>
              </a:ext>
            </a:extLst>
          </p:cNvPr>
          <p:cNvSpPr>
            <a:spLocks noGrp="1"/>
          </p:cNvSpPr>
          <p:nvPr>
            <p:ph type="sldNum" sz="quarter" idx="4294967295"/>
          </p:nvPr>
        </p:nvSpPr>
        <p:spPr>
          <a:xfrm>
            <a:off x="6839901" y="9533238"/>
            <a:ext cx="932497" cy="535517"/>
          </a:xfrm>
          <a:prstGeom prst="rect">
            <a:avLst/>
          </a:prstGeom>
        </p:spPr>
        <p:txBody>
          <a:bodyPr/>
          <a:lstStyle/>
          <a:p>
            <a:pPr algn="ctr"/>
            <a:fld id="{0305EEF9-D4A2-4C7E-9CB9-80E7F15B3F81}" type="slidenum">
              <a:rPr lang="en-US" smtClean="0">
                <a:latin typeface="Arial Nova Light" panose="020B0304020202020204" pitchFamily="34" charset="0"/>
              </a:rPr>
              <a:pPr algn="ctr"/>
              <a:t>1</a:t>
            </a:fld>
            <a:endParaRPr lang="en-US" dirty="0">
              <a:latin typeface="Arial Nova Light" panose="020B0304020202020204" pitchFamily="34" charset="0"/>
            </a:endParaRPr>
          </a:p>
        </p:txBody>
      </p:sp>
    </p:spTree>
    <p:extLst>
      <p:ext uri="{BB962C8B-B14F-4D97-AF65-F5344CB8AC3E}">
        <p14:creationId xmlns:p14="http://schemas.microsoft.com/office/powerpoint/2010/main" val="14544572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ubtitle 2">
            <a:extLst>
              <a:ext uri="{FF2B5EF4-FFF2-40B4-BE49-F238E27FC236}">
                <a16:creationId xmlns:a16="http://schemas.microsoft.com/office/drawing/2014/main" id="{45DB89B5-CD58-4328-A7EE-B02CA231D580}"/>
              </a:ext>
            </a:extLst>
          </p:cNvPr>
          <p:cNvSpPr txBox="1">
            <a:spLocks/>
          </p:cNvSpPr>
          <p:nvPr/>
        </p:nvSpPr>
        <p:spPr>
          <a:xfrm>
            <a:off x="1709495" y="7626699"/>
            <a:ext cx="4662907" cy="625619"/>
          </a:xfrm>
          <a:prstGeom prst="rect">
            <a:avLst/>
          </a:prstGeom>
        </p:spPr>
        <p:txBody>
          <a:bodyPr vert="horz" lIns="91440" tIns="45720" rIns="91440" bIns="45720" numCol="1" rtlCol="0">
            <a:normAutofit/>
          </a:bodyPr>
          <a:lstStyle>
            <a:lvl1pPr marL="194310" indent="-194310" algn="l" defTabSz="777240" rtl="0" eaLnBrk="1" latinLnBrk="0" hangingPunct="1">
              <a:lnSpc>
                <a:spcPct val="90000"/>
              </a:lnSpc>
              <a:spcBef>
                <a:spcPts val="850"/>
              </a:spcBef>
              <a:buFont typeface="Arial" panose="020B0604020202020204" pitchFamily="34" charset="0"/>
              <a:buChar char="•"/>
              <a:defRPr sz="2380" kern="1200">
                <a:solidFill>
                  <a:schemeClr val="tx1"/>
                </a:solidFill>
                <a:latin typeface="+mn-lt"/>
                <a:ea typeface="+mn-ea"/>
                <a:cs typeface="+mn-cs"/>
              </a:defRPr>
            </a:lvl1pPr>
            <a:lvl2pPr marL="582930" indent="-194310" algn="l" defTabSz="777240" rtl="0" eaLnBrk="1" latinLnBrk="0" hangingPunct="1">
              <a:lnSpc>
                <a:spcPct val="90000"/>
              </a:lnSpc>
              <a:spcBef>
                <a:spcPts val="425"/>
              </a:spcBef>
              <a:buFont typeface="Arial" panose="020B0604020202020204" pitchFamily="34" charset="0"/>
              <a:buChar char="•"/>
              <a:defRPr sz="2040" kern="1200">
                <a:solidFill>
                  <a:schemeClr val="tx1"/>
                </a:solidFill>
                <a:latin typeface="+mn-lt"/>
                <a:ea typeface="+mn-ea"/>
                <a:cs typeface="+mn-cs"/>
              </a:defRPr>
            </a:lvl2pPr>
            <a:lvl3pPr marL="971550" indent="-194310" algn="l" defTabSz="777240" rtl="0" eaLnBrk="1" latinLnBrk="0" hangingPunct="1">
              <a:lnSpc>
                <a:spcPct val="90000"/>
              </a:lnSpc>
              <a:spcBef>
                <a:spcPts val="425"/>
              </a:spcBef>
              <a:buFont typeface="Arial" panose="020B0604020202020204" pitchFamily="34" charset="0"/>
              <a:buChar char="•"/>
              <a:defRPr sz="1700" kern="1200">
                <a:solidFill>
                  <a:schemeClr val="tx1"/>
                </a:solidFill>
                <a:latin typeface="+mn-lt"/>
                <a:ea typeface="+mn-ea"/>
                <a:cs typeface="+mn-cs"/>
              </a:defRPr>
            </a:lvl3pPr>
            <a:lvl4pPr marL="13601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4pPr>
            <a:lvl5pPr marL="174879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a:lstStyle>
          <a:p>
            <a:pPr marL="0" indent="0">
              <a:buNone/>
            </a:pPr>
            <a:endParaRPr lang="en-US" sz="1100" dirty="0">
              <a:latin typeface="Arial Nova Light" panose="020B0304020202020204" pitchFamily="34" charset="0"/>
            </a:endParaRPr>
          </a:p>
        </p:txBody>
      </p:sp>
      <p:sp>
        <p:nvSpPr>
          <p:cNvPr id="12" name="Slide Number Placeholder 4">
            <a:extLst>
              <a:ext uri="{FF2B5EF4-FFF2-40B4-BE49-F238E27FC236}">
                <a16:creationId xmlns:a16="http://schemas.microsoft.com/office/drawing/2014/main" id="{13CE8A11-4B45-4AE4-8FAB-7689F1EE4C30}"/>
              </a:ext>
            </a:extLst>
          </p:cNvPr>
          <p:cNvSpPr>
            <a:spLocks noGrp="1"/>
          </p:cNvSpPr>
          <p:nvPr>
            <p:ph type="sldNum" sz="quarter" idx="12"/>
          </p:nvPr>
        </p:nvSpPr>
        <p:spPr>
          <a:xfrm>
            <a:off x="6839901" y="9533238"/>
            <a:ext cx="932497" cy="535517"/>
          </a:xfrm>
        </p:spPr>
        <p:txBody>
          <a:bodyPr/>
          <a:lstStyle/>
          <a:p>
            <a:pPr algn="ctr"/>
            <a:fld id="{0305EEF9-D4A2-4C7E-9CB9-80E7F15B3F81}" type="slidenum">
              <a:rPr lang="en-US" smtClean="0">
                <a:latin typeface="Arial Nova Light" panose="020B0304020202020204" pitchFamily="34" charset="0"/>
              </a:rPr>
              <a:pPr algn="ctr"/>
              <a:t>10</a:t>
            </a:fld>
            <a:endParaRPr lang="en-US" dirty="0">
              <a:latin typeface="Arial Nova Light" panose="020B0304020202020204" pitchFamily="34" charset="0"/>
            </a:endParaRPr>
          </a:p>
        </p:txBody>
      </p:sp>
      <p:sp>
        <p:nvSpPr>
          <p:cNvPr id="2" name="Title 1">
            <a:extLst>
              <a:ext uri="{FF2B5EF4-FFF2-40B4-BE49-F238E27FC236}">
                <a16:creationId xmlns:a16="http://schemas.microsoft.com/office/drawing/2014/main" id="{D3A234AF-FB8B-129D-C9A8-EFCAD2EEF5A2}"/>
              </a:ext>
            </a:extLst>
          </p:cNvPr>
          <p:cNvSpPr>
            <a:spLocks noGrp="1"/>
          </p:cNvSpPr>
          <p:nvPr>
            <p:ph type="title"/>
          </p:nvPr>
        </p:nvSpPr>
        <p:spPr>
          <a:xfrm>
            <a:off x="534353" y="535520"/>
            <a:ext cx="6703695" cy="536044"/>
          </a:xfrm>
        </p:spPr>
        <p:txBody>
          <a:bodyPr>
            <a:normAutofit/>
          </a:bodyPr>
          <a:lstStyle/>
          <a:p>
            <a:r>
              <a:rPr lang="en-US" sz="2400" b="1" dirty="0">
                <a:latin typeface="Arial Nova Light" panose="020B0304020202020204" pitchFamily="34" charset="0"/>
              </a:rPr>
              <a:t>7-1) </a:t>
            </a:r>
            <a:r>
              <a:rPr lang="en-US" sz="2400" b="1" dirty="0">
                <a:solidFill>
                  <a:srgbClr val="000000"/>
                </a:solidFill>
                <a:latin typeface="Arial Nova Light" panose="020B0304020202020204" pitchFamily="34" charset="0"/>
                <a:ea typeface="ヒラギノ角ゴ Pro W3"/>
                <a:cs typeface="Times New Roman" panose="02020603050405020304" pitchFamily="18" charset="0"/>
              </a:rPr>
              <a:t>Source Code Edits – Header Files</a:t>
            </a:r>
            <a:endParaRPr lang="en-US" sz="2400" b="1" dirty="0">
              <a:latin typeface="Arial Nova Light" panose="020B0304020202020204" pitchFamily="34" charset="0"/>
            </a:endParaRPr>
          </a:p>
        </p:txBody>
      </p:sp>
      <p:sp>
        <p:nvSpPr>
          <p:cNvPr id="3" name="Text Box 2">
            <a:hlinkClick r:id="rId2"/>
            <a:extLst>
              <a:ext uri="{FF2B5EF4-FFF2-40B4-BE49-F238E27FC236}">
                <a16:creationId xmlns:a16="http://schemas.microsoft.com/office/drawing/2014/main" id="{B9210A27-33EC-B0FA-FCB9-6C342B6A9162}"/>
              </a:ext>
            </a:extLst>
          </p:cNvPr>
          <p:cNvSpPr txBox="1">
            <a:spLocks noChangeArrowheads="1"/>
          </p:cNvSpPr>
          <p:nvPr/>
        </p:nvSpPr>
        <p:spPr bwMode="auto">
          <a:xfrm>
            <a:off x="829389" y="1470454"/>
            <a:ext cx="6113621" cy="7075235"/>
          </a:xfrm>
          <a:prstGeom prst="rect">
            <a:avLst/>
          </a:prstGeom>
          <a:noFill/>
          <a:ln w="9525">
            <a:noFill/>
            <a:miter lim="800000"/>
            <a:headEnd/>
            <a:tailEnd/>
          </a:ln>
        </p:spPr>
        <p:txBody>
          <a:bodyPr rot="0" vert="horz" wrap="square" lIns="91440" tIns="45720" rIns="91440" bIns="45720" anchor="t" anchorCtr="0">
            <a:noAutofit/>
          </a:bodyPr>
          <a:lstStyle/>
          <a:p>
            <a:pPr marR="0" lvl="0">
              <a:lnSpc>
                <a:spcPct val="150000"/>
              </a:lnSpc>
              <a:spcBef>
                <a:spcPts val="0"/>
              </a:spcBef>
              <a:spcAft>
                <a:spcPts val="800"/>
              </a:spcAft>
            </a:pPr>
            <a:r>
              <a:rPr lang="en-US" sz="1200" dirty="0">
                <a:solidFill>
                  <a:srgbClr val="000000"/>
                </a:solidFill>
                <a:latin typeface="Arial Nova Light" panose="020B0304020202020204" pitchFamily="34" charset="0"/>
                <a:ea typeface="ヒラギノ角ゴ Pro W3"/>
                <a:cs typeface="Times New Roman" panose="02020603050405020304" pitchFamily="18" charset="0"/>
              </a:rPr>
              <a:t>First, we need to create 2 macros based on the opcode and function values we picked for our instruction in chapter 6. For our </a:t>
            </a:r>
            <a:r>
              <a:rPr lang="en-US" sz="1200" b="1" dirty="0">
                <a:solidFill>
                  <a:srgbClr val="000000"/>
                </a:solidFill>
                <a:latin typeface="Arial Nova Light" panose="020B0304020202020204" pitchFamily="34" charset="0"/>
                <a:ea typeface="ヒラギノ角ゴ Pro W3"/>
                <a:cs typeface="Times New Roman" panose="02020603050405020304" pitchFamily="18" charset="0"/>
              </a:rPr>
              <a:t>otter</a:t>
            </a:r>
            <a:r>
              <a:rPr lang="en-US" sz="1200" dirty="0">
                <a:solidFill>
                  <a:srgbClr val="000000"/>
                </a:solidFill>
                <a:latin typeface="Arial Nova Light" panose="020B0304020202020204" pitchFamily="34" charset="0"/>
                <a:ea typeface="ヒラギノ角ゴ Pro W3"/>
                <a:cs typeface="Times New Roman" panose="02020603050405020304" pitchFamily="18" charset="0"/>
              </a:rPr>
              <a:t> instruction, these macros will be called “MATCH_OTTER” and “MASK_OTTER”.</a:t>
            </a:r>
          </a:p>
          <a:p>
            <a:pPr marR="0" lvl="0">
              <a:lnSpc>
                <a:spcPct val="150000"/>
              </a:lnSpc>
              <a:spcBef>
                <a:spcPts val="0"/>
              </a:spcBef>
              <a:spcAft>
                <a:spcPts val="800"/>
              </a:spcAft>
            </a:pPr>
            <a:r>
              <a:rPr lang="en-US" sz="1200" b="1" dirty="0">
                <a:solidFill>
                  <a:srgbClr val="000000"/>
                </a:solidFill>
                <a:latin typeface="Arial Nova Light" panose="020B0304020202020204" pitchFamily="34" charset="0"/>
                <a:ea typeface="ヒラギノ角ゴ Pro W3"/>
                <a:cs typeface="Times New Roman" panose="02020603050405020304" pitchFamily="18" charset="0"/>
              </a:rPr>
              <a:t>MATCH_OTTER</a:t>
            </a:r>
            <a:endParaRPr lang="en-US" sz="1200" dirty="0">
              <a:solidFill>
                <a:srgbClr val="000000"/>
              </a:solidFill>
              <a:latin typeface="Arial Nova Light" panose="020B0304020202020204" pitchFamily="34" charset="0"/>
              <a:ea typeface="ヒラギノ角ゴ Pro W3"/>
              <a:cs typeface="Times New Roman" panose="02020603050405020304" pitchFamily="18" charset="0"/>
            </a:endParaRPr>
          </a:p>
          <a:p>
            <a:pPr marL="228600" marR="0" lvl="0" indent="-228600">
              <a:lnSpc>
                <a:spcPct val="150000"/>
              </a:lnSpc>
              <a:spcBef>
                <a:spcPts val="0"/>
              </a:spcBef>
              <a:spcAft>
                <a:spcPts val="800"/>
              </a:spcAft>
              <a:buFont typeface="+mj-lt"/>
              <a:buAutoNum type="arabicPeriod"/>
            </a:pPr>
            <a:r>
              <a:rPr lang="en-US" sz="1200" dirty="0">
                <a:solidFill>
                  <a:srgbClr val="000000"/>
                </a:solidFill>
                <a:latin typeface="Arial Nova Light" panose="020B0304020202020204" pitchFamily="34" charset="0"/>
                <a:ea typeface="ヒラギノ角ゴ Pro W3"/>
                <a:cs typeface="Times New Roman" panose="02020603050405020304" pitchFamily="18" charset="0"/>
              </a:rPr>
              <a:t>Write out the complete machine code value of the new instruction, filling in the opcode and function bits using the values chosen in chapter 6. For the operands, replace them with X’s.</a:t>
            </a:r>
          </a:p>
          <a:p>
            <a:pPr marL="228600" marR="0" lvl="0" indent="-228600">
              <a:lnSpc>
                <a:spcPct val="150000"/>
              </a:lnSpc>
              <a:spcBef>
                <a:spcPts val="0"/>
              </a:spcBef>
              <a:spcAft>
                <a:spcPts val="800"/>
              </a:spcAft>
              <a:buFont typeface="+mj-lt"/>
              <a:buAutoNum type="arabicPeriod"/>
            </a:pPr>
            <a:r>
              <a:rPr lang="en-US" sz="1200" dirty="0">
                <a:solidFill>
                  <a:srgbClr val="000000"/>
                </a:solidFill>
                <a:latin typeface="Arial Nova Light" panose="020B0304020202020204" pitchFamily="34" charset="0"/>
                <a:ea typeface="ヒラギノ角ゴ Pro W3"/>
                <a:cs typeface="Times New Roman" panose="02020603050405020304" pitchFamily="18" charset="0"/>
              </a:rPr>
              <a:t>Replace all X’s with 1’s.</a:t>
            </a:r>
          </a:p>
          <a:p>
            <a:pPr marL="228600" marR="0" lvl="0" indent="-228600">
              <a:lnSpc>
                <a:spcPct val="150000"/>
              </a:lnSpc>
              <a:spcBef>
                <a:spcPts val="0"/>
              </a:spcBef>
              <a:spcAft>
                <a:spcPts val="800"/>
              </a:spcAft>
              <a:buFont typeface="+mj-lt"/>
              <a:buAutoNum type="arabicPeriod"/>
            </a:pPr>
            <a:r>
              <a:rPr lang="en-US" sz="1200" dirty="0">
                <a:solidFill>
                  <a:srgbClr val="000000"/>
                </a:solidFill>
                <a:latin typeface="Arial Nova Light" panose="020B0304020202020204" pitchFamily="34" charset="0"/>
                <a:ea typeface="ヒラギノ角ゴ Pro W3"/>
                <a:cs typeface="Times New Roman" panose="02020603050405020304" pitchFamily="18" charset="0"/>
              </a:rPr>
              <a:t>The resulting hexadecimal value is the “MATCH_OTTER” macro.</a:t>
            </a:r>
          </a:p>
          <a:p>
            <a:pPr marL="228600" marR="0" lvl="0" indent="-228600">
              <a:lnSpc>
                <a:spcPct val="150000"/>
              </a:lnSpc>
              <a:spcBef>
                <a:spcPts val="0"/>
              </a:spcBef>
              <a:spcAft>
                <a:spcPts val="800"/>
              </a:spcAft>
              <a:buFont typeface="+mj-lt"/>
              <a:buAutoNum type="arabicPeriod"/>
            </a:pPr>
            <a:endParaRPr lang="en-US" sz="1200" dirty="0">
              <a:solidFill>
                <a:srgbClr val="000000"/>
              </a:solidFill>
              <a:latin typeface="Arial Nova Light" panose="020B0304020202020204" pitchFamily="34" charset="0"/>
              <a:ea typeface="ヒラギノ角ゴ Pro W3"/>
              <a:cs typeface="Times New Roman" panose="02020603050405020304" pitchFamily="18" charset="0"/>
            </a:endParaRPr>
          </a:p>
          <a:p>
            <a:pPr marL="228600" marR="0" lvl="0" indent="-228600">
              <a:lnSpc>
                <a:spcPct val="150000"/>
              </a:lnSpc>
              <a:spcBef>
                <a:spcPts val="0"/>
              </a:spcBef>
              <a:spcAft>
                <a:spcPts val="800"/>
              </a:spcAft>
              <a:buFont typeface="+mj-lt"/>
              <a:buAutoNum type="arabicPeriod"/>
            </a:pPr>
            <a:endParaRPr lang="en-US" sz="1200" dirty="0">
              <a:solidFill>
                <a:srgbClr val="000000"/>
              </a:solidFill>
              <a:latin typeface="Arial Nova Light" panose="020B0304020202020204" pitchFamily="34" charset="0"/>
              <a:ea typeface="ヒラギノ角ゴ Pro W3"/>
              <a:cs typeface="Times New Roman" panose="02020603050405020304" pitchFamily="18" charset="0"/>
            </a:endParaRPr>
          </a:p>
          <a:p>
            <a:pPr marR="0" lvl="0">
              <a:lnSpc>
                <a:spcPct val="150000"/>
              </a:lnSpc>
              <a:spcBef>
                <a:spcPts val="0"/>
              </a:spcBef>
              <a:spcAft>
                <a:spcPts val="800"/>
              </a:spcAft>
            </a:pPr>
            <a:r>
              <a:rPr lang="en-US" sz="1200" b="1" dirty="0">
                <a:solidFill>
                  <a:srgbClr val="000000"/>
                </a:solidFill>
                <a:latin typeface="Arial Nova Light" panose="020B0304020202020204" pitchFamily="34" charset="0"/>
                <a:ea typeface="ヒラギノ角ゴ Pro W3"/>
                <a:cs typeface="Times New Roman" panose="02020603050405020304" pitchFamily="18" charset="0"/>
              </a:rPr>
              <a:t>MASK_OTTER</a:t>
            </a:r>
            <a:endParaRPr lang="en-US" sz="1200" dirty="0">
              <a:solidFill>
                <a:srgbClr val="000000"/>
              </a:solidFill>
              <a:latin typeface="Arial Nova Light" panose="020B0304020202020204" pitchFamily="34" charset="0"/>
              <a:ea typeface="ヒラギノ角ゴ Pro W3"/>
              <a:cs typeface="Times New Roman" panose="02020603050405020304" pitchFamily="18" charset="0"/>
            </a:endParaRPr>
          </a:p>
          <a:p>
            <a:pPr marL="228600" marR="0" lvl="0" indent="-228600">
              <a:lnSpc>
                <a:spcPct val="150000"/>
              </a:lnSpc>
              <a:spcBef>
                <a:spcPts val="0"/>
              </a:spcBef>
              <a:spcAft>
                <a:spcPts val="800"/>
              </a:spcAft>
              <a:buFont typeface="+mj-lt"/>
              <a:buAutoNum type="arabicPeriod"/>
            </a:pPr>
            <a:r>
              <a:rPr lang="en-US" sz="1200" dirty="0">
                <a:solidFill>
                  <a:srgbClr val="000000"/>
                </a:solidFill>
                <a:latin typeface="Arial Nova Light" panose="020B0304020202020204" pitchFamily="34" charset="0"/>
                <a:ea typeface="ヒラギノ角ゴ Pro W3"/>
                <a:cs typeface="Times New Roman" panose="02020603050405020304" pitchFamily="18" charset="0"/>
              </a:rPr>
              <a:t>Write out the complete machine code value of the new instruction, this time placing all 1’s in the opcode and function fields, and 0’s in all the operand fields.</a:t>
            </a:r>
          </a:p>
          <a:p>
            <a:pPr marL="228600" marR="0" lvl="0" indent="-228600">
              <a:lnSpc>
                <a:spcPct val="150000"/>
              </a:lnSpc>
              <a:spcBef>
                <a:spcPts val="0"/>
              </a:spcBef>
              <a:spcAft>
                <a:spcPts val="800"/>
              </a:spcAft>
              <a:buFont typeface="+mj-lt"/>
              <a:buAutoNum type="arabicPeriod"/>
            </a:pPr>
            <a:r>
              <a:rPr lang="en-US" sz="1200" dirty="0">
                <a:solidFill>
                  <a:srgbClr val="000000"/>
                </a:solidFill>
                <a:latin typeface="Arial Nova Light" panose="020B0304020202020204" pitchFamily="34" charset="0"/>
                <a:ea typeface="ヒラギノ角ゴ Pro W3"/>
                <a:cs typeface="Times New Roman" panose="02020603050405020304" pitchFamily="18" charset="0"/>
              </a:rPr>
              <a:t>The resulting hexadecimal value is the “MASK_OTTER” macro.</a:t>
            </a:r>
          </a:p>
          <a:p>
            <a:pPr marL="228600" marR="0" lvl="0" indent="-228600">
              <a:lnSpc>
                <a:spcPct val="150000"/>
              </a:lnSpc>
              <a:spcBef>
                <a:spcPts val="0"/>
              </a:spcBef>
              <a:spcAft>
                <a:spcPts val="800"/>
              </a:spcAft>
              <a:buFont typeface="+mj-lt"/>
              <a:buAutoNum type="arabicPeriod"/>
            </a:pPr>
            <a:endParaRPr lang="en-US" sz="1200" dirty="0">
              <a:solidFill>
                <a:srgbClr val="000000"/>
              </a:solidFill>
              <a:latin typeface="Arial Nova Light" panose="020B0304020202020204" pitchFamily="34" charset="0"/>
              <a:ea typeface="ヒラギノ角ゴ Pro W3"/>
              <a:cs typeface="Times New Roman" panose="02020603050405020304" pitchFamily="18" charset="0"/>
            </a:endParaRPr>
          </a:p>
          <a:p>
            <a:pPr marL="228600" marR="0" lvl="0" indent="-228600">
              <a:lnSpc>
                <a:spcPct val="150000"/>
              </a:lnSpc>
              <a:spcBef>
                <a:spcPts val="0"/>
              </a:spcBef>
              <a:spcAft>
                <a:spcPts val="800"/>
              </a:spcAft>
              <a:buFont typeface="+mj-lt"/>
              <a:buAutoNum type="arabicPeriod"/>
            </a:pPr>
            <a:endParaRPr lang="en-US" sz="1200" dirty="0">
              <a:solidFill>
                <a:srgbClr val="000000"/>
              </a:solidFill>
              <a:latin typeface="Arial Nova Light" panose="020B0304020202020204" pitchFamily="34" charset="0"/>
              <a:ea typeface="ヒラギノ角ゴ Pro W3"/>
              <a:cs typeface="Times New Roman" panose="02020603050405020304" pitchFamily="18" charset="0"/>
            </a:endParaRPr>
          </a:p>
          <a:p>
            <a:pPr marR="0" lvl="0">
              <a:lnSpc>
                <a:spcPct val="150000"/>
              </a:lnSpc>
              <a:spcBef>
                <a:spcPts val="0"/>
              </a:spcBef>
              <a:spcAft>
                <a:spcPts val="800"/>
              </a:spcAft>
            </a:pPr>
            <a:r>
              <a:rPr lang="en-US" sz="1200" dirty="0">
                <a:solidFill>
                  <a:srgbClr val="000000"/>
                </a:solidFill>
                <a:latin typeface="Arial Nova Light" panose="020B0304020202020204" pitchFamily="34" charset="0"/>
                <a:ea typeface="ヒラギノ角ゴ Pro W3"/>
                <a:cs typeface="Times New Roman" panose="02020603050405020304" pitchFamily="18" charset="0"/>
              </a:rPr>
              <a:t>The resulting macros for our </a:t>
            </a:r>
            <a:r>
              <a:rPr lang="en-US" sz="1200" b="1" dirty="0">
                <a:solidFill>
                  <a:srgbClr val="000000"/>
                </a:solidFill>
                <a:latin typeface="Arial Nova Light" panose="020B0304020202020204" pitchFamily="34" charset="0"/>
                <a:ea typeface="ヒラギノ角ゴ Pro W3"/>
                <a:cs typeface="Times New Roman" panose="02020603050405020304" pitchFamily="18" charset="0"/>
              </a:rPr>
              <a:t>otter</a:t>
            </a:r>
            <a:r>
              <a:rPr lang="en-US" sz="1200" dirty="0">
                <a:solidFill>
                  <a:srgbClr val="000000"/>
                </a:solidFill>
                <a:latin typeface="Arial Nova Light" panose="020B0304020202020204" pitchFamily="34" charset="0"/>
                <a:ea typeface="ヒラギノ角ゴ Pro W3"/>
                <a:cs typeface="Times New Roman" panose="02020603050405020304" pitchFamily="18" charset="0"/>
              </a:rPr>
              <a:t> instruction are:</a:t>
            </a:r>
          </a:p>
          <a:p>
            <a:pPr marR="0" lvl="0">
              <a:lnSpc>
                <a:spcPct val="150000"/>
              </a:lnSpc>
              <a:spcBef>
                <a:spcPts val="0"/>
              </a:spcBef>
              <a:spcAft>
                <a:spcPts val="800"/>
              </a:spcAft>
            </a:pPr>
            <a:r>
              <a:rPr lang="en-US" sz="1200" dirty="0">
                <a:solidFill>
                  <a:srgbClr val="00B0F0"/>
                </a:solidFill>
                <a:latin typeface="Arial Nova Light" panose="020B0304020202020204" pitchFamily="34" charset="0"/>
                <a:ea typeface="ヒラギノ角ゴ Pro W3"/>
                <a:cs typeface="Times New Roman" panose="02020603050405020304" pitchFamily="18" charset="0"/>
              </a:rPr>
              <a:t>#define MATCH_OTTER	0x6027</a:t>
            </a:r>
          </a:p>
          <a:p>
            <a:pPr marR="0" lvl="0">
              <a:lnSpc>
                <a:spcPct val="150000"/>
              </a:lnSpc>
              <a:spcBef>
                <a:spcPts val="0"/>
              </a:spcBef>
              <a:spcAft>
                <a:spcPts val="800"/>
              </a:spcAft>
            </a:pPr>
            <a:r>
              <a:rPr lang="en-US" sz="1200" dirty="0">
                <a:solidFill>
                  <a:srgbClr val="00B0F0"/>
                </a:solidFill>
                <a:latin typeface="Arial Nova Light" panose="020B0304020202020204" pitchFamily="34" charset="0"/>
                <a:ea typeface="ヒラギノ角ゴ Pro W3"/>
                <a:cs typeface="Times New Roman" panose="02020603050405020304" pitchFamily="18" charset="0"/>
              </a:rPr>
              <a:t>#define MASK_OTTER	0xfe00707f</a:t>
            </a:r>
          </a:p>
        </p:txBody>
      </p:sp>
      <p:sp>
        <p:nvSpPr>
          <p:cNvPr id="4" name="Rectangle: Rounded Corners 3">
            <a:extLst>
              <a:ext uri="{FF2B5EF4-FFF2-40B4-BE49-F238E27FC236}">
                <a16:creationId xmlns:a16="http://schemas.microsoft.com/office/drawing/2014/main" id="{7F772148-B339-559D-D275-AD54D52C2C73}"/>
              </a:ext>
            </a:extLst>
          </p:cNvPr>
          <p:cNvSpPr/>
          <p:nvPr/>
        </p:nvSpPr>
        <p:spPr>
          <a:xfrm>
            <a:off x="540781" y="1248666"/>
            <a:ext cx="6703694" cy="7297023"/>
          </a:xfrm>
          <a:prstGeom prst="roundRect">
            <a:avLst>
              <a:gd name="adj" fmla="val 2753"/>
            </a:avLst>
          </a:prstGeom>
          <a:noFill/>
          <a:ln w="571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pic>
        <p:nvPicPr>
          <p:cNvPr id="13" name="Picture 12">
            <a:extLst>
              <a:ext uri="{FF2B5EF4-FFF2-40B4-BE49-F238E27FC236}">
                <a16:creationId xmlns:a16="http://schemas.microsoft.com/office/drawing/2014/main" id="{84156CE4-201D-9FF6-CCE4-968B13858FCE}"/>
              </a:ext>
            </a:extLst>
          </p:cNvPr>
          <p:cNvPicPr>
            <a:picLocks noChangeAspect="1"/>
          </p:cNvPicPr>
          <p:nvPr/>
        </p:nvPicPr>
        <p:blipFill>
          <a:blip r:embed="rId3"/>
          <a:stretch>
            <a:fillRect/>
          </a:stretch>
        </p:blipFill>
        <p:spPr>
          <a:xfrm>
            <a:off x="699284" y="4498045"/>
            <a:ext cx="6393116" cy="626249"/>
          </a:xfrm>
          <a:prstGeom prst="rect">
            <a:avLst/>
          </a:prstGeom>
          <a:ln w="12700">
            <a:solidFill>
              <a:schemeClr val="bg1">
                <a:lumMod val="50000"/>
              </a:schemeClr>
            </a:solidFill>
          </a:ln>
        </p:spPr>
      </p:pic>
      <p:pic>
        <p:nvPicPr>
          <p:cNvPr id="15" name="Picture 14">
            <a:extLst>
              <a:ext uri="{FF2B5EF4-FFF2-40B4-BE49-F238E27FC236}">
                <a16:creationId xmlns:a16="http://schemas.microsoft.com/office/drawing/2014/main" id="{5D39BE11-5363-AE06-B127-A049BE882FC9}"/>
              </a:ext>
            </a:extLst>
          </p:cNvPr>
          <p:cNvPicPr>
            <a:picLocks noChangeAspect="1"/>
          </p:cNvPicPr>
          <p:nvPr/>
        </p:nvPicPr>
        <p:blipFill>
          <a:blip r:embed="rId4"/>
          <a:stretch>
            <a:fillRect/>
          </a:stretch>
        </p:blipFill>
        <p:spPr>
          <a:xfrm>
            <a:off x="689641" y="6702074"/>
            <a:ext cx="6393116" cy="529880"/>
          </a:xfrm>
          <a:prstGeom prst="rect">
            <a:avLst/>
          </a:prstGeom>
          <a:ln w="12700">
            <a:solidFill>
              <a:schemeClr val="bg1">
                <a:lumMod val="50000"/>
              </a:schemeClr>
            </a:solidFill>
          </a:ln>
        </p:spPr>
      </p:pic>
    </p:spTree>
    <p:extLst>
      <p:ext uri="{BB962C8B-B14F-4D97-AF65-F5344CB8AC3E}">
        <p14:creationId xmlns:p14="http://schemas.microsoft.com/office/powerpoint/2010/main" val="20935407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ubtitle 2">
            <a:extLst>
              <a:ext uri="{FF2B5EF4-FFF2-40B4-BE49-F238E27FC236}">
                <a16:creationId xmlns:a16="http://schemas.microsoft.com/office/drawing/2014/main" id="{45DB89B5-CD58-4328-A7EE-B02CA231D580}"/>
              </a:ext>
            </a:extLst>
          </p:cNvPr>
          <p:cNvSpPr txBox="1">
            <a:spLocks/>
          </p:cNvSpPr>
          <p:nvPr/>
        </p:nvSpPr>
        <p:spPr>
          <a:xfrm>
            <a:off x="1709495" y="7626699"/>
            <a:ext cx="4662907" cy="625619"/>
          </a:xfrm>
          <a:prstGeom prst="rect">
            <a:avLst/>
          </a:prstGeom>
        </p:spPr>
        <p:txBody>
          <a:bodyPr vert="horz" lIns="91440" tIns="45720" rIns="91440" bIns="45720" numCol="1" rtlCol="0">
            <a:normAutofit/>
          </a:bodyPr>
          <a:lstStyle>
            <a:lvl1pPr marL="194310" indent="-194310" algn="l" defTabSz="777240" rtl="0" eaLnBrk="1" latinLnBrk="0" hangingPunct="1">
              <a:lnSpc>
                <a:spcPct val="90000"/>
              </a:lnSpc>
              <a:spcBef>
                <a:spcPts val="850"/>
              </a:spcBef>
              <a:buFont typeface="Arial" panose="020B0604020202020204" pitchFamily="34" charset="0"/>
              <a:buChar char="•"/>
              <a:defRPr sz="2380" kern="1200">
                <a:solidFill>
                  <a:schemeClr val="tx1"/>
                </a:solidFill>
                <a:latin typeface="+mn-lt"/>
                <a:ea typeface="+mn-ea"/>
                <a:cs typeface="+mn-cs"/>
              </a:defRPr>
            </a:lvl1pPr>
            <a:lvl2pPr marL="582930" indent="-194310" algn="l" defTabSz="777240" rtl="0" eaLnBrk="1" latinLnBrk="0" hangingPunct="1">
              <a:lnSpc>
                <a:spcPct val="90000"/>
              </a:lnSpc>
              <a:spcBef>
                <a:spcPts val="425"/>
              </a:spcBef>
              <a:buFont typeface="Arial" panose="020B0604020202020204" pitchFamily="34" charset="0"/>
              <a:buChar char="•"/>
              <a:defRPr sz="2040" kern="1200">
                <a:solidFill>
                  <a:schemeClr val="tx1"/>
                </a:solidFill>
                <a:latin typeface="+mn-lt"/>
                <a:ea typeface="+mn-ea"/>
                <a:cs typeface="+mn-cs"/>
              </a:defRPr>
            </a:lvl2pPr>
            <a:lvl3pPr marL="971550" indent="-194310" algn="l" defTabSz="777240" rtl="0" eaLnBrk="1" latinLnBrk="0" hangingPunct="1">
              <a:lnSpc>
                <a:spcPct val="90000"/>
              </a:lnSpc>
              <a:spcBef>
                <a:spcPts val="425"/>
              </a:spcBef>
              <a:buFont typeface="Arial" panose="020B0604020202020204" pitchFamily="34" charset="0"/>
              <a:buChar char="•"/>
              <a:defRPr sz="1700" kern="1200">
                <a:solidFill>
                  <a:schemeClr val="tx1"/>
                </a:solidFill>
                <a:latin typeface="+mn-lt"/>
                <a:ea typeface="+mn-ea"/>
                <a:cs typeface="+mn-cs"/>
              </a:defRPr>
            </a:lvl3pPr>
            <a:lvl4pPr marL="13601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4pPr>
            <a:lvl5pPr marL="174879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a:lstStyle>
          <a:p>
            <a:pPr marL="0" indent="0">
              <a:buNone/>
            </a:pPr>
            <a:endParaRPr lang="en-US" sz="1100" dirty="0">
              <a:latin typeface="Arial Nova Light" panose="020B0304020202020204" pitchFamily="34" charset="0"/>
            </a:endParaRPr>
          </a:p>
        </p:txBody>
      </p:sp>
      <p:sp>
        <p:nvSpPr>
          <p:cNvPr id="12" name="Slide Number Placeholder 4">
            <a:extLst>
              <a:ext uri="{FF2B5EF4-FFF2-40B4-BE49-F238E27FC236}">
                <a16:creationId xmlns:a16="http://schemas.microsoft.com/office/drawing/2014/main" id="{13CE8A11-4B45-4AE4-8FAB-7689F1EE4C30}"/>
              </a:ext>
            </a:extLst>
          </p:cNvPr>
          <p:cNvSpPr>
            <a:spLocks noGrp="1"/>
          </p:cNvSpPr>
          <p:nvPr>
            <p:ph type="sldNum" sz="quarter" idx="12"/>
          </p:nvPr>
        </p:nvSpPr>
        <p:spPr>
          <a:xfrm>
            <a:off x="6839901" y="9533238"/>
            <a:ext cx="932497" cy="535517"/>
          </a:xfrm>
        </p:spPr>
        <p:txBody>
          <a:bodyPr/>
          <a:lstStyle/>
          <a:p>
            <a:pPr algn="ctr"/>
            <a:fld id="{0305EEF9-D4A2-4C7E-9CB9-80E7F15B3F81}" type="slidenum">
              <a:rPr lang="en-US" smtClean="0">
                <a:latin typeface="Arial Nova Light" panose="020B0304020202020204" pitchFamily="34" charset="0"/>
              </a:rPr>
              <a:pPr algn="ctr"/>
              <a:t>11</a:t>
            </a:fld>
            <a:endParaRPr lang="en-US" dirty="0">
              <a:latin typeface="Arial Nova Light" panose="020B0304020202020204" pitchFamily="34" charset="0"/>
            </a:endParaRPr>
          </a:p>
        </p:txBody>
      </p:sp>
      <p:sp>
        <p:nvSpPr>
          <p:cNvPr id="2" name="Title 1">
            <a:extLst>
              <a:ext uri="{FF2B5EF4-FFF2-40B4-BE49-F238E27FC236}">
                <a16:creationId xmlns:a16="http://schemas.microsoft.com/office/drawing/2014/main" id="{D3A234AF-FB8B-129D-C9A8-EFCAD2EEF5A2}"/>
              </a:ext>
            </a:extLst>
          </p:cNvPr>
          <p:cNvSpPr>
            <a:spLocks noGrp="1"/>
          </p:cNvSpPr>
          <p:nvPr>
            <p:ph type="title"/>
          </p:nvPr>
        </p:nvSpPr>
        <p:spPr>
          <a:xfrm>
            <a:off x="534353" y="535520"/>
            <a:ext cx="6703695" cy="536044"/>
          </a:xfrm>
        </p:spPr>
        <p:txBody>
          <a:bodyPr>
            <a:normAutofit/>
          </a:bodyPr>
          <a:lstStyle/>
          <a:p>
            <a:r>
              <a:rPr lang="en-US" sz="2400" b="1" dirty="0">
                <a:latin typeface="Arial Nova Light" panose="020B0304020202020204" pitchFamily="34" charset="0"/>
              </a:rPr>
              <a:t>7-1) </a:t>
            </a:r>
            <a:r>
              <a:rPr lang="en-US" sz="2400" b="1" dirty="0">
                <a:solidFill>
                  <a:srgbClr val="000000"/>
                </a:solidFill>
                <a:latin typeface="Arial Nova Light" panose="020B0304020202020204" pitchFamily="34" charset="0"/>
                <a:ea typeface="ヒラギノ角ゴ Pro W3"/>
                <a:cs typeface="Times New Roman" panose="02020603050405020304" pitchFamily="18" charset="0"/>
              </a:rPr>
              <a:t>Source Code Edits – Header Files</a:t>
            </a:r>
            <a:endParaRPr lang="en-US" sz="2400" b="1" dirty="0">
              <a:latin typeface="Arial Nova Light" panose="020B0304020202020204" pitchFamily="34" charset="0"/>
            </a:endParaRPr>
          </a:p>
        </p:txBody>
      </p:sp>
      <p:sp>
        <p:nvSpPr>
          <p:cNvPr id="3" name="Text Box 2">
            <a:hlinkClick r:id="rId2"/>
            <a:extLst>
              <a:ext uri="{FF2B5EF4-FFF2-40B4-BE49-F238E27FC236}">
                <a16:creationId xmlns:a16="http://schemas.microsoft.com/office/drawing/2014/main" id="{B9210A27-33EC-B0FA-FCB9-6C342B6A9162}"/>
              </a:ext>
            </a:extLst>
          </p:cNvPr>
          <p:cNvSpPr txBox="1">
            <a:spLocks noChangeArrowheads="1"/>
          </p:cNvSpPr>
          <p:nvPr/>
        </p:nvSpPr>
        <p:spPr bwMode="auto">
          <a:xfrm>
            <a:off x="829389" y="1470454"/>
            <a:ext cx="6113621" cy="2395990"/>
          </a:xfrm>
          <a:prstGeom prst="rect">
            <a:avLst/>
          </a:prstGeom>
          <a:noFill/>
          <a:ln w="9525">
            <a:noFill/>
            <a:miter lim="800000"/>
            <a:headEnd/>
            <a:tailEnd/>
          </a:ln>
        </p:spPr>
        <p:txBody>
          <a:bodyPr rot="0" vert="horz" wrap="square" lIns="91440" tIns="45720" rIns="91440" bIns="45720" anchor="t" anchorCtr="0">
            <a:noAutofit/>
          </a:bodyPr>
          <a:lstStyle/>
          <a:p>
            <a:pPr marR="0" lvl="0">
              <a:lnSpc>
                <a:spcPct val="150000"/>
              </a:lnSpc>
              <a:spcBef>
                <a:spcPts val="0"/>
              </a:spcBef>
              <a:spcAft>
                <a:spcPts val="800"/>
              </a:spcAft>
            </a:pPr>
            <a:r>
              <a:rPr lang="en-US" sz="1200" b="1" dirty="0">
                <a:solidFill>
                  <a:srgbClr val="000000"/>
                </a:solidFill>
                <a:latin typeface="Arial Nova Light" panose="020B0304020202020204" pitchFamily="34" charset="0"/>
                <a:ea typeface="ヒラギノ角ゴ Pro W3"/>
                <a:cs typeface="Times New Roman" panose="02020603050405020304" pitchFamily="18" charset="0"/>
              </a:rPr>
              <a:t>Some Notes On The Instruction Macros</a:t>
            </a:r>
            <a:endParaRPr lang="en-US" sz="1200" dirty="0">
              <a:solidFill>
                <a:srgbClr val="000000"/>
              </a:solidFill>
              <a:latin typeface="Arial Nova Light" panose="020B0304020202020204" pitchFamily="34" charset="0"/>
              <a:ea typeface="ヒラギノ角ゴ Pro W3"/>
              <a:cs typeface="Times New Roman" panose="02020603050405020304" pitchFamily="18" charset="0"/>
            </a:endParaRPr>
          </a:p>
          <a:p>
            <a:pPr marL="171450" marR="0" lvl="0" indent="-171450">
              <a:lnSpc>
                <a:spcPct val="150000"/>
              </a:lnSpc>
              <a:spcBef>
                <a:spcPts val="0"/>
              </a:spcBef>
              <a:spcAft>
                <a:spcPts val="800"/>
              </a:spcAft>
              <a:buFont typeface="Arial" panose="020B0604020202020204" pitchFamily="34" charset="0"/>
              <a:buChar char="•"/>
            </a:pPr>
            <a:r>
              <a:rPr lang="en-US" sz="1200" dirty="0">
                <a:solidFill>
                  <a:srgbClr val="000000"/>
                </a:solidFill>
                <a:latin typeface="Arial Nova Light" panose="020B0304020202020204" pitchFamily="34" charset="0"/>
                <a:ea typeface="ヒラギノ角ゴ Pro W3"/>
                <a:cs typeface="Times New Roman" panose="02020603050405020304" pitchFamily="18" charset="0"/>
              </a:rPr>
              <a:t>The toolchain seems to use the “MATCH_” macro to determine the value of the instruction’s constant fields (opcode and function), while using the “MASK_” macro to differentiate the location of the operand fields from the location of the constant fields.</a:t>
            </a:r>
          </a:p>
          <a:p>
            <a:pPr marL="171450" marR="0" lvl="0" indent="-171450">
              <a:lnSpc>
                <a:spcPct val="150000"/>
              </a:lnSpc>
              <a:spcBef>
                <a:spcPts val="0"/>
              </a:spcBef>
              <a:spcAft>
                <a:spcPts val="800"/>
              </a:spcAft>
              <a:buFont typeface="Arial" panose="020B0604020202020204" pitchFamily="34" charset="0"/>
              <a:buChar char="•"/>
            </a:pPr>
            <a:r>
              <a:rPr lang="en-US" sz="1200" dirty="0">
                <a:solidFill>
                  <a:srgbClr val="000000"/>
                </a:solidFill>
                <a:latin typeface="Arial Nova Light" panose="020B0304020202020204" pitchFamily="34" charset="0"/>
                <a:ea typeface="ヒラギノ角ゴ Pro W3"/>
                <a:cs typeface="Times New Roman" panose="02020603050405020304" pitchFamily="18" charset="0"/>
              </a:rPr>
              <a:t>If creating an instruction with a period in it (i.e. otter.r, otter.h, etc.) replace the period with an underscore in the macro name.</a:t>
            </a:r>
          </a:p>
          <a:p>
            <a:pPr marL="628650" lvl="1" indent="-171450">
              <a:lnSpc>
                <a:spcPct val="150000"/>
              </a:lnSpc>
              <a:spcAft>
                <a:spcPts val="800"/>
              </a:spcAft>
              <a:buFont typeface="Arial" panose="020B0604020202020204" pitchFamily="34" charset="0"/>
              <a:buChar char="•"/>
            </a:pPr>
            <a:r>
              <a:rPr lang="en-US" sz="1200" dirty="0">
                <a:solidFill>
                  <a:srgbClr val="000000"/>
                </a:solidFill>
                <a:latin typeface="Arial Nova Light" panose="020B0304020202020204" pitchFamily="34" charset="0"/>
                <a:ea typeface="ヒラギノ角ゴ Pro W3"/>
                <a:cs typeface="Times New Roman" panose="02020603050405020304" pitchFamily="18" charset="0"/>
              </a:rPr>
              <a:t>ex) “otter.r” would have macros “MATCH_OTTER_R” and “MASK_OTTER_R”.</a:t>
            </a:r>
          </a:p>
        </p:txBody>
      </p:sp>
      <p:sp>
        <p:nvSpPr>
          <p:cNvPr id="4" name="Rectangle: Rounded Corners 3">
            <a:extLst>
              <a:ext uri="{FF2B5EF4-FFF2-40B4-BE49-F238E27FC236}">
                <a16:creationId xmlns:a16="http://schemas.microsoft.com/office/drawing/2014/main" id="{7F772148-B339-559D-D275-AD54D52C2C73}"/>
              </a:ext>
            </a:extLst>
          </p:cNvPr>
          <p:cNvSpPr/>
          <p:nvPr/>
        </p:nvSpPr>
        <p:spPr>
          <a:xfrm>
            <a:off x="540781" y="1248666"/>
            <a:ext cx="6703694" cy="2617778"/>
          </a:xfrm>
          <a:prstGeom prst="roundRect">
            <a:avLst>
              <a:gd name="adj" fmla="val 2753"/>
            </a:avLst>
          </a:prstGeom>
          <a:noFill/>
          <a:ln w="571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Tree>
    <p:extLst>
      <p:ext uri="{BB962C8B-B14F-4D97-AF65-F5344CB8AC3E}">
        <p14:creationId xmlns:p14="http://schemas.microsoft.com/office/powerpoint/2010/main" val="22652845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2">
            <a:hlinkClick r:id="rId2"/>
            <a:extLst>
              <a:ext uri="{FF2B5EF4-FFF2-40B4-BE49-F238E27FC236}">
                <a16:creationId xmlns:a16="http://schemas.microsoft.com/office/drawing/2014/main" id="{CF79F804-675B-4949-AC7E-A3CFD270D1E4}"/>
              </a:ext>
            </a:extLst>
          </p:cNvPr>
          <p:cNvSpPr txBox="1">
            <a:spLocks noChangeArrowheads="1"/>
          </p:cNvSpPr>
          <p:nvPr/>
        </p:nvSpPr>
        <p:spPr bwMode="auto">
          <a:xfrm>
            <a:off x="816532" y="3973304"/>
            <a:ext cx="6113621" cy="1230874"/>
          </a:xfrm>
          <a:prstGeom prst="rect">
            <a:avLst/>
          </a:prstGeom>
          <a:noFill/>
          <a:ln w="9525">
            <a:noFill/>
            <a:miter lim="800000"/>
            <a:headEnd/>
            <a:tailEnd/>
          </a:ln>
        </p:spPr>
        <p:txBody>
          <a:bodyPr rot="0" vert="horz" wrap="square" lIns="91440" tIns="45720" rIns="91440" bIns="45720" anchor="t" anchorCtr="0">
            <a:noAutofit/>
          </a:bodyPr>
          <a:lstStyle/>
          <a:p>
            <a:pPr marR="0" lvl="0">
              <a:lnSpc>
                <a:spcPct val="150000"/>
              </a:lnSpc>
              <a:spcBef>
                <a:spcPts val="0"/>
              </a:spcBef>
              <a:spcAft>
                <a:spcPts val="800"/>
              </a:spcAft>
            </a:pPr>
            <a:r>
              <a:rPr lang="en-US" sz="1200" dirty="0">
                <a:solidFill>
                  <a:srgbClr val="000000"/>
                </a:solidFill>
                <a:latin typeface="Arial Nova Light" panose="020B0304020202020204" pitchFamily="34" charset="0"/>
                <a:ea typeface="ヒラギノ角ゴ Pro W3"/>
                <a:cs typeface="Times New Roman" panose="02020603050405020304" pitchFamily="18" charset="0"/>
              </a:rPr>
              <a:t>Add the “MATCH_OTTER” and “MASK_OTTER” macros to the following header files:</a:t>
            </a:r>
          </a:p>
          <a:p>
            <a:pPr>
              <a:lnSpc>
                <a:spcPct val="150000"/>
              </a:lnSpc>
              <a:spcAft>
                <a:spcPts val="800"/>
              </a:spcAft>
            </a:pPr>
            <a:r>
              <a:rPr lang="en-US" sz="1200" b="1" dirty="0">
                <a:solidFill>
                  <a:srgbClr val="000000"/>
                </a:solidFill>
                <a:latin typeface="Arial Nova Light" panose="020B0304020202020204" pitchFamily="34" charset="0"/>
                <a:ea typeface="ヒラギノ角ゴ Pro W3"/>
                <a:cs typeface="Times New Roman" panose="02020603050405020304" pitchFamily="18" charset="0"/>
              </a:rPr>
              <a:t>riscv-gnu-toochain/binutils/include/opcode/riscv-opc.h</a:t>
            </a:r>
          </a:p>
          <a:p>
            <a:pPr>
              <a:lnSpc>
                <a:spcPct val="150000"/>
              </a:lnSpc>
              <a:spcAft>
                <a:spcPts val="800"/>
              </a:spcAft>
            </a:pPr>
            <a:r>
              <a:rPr lang="en-US" sz="1200" b="1" dirty="0">
                <a:solidFill>
                  <a:srgbClr val="000000"/>
                </a:solidFill>
                <a:latin typeface="Arial Nova Light" panose="020B0304020202020204" pitchFamily="34" charset="0"/>
                <a:ea typeface="ヒラギノ角ゴ Pro W3"/>
                <a:cs typeface="Times New Roman" panose="02020603050405020304" pitchFamily="18" charset="0"/>
              </a:rPr>
              <a:t>riscv-gnu-toochain/gdb/include/opcode/riscv-opc.h</a:t>
            </a:r>
          </a:p>
        </p:txBody>
      </p:sp>
      <p:sp>
        <p:nvSpPr>
          <p:cNvPr id="5" name="Rectangle: Rounded Corners 4">
            <a:extLst>
              <a:ext uri="{FF2B5EF4-FFF2-40B4-BE49-F238E27FC236}">
                <a16:creationId xmlns:a16="http://schemas.microsoft.com/office/drawing/2014/main" id="{00BA7798-31AA-4060-B78D-D1A44F15566B}"/>
              </a:ext>
            </a:extLst>
          </p:cNvPr>
          <p:cNvSpPr/>
          <p:nvPr/>
        </p:nvSpPr>
        <p:spPr>
          <a:xfrm>
            <a:off x="534353" y="3778808"/>
            <a:ext cx="6703694" cy="1425370"/>
          </a:xfrm>
          <a:prstGeom prst="roundRect">
            <a:avLst>
              <a:gd name="adj" fmla="val 2753"/>
            </a:avLst>
          </a:prstGeom>
          <a:noFill/>
          <a:ln w="571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18" name="Subtitle 2">
            <a:extLst>
              <a:ext uri="{FF2B5EF4-FFF2-40B4-BE49-F238E27FC236}">
                <a16:creationId xmlns:a16="http://schemas.microsoft.com/office/drawing/2014/main" id="{45DB89B5-CD58-4328-A7EE-B02CA231D580}"/>
              </a:ext>
            </a:extLst>
          </p:cNvPr>
          <p:cNvSpPr txBox="1">
            <a:spLocks/>
          </p:cNvSpPr>
          <p:nvPr/>
        </p:nvSpPr>
        <p:spPr>
          <a:xfrm>
            <a:off x="1709495" y="7626699"/>
            <a:ext cx="4662907" cy="625619"/>
          </a:xfrm>
          <a:prstGeom prst="rect">
            <a:avLst/>
          </a:prstGeom>
        </p:spPr>
        <p:txBody>
          <a:bodyPr vert="horz" lIns="91440" tIns="45720" rIns="91440" bIns="45720" numCol="1" rtlCol="0">
            <a:normAutofit/>
          </a:bodyPr>
          <a:lstStyle>
            <a:lvl1pPr marL="194310" indent="-194310" algn="l" defTabSz="777240" rtl="0" eaLnBrk="1" latinLnBrk="0" hangingPunct="1">
              <a:lnSpc>
                <a:spcPct val="90000"/>
              </a:lnSpc>
              <a:spcBef>
                <a:spcPts val="850"/>
              </a:spcBef>
              <a:buFont typeface="Arial" panose="020B0604020202020204" pitchFamily="34" charset="0"/>
              <a:buChar char="•"/>
              <a:defRPr sz="2380" kern="1200">
                <a:solidFill>
                  <a:schemeClr val="tx1"/>
                </a:solidFill>
                <a:latin typeface="+mn-lt"/>
                <a:ea typeface="+mn-ea"/>
                <a:cs typeface="+mn-cs"/>
              </a:defRPr>
            </a:lvl1pPr>
            <a:lvl2pPr marL="582930" indent="-194310" algn="l" defTabSz="777240" rtl="0" eaLnBrk="1" latinLnBrk="0" hangingPunct="1">
              <a:lnSpc>
                <a:spcPct val="90000"/>
              </a:lnSpc>
              <a:spcBef>
                <a:spcPts val="425"/>
              </a:spcBef>
              <a:buFont typeface="Arial" panose="020B0604020202020204" pitchFamily="34" charset="0"/>
              <a:buChar char="•"/>
              <a:defRPr sz="2040" kern="1200">
                <a:solidFill>
                  <a:schemeClr val="tx1"/>
                </a:solidFill>
                <a:latin typeface="+mn-lt"/>
                <a:ea typeface="+mn-ea"/>
                <a:cs typeface="+mn-cs"/>
              </a:defRPr>
            </a:lvl2pPr>
            <a:lvl3pPr marL="971550" indent="-194310" algn="l" defTabSz="777240" rtl="0" eaLnBrk="1" latinLnBrk="0" hangingPunct="1">
              <a:lnSpc>
                <a:spcPct val="90000"/>
              </a:lnSpc>
              <a:spcBef>
                <a:spcPts val="425"/>
              </a:spcBef>
              <a:buFont typeface="Arial" panose="020B0604020202020204" pitchFamily="34" charset="0"/>
              <a:buChar char="•"/>
              <a:defRPr sz="1700" kern="1200">
                <a:solidFill>
                  <a:schemeClr val="tx1"/>
                </a:solidFill>
                <a:latin typeface="+mn-lt"/>
                <a:ea typeface="+mn-ea"/>
                <a:cs typeface="+mn-cs"/>
              </a:defRPr>
            </a:lvl3pPr>
            <a:lvl4pPr marL="13601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4pPr>
            <a:lvl5pPr marL="174879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a:lstStyle>
          <a:p>
            <a:pPr marL="0" indent="0">
              <a:buNone/>
            </a:pPr>
            <a:endParaRPr lang="en-US" sz="1100" dirty="0">
              <a:latin typeface="Arial Nova Light" panose="020B0304020202020204" pitchFamily="34" charset="0"/>
            </a:endParaRPr>
          </a:p>
        </p:txBody>
      </p:sp>
      <p:sp>
        <p:nvSpPr>
          <p:cNvPr id="12" name="Slide Number Placeholder 4">
            <a:extLst>
              <a:ext uri="{FF2B5EF4-FFF2-40B4-BE49-F238E27FC236}">
                <a16:creationId xmlns:a16="http://schemas.microsoft.com/office/drawing/2014/main" id="{13CE8A11-4B45-4AE4-8FAB-7689F1EE4C30}"/>
              </a:ext>
            </a:extLst>
          </p:cNvPr>
          <p:cNvSpPr>
            <a:spLocks noGrp="1"/>
          </p:cNvSpPr>
          <p:nvPr>
            <p:ph type="sldNum" sz="quarter" idx="12"/>
          </p:nvPr>
        </p:nvSpPr>
        <p:spPr>
          <a:xfrm>
            <a:off x="6839901" y="9533238"/>
            <a:ext cx="932497" cy="535517"/>
          </a:xfrm>
        </p:spPr>
        <p:txBody>
          <a:bodyPr/>
          <a:lstStyle/>
          <a:p>
            <a:pPr algn="ctr"/>
            <a:fld id="{0305EEF9-D4A2-4C7E-9CB9-80E7F15B3F81}" type="slidenum">
              <a:rPr lang="en-US" smtClean="0">
                <a:latin typeface="Arial Nova Light" panose="020B0304020202020204" pitchFamily="34" charset="0"/>
              </a:rPr>
              <a:pPr algn="ctr"/>
              <a:t>12</a:t>
            </a:fld>
            <a:endParaRPr lang="en-US" dirty="0">
              <a:latin typeface="Arial Nova Light" panose="020B0304020202020204" pitchFamily="34" charset="0"/>
            </a:endParaRPr>
          </a:p>
        </p:txBody>
      </p:sp>
      <p:sp>
        <p:nvSpPr>
          <p:cNvPr id="2" name="Title 1">
            <a:extLst>
              <a:ext uri="{FF2B5EF4-FFF2-40B4-BE49-F238E27FC236}">
                <a16:creationId xmlns:a16="http://schemas.microsoft.com/office/drawing/2014/main" id="{D3A234AF-FB8B-129D-C9A8-EFCAD2EEF5A2}"/>
              </a:ext>
            </a:extLst>
          </p:cNvPr>
          <p:cNvSpPr>
            <a:spLocks noGrp="1"/>
          </p:cNvSpPr>
          <p:nvPr>
            <p:ph type="title"/>
          </p:nvPr>
        </p:nvSpPr>
        <p:spPr>
          <a:xfrm>
            <a:off x="534353" y="535520"/>
            <a:ext cx="6703695" cy="536044"/>
          </a:xfrm>
        </p:spPr>
        <p:txBody>
          <a:bodyPr>
            <a:normAutofit/>
          </a:bodyPr>
          <a:lstStyle/>
          <a:p>
            <a:r>
              <a:rPr lang="en-US" sz="2400" b="1" dirty="0">
                <a:latin typeface="Arial Nova Light" panose="020B0304020202020204" pitchFamily="34" charset="0"/>
              </a:rPr>
              <a:t>7-1) </a:t>
            </a:r>
            <a:r>
              <a:rPr lang="en-US" sz="2400" b="1" dirty="0">
                <a:solidFill>
                  <a:srgbClr val="000000"/>
                </a:solidFill>
                <a:latin typeface="Arial Nova Light" panose="020B0304020202020204" pitchFamily="34" charset="0"/>
                <a:ea typeface="ヒラギノ角ゴ Pro W3"/>
                <a:cs typeface="Times New Roman" panose="02020603050405020304" pitchFamily="18" charset="0"/>
              </a:rPr>
              <a:t>Source Code Edits – Header Files</a:t>
            </a:r>
            <a:endParaRPr lang="en-US" sz="2400" b="1" dirty="0">
              <a:latin typeface="Arial Nova Light" panose="020B0304020202020204" pitchFamily="34" charset="0"/>
            </a:endParaRPr>
          </a:p>
        </p:txBody>
      </p:sp>
      <p:pic>
        <p:nvPicPr>
          <p:cNvPr id="4" name="Picture 3">
            <a:extLst>
              <a:ext uri="{FF2B5EF4-FFF2-40B4-BE49-F238E27FC236}">
                <a16:creationId xmlns:a16="http://schemas.microsoft.com/office/drawing/2014/main" id="{8DC1DEEF-08B7-8855-B1AD-27F655A013C4}"/>
              </a:ext>
            </a:extLst>
          </p:cNvPr>
          <p:cNvPicPr>
            <a:picLocks noChangeAspect="1"/>
          </p:cNvPicPr>
          <p:nvPr/>
        </p:nvPicPr>
        <p:blipFill rotWithShape="1">
          <a:blip r:embed="rId3"/>
          <a:srcRect r="364" b="50000"/>
          <a:stretch/>
        </p:blipFill>
        <p:spPr>
          <a:xfrm>
            <a:off x="558257" y="1248666"/>
            <a:ext cx="6655886" cy="2284756"/>
          </a:xfrm>
          <a:prstGeom prst="rect">
            <a:avLst/>
          </a:prstGeom>
          <a:ln w="12700">
            <a:solidFill>
              <a:schemeClr val="bg1">
                <a:lumMod val="50000"/>
              </a:schemeClr>
            </a:solidFill>
          </a:ln>
        </p:spPr>
      </p:pic>
    </p:spTree>
    <p:extLst>
      <p:ext uri="{BB962C8B-B14F-4D97-AF65-F5344CB8AC3E}">
        <p14:creationId xmlns:p14="http://schemas.microsoft.com/office/powerpoint/2010/main" val="9505200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34C0FAC-F5A0-92EA-8AF0-65D7258ED302}"/>
              </a:ext>
            </a:extLst>
          </p:cNvPr>
          <p:cNvPicPr>
            <a:picLocks noChangeAspect="1"/>
          </p:cNvPicPr>
          <p:nvPr/>
        </p:nvPicPr>
        <p:blipFill>
          <a:blip r:embed="rId2"/>
          <a:stretch>
            <a:fillRect/>
          </a:stretch>
        </p:blipFill>
        <p:spPr>
          <a:xfrm>
            <a:off x="558257" y="1248665"/>
            <a:ext cx="6683887" cy="2420223"/>
          </a:xfrm>
          <a:prstGeom prst="rect">
            <a:avLst/>
          </a:prstGeom>
          <a:ln w="12700">
            <a:solidFill>
              <a:schemeClr val="bg1">
                <a:lumMod val="50000"/>
              </a:schemeClr>
            </a:solidFill>
          </a:ln>
        </p:spPr>
      </p:pic>
      <p:sp>
        <p:nvSpPr>
          <p:cNvPr id="8" name="Text Box 2">
            <a:hlinkClick r:id="rId3"/>
            <a:extLst>
              <a:ext uri="{FF2B5EF4-FFF2-40B4-BE49-F238E27FC236}">
                <a16:creationId xmlns:a16="http://schemas.microsoft.com/office/drawing/2014/main" id="{CF79F804-675B-4949-AC7E-A3CFD270D1E4}"/>
              </a:ext>
            </a:extLst>
          </p:cNvPr>
          <p:cNvSpPr txBox="1">
            <a:spLocks noChangeArrowheads="1"/>
          </p:cNvSpPr>
          <p:nvPr/>
        </p:nvSpPr>
        <p:spPr bwMode="auto">
          <a:xfrm>
            <a:off x="816532" y="4163786"/>
            <a:ext cx="6113621" cy="2213007"/>
          </a:xfrm>
          <a:prstGeom prst="rect">
            <a:avLst/>
          </a:prstGeom>
          <a:noFill/>
          <a:ln w="9525">
            <a:noFill/>
            <a:miter lim="800000"/>
            <a:headEnd/>
            <a:tailEnd/>
          </a:ln>
        </p:spPr>
        <p:txBody>
          <a:bodyPr rot="0" vert="horz" wrap="square" lIns="91440" tIns="45720" rIns="91440" bIns="45720" anchor="t" anchorCtr="0">
            <a:noAutofit/>
          </a:bodyPr>
          <a:lstStyle/>
          <a:p>
            <a:pPr marR="0" lvl="0">
              <a:lnSpc>
                <a:spcPct val="150000"/>
              </a:lnSpc>
              <a:spcBef>
                <a:spcPts val="0"/>
              </a:spcBef>
              <a:spcAft>
                <a:spcPts val="800"/>
              </a:spcAft>
            </a:pPr>
            <a:r>
              <a:rPr lang="en-US" sz="1200" dirty="0">
                <a:solidFill>
                  <a:srgbClr val="000000"/>
                </a:solidFill>
                <a:latin typeface="Arial Nova Light" panose="020B0304020202020204" pitchFamily="34" charset="0"/>
                <a:ea typeface="ヒラギノ角ゴ Pro W3"/>
                <a:cs typeface="Times New Roman" panose="02020603050405020304" pitchFamily="18" charset="0"/>
              </a:rPr>
              <a:t>In the same header files from the previous page, add the following line:</a:t>
            </a:r>
          </a:p>
          <a:p>
            <a:pPr marR="0" lvl="0">
              <a:lnSpc>
                <a:spcPct val="150000"/>
              </a:lnSpc>
              <a:spcBef>
                <a:spcPts val="0"/>
              </a:spcBef>
              <a:spcAft>
                <a:spcPts val="800"/>
              </a:spcAft>
            </a:pPr>
            <a:r>
              <a:rPr lang="en-US" sz="1200" b="1" dirty="0">
                <a:solidFill>
                  <a:srgbClr val="000000"/>
                </a:solidFill>
                <a:latin typeface="Arial Nova Light" panose="020B0304020202020204" pitchFamily="34" charset="0"/>
                <a:ea typeface="ヒラギノ角ゴ Pro W3"/>
                <a:cs typeface="Times New Roman" panose="02020603050405020304" pitchFamily="18" charset="0"/>
              </a:rPr>
              <a:t>DECLARE_INSN(otter, MATCH_OTTER, MASK_OTTER)</a:t>
            </a:r>
            <a:endParaRPr lang="en-US" sz="1200" dirty="0">
              <a:solidFill>
                <a:srgbClr val="000000"/>
              </a:solidFill>
              <a:latin typeface="Arial Nova Light" panose="020B0304020202020204" pitchFamily="34" charset="0"/>
              <a:ea typeface="ヒラギノ角ゴ Pro W3"/>
              <a:cs typeface="Times New Roman" panose="02020603050405020304" pitchFamily="18" charset="0"/>
            </a:endParaRPr>
          </a:p>
          <a:p>
            <a:pPr marR="0" lvl="0">
              <a:lnSpc>
                <a:spcPct val="150000"/>
              </a:lnSpc>
              <a:spcBef>
                <a:spcPts val="0"/>
              </a:spcBef>
              <a:spcAft>
                <a:spcPts val="800"/>
              </a:spcAft>
            </a:pPr>
            <a:r>
              <a:rPr lang="en-US" sz="1200" dirty="0">
                <a:solidFill>
                  <a:srgbClr val="000000"/>
                </a:solidFill>
                <a:latin typeface="Arial Nova Light" panose="020B0304020202020204" pitchFamily="34" charset="0"/>
                <a:ea typeface="ヒラギノ角ゴ Pro W3"/>
                <a:cs typeface="Times New Roman" panose="02020603050405020304" pitchFamily="18" charset="0"/>
              </a:rPr>
              <a:t>This declaration requires the instruction name, and our “MATCH_” and “MASK_” macros.</a:t>
            </a:r>
          </a:p>
          <a:p>
            <a:pPr>
              <a:lnSpc>
                <a:spcPct val="150000"/>
              </a:lnSpc>
              <a:spcAft>
                <a:spcPts val="800"/>
              </a:spcAft>
            </a:pPr>
            <a:r>
              <a:rPr lang="en-US" sz="1200" b="1" dirty="0">
                <a:solidFill>
                  <a:srgbClr val="000000"/>
                </a:solidFill>
                <a:latin typeface="Arial Nova Light" panose="020B0304020202020204" pitchFamily="34" charset="0"/>
                <a:ea typeface="ヒラギノ角ゴ Pro W3"/>
                <a:cs typeface="Times New Roman" panose="02020603050405020304" pitchFamily="18" charset="0"/>
              </a:rPr>
              <a:t>Note:</a:t>
            </a:r>
            <a:r>
              <a:rPr lang="en-US" sz="1200" dirty="0">
                <a:solidFill>
                  <a:srgbClr val="000000"/>
                </a:solidFill>
                <a:latin typeface="Arial Nova Light" panose="020B0304020202020204" pitchFamily="34" charset="0"/>
                <a:ea typeface="ヒラギノ角ゴ Pro W3"/>
                <a:cs typeface="Times New Roman" panose="02020603050405020304" pitchFamily="18" charset="0"/>
              </a:rPr>
              <a:t> If creating an instruction with a period in it (i.e. otter.r, otter.h, etc.) replace the period with an underscore in the declaration above.</a:t>
            </a:r>
          </a:p>
          <a:p>
            <a:pPr marL="628650" lvl="1" indent="-171450">
              <a:lnSpc>
                <a:spcPct val="150000"/>
              </a:lnSpc>
              <a:spcAft>
                <a:spcPts val="800"/>
              </a:spcAft>
              <a:buFont typeface="Arial" panose="020B0604020202020204" pitchFamily="34" charset="0"/>
              <a:buChar char="•"/>
            </a:pPr>
            <a:r>
              <a:rPr lang="en-US" sz="1100" dirty="0">
                <a:solidFill>
                  <a:srgbClr val="000000"/>
                </a:solidFill>
                <a:latin typeface="Arial Nova Light" panose="020B0304020202020204" pitchFamily="34" charset="0"/>
                <a:ea typeface="ヒラギノ角ゴ Pro W3"/>
                <a:cs typeface="Times New Roman" panose="02020603050405020304" pitchFamily="18" charset="0"/>
              </a:rPr>
              <a:t>ex) “otter.r” would be </a:t>
            </a:r>
            <a:r>
              <a:rPr lang="en-US" sz="1100" b="1" dirty="0">
                <a:solidFill>
                  <a:srgbClr val="000000"/>
                </a:solidFill>
                <a:latin typeface="Arial Nova Light" panose="020B0304020202020204" pitchFamily="34" charset="0"/>
                <a:ea typeface="ヒラギノ角ゴ Pro W3"/>
                <a:cs typeface="Times New Roman" panose="02020603050405020304" pitchFamily="18" charset="0"/>
              </a:rPr>
              <a:t>DECLARE_INSN(otter_r, MATCH_OTTER_R, MASK_OTTER_R)</a:t>
            </a:r>
          </a:p>
        </p:txBody>
      </p:sp>
      <p:sp>
        <p:nvSpPr>
          <p:cNvPr id="5" name="Rectangle: Rounded Corners 4">
            <a:extLst>
              <a:ext uri="{FF2B5EF4-FFF2-40B4-BE49-F238E27FC236}">
                <a16:creationId xmlns:a16="http://schemas.microsoft.com/office/drawing/2014/main" id="{00BA7798-31AA-4060-B78D-D1A44F15566B}"/>
              </a:ext>
            </a:extLst>
          </p:cNvPr>
          <p:cNvSpPr/>
          <p:nvPr/>
        </p:nvSpPr>
        <p:spPr>
          <a:xfrm>
            <a:off x="534353" y="3969290"/>
            <a:ext cx="6703694" cy="2420223"/>
          </a:xfrm>
          <a:prstGeom prst="roundRect">
            <a:avLst>
              <a:gd name="adj" fmla="val 2753"/>
            </a:avLst>
          </a:prstGeom>
          <a:noFill/>
          <a:ln w="571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18" name="Subtitle 2">
            <a:extLst>
              <a:ext uri="{FF2B5EF4-FFF2-40B4-BE49-F238E27FC236}">
                <a16:creationId xmlns:a16="http://schemas.microsoft.com/office/drawing/2014/main" id="{45DB89B5-CD58-4328-A7EE-B02CA231D580}"/>
              </a:ext>
            </a:extLst>
          </p:cNvPr>
          <p:cNvSpPr txBox="1">
            <a:spLocks/>
          </p:cNvSpPr>
          <p:nvPr/>
        </p:nvSpPr>
        <p:spPr>
          <a:xfrm>
            <a:off x="1709495" y="7626699"/>
            <a:ext cx="4662907" cy="625619"/>
          </a:xfrm>
          <a:prstGeom prst="rect">
            <a:avLst/>
          </a:prstGeom>
        </p:spPr>
        <p:txBody>
          <a:bodyPr vert="horz" lIns="91440" tIns="45720" rIns="91440" bIns="45720" numCol="1" rtlCol="0">
            <a:normAutofit/>
          </a:bodyPr>
          <a:lstStyle>
            <a:lvl1pPr marL="194310" indent="-194310" algn="l" defTabSz="777240" rtl="0" eaLnBrk="1" latinLnBrk="0" hangingPunct="1">
              <a:lnSpc>
                <a:spcPct val="90000"/>
              </a:lnSpc>
              <a:spcBef>
                <a:spcPts val="850"/>
              </a:spcBef>
              <a:buFont typeface="Arial" panose="020B0604020202020204" pitchFamily="34" charset="0"/>
              <a:buChar char="•"/>
              <a:defRPr sz="2380" kern="1200">
                <a:solidFill>
                  <a:schemeClr val="tx1"/>
                </a:solidFill>
                <a:latin typeface="+mn-lt"/>
                <a:ea typeface="+mn-ea"/>
                <a:cs typeface="+mn-cs"/>
              </a:defRPr>
            </a:lvl1pPr>
            <a:lvl2pPr marL="582930" indent="-194310" algn="l" defTabSz="777240" rtl="0" eaLnBrk="1" latinLnBrk="0" hangingPunct="1">
              <a:lnSpc>
                <a:spcPct val="90000"/>
              </a:lnSpc>
              <a:spcBef>
                <a:spcPts val="425"/>
              </a:spcBef>
              <a:buFont typeface="Arial" panose="020B0604020202020204" pitchFamily="34" charset="0"/>
              <a:buChar char="•"/>
              <a:defRPr sz="2040" kern="1200">
                <a:solidFill>
                  <a:schemeClr val="tx1"/>
                </a:solidFill>
                <a:latin typeface="+mn-lt"/>
                <a:ea typeface="+mn-ea"/>
                <a:cs typeface="+mn-cs"/>
              </a:defRPr>
            </a:lvl2pPr>
            <a:lvl3pPr marL="971550" indent="-194310" algn="l" defTabSz="777240" rtl="0" eaLnBrk="1" latinLnBrk="0" hangingPunct="1">
              <a:lnSpc>
                <a:spcPct val="90000"/>
              </a:lnSpc>
              <a:spcBef>
                <a:spcPts val="425"/>
              </a:spcBef>
              <a:buFont typeface="Arial" panose="020B0604020202020204" pitchFamily="34" charset="0"/>
              <a:buChar char="•"/>
              <a:defRPr sz="1700" kern="1200">
                <a:solidFill>
                  <a:schemeClr val="tx1"/>
                </a:solidFill>
                <a:latin typeface="+mn-lt"/>
                <a:ea typeface="+mn-ea"/>
                <a:cs typeface="+mn-cs"/>
              </a:defRPr>
            </a:lvl3pPr>
            <a:lvl4pPr marL="13601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4pPr>
            <a:lvl5pPr marL="174879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a:lstStyle>
          <a:p>
            <a:pPr marL="0" indent="0">
              <a:buNone/>
            </a:pPr>
            <a:endParaRPr lang="en-US" sz="1100" dirty="0">
              <a:latin typeface="Arial Nova Light" panose="020B0304020202020204" pitchFamily="34" charset="0"/>
            </a:endParaRPr>
          </a:p>
        </p:txBody>
      </p:sp>
      <p:sp>
        <p:nvSpPr>
          <p:cNvPr id="12" name="Slide Number Placeholder 4">
            <a:extLst>
              <a:ext uri="{FF2B5EF4-FFF2-40B4-BE49-F238E27FC236}">
                <a16:creationId xmlns:a16="http://schemas.microsoft.com/office/drawing/2014/main" id="{13CE8A11-4B45-4AE4-8FAB-7689F1EE4C30}"/>
              </a:ext>
            </a:extLst>
          </p:cNvPr>
          <p:cNvSpPr>
            <a:spLocks noGrp="1"/>
          </p:cNvSpPr>
          <p:nvPr>
            <p:ph type="sldNum" sz="quarter" idx="12"/>
          </p:nvPr>
        </p:nvSpPr>
        <p:spPr>
          <a:xfrm>
            <a:off x="6839901" y="9533238"/>
            <a:ext cx="932497" cy="535517"/>
          </a:xfrm>
        </p:spPr>
        <p:txBody>
          <a:bodyPr/>
          <a:lstStyle/>
          <a:p>
            <a:pPr algn="ctr"/>
            <a:fld id="{0305EEF9-D4A2-4C7E-9CB9-80E7F15B3F81}" type="slidenum">
              <a:rPr lang="en-US" smtClean="0">
                <a:latin typeface="Arial Nova Light" panose="020B0304020202020204" pitchFamily="34" charset="0"/>
              </a:rPr>
              <a:pPr algn="ctr"/>
              <a:t>13</a:t>
            </a:fld>
            <a:endParaRPr lang="en-US" dirty="0">
              <a:latin typeface="Arial Nova Light" panose="020B0304020202020204" pitchFamily="34" charset="0"/>
            </a:endParaRPr>
          </a:p>
        </p:txBody>
      </p:sp>
      <p:sp>
        <p:nvSpPr>
          <p:cNvPr id="2" name="Title 1">
            <a:extLst>
              <a:ext uri="{FF2B5EF4-FFF2-40B4-BE49-F238E27FC236}">
                <a16:creationId xmlns:a16="http://schemas.microsoft.com/office/drawing/2014/main" id="{D3A234AF-FB8B-129D-C9A8-EFCAD2EEF5A2}"/>
              </a:ext>
            </a:extLst>
          </p:cNvPr>
          <p:cNvSpPr>
            <a:spLocks noGrp="1"/>
          </p:cNvSpPr>
          <p:nvPr>
            <p:ph type="title"/>
          </p:nvPr>
        </p:nvSpPr>
        <p:spPr>
          <a:xfrm>
            <a:off x="534353" y="535520"/>
            <a:ext cx="6703695" cy="536044"/>
          </a:xfrm>
        </p:spPr>
        <p:txBody>
          <a:bodyPr>
            <a:normAutofit/>
          </a:bodyPr>
          <a:lstStyle/>
          <a:p>
            <a:r>
              <a:rPr lang="en-US" sz="2400" b="1" dirty="0">
                <a:latin typeface="Arial Nova Light" panose="020B0304020202020204" pitchFamily="34" charset="0"/>
              </a:rPr>
              <a:t>7-1) </a:t>
            </a:r>
            <a:r>
              <a:rPr lang="en-US" sz="2400" b="1" dirty="0">
                <a:solidFill>
                  <a:srgbClr val="000000"/>
                </a:solidFill>
                <a:latin typeface="Arial Nova Light" panose="020B0304020202020204" pitchFamily="34" charset="0"/>
                <a:ea typeface="ヒラギノ角ゴ Pro W3"/>
                <a:cs typeface="Times New Roman" panose="02020603050405020304" pitchFamily="18" charset="0"/>
              </a:rPr>
              <a:t>Source Code Edits – Header Files</a:t>
            </a:r>
            <a:endParaRPr lang="en-US" sz="2400" b="1" dirty="0">
              <a:latin typeface="Arial Nova Light" panose="020B0304020202020204" pitchFamily="34" charset="0"/>
            </a:endParaRPr>
          </a:p>
        </p:txBody>
      </p:sp>
    </p:spTree>
    <p:extLst>
      <p:ext uri="{BB962C8B-B14F-4D97-AF65-F5344CB8AC3E}">
        <p14:creationId xmlns:p14="http://schemas.microsoft.com/office/powerpoint/2010/main" val="11829100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2">
            <a:hlinkClick r:id="rId2"/>
            <a:extLst>
              <a:ext uri="{FF2B5EF4-FFF2-40B4-BE49-F238E27FC236}">
                <a16:creationId xmlns:a16="http://schemas.microsoft.com/office/drawing/2014/main" id="{CF79F804-675B-4949-AC7E-A3CFD270D1E4}"/>
              </a:ext>
            </a:extLst>
          </p:cNvPr>
          <p:cNvSpPr txBox="1">
            <a:spLocks noChangeArrowheads="1"/>
          </p:cNvSpPr>
          <p:nvPr/>
        </p:nvSpPr>
        <p:spPr bwMode="auto">
          <a:xfrm>
            <a:off x="816532" y="3728510"/>
            <a:ext cx="6113621" cy="1554689"/>
          </a:xfrm>
          <a:prstGeom prst="rect">
            <a:avLst/>
          </a:prstGeom>
          <a:noFill/>
          <a:ln w="9525">
            <a:noFill/>
            <a:miter lim="800000"/>
            <a:headEnd/>
            <a:tailEnd/>
          </a:ln>
        </p:spPr>
        <p:txBody>
          <a:bodyPr rot="0" vert="horz" wrap="square" lIns="91440" tIns="45720" rIns="91440" bIns="45720" anchor="t" anchorCtr="0">
            <a:noAutofit/>
          </a:bodyPr>
          <a:lstStyle/>
          <a:p>
            <a:pPr marR="0" lvl="0">
              <a:lnSpc>
                <a:spcPct val="150000"/>
              </a:lnSpc>
              <a:spcBef>
                <a:spcPts val="0"/>
              </a:spcBef>
              <a:spcAft>
                <a:spcPts val="800"/>
              </a:spcAft>
            </a:pPr>
            <a:r>
              <a:rPr lang="en-US" sz="1200" dirty="0">
                <a:solidFill>
                  <a:srgbClr val="000000"/>
                </a:solidFill>
                <a:latin typeface="Arial Nova Light" panose="020B0304020202020204" pitchFamily="34" charset="0"/>
                <a:ea typeface="ヒラギノ角ゴ Pro W3"/>
                <a:cs typeface="Times New Roman" panose="02020603050405020304" pitchFamily="18" charset="0"/>
              </a:rPr>
              <a:t>There is an array of structs called “riscv_opcodes” in each of the following C files:</a:t>
            </a:r>
          </a:p>
          <a:p>
            <a:pPr>
              <a:lnSpc>
                <a:spcPct val="150000"/>
              </a:lnSpc>
              <a:spcAft>
                <a:spcPts val="800"/>
              </a:spcAft>
            </a:pPr>
            <a:r>
              <a:rPr lang="en-US" sz="1200" b="1" dirty="0">
                <a:solidFill>
                  <a:srgbClr val="000000"/>
                </a:solidFill>
                <a:latin typeface="Arial Nova Light" panose="020B0304020202020204" pitchFamily="34" charset="0"/>
                <a:ea typeface="ヒラギノ角ゴ Pro W3"/>
                <a:cs typeface="Times New Roman" panose="02020603050405020304" pitchFamily="18" charset="0"/>
              </a:rPr>
              <a:t>riscv-gnu-toochain/binutils/opcodes/riscv-opc.c</a:t>
            </a:r>
          </a:p>
          <a:p>
            <a:pPr>
              <a:lnSpc>
                <a:spcPct val="150000"/>
              </a:lnSpc>
              <a:spcAft>
                <a:spcPts val="800"/>
              </a:spcAft>
            </a:pPr>
            <a:r>
              <a:rPr lang="en-US" sz="1200" b="1" dirty="0">
                <a:solidFill>
                  <a:srgbClr val="000000"/>
                </a:solidFill>
                <a:latin typeface="Arial Nova Light" panose="020B0304020202020204" pitchFamily="34" charset="0"/>
                <a:ea typeface="ヒラギノ角ゴ Pro W3"/>
                <a:cs typeface="Times New Roman" panose="02020603050405020304" pitchFamily="18" charset="0"/>
              </a:rPr>
              <a:t>riscv-gnu-toochain/gdb/opcodes/riscv-opc.c</a:t>
            </a:r>
            <a:endParaRPr lang="en-US" sz="1200" dirty="0">
              <a:solidFill>
                <a:srgbClr val="000000"/>
              </a:solidFill>
              <a:latin typeface="Arial Nova Light" panose="020B0304020202020204" pitchFamily="34" charset="0"/>
              <a:ea typeface="ヒラギノ角ゴ Pro W3"/>
              <a:cs typeface="Times New Roman" panose="02020603050405020304" pitchFamily="18" charset="0"/>
            </a:endParaRPr>
          </a:p>
          <a:p>
            <a:pPr>
              <a:lnSpc>
                <a:spcPct val="150000"/>
              </a:lnSpc>
              <a:spcAft>
                <a:spcPts val="800"/>
              </a:spcAft>
            </a:pPr>
            <a:r>
              <a:rPr lang="en-US" sz="1200" dirty="0">
                <a:solidFill>
                  <a:srgbClr val="000000"/>
                </a:solidFill>
                <a:latin typeface="Arial Nova Light" panose="020B0304020202020204" pitchFamily="34" charset="0"/>
                <a:ea typeface="ヒラギノ角ゴ Pro W3"/>
                <a:cs typeface="Times New Roman" panose="02020603050405020304" pitchFamily="18" charset="0"/>
              </a:rPr>
              <a:t>Every RISC-V instruction has an entry. We need to add an entry for out </a:t>
            </a:r>
            <a:r>
              <a:rPr lang="en-US" sz="1200" b="1" dirty="0">
                <a:solidFill>
                  <a:srgbClr val="000000"/>
                </a:solidFill>
                <a:latin typeface="Arial Nova Light" panose="020B0304020202020204" pitchFamily="34" charset="0"/>
                <a:ea typeface="ヒラギノ角ゴ Pro W3"/>
                <a:cs typeface="Times New Roman" panose="02020603050405020304" pitchFamily="18" charset="0"/>
              </a:rPr>
              <a:t>otter</a:t>
            </a:r>
            <a:r>
              <a:rPr lang="en-US" sz="1200" dirty="0">
                <a:solidFill>
                  <a:srgbClr val="000000"/>
                </a:solidFill>
                <a:latin typeface="Arial Nova Light" panose="020B0304020202020204" pitchFamily="34" charset="0"/>
                <a:ea typeface="ヒラギノ角ゴ Pro W3"/>
                <a:cs typeface="Times New Roman" panose="02020603050405020304" pitchFamily="18" charset="0"/>
              </a:rPr>
              <a:t> instruction.</a:t>
            </a:r>
          </a:p>
        </p:txBody>
      </p:sp>
      <p:sp>
        <p:nvSpPr>
          <p:cNvPr id="5" name="Rectangle: Rounded Corners 4">
            <a:extLst>
              <a:ext uri="{FF2B5EF4-FFF2-40B4-BE49-F238E27FC236}">
                <a16:creationId xmlns:a16="http://schemas.microsoft.com/office/drawing/2014/main" id="{00BA7798-31AA-4060-B78D-D1A44F15566B}"/>
              </a:ext>
            </a:extLst>
          </p:cNvPr>
          <p:cNvSpPr/>
          <p:nvPr/>
        </p:nvSpPr>
        <p:spPr>
          <a:xfrm>
            <a:off x="534353" y="3534014"/>
            <a:ext cx="6703694" cy="1749185"/>
          </a:xfrm>
          <a:prstGeom prst="roundRect">
            <a:avLst>
              <a:gd name="adj" fmla="val 2753"/>
            </a:avLst>
          </a:prstGeom>
          <a:noFill/>
          <a:ln w="571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18" name="Subtitle 2">
            <a:extLst>
              <a:ext uri="{FF2B5EF4-FFF2-40B4-BE49-F238E27FC236}">
                <a16:creationId xmlns:a16="http://schemas.microsoft.com/office/drawing/2014/main" id="{45DB89B5-CD58-4328-A7EE-B02CA231D580}"/>
              </a:ext>
            </a:extLst>
          </p:cNvPr>
          <p:cNvSpPr txBox="1">
            <a:spLocks/>
          </p:cNvSpPr>
          <p:nvPr/>
        </p:nvSpPr>
        <p:spPr>
          <a:xfrm>
            <a:off x="1709495" y="7626699"/>
            <a:ext cx="4662907" cy="625619"/>
          </a:xfrm>
          <a:prstGeom prst="rect">
            <a:avLst/>
          </a:prstGeom>
        </p:spPr>
        <p:txBody>
          <a:bodyPr vert="horz" lIns="91440" tIns="45720" rIns="91440" bIns="45720" numCol="1" rtlCol="0">
            <a:normAutofit/>
          </a:bodyPr>
          <a:lstStyle>
            <a:lvl1pPr marL="194310" indent="-194310" algn="l" defTabSz="777240" rtl="0" eaLnBrk="1" latinLnBrk="0" hangingPunct="1">
              <a:lnSpc>
                <a:spcPct val="90000"/>
              </a:lnSpc>
              <a:spcBef>
                <a:spcPts val="850"/>
              </a:spcBef>
              <a:buFont typeface="Arial" panose="020B0604020202020204" pitchFamily="34" charset="0"/>
              <a:buChar char="•"/>
              <a:defRPr sz="2380" kern="1200">
                <a:solidFill>
                  <a:schemeClr val="tx1"/>
                </a:solidFill>
                <a:latin typeface="+mn-lt"/>
                <a:ea typeface="+mn-ea"/>
                <a:cs typeface="+mn-cs"/>
              </a:defRPr>
            </a:lvl1pPr>
            <a:lvl2pPr marL="582930" indent="-194310" algn="l" defTabSz="777240" rtl="0" eaLnBrk="1" latinLnBrk="0" hangingPunct="1">
              <a:lnSpc>
                <a:spcPct val="90000"/>
              </a:lnSpc>
              <a:spcBef>
                <a:spcPts val="425"/>
              </a:spcBef>
              <a:buFont typeface="Arial" panose="020B0604020202020204" pitchFamily="34" charset="0"/>
              <a:buChar char="•"/>
              <a:defRPr sz="2040" kern="1200">
                <a:solidFill>
                  <a:schemeClr val="tx1"/>
                </a:solidFill>
                <a:latin typeface="+mn-lt"/>
                <a:ea typeface="+mn-ea"/>
                <a:cs typeface="+mn-cs"/>
              </a:defRPr>
            </a:lvl2pPr>
            <a:lvl3pPr marL="971550" indent="-194310" algn="l" defTabSz="777240" rtl="0" eaLnBrk="1" latinLnBrk="0" hangingPunct="1">
              <a:lnSpc>
                <a:spcPct val="90000"/>
              </a:lnSpc>
              <a:spcBef>
                <a:spcPts val="425"/>
              </a:spcBef>
              <a:buFont typeface="Arial" panose="020B0604020202020204" pitchFamily="34" charset="0"/>
              <a:buChar char="•"/>
              <a:defRPr sz="1700" kern="1200">
                <a:solidFill>
                  <a:schemeClr val="tx1"/>
                </a:solidFill>
                <a:latin typeface="+mn-lt"/>
                <a:ea typeface="+mn-ea"/>
                <a:cs typeface="+mn-cs"/>
              </a:defRPr>
            </a:lvl3pPr>
            <a:lvl4pPr marL="13601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4pPr>
            <a:lvl5pPr marL="174879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a:lstStyle>
          <a:p>
            <a:pPr marL="0" indent="0">
              <a:buNone/>
            </a:pPr>
            <a:endParaRPr lang="en-US" sz="1100" dirty="0">
              <a:latin typeface="Arial Nova Light" panose="020B0304020202020204" pitchFamily="34" charset="0"/>
            </a:endParaRPr>
          </a:p>
        </p:txBody>
      </p:sp>
      <p:sp>
        <p:nvSpPr>
          <p:cNvPr id="12" name="Slide Number Placeholder 4">
            <a:extLst>
              <a:ext uri="{FF2B5EF4-FFF2-40B4-BE49-F238E27FC236}">
                <a16:creationId xmlns:a16="http://schemas.microsoft.com/office/drawing/2014/main" id="{13CE8A11-4B45-4AE4-8FAB-7689F1EE4C30}"/>
              </a:ext>
            </a:extLst>
          </p:cNvPr>
          <p:cNvSpPr>
            <a:spLocks noGrp="1"/>
          </p:cNvSpPr>
          <p:nvPr>
            <p:ph type="sldNum" sz="quarter" idx="12"/>
          </p:nvPr>
        </p:nvSpPr>
        <p:spPr>
          <a:xfrm>
            <a:off x="6839901" y="9533238"/>
            <a:ext cx="932497" cy="535517"/>
          </a:xfrm>
        </p:spPr>
        <p:txBody>
          <a:bodyPr/>
          <a:lstStyle/>
          <a:p>
            <a:pPr algn="ctr"/>
            <a:fld id="{0305EEF9-D4A2-4C7E-9CB9-80E7F15B3F81}" type="slidenum">
              <a:rPr lang="en-US" smtClean="0">
                <a:latin typeface="Arial Nova Light" panose="020B0304020202020204" pitchFamily="34" charset="0"/>
              </a:rPr>
              <a:pPr algn="ctr"/>
              <a:t>14</a:t>
            </a:fld>
            <a:endParaRPr lang="en-US" dirty="0">
              <a:latin typeface="Arial Nova Light" panose="020B0304020202020204" pitchFamily="34" charset="0"/>
            </a:endParaRPr>
          </a:p>
        </p:txBody>
      </p:sp>
      <p:sp>
        <p:nvSpPr>
          <p:cNvPr id="2" name="Title 1">
            <a:extLst>
              <a:ext uri="{FF2B5EF4-FFF2-40B4-BE49-F238E27FC236}">
                <a16:creationId xmlns:a16="http://schemas.microsoft.com/office/drawing/2014/main" id="{D3A234AF-FB8B-129D-C9A8-EFCAD2EEF5A2}"/>
              </a:ext>
            </a:extLst>
          </p:cNvPr>
          <p:cNvSpPr>
            <a:spLocks noGrp="1"/>
          </p:cNvSpPr>
          <p:nvPr>
            <p:ph type="title"/>
          </p:nvPr>
        </p:nvSpPr>
        <p:spPr>
          <a:xfrm>
            <a:off x="534353" y="535520"/>
            <a:ext cx="6703695" cy="536044"/>
          </a:xfrm>
        </p:spPr>
        <p:txBody>
          <a:bodyPr>
            <a:normAutofit/>
          </a:bodyPr>
          <a:lstStyle/>
          <a:p>
            <a:r>
              <a:rPr lang="en-US" sz="2400" b="1" dirty="0">
                <a:latin typeface="Arial Nova Light" panose="020B0304020202020204" pitchFamily="34" charset="0"/>
              </a:rPr>
              <a:t>7-2) </a:t>
            </a:r>
            <a:r>
              <a:rPr lang="en-US" sz="2400" b="1" dirty="0">
                <a:solidFill>
                  <a:srgbClr val="000000"/>
                </a:solidFill>
                <a:latin typeface="Arial Nova Light" panose="020B0304020202020204" pitchFamily="34" charset="0"/>
                <a:ea typeface="ヒラギノ角ゴ Pro W3"/>
                <a:cs typeface="Times New Roman" panose="02020603050405020304" pitchFamily="18" charset="0"/>
              </a:rPr>
              <a:t>Source Code Edits – C Files</a:t>
            </a:r>
            <a:endParaRPr lang="en-US" sz="2400" b="1" dirty="0">
              <a:latin typeface="Arial Nova Light" panose="020B0304020202020204" pitchFamily="34" charset="0"/>
            </a:endParaRPr>
          </a:p>
        </p:txBody>
      </p:sp>
      <p:pic>
        <p:nvPicPr>
          <p:cNvPr id="4" name="Picture 3">
            <a:extLst>
              <a:ext uri="{FF2B5EF4-FFF2-40B4-BE49-F238E27FC236}">
                <a16:creationId xmlns:a16="http://schemas.microsoft.com/office/drawing/2014/main" id="{9AF73719-9806-9EB5-6F86-BF14B5637246}"/>
              </a:ext>
            </a:extLst>
          </p:cNvPr>
          <p:cNvPicPr>
            <a:picLocks noChangeAspect="1"/>
          </p:cNvPicPr>
          <p:nvPr/>
        </p:nvPicPr>
        <p:blipFill>
          <a:blip r:embed="rId3"/>
          <a:stretch>
            <a:fillRect/>
          </a:stretch>
        </p:blipFill>
        <p:spPr>
          <a:xfrm>
            <a:off x="558257" y="1248665"/>
            <a:ext cx="6683887" cy="1983701"/>
          </a:xfrm>
          <a:prstGeom prst="rect">
            <a:avLst/>
          </a:prstGeom>
          <a:ln w="12700">
            <a:solidFill>
              <a:schemeClr val="bg1">
                <a:lumMod val="50000"/>
              </a:schemeClr>
            </a:solidFill>
          </a:ln>
        </p:spPr>
      </p:pic>
    </p:spTree>
    <p:extLst>
      <p:ext uri="{BB962C8B-B14F-4D97-AF65-F5344CB8AC3E}">
        <p14:creationId xmlns:p14="http://schemas.microsoft.com/office/powerpoint/2010/main" val="14552527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2">
            <a:hlinkClick r:id="rId2"/>
            <a:extLst>
              <a:ext uri="{FF2B5EF4-FFF2-40B4-BE49-F238E27FC236}">
                <a16:creationId xmlns:a16="http://schemas.microsoft.com/office/drawing/2014/main" id="{CF79F804-675B-4949-AC7E-A3CFD270D1E4}"/>
              </a:ext>
            </a:extLst>
          </p:cNvPr>
          <p:cNvSpPr txBox="1">
            <a:spLocks noChangeArrowheads="1"/>
          </p:cNvSpPr>
          <p:nvPr/>
        </p:nvSpPr>
        <p:spPr bwMode="auto">
          <a:xfrm>
            <a:off x="816532" y="3728510"/>
            <a:ext cx="6113621" cy="4043890"/>
          </a:xfrm>
          <a:prstGeom prst="rect">
            <a:avLst/>
          </a:prstGeom>
          <a:noFill/>
          <a:ln w="9525">
            <a:noFill/>
            <a:miter lim="800000"/>
            <a:headEnd/>
            <a:tailEnd/>
          </a:ln>
        </p:spPr>
        <p:txBody>
          <a:bodyPr rot="0" vert="horz" wrap="square" lIns="91440" tIns="45720" rIns="91440" bIns="45720" anchor="t" anchorCtr="0">
            <a:noAutofit/>
          </a:bodyPr>
          <a:lstStyle/>
          <a:p>
            <a:pPr marR="0" lvl="0">
              <a:lnSpc>
                <a:spcPct val="150000"/>
              </a:lnSpc>
              <a:spcBef>
                <a:spcPts val="0"/>
              </a:spcBef>
              <a:spcAft>
                <a:spcPts val="800"/>
              </a:spcAft>
            </a:pPr>
            <a:r>
              <a:rPr lang="en-US" sz="1200" dirty="0">
                <a:solidFill>
                  <a:srgbClr val="000000"/>
                </a:solidFill>
                <a:latin typeface="Arial Nova Light" panose="020B0304020202020204" pitchFamily="34" charset="0"/>
                <a:ea typeface="ヒラギノ角ゴ Pro W3"/>
                <a:cs typeface="Times New Roman" panose="02020603050405020304" pitchFamily="18" charset="0"/>
              </a:rPr>
              <a:t>The template for each struct entry is:</a:t>
            </a:r>
          </a:p>
          <a:p>
            <a:pPr marR="0" lvl="0">
              <a:lnSpc>
                <a:spcPct val="150000"/>
              </a:lnSpc>
              <a:spcBef>
                <a:spcPts val="0"/>
              </a:spcBef>
              <a:spcAft>
                <a:spcPts val="800"/>
              </a:spcAft>
            </a:pPr>
            <a:r>
              <a:rPr lang="en-US" sz="1200" dirty="0">
                <a:solidFill>
                  <a:srgbClr val="0070C0"/>
                </a:solidFill>
                <a:latin typeface="Arial Nova Light" panose="020B0304020202020204" pitchFamily="34" charset="0"/>
                <a:ea typeface="ヒラギノ角ゴ Pro W3"/>
                <a:cs typeface="Times New Roman" panose="02020603050405020304" pitchFamily="18" charset="0"/>
              </a:rPr>
              <a:t>{name, xlen, isa, operands, match, mask, match_func, pinfo}</a:t>
            </a:r>
          </a:p>
          <a:p>
            <a:pPr marR="0" lvl="0">
              <a:lnSpc>
                <a:spcPct val="150000"/>
              </a:lnSpc>
              <a:spcBef>
                <a:spcPts val="0"/>
              </a:spcBef>
              <a:spcAft>
                <a:spcPts val="800"/>
              </a:spcAft>
            </a:pPr>
            <a:r>
              <a:rPr lang="en-US" sz="1200" b="1" dirty="0">
                <a:latin typeface="Arial Nova Light" panose="020B0304020202020204" pitchFamily="34" charset="0"/>
                <a:ea typeface="ヒラギノ角ゴ Pro W3"/>
                <a:cs typeface="Times New Roman" panose="02020603050405020304" pitchFamily="18" charset="0"/>
              </a:rPr>
              <a:t>name:</a:t>
            </a:r>
            <a:r>
              <a:rPr lang="en-US" sz="1200" dirty="0">
                <a:latin typeface="Arial Nova Light" panose="020B0304020202020204" pitchFamily="34" charset="0"/>
                <a:ea typeface="ヒラギノ角ゴ Pro W3"/>
                <a:cs typeface="Times New Roman" panose="02020603050405020304" pitchFamily="18" charset="0"/>
              </a:rPr>
              <a:t>		Name of our instruction.</a:t>
            </a:r>
          </a:p>
          <a:p>
            <a:pPr marR="0" lvl="0">
              <a:lnSpc>
                <a:spcPct val="150000"/>
              </a:lnSpc>
              <a:spcBef>
                <a:spcPts val="0"/>
              </a:spcBef>
              <a:spcAft>
                <a:spcPts val="800"/>
              </a:spcAft>
            </a:pPr>
            <a:r>
              <a:rPr lang="en-US" sz="1200" b="1" dirty="0">
                <a:latin typeface="Arial Nova Light" panose="020B0304020202020204" pitchFamily="34" charset="0"/>
                <a:ea typeface="ヒラギノ角ゴ Pro W3"/>
                <a:cs typeface="Times New Roman" panose="02020603050405020304" pitchFamily="18" charset="0"/>
              </a:rPr>
              <a:t>xlen:</a:t>
            </a:r>
            <a:r>
              <a:rPr lang="en-US" sz="1200" dirty="0">
                <a:latin typeface="Arial Nova Light" panose="020B0304020202020204" pitchFamily="34" charset="0"/>
                <a:ea typeface="ヒラギノ角ゴ Pro W3"/>
                <a:cs typeface="Times New Roman" panose="02020603050405020304" pitchFamily="18" charset="0"/>
              </a:rPr>
              <a:t>		Bit width of an integer register, either 32 or 64.</a:t>
            </a:r>
          </a:p>
          <a:p>
            <a:pPr marR="0" lvl="0">
              <a:lnSpc>
                <a:spcPct val="150000"/>
              </a:lnSpc>
              <a:spcBef>
                <a:spcPts val="0"/>
              </a:spcBef>
              <a:spcAft>
                <a:spcPts val="800"/>
              </a:spcAft>
            </a:pPr>
            <a:r>
              <a:rPr lang="en-US" sz="1200" b="1" dirty="0">
                <a:latin typeface="Arial Nova Light" panose="020B0304020202020204" pitchFamily="34" charset="0"/>
                <a:ea typeface="ヒラギノ角ゴ Pro W3"/>
                <a:cs typeface="Times New Roman" panose="02020603050405020304" pitchFamily="18" charset="0"/>
              </a:rPr>
              <a:t>isa:</a:t>
            </a:r>
            <a:r>
              <a:rPr lang="en-US" sz="1200" dirty="0">
                <a:latin typeface="Arial Nova Light" panose="020B0304020202020204" pitchFamily="34" charset="0"/>
                <a:ea typeface="ヒラギノ角ゴ Pro W3"/>
                <a:cs typeface="Times New Roman" panose="02020603050405020304" pitchFamily="18" charset="0"/>
              </a:rPr>
              <a:t>		The specific ISA our instruction is targeting.</a:t>
            </a:r>
          </a:p>
          <a:p>
            <a:pPr marR="0" lvl="0">
              <a:lnSpc>
                <a:spcPct val="150000"/>
              </a:lnSpc>
              <a:spcBef>
                <a:spcPts val="0"/>
              </a:spcBef>
              <a:spcAft>
                <a:spcPts val="800"/>
              </a:spcAft>
            </a:pPr>
            <a:r>
              <a:rPr lang="en-US" sz="1200" b="1" dirty="0">
                <a:latin typeface="Arial Nova Light" panose="020B0304020202020204" pitchFamily="34" charset="0"/>
                <a:ea typeface="ヒラギノ角ゴ Pro W3"/>
                <a:cs typeface="Times New Roman" panose="02020603050405020304" pitchFamily="18" charset="0"/>
              </a:rPr>
              <a:t>operands:</a:t>
            </a:r>
            <a:r>
              <a:rPr lang="en-US" sz="1200" dirty="0">
                <a:latin typeface="Arial Nova Light" panose="020B0304020202020204" pitchFamily="34" charset="0"/>
                <a:ea typeface="ヒラギノ角ゴ Pro W3"/>
                <a:cs typeface="Times New Roman" panose="02020603050405020304" pitchFamily="18" charset="0"/>
              </a:rPr>
              <a:t>	Symbols that specify the exact type of operands an instruction uses.</a:t>
            </a:r>
          </a:p>
          <a:p>
            <a:pPr marR="0" lvl="0">
              <a:lnSpc>
                <a:spcPct val="150000"/>
              </a:lnSpc>
              <a:spcBef>
                <a:spcPts val="0"/>
              </a:spcBef>
              <a:spcAft>
                <a:spcPts val="800"/>
              </a:spcAft>
            </a:pPr>
            <a:r>
              <a:rPr lang="en-US" sz="1200" b="1" dirty="0">
                <a:latin typeface="Arial Nova Light" panose="020B0304020202020204" pitchFamily="34" charset="0"/>
                <a:ea typeface="ヒラギノ角ゴ Pro W3"/>
                <a:cs typeface="Times New Roman" panose="02020603050405020304" pitchFamily="18" charset="0"/>
              </a:rPr>
              <a:t>match:	</a:t>
            </a:r>
            <a:r>
              <a:rPr lang="en-US" sz="1200" dirty="0">
                <a:latin typeface="Arial Nova Light" panose="020B0304020202020204" pitchFamily="34" charset="0"/>
                <a:ea typeface="ヒラギノ角ゴ Pro W3"/>
                <a:cs typeface="Times New Roman" panose="02020603050405020304" pitchFamily="18" charset="0"/>
              </a:rPr>
              <a:t>	The “MATCH_” macro defined in “riscv-opc.h”.</a:t>
            </a:r>
          </a:p>
          <a:p>
            <a:pPr marR="0" lvl="0">
              <a:lnSpc>
                <a:spcPct val="150000"/>
              </a:lnSpc>
              <a:spcBef>
                <a:spcPts val="0"/>
              </a:spcBef>
              <a:spcAft>
                <a:spcPts val="800"/>
              </a:spcAft>
            </a:pPr>
            <a:r>
              <a:rPr lang="en-US" sz="1200" b="1" dirty="0">
                <a:latin typeface="Arial Nova Light" panose="020B0304020202020204" pitchFamily="34" charset="0"/>
                <a:ea typeface="ヒラギノ角ゴ Pro W3"/>
                <a:cs typeface="Times New Roman" panose="02020603050405020304" pitchFamily="18" charset="0"/>
              </a:rPr>
              <a:t>mask:</a:t>
            </a:r>
            <a:r>
              <a:rPr lang="en-US" sz="1200" dirty="0">
                <a:latin typeface="Arial Nova Light" panose="020B0304020202020204" pitchFamily="34" charset="0"/>
                <a:ea typeface="ヒラギノ角ゴ Pro W3"/>
                <a:cs typeface="Times New Roman" panose="02020603050405020304" pitchFamily="18" charset="0"/>
              </a:rPr>
              <a:t>		The “MASK_” macro defined in “riscv-opc.h”.</a:t>
            </a:r>
          </a:p>
          <a:p>
            <a:pPr marR="0" lvl="0">
              <a:lnSpc>
                <a:spcPct val="150000"/>
              </a:lnSpc>
              <a:spcBef>
                <a:spcPts val="0"/>
              </a:spcBef>
              <a:spcAft>
                <a:spcPts val="800"/>
              </a:spcAft>
            </a:pPr>
            <a:r>
              <a:rPr lang="en-US" sz="1200" b="1" dirty="0">
                <a:latin typeface="Arial Nova Light" panose="020B0304020202020204" pitchFamily="34" charset="0"/>
                <a:ea typeface="ヒラギノ角ゴ Pro W3"/>
                <a:cs typeface="Times New Roman" panose="02020603050405020304" pitchFamily="18" charset="0"/>
              </a:rPr>
              <a:t>match_func:</a:t>
            </a:r>
            <a:r>
              <a:rPr lang="en-US" sz="1200" dirty="0">
                <a:latin typeface="Arial Nova Light" panose="020B0304020202020204" pitchFamily="34" charset="0"/>
                <a:ea typeface="ヒラギノ角ゴ Pro W3"/>
                <a:cs typeface="Times New Roman" panose="02020603050405020304" pitchFamily="18" charset="0"/>
              </a:rPr>
              <a:t>	Not certain what this field does, but it may have to do with how the toolchain 		checks that an instruction was formatted correctly.</a:t>
            </a:r>
          </a:p>
          <a:p>
            <a:pPr marR="0" lvl="0">
              <a:lnSpc>
                <a:spcPct val="150000"/>
              </a:lnSpc>
              <a:spcBef>
                <a:spcPts val="0"/>
              </a:spcBef>
              <a:spcAft>
                <a:spcPts val="800"/>
              </a:spcAft>
            </a:pPr>
            <a:r>
              <a:rPr lang="en-US" sz="1200" b="1" dirty="0">
                <a:latin typeface="Arial Nova Light" panose="020B0304020202020204" pitchFamily="34" charset="0"/>
                <a:ea typeface="ヒラギノ角ゴ Pro W3"/>
                <a:cs typeface="Times New Roman" panose="02020603050405020304" pitchFamily="18" charset="0"/>
              </a:rPr>
              <a:t>pinfo:</a:t>
            </a:r>
            <a:r>
              <a:rPr lang="en-US" sz="1200" dirty="0">
                <a:latin typeface="Arial Nova Light" panose="020B0304020202020204" pitchFamily="34" charset="0"/>
                <a:ea typeface="ヒラギノ角ゴ Pro W3"/>
                <a:cs typeface="Times New Roman" panose="02020603050405020304" pitchFamily="18" charset="0"/>
              </a:rPr>
              <a:t>		Not certain what this field does.</a:t>
            </a:r>
          </a:p>
        </p:txBody>
      </p:sp>
      <p:sp>
        <p:nvSpPr>
          <p:cNvPr id="5" name="Rectangle: Rounded Corners 4">
            <a:extLst>
              <a:ext uri="{FF2B5EF4-FFF2-40B4-BE49-F238E27FC236}">
                <a16:creationId xmlns:a16="http://schemas.microsoft.com/office/drawing/2014/main" id="{00BA7798-31AA-4060-B78D-D1A44F15566B}"/>
              </a:ext>
            </a:extLst>
          </p:cNvPr>
          <p:cNvSpPr/>
          <p:nvPr/>
        </p:nvSpPr>
        <p:spPr>
          <a:xfrm>
            <a:off x="534353" y="3534014"/>
            <a:ext cx="6703694" cy="4238386"/>
          </a:xfrm>
          <a:prstGeom prst="roundRect">
            <a:avLst>
              <a:gd name="adj" fmla="val 2753"/>
            </a:avLst>
          </a:prstGeom>
          <a:noFill/>
          <a:ln w="571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18" name="Subtitle 2">
            <a:extLst>
              <a:ext uri="{FF2B5EF4-FFF2-40B4-BE49-F238E27FC236}">
                <a16:creationId xmlns:a16="http://schemas.microsoft.com/office/drawing/2014/main" id="{45DB89B5-CD58-4328-A7EE-B02CA231D580}"/>
              </a:ext>
            </a:extLst>
          </p:cNvPr>
          <p:cNvSpPr txBox="1">
            <a:spLocks/>
          </p:cNvSpPr>
          <p:nvPr/>
        </p:nvSpPr>
        <p:spPr>
          <a:xfrm>
            <a:off x="1709495" y="7626699"/>
            <a:ext cx="4662907" cy="625619"/>
          </a:xfrm>
          <a:prstGeom prst="rect">
            <a:avLst/>
          </a:prstGeom>
        </p:spPr>
        <p:txBody>
          <a:bodyPr vert="horz" lIns="91440" tIns="45720" rIns="91440" bIns="45720" numCol="1" rtlCol="0">
            <a:normAutofit/>
          </a:bodyPr>
          <a:lstStyle>
            <a:lvl1pPr marL="194310" indent="-194310" algn="l" defTabSz="777240" rtl="0" eaLnBrk="1" latinLnBrk="0" hangingPunct="1">
              <a:lnSpc>
                <a:spcPct val="90000"/>
              </a:lnSpc>
              <a:spcBef>
                <a:spcPts val="850"/>
              </a:spcBef>
              <a:buFont typeface="Arial" panose="020B0604020202020204" pitchFamily="34" charset="0"/>
              <a:buChar char="•"/>
              <a:defRPr sz="2380" kern="1200">
                <a:solidFill>
                  <a:schemeClr val="tx1"/>
                </a:solidFill>
                <a:latin typeface="+mn-lt"/>
                <a:ea typeface="+mn-ea"/>
                <a:cs typeface="+mn-cs"/>
              </a:defRPr>
            </a:lvl1pPr>
            <a:lvl2pPr marL="582930" indent="-194310" algn="l" defTabSz="777240" rtl="0" eaLnBrk="1" latinLnBrk="0" hangingPunct="1">
              <a:lnSpc>
                <a:spcPct val="90000"/>
              </a:lnSpc>
              <a:spcBef>
                <a:spcPts val="425"/>
              </a:spcBef>
              <a:buFont typeface="Arial" panose="020B0604020202020204" pitchFamily="34" charset="0"/>
              <a:buChar char="•"/>
              <a:defRPr sz="2040" kern="1200">
                <a:solidFill>
                  <a:schemeClr val="tx1"/>
                </a:solidFill>
                <a:latin typeface="+mn-lt"/>
                <a:ea typeface="+mn-ea"/>
                <a:cs typeface="+mn-cs"/>
              </a:defRPr>
            </a:lvl2pPr>
            <a:lvl3pPr marL="971550" indent="-194310" algn="l" defTabSz="777240" rtl="0" eaLnBrk="1" latinLnBrk="0" hangingPunct="1">
              <a:lnSpc>
                <a:spcPct val="90000"/>
              </a:lnSpc>
              <a:spcBef>
                <a:spcPts val="425"/>
              </a:spcBef>
              <a:buFont typeface="Arial" panose="020B0604020202020204" pitchFamily="34" charset="0"/>
              <a:buChar char="•"/>
              <a:defRPr sz="1700" kern="1200">
                <a:solidFill>
                  <a:schemeClr val="tx1"/>
                </a:solidFill>
                <a:latin typeface="+mn-lt"/>
                <a:ea typeface="+mn-ea"/>
                <a:cs typeface="+mn-cs"/>
              </a:defRPr>
            </a:lvl3pPr>
            <a:lvl4pPr marL="13601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4pPr>
            <a:lvl5pPr marL="174879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a:lstStyle>
          <a:p>
            <a:pPr marL="0" indent="0">
              <a:buNone/>
            </a:pPr>
            <a:endParaRPr lang="en-US" sz="1100" dirty="0">
              <a:latin typeface="Arial Nova Light" panose="020B0304020202020204" pitchFamily="34" charset="0"/>
            </a:endParaRPr>
          </a:p>
        </p:txBody>
      </p:sp>
      <p:sp>
        <p:nvSpPr>
          <p:cNvPr id="12" name="Slide Number Placeholder 4">
            <a:extLst>
              <a:ext uri="{FF2B5EF4-FFF2-40B4-BE49-F238E27FC236}">
                <a16:creationId xmlns:a16="http://schemas.microsoft.com/office/drawing/2014/main" id="{13CE8A11-4B45-4AE4-8FAB-7689F1EE4C30}"/>
              </a:ext>
            </a:extLst>
          </p:cNvPr>
          <p:cNvSpPr>
            <a:spLocks noGrp="1"/>
          </p:cNvSpPr>
          <p:nvPr>
            <p:ph type="sldNum" sz="quarter" idx="12"/>
          </p:nvPr>
        </p:nvSpPr>
        <p:spPr>
          <a:xfrm>
            <a:off x="6839901" y="9533238"/>
            <a:ext cx="932497" cy="535517"/>
          </a:xfrm>
        </p:spPr>
        <p:txBody>
          <a:bodyPr/>
          <a:lstStyle/>
          <a:p>
            <a:pPr algn="ctr"/>
            <a:fld id="{0305EEF9-D4A2-4C7E-9CB9-80E7F15B3F81}" type="slidenum">
              <a:rPr lang="en-US" smtClean="0">
                <a:latin typeface="Arial Nova Light" panose="020B0304020202020204" pitchFamily="34" charset="0"/>
              </a:rPr>
              <a:pPr algn="ctr"/>
              <a:t>15</a:t>
            </a:fld>
            <a:endParaRPr lang="en-US" dirty="0">
              <a:latin typeface="Arial Nova Light" panose="020B0304020202020204" pitchFamily="34" charset="0"/>
            </a:endParaRPr>
          </a:p>
        </p:txBody>
      </p:sp>
      <p:sp>
        <p:nvSpPr>
          <p:cNvPr id="2" name="Title 1">
            <a:extLst>
              <a:ext uri="{FF2B5EF4-FFF2-40B4-BE49-F238E27FC236}">
                <a16:creationId xmlns:a16="http://schemas.microsoft.com/office/drawing/2014/main" id="{D3A234AF-FB8B-129D-C9A8-EFCAD2EEF5A2}"/>
              </a:ext>
            </a:extLst>
          </p:cNvPr>
          <p:cNvSpPr>
            <a:spLocks noGrp="1"/>
          </p:cNvSpPr>
          <p:nvPr>
            <p:ph type="title"/>
          </p:nvPr>
        </p:nvSpPr>
        <p:spPr>
          <a:xfrm>
            <a:off x="534353" y="535520"/>
            <a:ext cx="6703695" cy="536044"/>
          </a:xfrm>
        </p:spPr>
        <p:txBody>
          <a:bodyPr>
            <a:normAutofit/>
          </a:bodyPr>
          <a:lstStyle/>
          <a:p>
            <a:r>
              <a:rPr lang="en-US" sz="2400" b="1" dirty="0">
                <a:latin typeface="Arial Nova Light" panose="020B0304020202020204" pitchFamily="34" charset="0"/>
              </a:rPr>
              <a:t>7-2) </a:t>
            </a:r>
            <a:r>
              <a:rPr lang="en-US" sz="2400" b="1" dirty="0">
                <a:solidFill>
                  <a:srgbClr val="000000"/>
                </a:solidFill>
                <a:latin typeface="Arial Nova Light" panose="020B0304020202020204" pitchFamily="34" charset="0"/>
                <a:ea typeface="ヒラギノ角ゴ Pro W3"/>
                <a:cs typeface="Times New Roman" panose="02020603050405020304" pitchFamily="18" charset="0"/>
              </a:rPr>
              <a:t>Source Code Edits – C Files</a:t>
            </a:r>
            <a:endParaRPr lang="en-US" sz="2400" b="1" dirty="0">
              <a:latin typeface="Arial Nova Light" panose="020B0304020202020204" pitchFamily="34" charset="0"/>
            </a:endParaRPr>
          </a:p>
        </p:txBody>
      </p:sp>
      <p:pic>
        <p:nvPicPr>
          <p:cNvPr id="4" name="Picture 3">
            <a:extLst>
              <a:ext uri="{FF2B5EF4-FFF2-40B4-BE49-F238E27FC236}">
                <a16:creationId xmlns:a16="http://schemas.microsoft.com/office/drawing/2014/main" id="{9AF73719-9806-9EB5-6F86-BF14B5637246}"/>
              </a:ext>
            </a:extLst>
          </p:cNvPr>
          <p:cNvPicPr>
            <a:picLocks noChangeAspect="1"/>
          </p:cNvPicPr>
          <p:nvPr/>
        </p:nvPicPr>
        <p:blipFill>
          <a:blip r:embed="rId3"/>
          <a:stretch>
            <a:fillRect/>
          </a:stretch>
        </p:blipFill>
        <p:spPr>
          <a:xfrm>
            <a:off x="558257" y="1248665"/>
            <a:ext cx="6683887" cy="1983701"/>
          </a:xfrm>
          <a:prstGeom prst="rect">
            <a:avLst/>
          </a:prstGeom>
          <a:ln w="12700">
            <a:solidFill>
              <a:schemeClr val="bg1">
                <a:lumMod val="50000"/>
              </a:schemeClr>
            </a:solidFill>
          </a:ln>
        </p:spPr>
      </p:pic>
    </p:spTree>
    <p:extLst>
      <p:ext uri="{BB962C8B-B14F-4D97-AF65-F5344CB8AC3E}">
        <p14:creationId xmlns:p14="http://schemas.microsoft.com/office/powerpoint/2010/main" val="16028486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2">
            <a:hlinkClick r:id="rId2"/>
            <a:extLst>
              <a:ext uri="{FF2B5EF4-FFF2-40B4-BE49-F238E27FC236}">
                <a16:creationId xmlns:a16="http://schemas.microsoft.com/office/drawing/2014/main" id="{CF79F804-675B-4949-AC7E-A3CFD270D1E4}"/>
              </a:ext>
            </a:extLst>
          </p:cNvPr>
          <p:cNvSpPr txBox="1">
            <a:spLocks noChangeArrowheads="1"/>
          </p:cNvSpPr>
          <p:nvPr/>
        </p:nvSpPr>
        <p:spPr bwMode="auto">
          <a:xfrm>
            <a:off x="816532" y="3728511"/>
            <a:ext cx="6113621" cy="5155846"/>
          </a:xfrm>
          <a:prstGeom prst="rect">
            <a:avLst/>
          </a:prstGeom>
          <a:noFill/>
          <a:ln w="9525">
            <a:noFill/>
            <a:miter lim="800000"/>
            <a:headEnd/>
            <a:tailEnd/>
          </a:ln>
        </p:spPr>
        <p:txBody>
          <a:bodyPr rot="0" vert="horz" wrap="square" lIns="91440" tIns="45720" rIns="91440" bIns="45720" anchor="t" anchorCtr="0">
            <a:noAutofit/>
          </a:bodyPr>
          <a:lstStyle/>
          <a:p>
            <a:pPr marR="0" lvl="0">
              <a:lnSpc>
                <a:spcPct val="150000"/>
              </a:lnSpc>
              <a:spcBef>
                <a:spcPts val="0"/>
              </a:spcBef>
              <a:spcAft>
                <a:spcPts val="800"/>
              </a:spcAft>
            </a:pPr>
            <a:r>
              <a:rPr lang="en-US" sz="1200" dirty="0">
                <a:solidFill>
                  <a:srgbClr val="000000"/>
                </a:solidFill>
                <a:latin typeface="Arial Nova Light" panose="020B0304020202020204" pitchFamily="34" charset="0"/>
                <a:ea typeface="ヒラギノ角ゴ Pro W3"/>
                <a:cs typeface="Times New Roman" panose="02020603050405020304" pitchFamily="18" charset="0"/>
              </a:rPr>
              <a:t>Our </a:t>
            </a:r>
            <a:r>
              <a:rPr lang="en-US" sz="1200" b="1" dirty="0">
                <a:solidFill>
                  <a:srgbClr val="000000"/>
                </a:solidFill>
                <a:latin typeface="Arial Nova Light" panose="020B0304020202020204" pitchFamily="34" charset="0"/>
                <a:ea typeface="ヒラギノ角ゴ Pro W3"/>
                <a:cs typeface="Times New Roman" panose="02020603050405020304" pitchFamily="18" charset="0"/>
              </a:rPr>
              <a:t>otter</a:t>
            </a:r>
            <a:r>
              <a:rPr lang="en-US" sz="1200" dirty="0">
                <a:solidFill>
                  <a:srgbClr val="000000"/>
                </a:solidFill>
                <a:latin typeface="Arial Nova Light" panose="020B0304020202020204" pitchFamily="34" charset="0"/>
                <a:ea typeface="ヒラギノ角ゴ Pro W3"/>
                <a:cs typeface="Times New Roman" panose="02020603050405020304" pitchFamily="18" charset="0"/>
              </a:rPr>
              <a:t> instruction will have the following entry</a:t>
            </a:r>
          </a:p>
          <a:p>
            <a:pPr marR="0" lvl="0">
              <a:lnSpc>
                <a:spcPct val="150000"/>
              </a:lnSpc>
              <a:spcBef>
                <a:spcPts val="0"/>
              </a:spcBef>
              <a:spcAft>
                <a:spcPts val="800"/>
              </a:spcAft>
            </a:pPr>
            <a:r>
              <a:rPr lang="en-US" sz="1200" dirty="0">
                <a:solidFill>
                  <a:srgbClr val="0070C0"/>
                </a:solidFill>
                <a:latin typeface="Arial Nova Light" panose="020B0304020202020204" pitchFamily="34" charset="0"/>
                <a:ea typeface="ヒラギノ角ゴ Pro W3"/>
                <a:cs typeface="Times New Roman" panose="02020603050405020304" pitchFamily="18" charset="0"/>
              </a:rPr>
              <a:t>{“otter”, 0, INSN_CLASS_I, “d,s,t”, MATCH_OTTER, MASK_OTTER, match_opcode, 0}</a:t>
            </a:r>
          </a:p>
          <a:p>
            <a:pPr marR="0" lvl="0">
              <a:lnSpc>
                <a:spcPct val="150000"/>
              </a:lnSpc>
              <a:spcBef>
                <a:spcPts val="0"/>
              </a:spcBef>
              <a:spcAft>
                <a:spcPts val="800"/>
              </a:spcAft>
            </a:pPr>
            <a:r>
              <a:rPr lang="en-US" sz="1200" b="1" dirty="0">
                <a:latin typeface="Arial Nova Light" panose="020B0304020202020204" pitchFamily="34" charset="0"/>
                <a:ea typeface="ヒラギノ角ゴ Pro W3"/>
                <a:cs typeface="Times New Roman" panose="02020603050405020304" pitchFamily="18" charset="0"/>
              </a:rPr>
              <a:t>“otter”:</a:t>
            </a:r>
            <a:r>
              <a:rPr lang="en-US" sz="1200" dirty="0">
                <a:latin typeface="Arial Nova Light" panose="020B0304020202020204" pitchFamily="34" charset="0"/>
                <a:ea typeface="ヒラギノ角ゴ Pro W3"/>
                <a:cs typeface="Times New Roman" panose="02020603050405020304" pitchFamily="18" charset="0"/>
              </a:rPr>
              <a:t>		Name of our instruction.</a:t>
            </a:r>
          </a:p>
          <a:p>
            <a:pPr marR="0" lvl="0">
              <a:lnSpc>
                <a:spcPct val="150000"/>
              </a:lnSpc>
              <a:spcBef>
                <a:spcPts val="0"/>
              </a:spcBef>
              <a:spcAft>
                <a:spcPts val="800"/>
              </a:spcAft>
            </a:pPr>
            <a:r>
              <a:rPr lang="en-US" sz="1200" b="1" dirty="0">
                <a:latin typeface="Arial Nova Light" panose="020B0304020202020204" pitchFamily="34" charset="0"/>
                <a:ea typeface="ヒラギノ角ゴ Pro W3"/>
                <a:cs typeface="Times New Roman" panose="02020603050405020304" pitchFamily="18" charset="0"/>
              </a:rPr>
              <a:t>0:</a:t>
            </a:r>
            <a:r>
              <a:rPr lang="en-US" sz="1200" dirty="0">
                <a:latin typeface="Arial Nova Light" panose="020B0304020202020204" pitchFamily="34" charset="0"/>
                <a:ea typeface="ヒラギノ角ゴ Pro W3"/>
                <a:cs typeface="Times New Roman" panose="02020603050405020304" pitchFamily="18" charset="0"/>
              </a:rPr>
              <a:t>			Our instruction is targeting a 32-bit architecture, however specifying 0 			appears to allow an instruction to be used for both 32-bit and 64-bit 			architectures.</a:t>
            </a:r>
          </a:p>
          <a:p>
            <a:pPr marR="0" lvl="0">
              <a:lnSpc>
                <a:spcPct val="150000"/>
              </a:lnSpc>
              <a:spcBef>
                <a:spcPts val="0"/>
              </a:spcBef>
              <a:spcAft>
                <a:spcPts val="800"/>
              </a:spcAft>
            </a:pPr>
            <a:r>
              <a:rPr lang="en-US" sz="1200" b="1" dirty="0">
                <a:latin typeface="Arial Nova Light" panose="020B0304020202020204" pitchFamily="34" charset="0"/>
                <a:ea typeface="ヒラギノ角ゴ Pro W3"/>
                <a:cs typeface="Times New Roman" panose="02020603050405020304" pitchFamily="18" charset="0"/>
              </a:rPr>
              <a:t>INSN_CLASS_I:</a:t>
            </a:r>
            <a:r>
              <a:rPr lang="en-US" sz="1200" dirty="0">
                <a:latin typeface="Arial Nova Light" panose="020B0304020202020204" pitchFamily="34" charset="0"/>
                <a:ea typeface="ヒラギノ角ゴ Pro W3"/>
                <a:cs typeface="Times New Roman" panose="02020603050405020304" pitchFamily="18" charset="0"/>
              </a:rPr>
              <a:t>	Entry for the RV32I ISA.</a:t>
            </a:r>
          </a:p>
          <a:p>
            <a:pPr marR="0" lvl="0">
              <a:lnSpc>
                <a:spcPct val="150000"/>
              </a:lnSpc>
              <a:spcBef>
                <a:spcPts val="0"/>
              </a:spcBef>
              <a:spcAft>
                <a:spcPts val="800"/>
              </a:spcAft>
            </a:pPr>
            <a:r>
              <a:rPr lang="en-US" sz="1200" b="1" dirty="0">
                <a:latin typeface="Arial Nova Light" panose="020B0304020202020204" pitchFamily="34" charset="0"/>
                <a:ea typeface="ヒラギノ角ゴ Pro W3"/>
                <a:cs typeface="Times New Roman" panose="02020603050405020304" pitchFamily="18" charset="0"/>
              </a:rPr>
              <a:t>“d,s,t”	:</a:t>
            </a:r>
            <a:r>
              <a:rPr lang="en-US" sz="1200" dirty="0">
                <a:latin typeface="Arial Nova Light" panose="020B0304020202020204" pitchFamily="34" charset="0"/>
                <a:ea typeface="ヒラギノ角ゴ Pro W3"/>
                <a:cs typeface="Times New Roman" panose="02020603050405020304" pitchFamily="18" charset="0"/>
              </a:rPr>
              <a:t>		Symbols for our operands. These are explained more thoroughly on 			the next page.</a:t>
            </a:r>
          </a:p>
          <a:p>
            <a:pPr marR="0" lvl="0">
              <a:lnSpc>
                <a:spcPct val="150000"/>
              </a:lnSpc>
              <a:spcBef>
                <a:spcPts val="0"/>
              </a:spcBef>
              <a:spcAft>
                <a:spcPts val="800"/>
              </a:spcAft>
            </a:pPr>
            <a:r>
              <a:rPr lang="en-US" sz="1200" b="1" dirty="0">
                <a:latin typeface="Arial Nova Light" panose="020B0304020202020204" pitchFamily="34" charset="0"/>
                <a:ea typeface="ヒラギノ角ゴ Pro W3"/>
                <a:cs typeface="Times New Roman" panose="02020603050405020304" pitchFamily="18" charset="0"/>
              </a:rPr>
              <a:t>MATCH_OTTER:	</a:t>
            </a:r>
            <a:r>
              <a:rPr lang="en-US" sz="1200" dirty="0">
                <a:latin typeface="Arial Nova Light" panose="020B0304020202020204" pitchFamily="34" charset="0"/>
                <a:ea typeface="ヒラギノ角ゴ Pro W3"/>
                <a:cs typeface="Times New Roman" panose="02020603050405020304" pitchFamily="18" charset="0"/>
              </a:rPr>
              <a:t>The “MATCH_” macro defined in “riscv-opc.h”.</a:t>
            </a:r>
          </a:p>
          <a:p>
            <a:pPr marR="0" lvl="0">
              <a:lnSpc>
                <a:spcPct val="150000"/>
              </a:lnSpc>
              <a:spcBef>
                <a:spcPts val="0"/>
              </a:spcBef>
              <a:spcAft>
                <a:spcPts val="800"/>
              </a:spcAft>
            </a:pPr>
            <a:r>
              <a:rPr lang="en-US" sz="1200" b="1" dirty="0">
                <a:latin typeface="Arial Nova Light" panose="020B0304020202020204" pitchFamily="34" charset="0"/>
                <a:ea typeface="ヒラギノ角ゴ Pro W3"/>
                <a:cs typeface="Times New Roman" panose="02020603050405020304" pitchFamily="18" charset="0"/>
              </a:rPr>
              <a:t>MASK_OTTER:</a:t>
            </a:r>
            <a:r>
              <a:rPr lang="en-US" sz="1200" dirty="0">
                <a:latin typeface="Arial Nova Light" panose="020B0304020202020204" pitchFamily="34" charset="0"/>
                <a:ea typeface="ヒラギノ角ゴ Pro W3"/>
                <a:cs typeface="Times New Roman" panose="02020603050405020304" pitchFamily="18" charset="0"/>
              </a:rPr>
              <a:t>	The “MASK_” macro defined in “riscv-opc.h”.</a:t>
            </a:r>
          </a:p>
          <a:p>
            <a:pPr marR="0" lvl="0">
              <a:lnSpc>
                <a:spcPct val="150000"/>
              </a:lnSpc>
              <a:spcBef>
                <a:spcPts val="0"/>
              </a:spcBef>
              <a:spcAft>
                <a:spcPts val="800"/>
              </a:spcAft>
            </a:pPr>
            <a:r>
              <a:rPr lang="en-US" sz="1200" b="1" dirty="0">
                <a:latin typeface="Arial Nova Light" panose="020B0304020202020204" pitchFamily="34" charset="0"/>
                <a:ea typeface="ヒラギノ角ゴ Pro W3"/>
                <a:cs typeface="Times New Roman" panose="02020603050405020304" pitchFamily="18" charset="0"/>
              </a:rPr>
              <a:t>match_opcode:</a:t>
            </a:r>
            <a:r>
              <a:rPr lang="en-US" sz="1200" dirty="0">
                <a:latin typeface="Arial Nova Light" panose="020B0304020202020204" pitchFamily="34" charset="0"/>
                <a:ea typeface="ヒラギノ角ゴ Pro W3"/>
                <a:cs typeface="Times New Roman" panose="02020603050405020304" pitchFamily="18" charset="0"/>
              </a:rPr>
              <a:t>	Since I’m not certain what this field does, I reused the same entry 			used by other RV32I instructions.</a:t>
            </a:r>
          </a:p>
          <a:p>
            <a:pPr>
              <a:lnSpc>
                <a:spcPct val="150000"/>
              </a:lnSpc>
              <a:spcAft>
                <a:spcPts val="800"/>
              </a:spcAft>
            </a:pPr>
            <a:r>
              <a:rPr lang="en-US" sz="1200" b="1" dirty="0">
                <a:latin typeface="Arial Nova Light" panose="020B0304020202020204" pitchFamily="34" charset="0"/>
                <a:ea typeface="ヒラギノ角ゴ Pro W3"/>
                <a:cs typeface="Times New Roman" panose="02020603050405020304" pitchFamily="18" charset="0"/>
              </a:rPr>
              <a:t>0:</a:t>
            </a:r>
            <a:r>
              <a:rPr lang="en-US" sz="1200" dirty="0">
                <a:latin typeface="Arial Nova Light" panose="020B0304020202020204" pitchFamily="34" charset="0"/>
                <a:ea typeface="ヒラギノ角ゴ Pro W3"/>
                <a:cs typeface="Times New Roman" panose="02020603050405020304" pitchFamily="18" charset="0"/>
              </a:rPr>
              <a:t>			Since I’m not certain what this field does, I reused the same entry 			used by other RV32I instructions.</a:t>
            </a:r>
          </a:p>
        </p:txBody>
      </p:sp>
      <p:sp>
        <p:nvSpPr>
          <p:cNvPr id="5" name="Rectangle: Rounded Corners 4">
            <a:extLst>
              <a:ext uri="{FF2B5EF4-FFF2-40B4-BE49-F238E27FC236}">
                <a16:creationId xmlns:a16="http://schemas.microsoft.com/office/drawing/2014/main" id="{00BA7798-31AA-4060-B78D-D1A44F15566B}"/>
              </a:ext>
            </a:extLst>
          </p:cNvPr>
          <p:cNvSpPr/>
          <p:nvPr/>
        </p:nvSpPr>
        <p:spPr>
          <a:xfrm>
            <a:off x="534353" y="3534014"/>
            <a:ext cx="6703694" cy="5350343"/>
          </a:xfrm>
          <a:prstGeom prst="roundRect">
            <a:avLst>
              <a:gd name="adj" fmla="val 2753"/>
            </a:avLst>
          </a:prstGeom>
          <a:noFill/>
          <a:ln w="571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18" name="Subtitle 2">
            <a:extLst>
              <a:ext uri="{FF2B5EF4-FFF2-40B4-BE49-F238E27FC236}">
                <a16:creationId xmlns:a16="http://schemas.microsoft.com/office/drawing/2014/main" id="{45DB89B5-CD58-4328-A7EE-B02CA231D580}"/>
              </a:ext>
            </a:extLst>
          </p:cNvPr>
          <p:cNvSpPr txBox="1">
            <a:spLocks/>
          </p:cNvSpPr>
          <p:nvPr/>
        </p:nvSpPr>
        <p:spPr>
          <a:xfrm>
            <a:off x="1709495" y="7626699"/>
            <a:ext cx="4662907" cy="625619"/>
          </a:xfrm>
          <a:prstGeom prst="rect">
            <a:avLst/>
          </a:prstGeom>
        </p:spPr>
        <p:txBody>
          <a:bodyPr vert="horz" lIns="91440" tIns="45720" rIns="91440" bIns="45720" numCol="1" rtlCol="0">
            <a:normAutofit/>
          </a:bodyPr>
          <a:lstStyle>
            <a:lvl1pPr marL="194310" indent="-194310" algn="l" defTabSz="777240" rtl="0" eaLnBrk="1" latinLnBrk="0" hangingPunct="1">
              <a:lnSpc>
                <a:spcPct val="90000"/>
              </a:lnSpc>
              <a:spcBef>
                <a:spcPts val="850"/>
              </a:spcBef>
              <a:buFont typeface="Arial" panose="020B0604020202020204" pitchFamily="34" charset="0"/>
              <a:buChar char="•"/>
              <a:defRPr sz="2380" kern="1200">
                <a:solidFill>
                  <a:schemeClr val="tx1"/>
                </a:solidFill>
                <a:latin typeface="+mn-lt"/>
                <a:ea typeface="+mn-ea"/>
                <a:cs typeface="+mn-cs"/>
              </a:defRPr>
            </a:lvl1pPr>
            <a:lvl2pPr marL="582930" indent="-194310" algn="l" defTabSz="777240" rtl="0" eaLnBrk="1" latinLnBrk="0" hangingPunct="1">
              <a:lnSpc>
                <a:spcPct val="90000"/>
              </a:lnSpc>
              <a:spcBef>
                <a:spcPts val="425"/>
              </a:spcBef>
              <a:buFont typeface="Arial" panose="020B0604020202020204" pitchFamily="34" charset="0"/>
              <a:buChar char="•"/>
              <a:defRPr sz="2040" kern="1200">
                <a:solidFill>
                  <a:schemeClr val="tx1"/>
                </a:solidFill>
                <a:latin typeface="+mn-lt"/>
                <a:ea typeface="+mn-ea"/>
                <a:cs typeface="+mn-cs"/>
              </a:defRPr>
            </a:lvl2pPr>
            <a:lvl3pPr marL="971550" indent="-194310" algn="l" defTabSz="777240" rtl="0" eaLnBrk="1" latinLnBrk="0" hangingPunct="1">
              <a:lnSpc>
                <a:spcPct val="90000"/>
              </a:lnSpc>
              <a:spcBef>
                <a:spcPts val="425"/>
              </a:spcBef>
              <a:buFont typeface="Arial" panose="020B0604020202020204" pitchFamily="34" charset="0"/>
              <a:buChar char="•"/>
              <a:defRPr sz="1700" kern="1200">
                <a:solidFill>
                  <a:schemeClr val="tx1"/>
                </a:solidFill>
                <a:latin typeface="+mn-lt"/>
                <a:ea typeface="+mn-ea"/>
                <a:cs typeface="+mn-cs"/>
              </a:defRPr>
            </a:lvl3pPr>
            <a:lvl4pPr marL="13601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4pPr>
            <a:lvl5pPr marL="174879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a:lstStyle>
          <a:p>
            <a:pPr marL="0" indent="0">
              <a:buNone/>
            </a:pPr>
            <a:endParaRPr lang="en-US" sz="1100" dirty="0">
              <a:latin typeface="Arial Nova Light" panose="020B0304020202020204" pitchFamily="34" charset="0"/>
            </a:endParaRPr>
          </a:p>
        </p:txBody>
      </p:sp>
      <p:sp>
        <p:nvSpPr>
          <p:cNvPr id="12" name="Slide Number Placeholder 4">
            <a:extLst>
              <a:ext uri="{FF2B5EF4-FFF2-40B4-BE49-F238E27FC236}">
                <a16:creationId xmlns:a16="http://schemas.microsoft.com/office/drawing/2014/main" id="{13CE8A11-4B45-4AE4-8FAB-7689F1EE4C30}"/>
              </a:ext>
            </a:extLst>
          </p:cNvPr>
          <p:cNvSpPr>
            <a:spLocks noGrp="1"/>
          </p:cNvSpPr>
          <p:nvPr>
            <p:ph type="sldNum" sz="quarter" idx="12"/>
          </p:nvPr>
        </p:nvSpPr>
        <p:spPr>
          <a:xfrm>
            <a:off x="6839901" y="9533238"/>
            <a:ext cx="932497" cy="535517"/>
          </a:xfrm>
        </p:spPr>
        <p:txBody>
          <a:bodyPr/>
          <a:lstStyle/>
          <a:p>
            <a:pPr algn="ctr"/>
            <a:fld id="{0305EEF9-D4A2-4C7E-9CB9-80E7F15B3F81}" type="slidenum">
              <a:rPr lang="en-US" smtClean="0">
                <a:latin typeface="Arial Nova Light" panose="020B0304020202020204" pitchFamily="34" charset="0"/>
              </a:rPr>
              <a:pPr algn="ctr"/>
              <a:t>16</a:t>
            </a:fld>
            <a:endParaRPr lang="en-US" dirty="0">
              <a:latin typeface="Arial Nova Light" panose="020B0304020202020204" pitchFamily="34" charset="0"/>
            </a:endParaRPr>
          </a:p>
        </p:txBody>
      </p:sp>
      <p:sp>
        <p:nvSpPr>
          <p:cNvPr id="2" name="Title 1">
            <a:extLst>
              <a:ext uri="{FF2B5EF4-FFF2-40B4-BE49-F238E27FC236}">
                <a16:creationId xmlns:a16="http://schemas.microsoft.com/office/drawing/2014/main" id="{D3A234AF-FB8B-129D-C9A8-EFCAD2EEF5A2}"/>
              </a:ext>
            </a:extLst>
          </p:cNvPr>
          <p:cNvSpPr>
            <a:spLocks noGrp="1"/>
          </p:cNvSpPr>
          <p:nvPr>
            <p:ph type="title"/>
          </p:nvPr>
        </p:nvSpPr>
        <p:spPr>
          <a:xfrm>
            <a:off x="534353" y="535520"/>
            <a:ext cx="6703695" cy="536044"/>
          </a:xfrm>
        </p:spPr>
        <p:txBody>
          <a:bodyPr>
            <a:normAutofit/>
          </a:bodyPr>
          <a:lstStyle/>
          <a:p>
            <a:r>
              <a:rPr lang="en-US" sz="2400" b="1" dirty="0">
                <a:latin typeface="Arial Nova Light" panose="020B0304020202020204" pitchFamily="34" charset="0"/>
              </a:rPr>
              <a:t>7-2) </a:t>
            </a:r>
            <a:r>
              <a:rPr lang="en-US" sz="2400" b="1" dirty="0">
                <a:solidFill>
                  <a:srgbClr val="000000"/>
                </a:solidFill>
                <a:latin typeface="Arial Nova Light" panose="020B0304020202020204" pitchFamily="34" charset="0"/>
                <a:ea typeface="ヒラギノ角ゴ Pro W3"/>
                <a:cs typeface="Times New Roman" panose="02020603050405020304" pitchFamily="18" charset="0"/>
              </a:rPr>
              <a:t>Source Code Edits – C Files</a:t>
            </a:r>
            <a:endParaRPr lang="en-US" sz="2400" b="1" dirty="0">
              <a:latin typeface="Arial Nova Light" panose="020B0304020202020204" pitchFamily="34" charset="0"/>
            </a:endParaRPr>
          </a:p>
        </p:txBody>
      </p:sp>
      <p:pic>
        <p:nvPicPr>
          <p:cNvPr id="4" name="Picture 3">
            <a:extLst>
              <a:ext uri="{FF2B5EF4-FFF2-40B4-BE49-F238E27FC236}">
                <a16:creationId xmlns:a16="http://schemas.microsoft.com/office/drawing/2014/main" id="{9AF73719-9806-9EB5-6F86-BF14B5637246}"/>
              </a:ext>
            </a:extLst>
          </p:cNvPr>
          <p:cNvPicPr>
            <a:picLocks noChangeAspect="1"/>
          </p:cNvPicPr>
          <p:nvPr/>
        </p:nvPicPr>
        <p:blipFill>
          <a:blip r:embed="rId3"/>
          <a:stretch>
            <a:fillRect/>
          </a:stretch>
        </p:blipFill>
        <p:spPr>
          <a:xfrm>
            <a:off x="558257" y="1248665"/>
            <a:ext cx="6683887" cy="1983701"/>
          </a:xfrm>
          <a:prstGeom prst="rect">
            <a:avLst/>
          </a:prstGeom>
          <a:ln w="12700">
            <a:solidFill>
              <a:schemeClr val="bg1">
                <a:lumMod val="50000"/>
              </a:schemeClr>
            </a:solidFill>
          </a:ln>
        </p:spPr>
      </p:pic>
    </p:spTree>
    <p:extLst>
      <p:ext uri="{BB962C8B-B14F-4D97-AF65-F5344CB8AC3E}">
        <p14:creationId xmlns:p14="http://schemas.microsoft.com/office/powerpoint/2010/main" val="11918971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2">
            <a:hlinkClick r:id="rId2"/>
            <a:extLst>
              <a:ext uri="{FF2B5EF4-FFF2-40B4-BE49-F238E27FC236}">
                <a16:creationId xmlns:a16="http://schemas.microsoft.com/office/drawing/2014/main" id="{CF79F804-675B-4949-AC7E-A3CFD270D1E4}"/>
              </a:ext>
            </a:extLst>
          </p:cNvPr>
          <p:cNvSpPr txBox="1">
            <a:spLocks noChangeArrowheads="1"/>
          </p:cNvSpPr>
          <p:nvPr/>
        </p:nvSpPr>
        <p:spPr bwMode="auto">
          <a:xfrm>
            <a:off x="821406" y="7190504"/>
            <a:ext cx="6113621" cy="1755940"/>
          </a:xfrm>
          <a:prstGeom prst="rect">
            <a:avLst/>
          </a:prstGeom>
          <a:noFill/>
          <a:ln w="9525">
            <a:noFill/>
            <a:miter lim="800000"/>
            <a:headEnd/>
            <a:tailEnd/>
          </a:ln>
        </p:spPr>
        <p:txBody>
          <a:bodyPr rot="0" vert="horz" wrap="square" lIns="91440" tIns="45720" rIns="91440" bIns="45720" anchor="t" anchorCtr="0">
            <a:noAutofit/>
          </a:bodyPr>
          <a:lstStyle/>
          <a:p>
            <a:pPr marR="0" lvl="0">
              <a:lnSpc>
                <a:spcPct val="150000"/>
              </a:lnSpc>
              <a:spcBef>
                <a:spcPts val="0"/>
              </a:spcBef>
              <a:spcAft>
                <a:spcPts val="800"/>
              </a:spcAft>
            </a:pPr>
            <a:r>
              <a:rPr lang="en-US" sz="1200" dirty="0">
                <a:latin typeface="Arial Nova Light" panose="020B0304020202020204" pitchFamily="34" charset="0"/>
                <a:ea typeface="ヒラギノ角ゴ Pro W3"/>
                <a:cs typeface="Times New Roman" panose="02020603050405020304" pitchFamily="18" charset="0"/>
              </a:rPr>
              <a:t>The above table shows the struct entry for the “operands” field of each of the RV32I base instructions (obtained from the “riscv-opc.c” file). By comparing the operand symbols with the instruction’s actual operands and instruction format, we can infer their meaning.</a:t>
            </a:r>
          </a:p>
          <a:p>
            <a:pPr marR="0" lvl="0">
              <a:lnSpc>
                <a:spcPct val="150000"/>
              </a:lnSpc>
              <a:spcBef>
                <a:spcPts val="0"/>
              </a:spcBef>
              <a:spcAft>
                <a:spcPts val="800"/>
              </a:spcAft>
            </a:pPr>
            <a:r>
              <a:rPr lang="en-US" sz="1200" b="1" dirty="0">
                <a:latin typeface="Arial Nova Light" panose="020B0304020202020204" pitchFamily="34" charset="0"/>
                <a:ea typeface="ヒラギノ角ゴ Pro W3"/>
                <a:cs typeface="Times New Roman" panose="02020603050405020304" pitchFamily="18" charset="0"/>
              </a:rPr>
              <a:t>Note:</a:t>
            </a:r>
            <a:r>
              <a:rPr lang="en-US" sz="1200" dirty="0">
                <a:latin typeface="Arial Nova Light" panose="020B0304020202020204" pitchFamily="34" charset="0"/>
                <a:ea typeface="ヒラギノ角ゴ Pro W3"/>
                <a:cs typeface="Times New Roman" panose="02020603050405020304" pitchFamily="18" charset="0"/>
              </a:rPr>
              <a:t> The file that parses through these symbols seems to be located here:</a:t>
            </a:r>
          </a:p>
          <a:p>
            <a:pPr>
              <a:lnSpc>
                <a:spcPct val="150000"/>
              </a:lnSpc>
              <a:spcAft>
                <a:spcPts val="800"/>
              </a:spcAft>
            </a:pPr>
            <a:r>
              <a:rPr lang="en-US" sz="1200" b="1" dirty="0">
                <a:solidFill>
                  <a:srgbClr val="000000"/>
                </a:solidFill>
                <a:latin typeface="Arial Nova Light" panose="020B0304020202020204" pitchFamily="34" charset="0"/>
                <a:ea typeface="ヒラギノ角ゴ Pro W3"/>
                <a:cs typeface="Times New Roman" panose="02020603050405020304" pitchFamily="18" charset="0"/>
              </a:rPr>
              <a:t>riscv-gnu-toochain/binutils/gas/config/tc-riscv.c</a:t>
            </a:r>
          </a:p>
        </p:txBody>
      </p:sp>
      <p:sp>
        <p:nvSpPr>
          <p:cNvPr id="5" name="Rectangle: Rounded Corners 4">
            <a:extLst>
              <a:ext uri="{FF2B5EF4-FFF2-40B4-BE49-F238E27FC236}">
                <a16:creationId xmlns:a16="http://schemas.microsoft.com/office/drawing/2014/main" id="{00BA7798-31AA-4060-B78D-D1A44F15566B}"/>
              </a:ext>
            </a:extLst>
          </p:cNvPr>
          <p:cNvSpPr/>
          <p:nvPr/>
        </p:nvSpPr>
        <p:spPr>
          <a:xfrm>
            <a:off x="539227" y="7132413"/>
            <a:ext cx="6703694" cy="1814031"/>
          </a:xfrm>
          <a:prstGeom prst="roundRect">
            <a:avLst>
              <a:gd name="adj" fmla="val 2753"/>
            </a:avLst>
          </a:prstGeom>
          <a:noFill/>
          <a:ln w="571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12" name="Slide Number Placeholder 4">
            <a:extLst>
              <a:ext uri="{FF2B5EF4-FFF2-40B4-BE49-F238E27FC236}">
                <a16:creationId xmlns:a16="http://schemas.microsoft.com/office/drawing/2014/main" id="{13CE8A11-4B45-4AE4-8FAB-7689F1EE4C30}"/>
              </a:ext>
            </a:extLst>
          </p:cNvPr>
          <p:cNvSpPr>
            <a:spLocks noGrp="1"/>
          </p:cNvSpPr>
          <p:nvPr>
            <p:ph type="sldNum" sz="quarter" idx="12"/>
          </p:nvPr>
        </p:nvSpPr>
        <p:spPr>
          <a:xfrm>
            <a:off x="6839901" y="9533238"/>
            <a:ext cx="932497" cy="535517"/>
          </a:xfrm>
        </p:spPr>
        <p:txBody>
          <a:bodyPr/>
          <a:lstStyle/>
          <a:p>
            <a:pPr algn="ctr"/>
            <a:fld id="{0305EEF9-D4A2-4C7E-9CB9-80E7F15B3F81}" type="slidenum">
              <a:rPr lang="en-US" smtClean="0">
                <a:latin typeface="Arial Nova Light" panose="020B0304020202020204" pitchFamily="34" charset="0"/>
              </a:rPr>
              <a:pPr algn="ctr"/>
              <a:t>17</a:t>
            </a:fld>
            <a:endParaRPr lang="en-US" dirty="0">
              <a:latin typeface="Arial Nova Light" panose="020B0304020202020204" pitchFamily="34" charset="0"/>
            </a:endParaRPr>
          </a:p>
        </p:txBody>
      </p:sp>
      <p:sp>
        <p:nvSpPr>
          <p:cNvPr id="2" name="Title 1">
            <a:extLst>
              <a:ext uri="{FF2B5EF4-FFF2-40B4-BE49-F238E27FC236}">
                <a16:creationId xmlns:a16="http://schemas.microsoft.com/office/drawing/2014/main" id="{D3A234AF-FB8B-129D-C9A8-EFCAD2EEF5A2}"/>
              </a:ext>
            </a:extLst>
          </p:cNvPr>
          <p:cNvSpPr>
            <a:spLocks noGrp="1"/>
          </p:cNvSpPr>
          <p:nvPr>
            <p:ph type="title"/>
          </p:nvPr>
        </p:nvSpPr>
        <p:spPr>
          <a:xfrm>
            <a:off x="534353" y="535520"/>
            <a:ext cx="6703695" cy="536044"/>
          </a:xfrm>
        </p:spPr>
        <p:txBody>
          <a:bodyPr>
            <a:normAutofit/>
          </a:bodyPr>
          <a:lstStyle/>
          <a:p>
            <a:r>
              <a:rPr lang="en-US" sz="2400" b="1" dirty="0">
                <a:latin typeface="Arial Nova Light" panose="020B0304020202020204" pitchFamily="34" charset="0"/>
              </a:rPr>
              <a:t>7-2) </a:t>
            </a:r>
            <a:r>
              <a:rPr lang="en-US" sz="2400" b="1" dirty="0">
                <a:solidFill>
                  <a:srgbClr val="000000"/>
                </a:solidFill>
                <a:latin typeface="Arial Nova Light" panose="020B0304020202020204" pitchFamily="34" charset="0"/>
                <a:ea typeface="ヒラギノ角ゴ Pro W3"/>
                <a:cs typeface="Times New Roman" panose="02020603050405020304" pitchFamily="18" charset="0"/>
              </a:rPr>
              <a:t>Source Code Edits – C Files</a:t>
            </a:r>
            <a:endParaRPr lang="en-US" sz="2400" b="1" dirty="0">
              <a:latin typeface="Arial Nova Light" panose="020B0304020202020204" pitchFamily="34" charset="0"/>
            </a:endParaRPr>
          </a:p>
        </p:txBody>
      </p:sp>
      <p:pic>
        <p:nvPicPr>
          <p:cNvPr id="9" name="Picture 8">
            <a:extLst>
              <a:ext uri="{FF2B5EF4-FFF2-40B4-BE49-F238E27FC236}">
                <a16:creationId xmlns:a16="http://schemas.microsoft.com/office/drawing/2014/main" id="{3740C6B8-FC42-B3C2-26BD-B8210149871F}"/>
              </a:ext>
            </a:extLst>
          </p:cNvPr>
          <p:cNvPicPr>
            <a:picLocks noChangeAspect="1"/>
          </p:cNvPicPr>
          <p:nvPr/>
        </p:nvPicPr>
        <p:blipFill>
          <a:blip r:embed="rId3"/>
          <a:stretch>
            <a:fillRect/>
          </a:stretch>
        </p:blipFill>
        <p:spPr>
          <a:xfrm>
            <a:off x="1883678" y="1248665"/>
            <a:ext cx="4005043" cy="814879"/>
          </a:xfrm>
          <a:prstGeom prst="rect">
            <a:avLst/>
          </a:prstGeom>
          <a:ln w="12700">
            <a:solidFill>
              <a:schemeClr val="bg1">
                <a:lumMod val="50000"/>
              </a:schemeClr>
            </a:solidFill>
          </a:ln>
        </p:spPr>
      </p:pic>
      <p:pic>
        <p:nvPicPr>
          <p:cNvPr id="11" name="Picture 10">
            <a:extLst>
              <a:ext uri="{FF2B5EF4-FFF2-40B4-BE49-F238E27FC236}">
                <a16:creationId xmlns:a16="http://schemas.microsoft.com/office/drawing/2014/main" id="{D67B59C6-4CF2-9629-FC46-FEC4BCB1D913}"/>
              </a:ext>
            </a:extLst>
          </p:cNvPr>
          <p:cNvPicPr>
            <a:picLocks noChangeAspect="1"/>
          </p:cNvPicPr>
          <p:nvPr/>
        </p:nvPicPr>
        <p:blipFill>
          <a:blip r:embed="rId4"/>
          <a:stretch>
            <a:fillRect/>
          </a:stretch>
        </p:blipFill>
        <p:spPr>
          <a:xfrm>
            <a:off x="821406" y="2101032"/>
            <a:ext cx="6138369" cy="4721822"/>
          </a:xfrm>
          <a:prstGeom prst="rect">
            <a:avLst/>
          </a:prstGeom>
          <a:ln w="12700">
            <a:solidFill>
              <a:schemeClr val="bg1">
                <a:lumMod val="50000"/>
              </a:schemeClr>
            </a:solidFill>
          </a:ln>
        </p:spPr>
      </p:pic>
    </p:spTree>
    <p:extLst>
      <p:ext uri="{BB962C8B-B14F-4D97-AF65-F5344CB8AC3E}">
        <p14:creationId xmlns:p14="http://schemas.microsoft.com/office/powerpoint/2010/main" val="2110151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2">
            <a:hlinkClick r:id="rId2"/>
            <a:extLst>
              <a:ext uri="{FF2B5EF4-FFF2-40B4-BE49-F238E27FC236}">
                <a16:creationId xmlns:a16="http://schemas.microsoft.com/office/drawing/2014/main" id="{CF79F804-675B-4949-AC7E-A3CFD270D1E4}"/>
              </a:ext>
            </a:extLst>
          </p:cNvPr>
          <p:cNvSpPr txBox="1">
            <a:spLocks noChangeArrowheads="1"/>
          </p:cNvSpPr>
          <p:nvPr/>
        </p:nvSpPr>
        <p:spPr bwMode="auto">
          <a:xfrm>
            <a:off x="816532" y="2804770"/>
            <a:ext cx="6113621" cy="1095541"/>
          </a:xfrm>
          <a:prstGeom prst="rect">
            <a:avLst/>
          </a:prstGeom>
          <a:noFill/>
          <a:ln w="9525">
            <a:noFill/>
            <a:miter lim="800000"/>
            <a:headEnd/>
            <a:tailEnd/>
          </a:ln>
        </p:spPr>
        <p:txBody>
          <a:bodyPr rot="0" vert="horz" wrap="square" lIns="91440" tIns="45720" rIns="91440" bIns="45720" anchor="t" anchorCtr="0">
            <a:noAutofit/>
          </a:bodyPr>
          <a:lstStyle/>
          <a:p>
            <a:pPr marR="0" lvl="0">
              <a:lnSpc>
                <a:spcPct val="150000"/>
              </a:lnSpc>
              <a:spcBef>
                <a:spcPts val="0"/>
              </a:spcBef>
              <a:spcAft>
                <a:spcPts val="800"/>
              </a:spcAft>
            </a:pPr>
            <a:r>
              <a:rPr lang="en-US" sz="1200" dirty="0">
                <a:solidFill>
                  <a:srgbClr val="000000"/>
                </a:solidFill>
                <a:latin typeface="Arial Nova Light" panose="020B0304020202020204" pitchFamily="34" charset="0"/>
                <a:ea typeface="ヒラギノ角ゴ Pro W3"/>
                <a:cs typeface="Times New Roman" panose="02020603050405020304" pitchFamily="18" charset="0"/>
              </a:rPr>
              <a:t>Before building the toolchain, we need to create a destination directory where the output files will be stored. For my build, I chose to create the following destination:</a:t>
            </a:r>
          </a:p>
          <a:p>
            <a:pPr marR="0" lvl="0">
              <a:lnSpc>
                <a:spcPct val="150000"/>
              </a:lnSpc>
              <a:spcBef>
                <a:spcPts val="0"/>
              </a:spcBef>
              <a:spcAft>
                <a:spcPts val="800"/>
              </a:spcAft>
            </a:pPr>
            <a:r>
              <a:rPr lang="en-US" sz="1200" b="1" dirty="0">
                <a:solidFill>
                  <a:srgbClr val="000000"/>
                </a:solidFill>
                <a:latin typeface="Arial Nova Light" panose="020B0304020202020204" pitchFamily="34" charset="0"/>
                <a:ea typeface="ヒラギノ角ゴ Pro W3"/>
                <a:cs typeface="Times New Roman" panose="02020603050405020304" pitchFamily="18" charset="0"/>
              </a:rPr>
              <a:t>riscv-gnu-toolchain/build</a:t>
            </a:r>
          </a:p>
        </p:txBody>
      </p:sp>
      <p:sp>
        <p:nvSpPr>
          <p:cNvPr id="5" name="Rectangle: Rounded Corners 4">
            <a:extLst>
              <a:ext uri="{FF2B5EF4-FFF2-40B4-BE49-F238E27FC236}">
                <a16:creationId xmlns:a16="http://schemas.microsoft.com/office/drawing/2014/main" id="{00BA7798-31AA-4060-B78D-D1A44F15566B}"/>
              </a:ext>
            </a:extLst>
          </p:cNvPr>
          <p:cNvSpPr/>
          <p:nvPr/>
        </p:nvSpPr>
        <p:spPr>
          <a:xfrm>
            <a:off x="534353" y="2746680"/>
            <a:ext cx="6703694" cy="1153632"/>
          </a:xfrm>
          <a:prstGeom prst="roundRect">
            <a:avLst>
              <a:gd name="adj" fmla="val 2753"/>
            </a:avLst>
          </a:prstGeom>
          <a:noFill/>
          <a:ln w="571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12" name="Slide Number Placeholder 4">
            <a:extLst>
              <a:ext uri="{FF2B5EF4-FFF2-40B4-BE49-F238E27FC236}">
                <a16:creationId xmlns:a16="http://schemas.microsoft.com/office/drawing/2014/main" id="{13CE8A11-4B45-4AE4-8FAB-7689F1EE4C30}"/>
              </a:ext>
            </a:extLst>
          </p:cNvPr>
          <p:cNvSpPr>
            <a:spLocks noGrp="1"/>
          </p:cNvSpPr>
          <p:nvPr>
            <p:ph type="sldNum" sz="quarter" idx="12"/>
          </p:nvPr>
        </p:nvSpPr>
        <p:spPr>
          <a:xfrm>
            <a:off x="6839901" y="9533238"/>
            <a:ext cx="932497" cy="535517"/>
          </a:xfrm>
        </p:spPr>
        <p:txBody>
          <a:bodyPr/>
          <a:lstStyle/>
          <a:p>
            <a:pPr algn="ctr"/>
            <a:fld id="{0305EEF9-D4A2-4C7E-9CB9-80E7F15B3F81}" type="slidenum">
              <a:rPr lang="en-US" smtClean="0">
                <a:latin typeface="Arial Nova Light" panose="020B0304020202020204" pitchFamily="34" charset="0"/>
              </a:rPr>
              <a:pPr algn="ctr"/>
              <a:t>18</a:t>
            </a:fld>
            <a:endParaRPr lang="en-US" dirty="0">
              <a:latin typeface="Arial Nova Light" panose="020B0304020202020204" pitchFamily="34" charset="0"/>
            </a:endParaRPr>
          </a:p>
        </p:txBody>
      </p:sp>
      <p:sp>
        <p:nvSpPr>
          <p:cNvPr id="2" name="Title 1">
            <a:extLst>
              <a:ext uri="{FF2B5EF4-FFF2-40B4-BE49-F238E27FC236}">
                <a16:creationId xmlns:a16="http://schemas.microsoft.com/office/drawing/2014/main" id="{D3A234AF-FB8B-129D-C9A8-EFCAD2EEF5A2}"/>
              </a:ext>
            </a:extLst>
          </p:cNvPr>
          <p:cNvSpPr>
            <a:spLocks noGrp="1"/>
          </p:cNvSpPr>
          <p:nvPr>
            <p:ph type="title"/>
          </p:nvPr>
        </p:nvSpPr>
        <p:spPr>
          <a:xfrm>
            <a:off x="534353" y="535520"/>
            <a:ext cx="6703695" cy="536044"/>
          </a:xfrm>
        </p:spPr>
        <p:txBody>
          <a:bodyPr>
            <a:normAutofit/>
          </a:bodyPr>
          <a:lstStyle/>
          <a:p>
            <a:r>
              <a:rPr lang="en-US" sz="2400" b="1" dirty="0">
                <a:latin typeface="Arial Nova Light" panose="020B0304020202020204" pitchFamily="34" charset="0"/>
              </a:rPr>
              <a:t>8) </a:t>
            </a:r>
            <a:r>
              <a:rPr lang="en-US" sz="2400" b="1" dirty="0">
                <a:solidFill>
                  <a:srgbClr val="000000"/>
                </a:solidFill>
                <a:latin typeface="Arial Nova Light" panose="020B0304020202020204" pitchFamily="34" charset="0"/>
                <a:cs typeface="Times New Roman" panose="02020603050405020304" pitchFamily="18" charset="0"/>
              </a:rPr>
              <a:t>Building The Toolchain</a:t>
            </a:r>
            <a:endParaRPr lang="en-US" sz="2400" b="1" dirty="0">
              <a:latin typeface="Arial Nova Light" panose="020B0304020202020204" pitchFamily="34" charset="0"/>
            </a:endParaRPr>
          </a:p>
        </p:txBody>
      </p:sp>
      <p:pic>
        <p:nvPicPr>
          <p:cNvPr id="7" name="Picture 6">
            <a:extLst>
              <a:ext uri="{FF2B5EF4-FFF2-40B4-BE49-F238E27FC236}">
                <a16:creationId xmlns:a16="http://schemas.microsoft.com/office/drawing/2014/main" id="{03C0D68E-81CF-8071-9B96-D77E8855713E}"/>
              </a:ext>
            </a:extLst>
          </p:cNvPr>
          <p:cNvPicPr>
            <a:picLocks noChangeAspect="1"/>
          </p:cNvPicPr>
          <p:nvPr/>
        </p:nvPicPr>
        <p:blipFill>
          <a:blip r:embed="rId3"/>
          <a:stretch>
            <a:fillRect/>
          </a:stretch>
        </p:blipFill>
        <p:spPr>
          <a:xfrm>
            <a:off x="534353" y="1248664"/>
            <a:ext cx="6708568" cy="1160997"/>
          </a:xfrm>
          <a:prstGeom prst="rect">
            <a:avLst/>
          </a:prstGeom>
          <a:ln w="12700">
            <a:solidFill>
              <a:schemeClr val="bg1">
                <a:lumMod val="50000"/>
              </a:schemeClr>
            </a:solidFill>
          </a:ln>
        </p:spPr>
      </p:pic>
    </p:spTree>
    <p:extLst>
      <p:ext uri="{BB962C8B-B14F-4D97-AF65-F5344CB8AC3E}">
        <p14:creationId xmlns:p14="http://schemas.microsoft.com/office/powerpoint/2010/main" val="14154926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620A0A5F-B234-B361-5856-BD25E5DEBF6E}"/>
              </a:ext>
            </a:extLst>
          </p:cNvPr>
          <p:cNvPicPr>
            <a:picLocks noChangeAspect="1"/>
          </p:cNvPicPr>
          <p:nvPr/>
        </p:nvPicPr>
        <p:blipFill>
          <a:blip r:embed="rId2"/>
          <a:stretch>
            <a:fillRect/>
          </a:stretch>
        </p:blipFill>
        <p:spPr>
          <a:xfrm>
            <a:off x="534353" y="1248666"/>
            <a:ext cx="6698820" cy="2042808"/>
          </a:xfrm>
          <a:prstGeom prst="rect">
            <a:avLst/>
          </a:prstGeom>
          <a:ln w="12700">
            <a:solidFill>
              <a:schemeClr val="bg1">
                <a:lumMod val="50000"/>
              </a:schemeClr>
            </a:solidFill>
          </a:ln>
        </p:spPr>
      </p:pic>
      <p:sp>
        <p:nvSpPr>
          <p:cNvPr id="8" name="Text Box 2">
            <a:hlinkClick r:id="rId3"/>
            <a:extLst>
              <a:ext uri="{FF2B5EF4-FFF2-40B4-BE49-F238E27FC236}">
                <a16:creationId xmlns:a16="http://schemas.microsoft.com/office/drawing/2014/main" id="{CF79F804-675B-4949-AC7E-A3CFD270D1E4}"/>
              </a:ext>
            </a:extLst>
          </p:cNvPr>
          <p:cNvSpPr txBox="1">
            <a:spLocks noChangeArrowheads="1"/>
          </p:cNvSpPr>
          <p:nvPr/>
        </p:nvSpPr>
        <p:spPr bwMode="auto">
          <a:xfrm>
            <a:off x="811658" y="3696593"/>
            <a:ext cx="6113621" cy="2755007"/>
          </a:xfrm>
          <a:prstGeom prst="rect">
            <a:avLst/>
          </a:prstGeom>
          <a:noFill/>
          <a:ln w="9525">
            <a:noFill/>
            <a:miter lim="800000"/>
            <a:headEnd/>
            <a:tailEnd/>
          </a:ln>
        </p:spPr>
        <p:txBody>
          <a:bodyPr rot="0" vert="horz" wrap="square" lIns="91440" tIns="45720" rIns="91440" bIns="45720" anchor="t" anchorCtr="0">
            <a:noAutofit/>
          </a:bodyPr>
          <a:lstStyle/>
          <a:p>
            <a:pPr marR="0" lvl="0">
              <a:lnSpc>
                <a:spcPct val="150000"/>
              </a:lnSpc>
              <a:spcBef>
                <a:spcPts val="0"/>
              </a:spcBef>
              <a:spcAft>
                <a:spcPts val="800"/>
              </a:spcAft>
            </a:pPr>
            <a:r>
              <a:rPr lang="en-US" sz="1200" dirty="0">
                <a:solidFill>
                  <a:srgbClr val="000000"/>
                </a:solidFill>
                <a:latin typeface="Arial Nova Light" panose="020B0304020202020204" pitchFamily="34" charset="0"/>
                <a:ea typeface="ヒラギノ角ゴ Pro W3"/>
                <a:cs typeface="Times New Roman" panose="02020603050405020304" pitchFamily="18" charset="0"/>
              </a:rPr>
              <a:t>Navigate to the </a:t>
            </a:r>
            <a:r>
              <a:rPr lang="en-US" sz="1200" b="1" dirty="0">
                <a:solidFill>
                  <a:srgbClr val="000000"/>
                </a:solidFill>
                <a:latin typeface="Arial Nova Light" panose="020B0304020202020204" pitchFamily="34" charset="0"/>
                <a:ea typeface="ヒラギノ角ゴ Pro W3"/>
                <a:cs typeface="Times New Roman" panose="02020603050405020304" pitchFamily="18" charset="0"/>
              </a:rPr>
              <a:t>riscv-gnu-toolchain</a:t>
            </a:r>
            <a:r>
              <a:rPr lang="en-US" sz="1200" dirty="0">
                <a:solidFill>
                  <a:srgbClr val="000000"/>
                </a:solidFill>
                <a:latin typeface="Arial Nova Light" panose="020B0304020202020204" pitchFamily="34" charset="0"/>
                <a:ea typeface="ヒラギノ角ゴ Pro W3"/>
                <a:cs typeface="Times New Roman" panose="02020603050405020304" pitchFamily="18" charset="0"/>
              </a:rPr>
              <a:t> directory and run the following command:</a:t>
            </a:r>
          </a:p>
          <a:p>
            <a:pPr>
              <a:lnSpc>
                <a:spcPct val="150000"/>
              </a:lnSpc>
              <a:spcAft>
                <a:spcPts val="800"/>
              </a:spcAft>
            </a:pPr>
            <a:r>
              <a:rPr lang="en-US" sz="1200" dirty="0">
                <a:solidFill>
                  <a:srgbClr val="00B0F0"/>
                </a:solidFill>
                <a:latin typeface="Arial Nova Light" panose="020B0304020202020204" pitchFamily="34" charset="0"/>
                <a:ea typeface="ヒラギノ角ゴ Pro W3"/>
                <a:cs typeface="Times New Roman" panose="02020603050405020304" pitchFamily="18" charset="0"/>
              </a:rPr>
              <a:t>./configure --prefix=&lt;build_directory&gt; --with-arch=rv32i --with-abi=ilp32</a:t>
            </a:r>
          </a:p>
          <a:p>
            <a:pPr>
              <a:lnSpc>
                <a:spcPct val="150000"/>
              </a:lnSpc>
              <a:spcAft>
                <a:spcPts val="800"/>
              </a:spcAft>
            </a:pPr>
            <a:r>
              <a:rPr lang="en-US" sz="1200" dirty="0">
                <a:latin typeface="Arial Nova Light" panose="020B0304020202020204" pitchFamily="34" charset="0"/>
                <a:ea typeface="ヒラギノ角ゴ Pro W3"/>
                <a:cs typeface="Times New Roman" panose="02020603050405020304" pitchFamily="18" charset="0"/>
              </a:rPr>
              <a:t>Replace </a:t>
            </a:r>
            <a:r>
              <a:rPr lang="en-US" sz="1200" dirty="0">
                <a:solidFill>
                  <a:srgbClr val="00B0F0"/>
                </a:solidFill>
                <a:latin typeface="Arial Nova Light" panose="020B0304020202020204" pitchFamily="34" charset="0"/>
                <a:ea typeface="ヒラギノ角ゴ Pro W3"/>
                <a:cs typeface="Times New Roman" panose="02020603050405020304" pitchFamily="18" charset="0"/>
              </a:rPr>
              <a:t>&lt;build_directory&gt;</a:t>
            </a:r>
            <a:r>
              <a:rPr lang="en-US" sz="1200" dirty="0">
                <a:latin typeface="Arial Nova Light" panose="020B0304020202020204" pitchFamily="34" charset="0"/>
                <a:ea typeface="ヒラギノ角ゴ Pro W3"/>
                <a:cs typeface="Times New Roman" panose="02020603050405020304" pitchFamily="18" charset="0"/>
              </a:rPr>
              <a:t> with the absolute path to the build directory you chose.</a:t>
            </a:r>
          </a:p>
          <a:p>
            <a:pPr>
              <a:lnSpc>
                <a:spcPct val="150000"/>
              </a:lnSpc>
              <a:spcAft>
                <a:spcPts val="800"/>
              </a:spcAft>
            </a:pPr>
            <a:r>
              <a:rPr lang="en-US" sz="1200" dirty="0">
                <a:latin typeface="Arial Nova Light" panose="020B0304020202020204" pitchFamily="34" charset="0"/>
                <a:ea typeface="ヒラギノ角ゴ Pro W3"/>
                <a:cs typeface="Times New Roman" panose="02020603050405020304" pitchFamily="18" charset="0"/>
              </a:rPr>
              <a:t>The </a:t>
            </a:r>
            <a:r>
              <a:rPr lang="en-US" sz="1200" dirty="0">
                <a:solidFill>
                  <a:srgbClr val="00B0F0"/>
                </a:solidFill>
                <a:latin typeface="Arial Nova Light" panose="020B0304020202020204" pitchFamily="34" charset="0"/>
                <a:ea typeface="ヒラギノ角ゴ Pro W3"/>
                <a:cs typeface="Times New Roman" panose="02020603050405020304" pitchFamily="18" charset="0"/>
              </a:rPr>
              <a:t>--with-arch</a:t>
            </a:r>
            <a:r>
              <a:rPr lang="en-US" sz="1200" dirty="0">
                <a:latin typeface="Arial Nova Light" panose="020B0304020202020204" pitchFamily="34" charset="0"/>
                <a:ea typeface="ヒラギノ角ゴ Pro W3"/>
                <a:cs typeface="Times New Roman" panose="02020603050405020304" pitchFamily="18" charset="0"/>
              </a:rPr>
              <a:t> and </a:t>
            </a:r>
            <a:r>
              <a:rPr lang="en-US" sz="1200" dirty="0">
                <a:solidFill>
                  <a:srgbClr val="00B0F0"/>
                </a:solidFill>
                <a:latin typeface="Arial Nova Light" panose="020B0304020202020204" pitchFamily="34" charset="0"/>
                <a:ea typeface="ヒラギノ角ゴ Pro W3"/>
                <a:cs typeface="Times New Roman" panose="02020603050405020304" pitchFamily="18" charset="0"/>
              </a:rPr>
              <a:t>--with-abi</a:t>
            </a:r>
            <a:r>
              <a:rPr lang="en-US" sz="1200" dirty="0">
                <a:latin typeface="Arial Nova Light" panose="020B0304020202020204" pitchFamily="34" charset="0"/>
                <a:ea typeface="ヒラギノ角ゴ Pro W3"/>
                <a:cs typeface="Times New Roman" panose="02020603050405020304" pitchFamily="18" charset="0"/>
              </a:rPr>
              <a:t> flags have default values that the toolchain will build to if not specified. For this build, we only want the toolchain to build for the RV32I ISA, so we pass the flags pictured above. For different architectures, these flags will need to be modified.</a:t>
            </a:r>
          </a:p>
          <a:p>
            <a:pPr>
              <a:lnSpc>
                <a:spcPct val="150000"/>
              </a:lnSpc>
              <a:spcAft>
                <a:spcPts val="800"/>
              </a:spcAft>
            </a:pPr>
            <a:r>
              <a:rPr lang="en-US" sz="1200" dirty="0">
                <a:latin typeface="Arial Nova Light" panose="020B0304020202020204" pitchFamily="34" charset="0"/>
                <a:ea typeface="ヒラギノ角ゴ Pro W3"/>
                <a:cs typeface="Times New Roman" panose="02020603050405020304" pitchFamily="18" charset="0"/>
              </a:rPr>
              <a:t>The </a:t>
            </a:r>
            <a:r>
              <a:rPr lang="en-US" sz="1200" dirty="0">
                <a:latin typeface="Arial Nova Light" panose="020B0304020202020204" pitchFamily="34" charset="0"/>
                <a:ea typeface="ヒラギノ角ゴ Pro W3"/>
                <a:cs typeface="Times New Roman" panose="02020603050405020304" pitchFamily="18" charset="0"/>
                <a:hlinkClick r:id="rId4"/>
              </a:rPr>
              <a:t>RISC-V Toolchain Repository</a:t>
            </a:r>
            <a:r>
              <a:rPr lang="en-US" sz="1200" dirty="0">
                <a:latin typeface="Arial Nova Light" panose="020B0304020202020204" pitchFamily="34" charset="0"/>
                <a:ea typeface="ヒラギノ角ゴ Pro W3"/>
                <a:cs typeface="Times New Roman" panose="02020603050405020304" pitchFamily="18" charset="0"/>
              </a:rPr>
              <a:t> explains these flags further.</a:t>
            </a:r>
          </a:p>
        </p:txBody>
      </p:sp>
      <p:sp>
        <p:nvSpPr>
          <p:cNvPr id="5" name="Rectangle: Rounded Corners 4">
            <a:extLst>
              <a:ext uri="{FF2B5EF4-FFF2-40B4-BE49-F238E27FC236}">
                <a16:creationId xmlns:a16="http://schemas.microsoft.com/office/drawing/2014/main" id="{00BA7798-31AA-4060-B78D-D1A44F15566B}"/>
              </a:ext>
            </a:extLst>
          </p:cNvPr>
          <p:cNvSpPr/>
          <p:nvPr/>
        </p:nvSpPr>
        <p:spPr>
          <a:xfrm>
            <a:off x="529479" y="3638503"/>
            <a:ext cx="6703694" cy="2813098"/>
          </a:xfrm>
          <a:prstGeom prst="roundRect">
            <a:avLst>
              <a:gd name="adj" fmla="val 2753"/>
            </a:avLst>
          </a:prstGeom>
          <a:noFill/>
          <a:ln w="571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12" name="Slide Number Placeholder 4">
            <a:extLst>
              <a:ext uri="{FF2B5EF4-FFF2-40B4-BE49-F238E27FC236}">
                <a16:creationId xmlns:a16="http://schemas.microsoft.com/office/drawing/2014/main" id="{13CE8A11-4B45-4AE4-8FAB-7689F1EE4C30}"/>
              </a:ext>
            </a:extLst>
          </p:cNvPr>
          <p:cNvSpPr>
            <a:spLocks noGrp="1"/>
          </p:cNvSpPr>
          <p:nvPr>
            <p:ph type="sldNum" sz="quarter" idx="12"/>
          </p:nvPr>
        </p:nvSpPr>
        <p:spPr>
          <a:xfrm>
            <a:off x="6839901" y="9533238"/>
            <a:ext cx="932497" cy="535517"/>
          </a:xfrm>
        </p:spPr>
        <p:txBody>
          <a:bodyPr/>
          <a:lstStyle/>
          <a:p>
            <a:pPr algn="ctr"/>
            <a:fld id="{0305EEF9-D4A2-4C7E-9CB9-80E7F15B3F81}" type="slidenum">
              <a:rPr lang="en-US" smtClean="0">
                <a:latin typeface="Arial Nova Light" panose="020B0304020202020204" pitchFamily="34" charset="0"/>
              </a:rPr>
              <a:pPr algn="ctr"/>
              <a:t>19</a:t>
            </a:fld>
            <a:endParaRPr lang="en-US" dirty="0">
              <a:latin typeface="Arial Nova Light" panose="020B0304020202020204" pitchFamily="34" charset="0"/>
            </a:endParaRPr>
          </a:p>
        </p:txBody>
      </p:sp>
      <p:sp>
        <p:nvSpPr>
          <p:cNvPr id="2" name="Title 1">
            <a:extLst>
              <a:ext uri="{FF2B5EF4-FFF2-40B4-BE49-F238E27FC236}">
                <a16:creationId xmlns:a16="http://schemas.microsoft.com/office/drawing/2014/main" id="{D3A234AF-FB8B-129D-C9A8-EFCAD2EEF5A2}"/>
              </a:ext>
            </a:extLst>
          </p:cNvPr>
          <p:cNvSpPr>
            <a:spLocks noGrp="1"/>
          </p:cNvSpPr>
          <p:nvPr>
            <p:ph type="title"/>
          </p:nvPr>
        </p:nvSpPr>
        <p:spPr>
          <a:xfrm>
            <a:off x="534353" y="535520"/>
            <a:ext cx="6703695" cy="536044"/>
          </a:xfrm>
        </p:spPr>
        <p:txBody>
          <a:bodyPr>
            <a:normAutofit/>
          </a:bodyPr>
          <a:lstStyle/>
          <a:p>
            <a:r>
              <a:rPr lang="en-US" sz="2400" b="1" dirty="0">
                <a:latin typeface="Arial Nova Light" panose="020B0304020202020204" pitchFamily="34" charset="0"/>
              </a:rPr>
              <a:t>8) </a:t>
            </a:r>
            <a:r>
              <a:rPr lang="en-US" sz="2400" b="1" dirty="0">
                <a:solidFill>
                  <a:srgbClr val="000000"/>
                </a:solidFill>
                <a:latin typeface="Arial Nova Light" panose="020B0304020202020204" pitchFamily="34" charset="0"/>
                <a:cs typeface="Times New Roman" panose="02020603050405020304" pitchFamily="18" charset="0"/>
              </a:rPr>
              <a:t>Building The Toolchain</a:t>
            </a:r>
            <a:endParaRPr lang="en-US" sz="2400" b="1" dirty="0">
              <a:latin typeface="Arial Nova Light" panose="020B0304020202020204" pitchFamily="34" charset="0"/>
            </a:endParaRPr>
          </a:p>
        </p:txBody>
      </p:sp>
    </p:spTree>
    <p:extLst>
      <p:ext uri="{BB962C8B-B14F-4D97-AF65-F5344CB8AC3E}">
        <p14:creationId xmlns:p14="http://schemas.microsoft.com/office/powerpoint/2010/main" val="18582927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2">
            <a:hlinkClick r:id="rId2"/>
            <a:extLst>
              <a:ext uri="{FF2B5EF4-FFF2-40B4-BE49-F238E27FC236}">
                <a16:creationId xmlns:a16="http://schemas.microsoft.com/office/drawing/2014/main" id="{CF79F804-675B-4949-AC7E-A3CFD270D1E4}"/>
              </a:ext>
            </a:extLst>
          </p:cNvPr>
          <p:cNvSpPr txBox="1">
            <a:spLocks noChangeArrowheads="1"/>
          </p:cNvSpPr>
          <p:nvPr/>
        </p:nvSpPr>
        <p:spPr bwMode="auto">
          <a:xfrm>
            <a:off x="829389" y="1470454"/>
            <a:ext cx="6113621" cy="4574746"/>
          </a:xfrm>
          <a:prstGeom prst="rect">
            <a:avLst/>
          </a:prstGeom>
          <a:noFill/>
          <a:ln w="9525">
            <a:noFill/>
            <a:miter lim="800000"/>
            <a:headEnd/>
            <a:tailEnd/>
          </a:ln>
        </p:spPr>
        <p:txBody>
          <a:bodyPr rot="0" vert="horz" wrap="square" lIns="91440" tIns="45720" rIns="91440" bIns="45720" anchor="t" anchorCtr="0">
            <a:noAutofit/>
          </a:bodyPr>
          <a:lstStyle/>
          <a:p>
            <a:pPr marR="0" lvl="0">
              <a:lnSpc>
                <a:spcPct val="150000"/>
              </a:lnSpc>
              <a:spcBef>
                <a:spcPts val="0"/>
              </a:spcBef>
              <a:spcAft>
                <a:spcPts val="800"/>
              </a:spcAft>
            </a:pPr>
            <a:r>
              <a:rPr lang="en-US" sz="1200" b="1" u="sng" dirty="0">
                <a:solidFill>
                  <a:srgbClr val="000000"/>
                </a:solidFill>
                <a:latin typeface="Arial Nova Light" panose="020B0304020202020204" pitchFamily="34" charset="0"/>
                <a:ea typeface="ヒラギノ角ゴ Pro W3"/>
                <a:cs typeface="Times New Roman" panose="02020603050405020304" pitchFamily="18" charset="0"/>
              </a:rPr>
              <a:t>Chapter#	Description							Page#	</a:t>
            </a:r>
          </a:p>
          <a:p>
            <a:pPr marR="0" lvl="0">
              <a:lnSpc>
                <a:spcPct val="150000"/>
              </a:lnSpc>
              <a:spcBef>
                <a:spcPts val="0"/>
              </a:spcBef>
              <a:spcAft>
                <a:spcPts val="800"/>
              </a:spcAft>
            </a:pPr>
            <a:r>
              <a:rPr lang="en-US" sz="1200" dirty="0">
                <a:solidFill>
                  <a:srgbClr val="000000"/>
                </a:solidFill>
                <a:latin typeface="Arial Nova Light" panose="020B0304020202020204" pitchFamily="34" charset="0"/>
                <a:ea typeface="ヒラギノ角ゴ Pro W3"/>
                <a:cs typeface="Times New Roman" panose="02020603050405020304" pitchFamily="18" charset="0"/>
              </a:rPr>
              <a:t>1		Summary…………………………………………………..	3</a:t>
            </a:r>
          </a:p>
          <a:p>
            <a:pPr marR="0" lvl="0">
              <a:lnSpc>
                <a:spcPct val="150000"/>
              </a:lnSpc>
              <a:spcBef>
                <a:spcPts val="0"/>
              </a:spcBef>
              <a:spcAft>
                <a:spcPts val="800"/>
              </a:spcAft>
            </a:pPr>
            <a:r>
              <a:rPr lang="en-US" sz="1200" dirty="0">
                <a:solidFill>
                  <a:srgbClr val="000000"/>
                </a:solidFill>
                <a:latin typeface="Arial Nova Light" panose="020B0304020202020204" pitchFamily="34" charset="0"/>
                <a:ea typeface="ヒラギノ角ゴ Pro W3"/>
                <a:cs typeface="Times New Roman" panose="02020603050405020304" pitchFamily="18" charset="0"/>
              </a:rPr>
              <a:t>2		Links, Resources………………………………………….	4</a:t>
            </a:r>
          </a:p>
          <a:p>
            <a:pPr marR="0" lvl="0">
              <a:lnSpc>
                <a:spcPct val="150000"/>
              </a:lnSpc>
              <a:spcBef>
                <a:spcPts val="0"/>
              </a:spcBef>
              <a:spcAft>
                <a:spcPts val="800"/>
              </a:spcAft>
            </a:pPr>
            <a:r>
              <a:rPr lang="en-US" sz="1200" dirty="0">
                <a:solidFill>
                  <a:srgbClr val="000000"/>
                </a:solidFill>
                <a:latin typeface="Arial Nova Light" panose="020B0304020202020204" pitchFamily="34" charset="0"/>
                <a:ea typeface="ヒラギノ角ゴ Pro W3"/>
                <a:cs typeface="Times New Roman" panose="02020603050405020304" pitchFamily="18" charset="0"/>
              </a:rPr>
              <a:t>3		Configuring The Virtual Machine…………………………	5</a:t>
            </a:r>
          </a:p>
          <a:p>
            <a:pPr marR="0" lvl="0">
              <a:lnSpc>
                <a:spcPct val="150000"/>
              </a:lnSpc>
              <a:spcBef>
                <a:spcPts val="0"/>
              </a:spcBef>
              <a:spcAft>
                <a:spcPts val="800"/>
              </a:spcAft>
            </a:pPr>
            <a:r>
              <a:rPr lang="en-US" sz="1200" dirty="0">
                <a:solidFill>
                  <a:srgbClr val="000000"/>
                </a:solidFill>
                <a:latin typeface="Arial Nova Light" panose="020B0304020202020204" pitchFamily="34" charset="0"/>
                <a:ea typeface="ヒラギノ角ゴ Pro W3"/>
                <a:cs typeface="Times New Roman" panose="02020603050405020304" pitchFamily="18" charset="0"/>
              </a:rPr>
              <a:t>4		Downloading The RISC-V Toolchain……………………..	6</a:t>
            </a:r>
          </a:p>
          <a:p>
            <a:pPr marR="0" lvl="0">
              <a:lnSpc>
                <a:spcPct val="150000"/>
              </a:lnSpc>
              <a:spcBef>
                <a:spcPts val="0"/>
              </a:spcBef>
              <a:spcAft>
                <a:spcPts val="800"/>
              </a:spcAft>
            </a:pPr>
            <a:r>
              <a:rPr lang="en-US" sz="1200" dirty="0">
                <a:solidFill>
                  <a:srgbClr val="000000"/>
                </a:solidFill>
                <a:latin typeface="Arial Nova Light" panose="020B0304020202020204" pitchFamily="34" charset="0"/>
                <a:ea typeface="ヒラギノ角ゴ Pro W3"/>
                <a:cs typeface="Times New Roman" panose="02020603050405020304" pitchFamily="18" charset="0"/>
              </a:rPr>
              <a:t>5		Downloading Additional Packages……………………….	7</a:t>
            </a:r>
          </a:p>
          <a:p>
            <a:pPr marR="0" lvl="0">
              <a:lnSpc>
                <a:spcPct val="150000"/>
              </a:lnSpc>
              <a:spcBef>
                <a:spcPts val="0"/>
              </a:spcBef>
              <a:spcAft>
                <a:spcPts val="800"/>
              </a:spcAft>
            </a:pPr>
            <a:r>
              <a:rPr lang="en-US" sz="1200" dirty="0">
                <a:solidFill>
                  <a:srgbClr val="000000"/>
                </a:solidFill>
                <a:latin typeface="Arial Nova Light" panose="020B0304020202020204" pitchFamily="34" charset="0"/>
                <a:ea typeface="ヒラギノ角ゴ Pro W3"/>
                <a:cs typeface="Times New Roman" panose="02020603050405020304" pitchFamily="18" charset="0"/>
              </a:rPr>
              <a:t>6		Designing A Custom Instruction………………………….	8</a:t>
            </a:r>
          </a:p>
          <a:p>
            <a:pPr marR="0" lvl="0">
              <a:lnSpc>
                <a:spcPct val="150000"/>
              </a:lnSpc>
              <a:spcBef>
                <a:spcPts val="0"/>
              </a:spcBef>
              <a:spcAft>
                <a:spcPts val="800"/>
              </a:spcAft>
            </a:pPr>
            <a:r>
              <a:rPr lang="en-US" sz="1200" dirty="0">
                <a:solidFill>
                  <a:srgbClr val="000000"/>
                </a:solidFill>
                <a:latin typeface="Arial Nova Light" panose="020B0304020202020204" pitchFamily="34" charset="0"/>
                <a:ea typeface="ヒラギノ角ゴ Pro W3"/>
                <a:cs typeface="Times New Roman" panose="02020603050405020304" pitchFamily="18" charset="0"/>
              </a:rPr>
              <a:t>7		Source Code Edits……………………………….............	9</a:t>
            </a:r>
          </a:p>
          <a:p>
            <a:pPr marR="0" lvl="0">
              <a:lnSpc>
                <a:spcPct val="150000"/>
              </a:lnSpc>
              <a:spcBef>
                <a:spcPts val="0"/>
              </a:spcBef>
              <a:spcAft>
                <a:spcPts val="800"/>
              </a:spcAft>
            </a:pPr>
            <a:r>
              <a:rPr lang="en-US" sz="1200" dirty="0">
                <a:solidFill>
                  <a:srgbClr val="000000"/>
                </a:solidFill>
                <a:latin typeface="Arial Nova Light" panose="020B0304020202020204" pitchFamily="34" charset="0"/>
                <a:ea typeface="ヒラギノ角ゴ Pro W3"/>
                <a:cs typeface="Times New Roman" panose="02020603050405020304" pitchFamily="18" charset="0"/>
              </a:rPr>
              <a:t>7-1			Header Files……………………………………….	10</a:t>
            </a:r>
          </a:p>
          <a:p>
            <a:pPr marR="0" lvl="0">
              <a:lnSpc>
                <a:spcPct val="150000"/>
              </a:lnSpc>
              <a:spcBef>
                <a:spcPts val="0"/>
              </a:spcBef>
              <a:spcAft>
                <a:spcPts val="800"/>
              </a:spcAft>
            </a:pPr>
            <a:r>
              <a:rPr lang="en-US" sz="1200" dirty="0">
                <a:solidFill>
                  <a:srgbClr val="000000"/>
                </a:solidFill>
                <a:latin typeface="Arial Nova Light" panose="020B0304020202020204" pitchFamily="34" charset="0"/>
                <a:ea typeface="ヒラギノ角ゴ Pro W3"/>
                <a:cs typeface="Times New Roman" panose="02020603050405020304" pitchFamily="18" charset="0"/>
              </a:rPr>
              <a:t>7-2			C Files	……………………………………………..	14</a:t>
            </a:r>
          </a:p>
          <a:p>
            <a:pPr marR="0" lvl="0">
              <a:lnSpc>
                <a:spcPct val="150000"/>
              </a:lnSpc>
              <a:spcBef>
                <a:spcPts val="0"/>
              </a:spcBef>
              <a:spcAft>
                <a:spcPts val="800"/>
              </a:spcAft>
            </a:pPr>
            <a:r>
              <a:rPr lang="en-US" sz="1200" dirty="0">
                <a:solidFill>
                  <a:srgbClr val="000000"/>
                </a:solidFill>
                <a:latin typeface="Arial Nova Light" panose="020B0304020202020204" pitchFamily="34" charset="0"/>
                <a:ea typeface="ヒラギノ角ゴ Pro W3"/>
                <a:cs typeface="Times New Roman" panose="02020603050405020304" pitchFamily="18" charset="0"/>
              </a:rPr>
              <a:t>8		Building The Toolchain……………………………………	18</a:t>
            </a:r>
          </a:p>
          <a:p>
            <a:pPr marR="0" lvl="0">
              <a:lnSpc>
                <a:spcPct val="150000"/>
              </a:lnSpc>
              <a:spcBef>
                <a:spcPts val="0"/>
              </a:spcBef>
              <a:spcAft>
                <a:spcPts val="800"/>
              </a:spcAft>
            </a:pPr>
            <a:r>
              <a:rPr lang="en-US" sz="1200" dirty="0">
                <a:solidFill>
                  <a:srgbClr val="000000"/>
                </a:solidFill>
                <a:latin typeface="Arial Nova Light" panose="020B0304020202020204" pitchFamily="34" charset="0"/>
                <a:ea typeface="ヒラギノ角ゴ Pro W3"/>
                <a:cs typeface="Times New Roman" panose="02020603050405020304" pitchFamily="18" charset="0"/>
              </a:rPr>
              <a:t>9		Compiling A Test Program……………………………….	22</a:t>
            </a:r>
          </a:p>
        </p:txBody>
      </p:sp>
      <p:sp>
        <p:nvSpPr>
          <p:cNvPr id="5" name="Rectangle: Rounded Corners 4">
            <a:extLst>
              <a:ext uri="{FF2B5EF4-FFF2-40B4-BE49-F238E27FC236}">
                <a16:creationId xmlns:a16="http://schemas.microsoft.com/office/drawing/2014/main" id="{00BA7798-31AA-4060-B78D-D1A44F15566B}"/>
              </a:ext>
            </a:extLst>
          </p:cNvPr>
          <p:cNvSpPr/>
          <p:nvPr/>
        </p:nvSpPr>
        <p:spPr>
          <a:xfrm>
            <a:off x="540781" y="1248666"/>
            <a:ext cx="6703694" cy="4796534"/>
          </a:xfrm>
          <a:prstGeom prst="roundRect">
            <a:avLst>
              <a:gd name="adj" fmla="val 2753"/>
            </a:avLst>
          </a:prstGeom>
          <a:noFill/>
          <a:ln w="571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12" name="Slide Number Placeholder 4">
            <a:extLst>
              <a:ext uri="{FF2B5EF4-FFF2-40B4-BE49-F238E27FC236}">
                <a16:creationId xmlns:a16="http://schemas.microsoft.com/office/drawing/2014/main" id="{13CE8A11-4B45-4AE4-8FAB-7689F1EE4C30}"/>
              </a:ext>
            </a:extLst>
          </p:cNvPr>
          <p:cNvSpPr>
            <a:spLocks noGrp="1"/>
          </p:cNvSpPr>
          <p:nvPr>
            <p:ph type="sldNum" sz="quarter" idx="12"/>
          </p:nvPr>
        </p:nvSpPr>
        <p:spPr>
          <a:xfrm>
            <a:off x="6839901" y="9533238"/>
            <a:ext cx="932497" cy="535517"/>
          </a:xfrm>
        </p:spPr>
        <p:txBody>
          <a:bodyPr/>
          <a:lstStyle/>
          <a:p>
            <a:pPr algn="ctr"/>
            <a:fld id="{0305EEF9-D4A2-4C7E-9CB9-80E7F15B3F81}" type="slidenum">
              <a:rPr lang="en-US" smtClean="0">
                <a:latin typeface="Arial Nova Light" panose="020B0304020202020204" pitchFamily="34" charset="0"/>
              </a:rPr>
              <a:pPr algn="ctr"/>
              <a:t>2</a:t>
            </a:fld>
            <a:endParaRPr lang="en-US" dirty="0">
              <a:latin typeface="Arial Nova Light" panose="020B0304020202020204" pitchFamily="34" charset="0"/>
            </a:endParaRPr>
          </a:p>
        </p:txBody>
      </p:sp>
      <p:sp>
        <p:nvSpPr>
          <p:cNvPr id="2" name="Title 1">
            <a:extLst>
              <a:ext uri="{FF2B5EF4-FFF2-40B4-BE49-F238E27FC236}">
                <a16:creationId xmlns:a16="http://schemas.microsoft.com/office/drawing/2014/main" id="{5F4D2EEB-FA15-643D-50E2-B3F41898355C}"/>
              </a:ext>
            </a:extLst>
          </p:cNvPr>
          <p:cNvSpPr>
            <a:spLocks noGrp="1"/>
          </p:cNvSpPr>
          <p:nvPr>
            <p:ph type="title"/>
          </p:nvPr>
        </p:nvSpPr>
        <p:spPr>
          <a:xfrm>
            <a:off x="534353" y="535520"/>
            <a:ext cx="6703695" cy="536044"/>
          </a:xfrm>
        </p:spPr>
        <p:txBody>
          <a:bodyPr>
            <a:normAutofit/>
          </a:bodyPr>
          <a:lstStyle/>
          <a:p>
            <a:r>
              <a:rPr lang="en-US" sz="2400" b="1" dirty="0">
                <a:latin typeface="Arial Nova Light" panose="020B0304020202020204" pitchFamily="34" charset="0"/>
              </a:rPr>
              <a:t>Contents</a:t>
            </a:r>
          </a:p>
        </p:txBody>
      </p:sp>
    </p:spTree>
    <p:extLst>
      <p:ext uri="{BB962C8B-B14F-4D97-AF65-F5344CB8AC3E}">
        <p14:creationId xmlns:p14="http://schemas.microsoft.com/office/powerpoint/2010/main" val="36540014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2">
            <a:hlinkClick r:id="rId2"/>
            <a:extLst>
              <a:ext uri="{FF2B5EF4-FFF2-40B4-BE49-F238E27FC236}">
                <a16:creationId xmlns:a16="http://schemas.microsoft.com/office/drawing/2014/main" id="{CF79F804-675B-4949-AC7E-A3CFD270D1E4}"/>
              </a:ext>
            </a:extLst>
          </p:cNvPr>
          <p:cNvSpPr txBox="1">
            <a:spLocks noChangeArrowheads="1"/>
          </p:cNvSpPr>
          <p:nvPr/>
        </p:nvSpPr>
        <p:spPr bwMode="auto">
          <a:xfrm>
            <a:off x="821406" y="3208912"/>
            <a:ext cx="6113621" cy="2362156"/>
          </a:xfrm>
          <a:prstGeom prst="rect">
            <a:avLst/>
          </a:prstGeom>
          <a:noFill/>
          <a:ln w="9525">
            <a:noFill/>
            <a:miter lim="800000"/>
            <a:headEnd/>
            <a:tailEnd/>
          </a:ln>
        </p:spPr>
        <p:txBody>
          <a:bodyPr rot="0" vert="horz" wrap="square" lIns="91440" tIns="45720" rIns="91440" bIns="45720" anchor="t" anchorCtr="0">
            <a:noAutofit/>
          </a:bodyPr>
          <a:lstStyle/>
          <a:p>
            <a:pPr marR="0" lvl="0">
              <a:lnSpc>
                <a:spcPct val="150000"/>
              </a:lnSpc>
              <a:spcBef>
                <a:spcPts val="0"/>
              </a:spcBef>
              <a:spcAft>
                <a:spcPts val="800"/>
              </a:spcAft>
            </a:pPr>
            <a:r>
              <a:rPr lang="en-US" sz="1200" dirty="0">
                <a:solidFill>
                  <a:srgbClr val="000000"/>
                </a:solidFill>
                <a:latin typeface="Arial Nova Light" panose="020B0304020202020204" pitchFamily="34" charset="0"/>
                <a:ea typeface="ヒラギノ角ゴ Pro W3"/>
                <a:cs typeface="Times New Roman" panose="02020603050405020304" pitchFamily="18" charset="0"/>
              </a:rPr>
              <a:t>Run the make command to start building the toolchain:</a:t>
            </a:r>
          </a:p>
          <a:p>
            <a:pPr>
              <a:lnSpc>
                <a:spcPct val="150000"/>
              </a:lnSpc>
              <a:spcAft>
                <a:spcPts val="800"/>
              </a:spcAft>
            </a:pPr>
            <a:r>
              <a:rPr lang="en-US" sz="1200" dirty="0">
                <a:solidFill>
                  <a:srgbClr val="00B0F0"/>
                </a:solidFill>
                <a:latin typeface="Arial Nova Light" panose="020B0304020202020204" pitchFamily="34" charset="0"/>
                <a:ea typeface="ヒラギノ角ゴ Pro W3"/>
                <a:cs typeface="Times New Roman" panose="02020603050405020304" pitchFamily="18" charset="0"/>
              </a:rPr>
              <a:t>make –j&lt;# of threads&gt;</a:t>
            </a:r>
          </a:p>
          <a:p>
            <a:pPr>
              <a:lnSpc>
                <a:spcPct val="150000"/>
              </a:lnSpc>
              <a:spcAft>
                <a:spcPts val="800"/>
              </a:spcAft>
            </a:pPr>
            <a:r>
              <a:rPr lang="en-US" sz="1200" dirty="0">
                <a:latin typeface="Arial Nova Light" panose="020B0304020202020204" pitchFamily="34" charset="0"/>
                <a:ea typeface="ヒラギノ角ゴ Pro W3"/>
                <a:cs typeface="Times New Roman" panose="02020603050405020304" pitchFamily="18" charset="0"/>
              </a:rPr>
              <a:t>If successful, the toolchain build will take 30-60 minutes depending on how many threads you specified.</a:t>
            </a:r>
          </a:p>
          <a:p>
            <a:pPr>
              <a:lnSpc>
                <a:spcPct val="150000"/>
              </a:lnSpc>
              <a:spcAft>
                <a:spcPts val="800"/>
              </a:spcAft>
            </a:pPr>
            <a:r>
              <a:rPr lang="en-US" sz="1200" b="1" dirty="0">
                <a:latin typeface="Arial Nova Light" panose="020B0304020202020204" pitchFamily="34" charset="0"/>
                <a:ea typeface="ヒラギノ角ゴ Pro W3"/>
                <a:cs typeface="Times New Roman" panose="02020603050405020304" pitchFamily="18" charset="0"/>
              </a:rPr>
              <a:t>Note:</a:t>
            </a:r>
            <a:r>
              <a:rPr lang="en-US" sz="1200" dirty="0">
                <a:latin typeface="Arial Nova Light" panose="020B0304020202020204" pitchFamily="34" charset="0"/>
                <a:ea typeface="ヒラギノ角ゴ Pro W3"/>
                <a:cs typeface="Times New Roman" panose="02020603050405020304" pitchFamily="18" charset="0"/>
              </a:rPr>
              <a:t> Some online guides say to run </a:t>
            </a:r>
            <a:r>
              <a:rPr lang="en-US" sz="1200" dirty="0">
                <a:solidFill>
                  <a:srgbClr val="00B0F0"/>
                </a:solidFill>
                <a:latin typeface="Arial Nova Light" panose="020B0304020202020204" pitchFamily="34" charset="0"/>
                <a:ea typeface="ヒラギノ角ゴ Pro W3"/>
                <a:cs typeface="Times New Roman" panose="02020603050405020304" pitchFamily="18" charset="0"/>
              </a:rPr>
              <a:t>make linux</a:t>
            </a:r>
            <a:r>
              <a:rPr lang="en-US" sz="1200" dirty="0">
                <a:latin typeface="Arial Nova Light" panose="020B0304020202020204" pitchFamily="34" charset="0"/>
                <a:ea typeface="ヒラギノ角ゴ Pro W3"/>
                <a:cs typeface="Times New Roman" panose="02020603050405020304" pitchFamily="18" charset="0"/>
              </a:rPr>
              <a:t>. If building the toolchain for only the RV32I ISA, this will cause the build to fail. This is likely due to the toolchain trying to build files for linux applications that explicitly require additional ISAs beyond just RV32I.</a:t>
            </a:r>
            <a:endParaRPr lang="en-US" sz="1200" b="1" dirty="0">
              <a:latin typeface="Arial Nova Light" panose="020B0304020202020204" pitchFamily="34" charset="0"/>
              <a:ea typeface="ヒラギノ角ゴ Pro W3"/>
              <a:cs typeface="Times New Roman" panose="02020603050405020304" pitchFamily="18" charset="0"/>
            </a:endParaRPr>
          </a:p>
        </p:txBody>
      </p:sp>
      <p:sp>
        <p:nvSpPr>
          <p:cNvPr id="5" name="Rectangle: Rounded Corners 4">
            <a:extLst>
              <a:ext uri="{FF2B5EF4-FFF2-40B4-BE49-F238E27FC236}">
                <a16:creationId xmlns:a16="http://schemas.microsoft.com/office/drawing/2014/main" id="{00BA7798-31AA-4060-B78D-D1A44F15566B}"/>
              </a:ext>
            </a:extLst>
          </p:cNvPr>
          <p:cNvSpPr/>
          <p:nvPr/>
        </p:nvSpPr>
        <p:spPr>
          <a:xfrm>
            <a:off x="539227" y="3150821"/>
            <a:ext cx="6703694" cy="2420248"/>
          </a:xfrm>
          <a:prstGeom prst="roundRect">
            <a:avLst>
              <a:gd name="adj" fmla="val 2753"/>
            </a:avLst>
          </a:prstGeom>
          <a:noFill/>
          <a:ln w="571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12" name="Slide Number Placeholder 4">
            <a:extLst>
              <a:ext uri="{FF2B5EF4-FFF2-40B4-BE49-F238E27FC236}">
                <a16:creationId xmlns:a16="http://schemas.microsoft.com/office/drawing/2014/main" id="{13CE8A11-4B45-4AE4-8FAB-7689F1EE4C30}"/>
              </a:ext>
            </a:extLst>
          </p:cNvPr>
          <p:cNvSpPr>
            <a:spLocks noGrp="1"/>
          </p:cNvSpPr>
          <p:nvPr>
            <p:ph type="sldNum" sz="quarter" idx="12"/>
          </p:nvPr>
        </p:nvSpPr>
        <p:spPr>
          <a:xfrm>
            <a:off x="6839901" y="9533238"/>
            <a:ext cx="932497" cy="535517"/>
          </a:xfrm>
        </p:spPr>
        <p:txBody>
          <a:bodyPr/>
          <a:lstStyle/>
          <a:p>
            <a:pPr algn="ctr"/>
            <a:fld id="{0305EEF9-D4A2-4C7E-9CB9-80E7F15B3F81}" type="slidenum">
              <a:rPr lang="en-US" smtClean="0">
                <a:latin typeface="Arial Nova Light" panose="020B0304020202020204" pitchFamily="34" charset="0"/>
              </a:rPr>
              <a:pPr algn="ctr"/>
              <a:t>20</a:t>
            </a:fld>
            <a:endParaRPr lang="en-US" dirty="0">
              <a:latin typeface="Arial Nova Light" panose="020B0304020202020204" pitchFamily="34" charset="0"/>
            </a:endParaRPr>
          </a:p>
        </p:txBody>
      </p:sp>
      <p:sp>
        <p:nvSpPr>
          <p:cNvPr id="2" name="Title 1">
            <a:extLst>
              <a:ext uri="{FF2B5EF4-FFF2-40B4-BE49-F238E27FC236}">
                <a16:creationId xmlns:a16="http://schemas.microsoft.com/office/drawing/2014/main" id="{D3A234AF-FB8B-129D-C9A8-EFCAD2EEF5A2}"/>
              </a:ext>
            </a:extLst>
          </p:cNvPr>
          <p:cNvSpPr>
            <a:spLocks noGrp="1"/>
          </p:cNvSpPr>
          <p:nvPr>
            <p:ph type="title"/>
          </p:nvPr>
        </p:nvSpPr>
        <p:spPr>
          <a:xfrm>
            <a:off x="534353" y="535520"/>
            <a:ext cx="6703695" cy="536044"/>
          </a:xfrm>
        </p:spPr>
        <p:txBody>
          <a:bodyPr>
            <a:normAutofit/>
          </a:bodyPr>
          <a:lstStyle/>
          <a:p>
            <a:r>
              <a:rPr lang="en-US" sz="2400" b="1" dirty="0">
                <a:latin typeface="Arial Nova Light" panose="020B0304020202020204" pitchFamily="34" charset="0"/>
              </a:rPr>
              <a:t>8) </a:t>
            </a:r>
            <a:r>
              <a:rPr lang="en-US" sz="2400" b="1" dirty="0">
                <a:solidFill>
                  <a:srgbClr val="000000"/>
                </a:solidFill>
                <a:latin typeface="Arial Nova Light" panose="020B0304020202020204" pitchFamily="34" charset="0"/>
                <a:cs typeface="Times New Roman" panose="02020603050405020304" pitchFamily="18" charset="0"/>
              </a:rPr>
              <a:t>Building The Toolchain</a:t>
            </a:r>
            <a:endParaRPr lang="en-US" sz="2400" b="1" dirty="0">
              <a:latin typeface="Arial Nova Light" panose="020B0304020202020204" pitchFamily="34" charset="0"/>
            </a:endParaRPr>
          </a:p>
        </p:txBody>
      </p:sp>
      <p:pic>
        <p:nvPicPr>
          <p:cNvPr id="4" name="Picture 3">
            <a:extLst>
              <a:ext uri="{FF2B5EF4-FFF2-40B4-BE49-F238E27FC236}">
                <a16:creationId xmlns:a16="http://schemas.microsoft.com/office/drawing/2014/main" id="{AFC8D6C6-DD8D-D528-7BC5-A0101C7D4794}"/>
              </a:ext>
            </a:extLst>
          </p:cNvPr>
          <p:cNvPicPr>
            <a:picLocks noChangeAspect="1"/>
          </p:cNvPicPr>
          <p:nvPr/>
        </p:nvPicPr>
        <p:blipFill>
          <a:blip r:embed="rId3"/>
          <a:stretch>
            <a:fillRect/>
          </a:stretch>
        </p:blipFill>
        <p:spPr>
          <a:xfrm>
            <a:off x="529479" y="1239844"/>
            <a:ext cx="6703694" cy="1544630"/>
          </a:xfrm>
          <a:prstGeom prst="rect">
            <a:avLst/>
          </a:prstGeom>
          <a:ln w="12700">
            <a:solidFill>
              <a:schemeClr val="bg1">
                <a:lumMod val="50000"/>
              </a:schemeClr>
            </a:solidFill>
          </a:ln>
        </p:spPr>
      </p:pic>
    </p:spTree>
    <p:extLst>
      <p:ext uri="{BB962C8B-B14F-4D97-AF65-F5344CB8AC3E}">
        <p14:creationId xmlns:p14="http://schemas.microsoft.com/office/powerpoint/2010/main" val="13645064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B32D8AF-6148-E9E6-0B0C-DC4DA423AAED}"/>
              </a:ext>
            </a:extLst>
          </p:cNvPr>
          <p:cNvPicPr>
            <a:picLocks noChangeAspect="1"/>
          </p:cNvPicPr>
          <p:nvPr/>
        </p:nvPicPr>
        <p:blipFill>
          <a:blip r:embed="rId2"/>
          <a:stretch>
            <a:fillRect/>
          </a:stretch>
        </p:blipFill>
        <p:spPr>
          <a:xfrm>
            <a:off x="534353" y="1239844"/>
            <a:ext cx="6709500" cy="1588023"/>
          </a:xfrm>
          <a:prstGeom prst="rect">
            <a:avLst/>
          </a:prstGeom>
          <a:ln w="12700">
            <a:solidFill>
              <a:schemeClr val="bg1">
                <a:lumMod val="50000"/>
              </a:schemeClr>
            </a:solidFill>
          </a:ln>
        </p:spPr>
      </p:pic>
      <p:sp>
        <p:nvSpPr>
          <p:cNvPr id="8" name="Text Box 2">
            <a:hlinkClick r:id="rId3"/>
            <a:extLst>
              <a:ext uri="{FF2B5EF4-FFF2-40B4-BE49-F238E27FC236}">
                <a16:creationId xmlns:a16="http://schemas.microsoft.com/office/drawing/2014/main" id="{CF79F804-675B-4949-AC7E-A3CFD270D1E4}"/>
              </a:ext>
            </a:extLst>
          </p:cNvPr>
          <p:cNvSpPr txBox="1">
            <a:spLocks noChangeArrowheads="1"/>
          </p:cNvSpPr>
          <p:nvPr/>
        </p:nvSpPr>
        <p:spPr bwMode="auto">
          <a:xfrm>
            <a:off x="821406" y="3208912"/>
            <a:ext cx="6113621" cy="1430821"/>
          </a:xfrm>
          <a:prstGeom prst="rect">
            <a:avLst/>
          </a:prstGeom>
          <a:noFill/>
          <a:ln w="9525">
            <a:noFill/>
            <a:miter lim="800000"/>
            <a:headEnd/>
            <a:tailEnd/>
          </a:ln>
        </p:spPr>
        <p:txBody>
          <a:bodyPr rot="0" vert="horz" wrap="square" lIns="91440" tIns="45720" rIns="91440" bIns="45720" anchor="t" anchorCtr="0">
            <a:noAutofit/>
          </a:bodyPr>
          <a:lstStyle/>
          <a:p>
            <a:pPr marR="0" lvl="0">
              <a:lnSpc>
                <a:spcPct val="150000"/>
              </a:lnSpc>
              <a:spcBef>
                <a:spcPts val="0"/>
              </a:spcBef>
              <a:spcAft>
                <a:spcPts val="800"/>
              </a:spcAft>
            </a:pPr>
            <a:r>
              <a:rPr lang="en-US" sz="1200" dirty="0">
                <a:latin typeface="Arial Nova Light" panose="020B0304020202020204" pitchFamily="34" charset="0"/>
                <a:ea typeface="ヒラギノ角ゴ Pro W3"/>
                <a:cs typeface="Times New Roman" panose="02020603050405020304" pitchFamily="18" charset="0"/>
              </a:rPr>
              <a:t>After the toolchain is built successfully, we can navigate into the build directory and see what was built. The </a:t>
            </a:r>
            <a:r>
              <a:rPr lang="en-US" sz="1200" b="1" dirty="0">
                <a:latin typeface="Arial Nova Light" panose="020B0304020202020204" pitchFamily="34" charset="0"/>
                <a:ea typeface="ヒラギノ角ゴ Pro W3"/>
                <a:cs typeface="Times New Roman" panose="02020603050405020304" pitchFamily="18" charset="0"/>
              </a:rPr>
              <a:t>bin</a:t>
            </a:r>
            <a:r>
              <a:rPr lang="en-US" sz="1200" dirty="0">
                <a:latin typeface="Arial Nova Light" panose="020B0304020202020204" pitchFamily="34" charset="0"/>
                <a:ea typeface="ヒラギノ角ゴ Pro W3"/>
                <a:cs typeface="Times New Roman" panose="02020603050405020304" pitchFamily="18" charset="0"/>
              </a:rPr>
              <a:t> directory contains the executable files we need.</a:t>
            </a:r>
          </a:p>
          <a:p>
            <a:pPr marR="0" lvl="0">
              <a:lnSpc>
                <a:spcPct val="150000"/>
              </a:lnSpc>
              <a:spcBef>
                <a:spcPts val="0"/>
              </a:spcBef>
              <a:spcAft>
                <a:spcPts val="800"/>
              </a:spcAft>
            </a:pPr>
            <a:r>
              <a:rPr lang="en-US" sz="1200" b="1" dirty="0">
                <a:latin typeface="Arial Nova Light" panose="020B0304020202020204" pitchFamily="34" charset="0"/>
                <a:ea typeface="ヒラギノ角ゴ Pro W3"/>
                <a:cs typeface="Times New Roman" panose="02020603050405020304" pitchFamily="18" charset="0"/>
              </a:rPr>
              <a:t>Note:</a:t>
            </a:r>
            <a:r>
              <a:rPr lang="en-US" sz="1200" dirty="0">
                <a:latin typeface="Arial Nova Light" panose="020B0304020202020204" pitchFamily="34" charset="0"/>
                <a:ea typeface="ヒラギノ角ゴ Pro W3"/>
                <a:cs typeface="Times New Roman" panose="02020603050405020304" pitchFamily="18" charset="0"/>
              </a:rPr>
              <a:t> Now that the toolchain is built, remember to decrease the virtual machine’s base memory back to its original value.</a:t>
            </a:r>
            <a:endParaRPr lang="en-US" sz="1200" b="1" dirty="0">
              <a:latin typeface="Arial Nova Light" panose="020B0304020202020204" pitchFamily="34" charset="0"/>
              <a:ea typeface="ヒラギノ角ゴ Pro W3"/>
              <a:cs typeface="Times New Roman" panose="02020603050405020304" pitchFamily="18" charset="0"/>
            </a:endParaRPr>
          </a:p>
        </p:txBody>
      </p:sp>
      <p:sp>
        <p:nvSpPr>
          <p:cNvPr id="5" name="Rectangle: Rounded Corners 4">
            <a:extLst>
              <a:ext uri="{FF2B5EF4-FFF2-40B4-BE49-F238E27FC236}">
                <a16:creationId xmlns:a16="http://schemas.microsoft.com/office/drawing/2014/main" id="{00BA7798-31AA-4060-B78D-D1A44F15566B}"/>
              </a:ext>
            </a:extLst>
          </p:cNvPr>
          <p:cNvSpPr/>
          <p:nvPr/>
        </p:nvSpPr>
        <p:spPr>
          <a:xfrm>
            <a:off x="539227" y="3150821"/>
            <a:ext cx="6703694" cy="1488912"/>
          </a:xfrm>
          <a:prstGeom prst="roundRect">
            <a:avLst>
              <a:gd name="adj" fmla="val 2753"/>
            </a:avLst>
          </a:prstGeom>
          <a:noFill/>
          <a:ln w="571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12" name="Slide Number Placeholder 4">
            <a:extLst>
              <a:ext uri="{FF2B5EF4-FFF2-40B4-BE49-F238E27FC236}">
                <a16:creationId xmlns:a16="http://schemas.microsoft.com/office/drawing/2014/main" id="{13CE8A11-4B45-4AE4-8FAB-7689F1EE4C30}"/>
              </a:ext>
            </a:extLst>
          </p:cNvPr>
          <p:cNvSpPr>
            <a:spLocks noGrp="1"/>
          </p:cNvSpPr>
          <p:nvPr>
            <p:ph type="sldNum" sz="quarter" idx="12"/>
          </p:nvPr>
        </p:nvSpPr>
        <p:spPr>
          <a:xfrm>
            <a:off x="6839901" y="9533238"/>
            <a:ext cx="932497" cy="535517"/>
          </a:xfrm>
        </p:spPr>
        <p:txBody>
          <a:bodyPr/>
          <a:lstStyle/>
          <a:p>
            <a:pPr algn="ctr"/>
            <a:fld id="{0305EEF9-D4A2-4C7E-9CB9-80E7F15B3F81}" type="slidenum">
              <a:rPr lang="en-US" smtClean="0">
                <a:latin typeface="Arial Nova Light" panose="020B0304020202020204" pitchFamily="34" charset="0"/>
              </a:rPr>
              <a:pPr algn="ctr"/>
              <a:t>21</a:t>
            </a:fld>
            <a:endParaRPr lang="en-US" dirty="0">
              <a:latin typeface="Arial Nova Light" panose="020B0304020202020204" pitchFamily="34" charset="0"/>
            </a:endParaRPr>
          </a:p>
        </p:txBody>
      </p:sp>
      <p:sp>
        <p:nvSpPr>
          <p:cNvPr id="2" name="Title 1">
            <a:extLst>
              <a:ext uri="{FF2B5EF4-FFF2-40B4-BE49-F238E27FC236}">
                <a16:creationId xmlns:a16="http://schemas.microsoft.com/office/drawing/2014/main" id="{D3A234AF-FB8B-129D-C9A8-EFCAD2EEF5A2}"/>
              </a:ext>
            </a:extLst>
          </p:cNvPr>
          <p:cNvSpPr>
            <a:spLocks noGrp="1"/>
          </p:cNvSpPr>
          <p:nvPr>
            <p:ph type="title"/>
          </p:nvPr>
        </p:nvSpPr>
        <p:spPr>
          <a:xfrm>
            <a:off x="534353" y="535520"/>
            <a:ext cx="6703695" cy="536044"/>
          </a:xfrm>
        </p:spPr>
        <p:txBody>
          <a:bodyPr>
            <a:normAutofit/>
          </a:bodyPr>
          <a:lstStyle/>
          <a:p>
            <a:r>
              <a:rPr lang="en-US" sz="2400" b="1" dirty="0">
                <a:latin typeface="Arial Nova Light" panose="020B0304020202020204" pitchFamily="34" charset="0"/>
              </a:rPr>
              <a:t>8) </a:t>
            </a:r>
            <a:r>
              <a:rPr lang="en-US" sz="2400" b="1" dirty="0">
                <a:solidFill>
                  <a:srgbClr val="000000"/>
                </a:solidFill>
                <a:latin typeface="Arial Nova Light" panose="020B0304020202020204" pitchFamily="34" charset="0"/>
                <a:cs typeface="Times New Roman" panose="02020603050405020304" pitchFamily="18" charset="0"/>
              </a:rPr>
              <a:t>Building The Toolchain</a:t>
            </a:r>
            <a:endParaRPr lang="en-US" sz="2400" b="1" dirty="0">
              <a:latin typeface="Arial Nova Light" panose="020B0304020202020204" pitchFamily="34" charset="0"/>
            </a:endParaRPr>
          </a:p>
        </p:txBody>
      </p:sp>
    </p:spTree>
    <p:extLst>
      <p:ext uri="{BB962C8B-B14F-4D97-AF65-F5344CB8AC3E}">
        <p14:creationId xmlns:p14="http://schemas.microsoft.com/office/powerpoint/2010/main" val="34620575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F42191A-1C9D-85FE-8A3C-3C3DEBD27FCB}"/>
              </a:ext>
            </a:extLst>
          </p:cNvPr>
          <p:cNvPicPr>
            <a:picLocks noChangeAspect="1"/>
          </p:cNvPicPr>
          <p:nvPr/>
        </p:nvPicPr>
        <p:blipFill>
          <a:blip r:embed="rId2"/>
          <a:stretch>
            <a:fillRect/>
          </a:stretch>
        </p:blipFill>
        <p:spPr>
          <a:xfrm>
            <a:off x="528547" y="1239844"/>
            <a:ext cx="6715306" cy="1642010"/>
          </a:xfrm>
          <a:prstGeom prst="rect">
            <a:avLst/>
          </a:prstGeom>
          <a:ln w="12700">
            <a:solidFill>
              <a:schemeClr val="bg1">
                <a:lumMod val="50000"/>
              </a:schemeClr>
            </a:solidFill>
          </a:ln>
        </p:spPr>
      </p:pic>
      <p:sp>
        <p:nvSpPr>
          <p:cNvPr id="8" name="Text Box 2">
            <a:hlinkClick r:id="rId3"/>
            <a:extLst>
              <a:ext uri="{FF2B5EF4-FFF2-40B4-BE49-F238E27FC236}">
                <a16:creationId xmlns:a16="http://schemas.microsoft.com/office/drawing/2014/main" id="{CF79F804-675B-4949-AC7E-A3CFD270D1E4}"/>
              </a:ext>
            </a:extLst>
          </p:cNvPr>
          <p:cNvSpPr txBox="1">
            <a:spLocks noChangeArrowheads="1"/>
          </p:cNvSpPr>
          <p:nvPr/>
        </p:nvSpPr>
        <p:spPr bwMode="auto">
          <a:xfrm>
            <a:off x="821406" y="3208912"/>
            <a:ext cx="6113621" cy="1487266"/>
          </a:xfrm>
          <a:prstGeom prst="rect">
            <a:avLst/>
          </a:prstGeom>
          <a:noFill/>
          <a:ln w="9525">
            <a:noFill/>
            <a:miter lim="800000"/>
            <a:headEnd/>
            <a:tailEnd/>
          </a:ln>
        </p:spPr>
        <p:txBody>
          <a:bodyPr rot="0" vert="horz" wrap="square" lIns="91440" tIns="45720" rIns="91440" bIns="45720" anchor="t" anchorCtr="0">
            <a:noAutofit/>
          </a:bodyPr>
          <a:lstStyle/>
          <a:p>
            <a:pPr marR="0" lvl="0">
              <a:lnSpc>
                <a:spcPct val="150000"/>
              </a:lnSpc>
              <a:spcBef>
                <a:spcPts val="0"/>
              </a:spcBef>
              <a:spcAft>
                <a:spcPts val="800"/>
              </a:spcAft>
            </a:pPr>
            <a:r>
              <a:rPr lang="en-US" sz="1200" dirty="0">
                <a:latin typeface="Arial Nova Light" panose="020B0304020202020204" pitchFamily="34" charset="0"/>
                <a:ea typeface="ヒラギノ角ゴ Pro W3"/>
                <a:cs typeface="Times New Roman" panose="02020603050405020304" pitchFamily="18" charset="0"/>
              </a:rPr>
              <a:t>Fetch the files from the following repository:</a:t>
            </a:r>
          </a:p>
          <a:p>
            <a:pPr marR="0" lvl="0">
              <a:lnSpc>
                <a:spcPct val="150000"/>
              </a:lnSpc>
              <a:spcBef>
                <a:spcPts val="0"/>
              </a:spcBef>
              <a:spcAft>
                <a:spcPts val="800"/>
              </a:spcAft>
            </a:pPr>
            <a:r>
              <a:rPr lang="en-US" sz="1200" b="1" dirty="0">
                <a:latin typeface="Arial Nova Light" panose="020B0304020202020204" pitchFamily="34" charset="0"/>
                <a:ea typeface="ヒラギノ角ゴ Pro W3"/>
                <a:cs typeface="Times New Roman" panose="02020603050405020304" pitchFamily="18" charset="0"/>
                <a:hlinkClick r:id="rId4"/>
              </a:rPr>
              <a:t>otter-tools-p1</a:t>
            </a:r>
            <a:endParaRPr lang="en-US" sz="1200" b="1" dirty="0">
              <a:latin typeface="Arial Nova Light" panose="020B0304020202020204" pitchFamily="34" charset="0"/>
              <a:ea typeface="ヒラギノ角ゴ Pro W3"/>
              <a:cs typeface="Times New Roman" panose="02020603050405020304" pitchFamily="18" charset="0"/>
            </a:endParaRPr>
          </a:p>
          <a:p>
            <a:pPr marR="0" lvl="0">
              <a:lnSpc>
                <a:spcPct val="150000"/>
              </a:lnSpc>
              <a:spcBef>
                <a:spcPts val="0"/>
              </a:spcBef>
              <a:spcAft>
                <a:spcPts val="800"/>
              </a:spcAft>
            </a:pPr>
            <a:r>
              <a:rPr lang="en-US" sz="1200" dirty="0">
                <a:latin typeface="Arial Nova Light" panose="020B0304020202020204" pitchFamily="34" charset="0"/>
                <a:ea typeface="ヒラギノ角ゴ Pro W3"/>
                <a:cs typeface="Times New Roman" panose="02020603050405020304" pitchFamily="18" charset="0"/>
              </a:rPr>
              <a:t>The repository contains a makefile, linkerscript, and a test program for the RISC-V target device I am using to demo the new instruction.</a:t>
            </a:r>
          </a:p>
        </p:txBody>
      </p:sp>
      <p:sp>
        <p:nvSpPr>
          <p:cNvPr id="5" name="Rectangle: Rounded Corners 4">
            <a:extLst>
              <a:ext uri="{FF2B5EF4-FFF2-40B4-BE49-F238E27FC236}">
                <a16:creationId xmlns:a16="http://schemas.microsoft.com/office/drawing/2014/main" id="{00BA7798-31AA-4060-B78D-D1A44F15566B}"/>
              </a:ext>
            </a:extLst>
          </p:cNvPr>
          <p:cNvSpPr/>
          <p:nvPr/>
        </p:nvSpPr>
        <p:spPr>
          <a:xfrm>
            <a:off x="539227" y="3150821"/>
            <a:ext cx="6703694" cy="1545357"/>
          </a:xfrm>
          <a:prstGeom prst="roundRect">
            <a:avLst>
              <a:gd name="adj" fmla="val 2753"/>
            </a:avLst>
          </a:prstGeom>
          <a:noFill/>
          <a:ln w="571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12" name="Slide Number Placeholder 4">
            <a:extLst>
              <a:ext uri="{FF2B5EF4-FFF2-40B4-BE49-F238E27FC236}">
                <a16:creationId xmlns:a16="http://schemas.microsoft.com/office/drawing/2014/main" id="{13CE8A11-4B45-4AE4-8FAB-7689F1EE4C30}"/>
              </a:ext>
            </a:extLst>
          </p:cNvPr>
          <p:cNvSpPr>
            <a:spLocks noGrp="1"/>
          </p:cNvSpPr>
          <p:nvPr>
            <p:ph type="sldNum" sz="quarter" idx="12"/>
          </p:nvPr>
        </p:nvSpPr>
        <p:spPr>
          <a:xfrm>
            <a:off x="6839901" y="9533238"/>
            <a:ext cx="932497" cy="535517"/>
          </a:xfrm>
        </p:spPr>
        <p:txBody>
          <a:bodyPr/>
          <a:lstStyle/>
          <a:p>
            <a:pPr algn="ctr"/>
            <a:fld id="{0305EEF9-D4A2-4C7E-9CB9-80E7F15B3F81}" type="slidenum">
              <a:rPr lang="en-US" smtClean="0">
                <a:latin typeface="Arial Nova Light" panose="020B0304020202020204" pitchFamily="34" charset="0"/>
              </a:rPr>
              <a:pPr algn="ctr"/>
              <a:t>22</a:t>
            </a:fld>
            <a:endParaRPr lang="en-US" dirty="0">
              <a:latin typeface="Arial Nova Light" panose="020B0304020202020204" pitchFamily="34" charset="0"/>
            </a:endParaRPr>
          </a:p>
        </p:txBody>
      </p:sp>
      <p:sp>
        <p:nvSpPr>
          <p:cNvPr id="2" name="Title 1">
            <a:extLst>
              <a:ext uri="{FF2B5EF4-FFF2-40B4-BE49-F238E27FC236}">
                <a16:creationId xmlns:a16="http://schemas.microsoft.com/office/drawing/2014/main" id="{D3A234AF-FB8B-129D-C9A8-EFCAD2EEF5A2}"/>
              </a:ext>
            </a:extLst>
          </p:cNvPr>
          <p:cNvSpPr>
            <a:spLocks noGrp="1"/>
          </p:cNvSpPr>
          <p:nvPr>
            <p:ph type="title"/>
          </p:nvPr>
        </p:nvSpPr>
        <p:spPr>
          <a:xfrm>
            <a:off x="534353" y="535520"/>
            <a:ext cx="6703695" cy="536044"/>
          </a:xfrm>
        </p:spPr>
        <p:txBody>
          <a:bodyPr>
            <a:noAutofit/>
          </a:bodyPr>
          <a:lstStyle/>
          <a:p>
            <a:r>
              <a:rPr lang="en-US" sz="2400" b="1" dirty="0">
                <a:solidFill>
                  <a:srgbClr val="000000"/>
                </a:solidFill>
                <a:latin typeface="Arial Nova Light" panose="020B0304020202020204" pitchFamily="34" charset="0"/>
                <a:ea typeface="ヒラギノ角ゴ Pro W3"/>
                <a:cs typeface="Times New Roman" panose="02020603050405020304" pitchFamily="18" charset="0"/>
              </a:rPr>
              <a:t>9) Compiling A Test Program</a:t>
            </a:r>
            <a:endParaRPr lang="en-US" sz="2400" b="1" dirty="0">
              <a:latin typeface="Arial Nova Light" panose="020B0304020202020204" pitchFamily="34" charset="0"/>
            </a:endParaRPr>
          </a:p>
        </p:txBody>
      </p:sp>
    </p:spTree>
    <p:extLst>
      <p:ext uri="{BB962C8B-B14F-4D97-AF65-F5344CB8AC3E}">
        <p14:creationId xmlns:p14="http://schemas.microsoft.com/office/powerpoint/2010/main" val="23300922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2">
            <a:hlinkClick r:id="rId2"/>
            <a:extLst>
              <a:ext uri="{FF2B5EF4-FFF2-40B4-BE49-F238E27FC236}">
                <a16:creationId xmlns:a16="http://schemas.microsoft.com/office/drawing/2014/main" id="{CF79F804-675B-4949-AC7E-A3CFD270D1E4}"/>
              </a:ext>
            </a:extLst>
          </p:cNvPr>
          <p:cNvSpPr txBox="1">
            <a:spLocks noChangeArrowheads="1"/>
          </p:cNvSpPr>
          <p:nvPr/>
        </p:nvSpPr>
        <p:spPr bwMode="auto">
          <a:xfrm>
            <a:off x="828321" y="3421948"/>
            <a:ext cx="6113621" cy="2883719"/>
          </a:xfrm>
          <a:prstGeom prst="rect">
            <a:avLst/>
          </a:prstGeom>
          <a:noFill/>
          <a:ln w="9525">
            <a:noFill/>
            <a:miter lim="800000"/>
            <a:headEnd/>
            <a:tailEnd/>
          </a:ln>
        </p:spPr>
        <p:txBody>
          <a:bodyPr rot="0" vert="horz" wrap="square" lIns="91440" tIns="45720" rIns="91440" bIns="45720" anchor="t" anchorCtr="0">
            <a:noAutofit/>
          </a:bodyPr>
          <a:lstStyle/>
          <a:p>
            <a:pPr marR="0" lvl="0">
              <a:lnSpc>
                <a:spcPct val="150000"/>
              </a:lnSpc>
              <a:spcBef>
                <a:spcPts val="0"/>
              </a:spcBef>
              <a:spcAft>
                <a:spcPts val="800"/>
              </a:spcAft>
            </a:pPr>
            <a:r>
              <a:rPr lang="en-US" sz="1200" dirty="0">
                <a:latin typeface="Arial Nova Light" panose="020B0304020202020204" pitchFamily="34" charset="0"/>
                <a:ea typeface="ヒラギノ角ゴ Pro W3"/>
                <a:cs typeface="Times New Roman" panose="02020603050405020304" pitchFamily="18" charset="0"/>
              </a:rPr>
              <a:t>If you happen to have multiple versions of the RISC-V toolchain installed on your system, you’ll need to specify which version to use when trying to compile programs with your custom instruction. An easy way to do this is by specifying the absolute path to the modified toolchain in a makefile.</a:t>
            </a:r>
          </a:p>
          <a:p>
            <a:pPr marR="0" lvl="0">
              <a:lnSpc>
                <a:spcPct val="150000"/>
              </a:lnSpc>
              <a:spcBef>
                <a:spcPts val="0"/>
              </a:spcBef>
              <a:spcAft>
                <a:spcPts val="800"/>
              </a:spcAft>
            </a:pPr>
            <a:r>
              <a:rPr lang="en-US" sz="1200" dirty="0">
                <a:latin typeface="Arial Nova Light" panose="020B0304020202020204" pitchFamily="34" charset="0"/>
                <a:ea typeface="ヒラギノ角ゴ Pro W3"/>
                <a:cs typeface="Times New Roman" panose="02020603050405020304" pitchFamily="18" charset="0"/>
              </a:rPr>
              <a:t>Open the makefile. On lines 18 and 20, replace </a:t>
            </a:r>
            <a:r>
              <a:rPr lang="en-US" sz="1200" dirty="0">
                <a:solidFill>
                  <a:srgbClr val="00B0F0"/>
                </a:solidFill>
                <a:latin typeface="Arial Nova Light" panose="020B0304020202020204" pitchFamily="34" charset="0"/>
                <a:ea typeface="ヒラギノ角ゴ Pro W3"/>
                <a:cs typeface="Times New Roman" panose="02020603050405020304" pitchFamily="18" charset="0"/>
              </a:rPr>
              <a:t>&lt;exe_path&gt;</a:t>
            </a:r>
            <a:r>
              <a:rPr lang="en-US" sz="1200" dirty="0">
                <a:latin typeface="Arial Nova Light" panose="020B0304020202020204" pitchFamily="34" charset="0"/>
                <a:ea typeface="ヒラギノ角ゴ Pro W3"/>
                <a:cs typeface="Times New Roman" panose="02020603050405020304" pitchFamily="18" charset="0"/>
              </a:rPr>
              <a:t> with the absolute path to the toolchain executable that supports your custom instruction. For this build, the absolute path is:</a:t>
            </a:r>
          </a:p>
          <a:p>
            <a:pPr marR="0" lvl="0">
              <a:lnSpc>
                <a:spcPct val="150000"/>
              </a:lnSpc>
              <a:spcBef>
                <a:spcPts val="0"/>
              </a:spcBef>
              <a:spcAft>
                <a:spcPts val="800"/>
              </a:spcAft>
            </a:pPr>
            <a:r>
              <a:rPr lang="en-US" sz="1200" b="1" dirty="0">
                <a:latin typeface="Arial Nova Light" panose="020B0304020202020204" pitchFamily="34" charset="0"/>
                <a:ea typeface="ヒラギノ角ゴ Pro W3"/>
                <a:cs typeface="Times New Roman" panose="02020603050405020304" pitchFamily="18" charset="0"/>
              </a:rPr>
              <a:t>/home/student/Documents/riscv-gnu-toolchain/build/bin/</a:t>
            </a:r>
          </a:p>
          <a:p>
            <a:pPr marR="0" lvl="0">
              <a:lnSpc>
                <a:spcPct val="150000"/>
              </a:lnSpc>
              <a:spcBef>
                <a:spcPts val="0"/>
              </a:spcBef>
              <a:spcAft>
                <a:spcPts val="800"/>
              </a:spcAft>
            </a:pPr>
            <a:r>
              <a:rPr lang="en-US" sz="1200" dirty="0">
                <a:latin typeface="Arial Nova Light" panose="020B0304020202020204" pitchFamily="34" charset="0"/>
                <a:ea typeface="ヒラギノ角ゴ Pro W3"/>
                <a:cs typeface="Times New Roman" panose="02020603050405020304" pitchFamily="18" charset="0"/>
              </a:rPr>
              <a:t>Thus, the RISCV_PREFIX values become:</a:t>
            </a:r>
          </a:p>
          <a:p>
            <a:pPr marR="0" lvl="0">
              <a:lnSpc>
                <a:spcPct val="150000"/>
              </a:lnSpc>
              <a:spcBef>
                <a:spcPts val="0"/>
              </a:spcBef>
              <a:spcAft>
                <a:spcPts val="800"/>
              </a:spcAft>
            </a:pPr>
            <a:endParaRPr lang="en-US" sz="1200" dirty="0">
              <a:latin typeface="Arial Nova Light" panose="020B0304020202020204" pitchFamily="34" charset="0"/>
              <a:ea typeface="ヒラギノ角ゴ Pro W3"/>
              <a:cs typeface="Times New Roman" panose="02020603050405020304" pitchFamily="18" charset="0"/>
            </a:endParaRPr>
          </a:p>
        </p:txBody>
      </p:sp>
      <p:sp>
        <p:nvSpPr>
          <p:cNvPr id="5" name="Rectangle: Rounded Corners 4">
            <a:extLst>
              <a:ext uri="{FF2B5EF4-FFF2-40B4-BE49-F238E27FC236}">
                <a16:creationId xmlns:a16="http://schemas.microsoft.com/office/drawing/2014/main" id="{00BA7798-31AA-4060-B78D-D1A44F15566B}"/>
              </a:ext>
            </a:extLst>
          </p:cNvPr>
          <p:cNvSpPr/>
          <p:nvPr/>
        </p:nvSpPr>
        <p:spPr>
          <a:xfrm>
            <a:off x="546142" y="3363858"/>
            <a:ext cx="6703694" cy="2935936"/>
          </a:xfrm>
          <a:prstGeom prst="roundRect">
            <a:avLst>
              <a:gd name="adj" fmla="val 2753"/>
            </a:avLst>
          </a:prstGeom>
          <a:noFill/>
          <a:ln w="571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12" name="Slide Number Placeholder 4">
            <a:extLst>
              <a:ext uri="{FF2B5EF4-FFF2-40B4-BE49-F238E27FC236}">
                <a16:creationId xmlns:a16="http://schemas.microsoft.com/office/drawing/2014/main" id="{13CE8A11-4B45-4AE4-8FAB-7689F1EE4C30}"/>
              </a:ext>
            </a:extLst>
          </p:cNvPr>
          <p:cNvSpPr>
            <a:spLocks noGrp="1"/>
          </p:cNvSpPr>
          <p:nvPr>
            <p:ph type="sldNum" sz="quarter" idx="12"/>
          </p:nvPr>
        </p:nvSpPr>
        <p:spPr>
          <a:xfrm>
            <a:off x="6839901" y="9533238"/>
            <a:ext cx="932497" cy="535517"/>
          </a:xfrm>
        </p:spPr>
        <p:txBody>
          <a:bodyPr/>
          <a:lstStyle/>
          <a:p>
            <a:pPr algn="ctr"/>
            <a:fld id="{0305EEF9-D4A2-4C7E-9CB9-80E7F15B3F81}" type="slidenum">
              <a:rPr lang="en-US" smtClean="0">
                <a:latin typeface="Arial Nova Light" panose="020B0304020202020204" pitchFamily="34" charset="0"/>
              </a:rPr>
              <a:pPr algn="ctr"/>
              <a:t>23</a:t>
            </a:fld>
            <a:endParaRPr lang="en-US" dirty="0">
              <a:latin typeface="Arial Nova Light" panose="020B0304020202020204" pitchFamily="34" charset="0"/>
            </a:endParaRPr>
          </a:p>
        </p:txBody>
      </p:sp>
      <p:sp>
        <p:nvSpPr>
          <p:cNvPr id="2" name="Title 1">
            <a:extLst>
              <a:ext uri="{FF2B5EF4-FFF2-40B4-BE49-F238E27FC236}">
                <a16:creationId xmlns:a16="http://schemas.microsoft.com/office/drawing/2014/main" id="{D3A234AF-FB8B-129D-C9A8-EFCAD2EEF5A2}"/>
              </a:ext>
            </a:extLst>
          </p:cNvPr>
          <p:cNvSpPr>
            <a:spLocks noGrp="1"/>
          </p:cNvSpPr>
          <p:nvPr>
            <p:ph type="title"/>
          </p:nvPr>
        </p:nvSpPr>
        <p:spPr>
          <a:xfrm>
            <a:off x="534353" y="535520"/>
            <a:ext cx="6703695" cy="536044"/>
          </a:xfrm>
        </p:spPr>
        <p:txBody>
          <a:bodyPr>
            <a:noAutofit/>
          </a:bodyPr>
          <a:lstStyle/>
          <a:p>
            <a:r>
              <a:rPr lang="en-US" sz="2400" b="1" dirty="0">
                <a:solidFill>
                  <a:srgbClr val="000000"/>
                </a:solidFill>
                <a:latin typeface="Arial Nova Light" panose="020B0304020202020204" pitchFamily="34" charset="0"/>
                <a:ea typeface="ヒラギノ角ゴ Pro W3"/>
                <a:cs typeface="Times New Roman" panose="02020603050405020304" pitchFamily="18" charset="0"/>
              </a:rPr>
              <a:t>9) Compiling A Test Program</a:t>
            </a:r>
            <a:endParaRPr lang="en-US" sz="2400" b="1" dirty="0">
              <a:latin typeface="Arial Nova Light" panose="020B0304020202020204" pitchFamily="34" charset="0"/>
            </a:endParaRPr>
          </a:p>
        </p:txBody>
      </p:sp>
      <p:pic>
        <p:nvPicPr>
          <p:cNvPr id="4" name="Picture 3">
            <a:extLst>
              <a:ext uri="{FF2B5EF4-FFF2-40B4-BE49-F238E27FC236}">
                <a16:creationId xmlns:a16="http://schemas.microsoft.com/office/drawing/2014/main" id="{9A68950B-EB81-F384-E95A-1E151F041FC0}"/>
              </a:ext>
            </a:extLst>
          </p:cNvPr>
          <p:cNvPicPr>
            <a:picLocks noChangeAspect="1"/>
          </p:cNvPicPr>
          <p:nvPr/>
        </p:nvPicPr>
        <p:blipFill>
          <a:blip r:embed="rId3"/>
          <a:stretch>
            <a:fillRect/>
          </a:stretch>
        </p:blipFill>
        <p:spPr>
          <a:xfrm>
            <a:off x="528548" y="6723894"/>
            <a:ext cx="6721288" cy="980361"/>
          </a:xfrm>
          <a:prstGeom prst="rect">
            <a:avLst/>
          </a:prstGeom>
          <a:ln w="12700">
            <a:solidFill>
              <a:schemeClr val="bg1">
                <a:lumMod val="50000"/>
              </a:schemeClr>
            </a:solidFill>
          </a:ln>
        </p:spPr>
      </p:pic>
      <p:pic>
        <p:nvPicPr>
          <p:cNvPr id="10" name="Picture 9">
            <a:extLst>
              <a:ext uri="{FF2B5EF4-FFF2-40B4-BE49-F238E27FC236}">
                <a16:creationId xmlns:a16="http://schemas.microsoft.com/office/drawing/2014/main" id="{4BB46625-3E71-3A6F-CC76-10BCA69356BD}"/>
              </a:ext>
            </a:extLst>
          </p:cNvPr>
          <p:cNvPicPr>
            <a:picLocks noChangeAspect="1"/>
          </p:cNvPicPr>
          <p:nvPr/>
        </p:nvPicPr>
        <p:blipFill>
          <a:blip r:embed="rId4"/>
          <a:stretch>
            <a:fillRect/>
          </a:stretch>
        </p:blipFill>
        <p:spPr>
          <a:xfrm>
            <a:off x="528547" y="1237888"/>
            <a:ext cx="6709872" cy="1764955"/>
          </a:xfrm>
          <a:prstGeom prst="rect">
            <a:avLst/>
          </a:prstGeom>
          <a:ln w="12700">
            <a:solidFill>
              <a:schemeClr val="bg1">
                <a:lumMod val="50000"/>
              </a:schemeClr>
            </a:solidFill>
          </a:ln>
        </p:spPr>
      </p:pic>
    </p:spTree>
    <p:extLst>
      <p:ext uri="{BB962C8B-B14F-4D97-AF65-F5344CB8AC3E}">
        <p14:creationId xmlns:p14="http://schemas.microsoft.com/office/powerpoint/2010/main" val="239206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7DA6F63A-F1D7-CB08-655C-AD5232B4BE53}"/>
              </a:ext>
            </a:extLst>
          </p:cNvPr>
          <p:cNvPicPr>
            <a:picLocks noChangeAspect="1"/>
          </p:cNvPicPr>
          <p:nvPr/>
        </p:nvPicPr>
        <p:blipFill>
          <a:blip r:embed="rId2"/>
          <a:stretch>
            <a:fillRect/>
          </a:stretch>
        </p:blipFill>
        <p:spPr>
          <a:xfrm>
            <a:off x="534353" y="1239844"/>
            <a:ext cx="6704503" cy="2022645"/>
          </a:xfrm>
          <a:prstGeom prst="rect">
            <a:avLst/>
          </a:prstGeom>
          <a:ln w="12700">
            <a:solidFill>
              <a:schemeClr val="bg1">
                <a:lumMod val="50000"/>
              </a:schemeClr>
            </a:solidFill>
          </a:ln>
        </p:spPr>
      </p:pic>
      <p:sp>
        <p:nvSpPr>
          <p:cNvPr id="8" name="Text Box 2">
            <a:hlinkClick r:id="rId3"/>
            <a:extLst>
              <a:ext uri="{FF2B5EF4-FFF2-40B4-BE49-F238E27FC236}">
                <a16:creationId xmlns:a16="http://schemas.microsoft.com/office/drawing/2014/main" id="{CF79F804-675B-4949-AC7E-A3CFD270D1E4}"/>
              </a:ext>
            </a:extLst>
          </p:cNvPr>
          <p:cNvSpPr txBox="1">
            <a:spLocks noChangeArrowheads="1"/>
          </p:cNvSpPr>
          <p:nvPr/>
        </p:nvSpPr>
        <p:spPr bwMode="auto">
          <a:xfrm>
            <a:off x="816532" y="3619323"/>
            <a:ext cx="6113621" cy="1336500"/>
          </a:xfrm>
          <a:prstGeom prst="rect">
            <a:avLst/>
          </a:prstGeom>
          <a:noFill/>
          <a:ln w="9525">
            <a:noFill/>
            <a:miter lim="800000"/>
            <a:headEnd/>
            <a:tailEnd/>
          </a:ln>
        </p:spPr>
        <p:txBody>
          <a:bodyPr rot="0" vert="horz" wrap="square" lIns="91440" tIns="45720" rIns="91440" bIns="45720" anchor="t" anchorCtr="0">
            <a:noAutofit/>
          </a:bodyPr>
          <a:lstStyle/>
          <a:p>
            <a:pPr marR="0" lvl="0">
              <a:lnSpc>
                <a:spcPct val="150000"/>
              </a:lnSpc>
              <a:spcBef>
                <a:spcPts val="0"/>
              </a:spcBef>
              <a:spcAft>
                <a:spcPts val="800"/>
              </a:spcAft>
            </a:pPr>
            <a:r>
              <a:rPr lang="en-US" sz="1200" dirty="0">
                <a:latin typeface="Arial Nova Light" panose="020B0304020202020204" pitchFamily="34" charset="0"/>
                <a:ea typeface="ヒラギノ角ゴ Pro W3"/>
                <a:cs typeface="Times New Roman" panose="02020603050405020304" pitchFamily="18" charset="0"/>
              </a:rPr>
              <a:t>Open “main.s” in the </a:t>
            </a:r>
            <a:r>
              <a:rPr lang="en-US" sz="1200" b="1" dirty="0">
                <a:latin typeface="Arial Nova Light" panose="020B0304020202020204" pitchFamily="34" charset="0"/>
                <a:ea typeface="ヒラギノ角ゴ Pro W3"/>
                <a:cs typeface="Times New Roman" panose="02020603050405020304" pitchFamily="18" charset="0"/>
              </a:rPr>
              <a:t>src</a:t>
            </a:r>
            <a:r>
              <a:rPr lang="en-US" sz="1200" dirty="0">
                <a:latin typeface="Arial Nova Light" panose="020B0304020202020204" pitchFamily="34" charset="0"/>
                <a:ea typeface="ヒラギノ角ゴ Pro W3"/>
                <a:cs typeface="Times New Roman" panose="02020603050405020304" pitchFamily="18" charset="0"/>
              </a:rPr>
              <a:t> directory and add the custom instruction somewhere and specify the operands. For this demo, placement doesn’t matter.</a:t>
            </a:r>
          </a:p>
          <a:p>
            <a:pPr marR="0" lvl="0">
              <a:lnSpc>
                <a:spcPct val="150000"/>
              </a:lnSpc>
              <a:spcBef>
                <a:spcPts val="0"/>
              </a:spcBef>
              <a:spcAft>
                <a:spcPts val="800"/>
              </a:spcAft>
            </a:pPr>
            <a:r>
              <a:rPr lang="en-US" sz="1200" b="1" dirty="0">
                <a:latin typeface="Arial Nova Light" panose="020B0304020202020204" pitchFamily="34" charset="0"/>
                <a:ea typeface="ヒラギノ角ゴ Pro W3"/>
                <a:cs typeface="Times New Roman" panose="02020603050405020304" pitchFamily="18" charset="0"/>
              </a:rPr>
              <a:t>Note:</a:t>
            </a:r>
            <a:r>
              <a:rPr lang="en-US" sz="1200" dirty="0">
                <a:latin typeface="Arial Nova Light" panose="020B0304020202020204" pitchFamily="34" charset="0"/>
                <a:ea typeface="ヒラギノ角ゴ Pro W3"/>
                <a:cs typeface="Times New Roman" panose="02020603050405020304" pitchFamily="18" charset="0"/>
              </a:rPr>
              <a:t> Depending on what text editor you use, syntax highlighting probably won’t highlight your new instruction since it wouldn’t recognize it as an instruction.</a:t>
            </a:r>
            <a:endParaRPr lang="en-US" sz="1200" b="1" dirty="0">
              <a:latin typeface="Arial Nova Light" panose="020B0304020202020204" pitchFamily="34" charset="0"/>
              <a:ea typeface="ヒラギノ角ゴ Pro W3"/>
              <a:cs typeface="Times New Roman" panose="02020603050405020304" pitchFamily="18" charset="0"/>
            </a:endParaRPr>
          </a:p>
        </p:txBody>
      </p:sp>
      <p:sp>
        <p:nvSpPr>
          <p:cNvPr id="5" name="Rectangle: Rounded Corners 4">
            <a:extLst>
              <a:ext uri="{FF2B5EF4-FFF2-40B4-BE49-F238E27FC236}">
                <a16:creationId xmlns:a16="http://schemas.microsoft.com/office/drawing/2014/main" id="{00BA7798-31AA-4060-B78D-D1A44F15566B}"/>
              </a:ext>
            </a:extLst>
          </p:cNvPr>
          <p:cNvSpPr/>
          <p:nvPr/>
        </p:nvSpPr>
        <p:spPr>
          <a:xfrm>
            <a:off x="534353" y="3561232"/>
            <a:ext cx="6703694" cy="1394591"/>
          </a:xfrm>
          <a:prstGeom prst="roundRect">
            <a:avLst>
              <a:gd name="adj" fmla="val 2753"/>
            </a:avLst>
          </a:prstGeom>
          <a:noFill/>
          <a:ln w="571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12" name="Slide Number Placeholder 4">
            <a:extLst>
              <a:ext uri="{FF2B5EF4-FFF2-40B4-BE49-F238E27FC236}">
                <a16:creationId xmlns:a16="http://schemas.microsoft.com/office/drawing/2014/main" id="{13CE8A11-4B45-4AE4-8FAB-7689F1EE4C30}"/>
              </a:ext>
            </a:extLst>
          </p:cNvPr>
          <p:cNvSpPr>
            <a:spLocks noGrp="1"/>
          </p:cNvSpPr>
          <p:nvPr>
            <p:ph type="sldNum" sz="quarter" idx="12"/>
          </p:nvPr>
        </p:nvSpPr>
        <p:spPr>
          <a:xfrm>
            <a:off x="6839901" y="9533238"/>
            <a:ext cx="932497" cy="535517"/>
          </a:xfrm>
        </p:spPr>
        <p:txBody>
          <a:bodyPr/>
          <a:lstStyle/>
          <a:p>
            <a:pPr algn="ctr"/>
            <a:fld id="{0305EEF9-D4A2-4C7E-9CB9-80E7F15B3F81}" type="slidenum">
              <a:rPr lang="en-US" smtClean="0">
                <a:latin typeface="Arial Nova Light" panose="020B0304020202020204" pitchFamily="34" charset="0"/>
              </a:rPr>
              <a:pPr algn="ctr"/>
              <a:t>24</a:t>
            </a:fld>
            <a:endParaRPr lang="en-US" dirty="0">
              <a:latin typeface="Arial Nova Light" panose="020B0304020202020204" pitchFamily="34" charset="0"/>
            </a:endParaRPr>
          </a:p>
        </p:txBody>
      </p:sp>
      <p:sp>
        <p:nvSpPr>
          <p:cNvPr id="2" name="Title 1">
            <a:extLst>
              <a:ext uri="{FF2B5EF4-FFF2-40B4-BE49-F238E27FC236}">
                <a16:creationId xmlns:a16="http://schemas.microsoft.com/office/drawing/2014/main" id="{D3A234AF-FB8B-129D-C9A8-EFCAD2EEF5A2}"/>
              </a:ext>
            </a:extLst>
          </p:cNvPr>
          <p:cNvSpPr>
            <a:spLocks noGrp="1"/>
          </p:cNvSpPr>
          <p:nvPr>
            <p:ph type="title"/>
          </p:nvPr>
        </p:nvSpPr>
        <p:spPr>
          <a:xfrm>
            <a:off x="534353" y="535520"/>
            <a:ext cx="6703695" cy="536044"/>
          </a:xfrm>
        </p:spPr>
        <p:txBody>
          <a:bodyPr>
            <a:noAutofit/>
          </a:bodyPr>
          <a:lstStyle/>
          <a:p>
            <a:r>
              <a:rPr lang="en-US" sz="2400" b="1" dirty="0">
                <a:solidFill>
                  <a:srgbClr val="000000"/>
                </a:solidFill>
                <a:latin typeface="Arial Nova Light" panose="020B0304020202020204" pitchFamily="34" charset="0"/>
                <a:ea typeface="ヒラギノ角ゴ Pro W3"/>
                <a:cs typeface="Times New Roman" panose="02020603050405020304" pitchFamily="18" charset="0"/>
              </a:rPr>
              <a:t>9) Compiling A Test Program</a:t>
            </a:r>
            <a:endParaRPr lang="en-US" sz="2400" b="1" dirty="0">
              <a:latin typeface="Arial Nova Light" panose="020B0304020202020204" pitchFamily="34" charset="0"/>
            </a:endParaRPr>
          </a:p>
        </p:txBody>
      </p:sp>
      <p:sp>
        <p:nvSpPr>
          <p:cNvPr id="13" name="Arrow: Left 12">
            <a:extLst>
              <a:ext uri="{FF2B5EF4-FFF2-40B4-BE49-F238E27FC236}">
                <a16:creationId xmlns:a16="http://schemas.microsoft.com/office/drawing/2014/main" id="{1535B6BC-A6E2-BB1A-8DBF-4CD5E5F28DD9}"/>
              </a:ext>
            </a:extLst>
          </p:cNvPr>
          <p:cNvSpPr/>
          <p:nvPr/>
        </p:nvSpPr>
        <p:spPr>
          <a:xfrm>
            <a:off x="3206044" y="1375161"/>
            <a:ext cx="468489" cy="264499"/>
          </a:xfrm>
          <a:prstGeom prst="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915890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2">
            <a:hlinkClick r:id="rId2"/>
            <a:extLst>
              <a:ext uri="{FF2B5EF4-FFF2-40B4-BE49-F238E27FC236}">
                <a16:creationId xmlns:a16="http://schemas.microsoft.com/office/drawing/2014/main" id="{CF79F804-675B-4949-AC7E-A3CFD270D1E4}"/>
              </a:ext>
            </a:extLst>
          </p:cNvPr>
          <p:cNvSpPr txBox="1">
            <a:spLocks noChangeArrowheads="1"/>
          </p:cNvSpPr>
          <p:nvPr/>
        </p:nvSpPr>
        <p:spPr bwMode="auto">
          <a:xfrm>
            <a:off x="816533" y="3083806"/>
            <a:ext cx="6113621" cy="940684"/>
          </a:xfrm>
          <a:prstGeom prst="rect">
            <a:avLst/>
          </a:prstGeom>
          <a:noFill/>
          <a:ln w="9525">
            <a:noFill/>
            <a:miter lim="800000"/>
            <a:headEnd/>
            <a:tailEnd/>
          </a:ln>
        </p:spPr>
        <p:txBody>
          <a:bodyPr rot="0" vert="horz" wrap="square" lIns="91440" tIns="45720" rIns="91440" bIns="45720" anchor="t" anchorCtr="0">
            <a:noAutofit/>
          </a:bodyPr>
          <a:lstStyle/>
          <a:p>
            <a:pPr marR="0" lvl="0">
              <a:lnSpc>
                <a:spcPct val="150000"/>
              </a:lnSpc>
              <a:spcBef>
                <a:spcPts val="0"/>
              </a:spcBef>
              <a:spcAft>
                <a:spcPts val="800"/>
              </a:spcAft>
            </a:pPr>
            <a:r>
              <a:rPr lang="en-US" sz="1200" dirty="0">
                <a:latin typeface="Arial Nova Light" panose="020B0304020202020204" pitchFamily="34" charset="0"/>
                <a:ea typeface="ヒラギノ角ゴ Pro W3"/>
                <a:cs typeface="Times New Roman" panose="02020603050405020304" pitchFamily="18" charset="0"/>
              </a:rPr>
              <a:t>Navigate to the </a:t>
            </a:r>
            <a:r>
              <a:rPr lang="en-US" sz="1200" b="1" dirty="0">
                <a:latin typeface="Arial Nova Light" panose="020B0304020202020204" pitchFamily="34" charset="0"/>
                <a:ea typeface="ヒラギノ角ゴ Pro W3"/>
                <a:cs typeface="Times New Roman" panose="02020603050405020304" pitchFamily="18" charset="0"/>
              </a:rPr>
              <a:t>otter-tools-p1</a:t>
            </a:r>
            <a:r>
              <a:rPr lang="en-US" sz="1200" dirty="0">
                <a:latin typeface="Arial Nova Light" panose="020B0304020202020204" pitchFamily="34" charset="0"/>
                <a:ea typeface="ヒラギノ角ゴ Pro W3"/>
                <a:cs typeface="Times New Roman" panose="02020603050405020304" pitchFamily="18" charset="0"/>
              </a:rPr>
              <a:t> directory and run </a:t>
            </a:r>
            <a:r>
              <a:rPr lang="en-US" sz="1200" dirty="0">
                <a:solidFill>
                  <a:srgbClr val="00B0F0"/>
                </a:solidFill>
                <a:latin typeface="Arial Nova Light" panose="020B0304020202020204" pitchFamily="34" charset="0"/>
                <a:ea typeface="ヒラギノ角ゴ Pro W3"/>
                <a:cs typeface="Times New Roman" panose="02020603050405020304" pitchFamily="18" charset="0"/>
              </a:rPr>
              <a:t>make</a:t>
            </a:r>
            <a:r>
              <a:rPr lang="en-US" sz="1200" dirty="0">
                <a:latin typeface="Arial Nova Light" panose="020B0304020202020204" pitchFamily="34" charset="0"/>
                <a:ea typeface="ヒラギノ角ゴ Pro W3"/>
                <a:cs typeface="Times New Roman" panose="02020603050405020304" pitchFamily="18" charset="0"/>
              </a:rPr>
              <a:t>.</a:t>
            </a:r>
            <a:endParaRPr lang="en-US" sz="1200" b="1" dirty="0">
              <a:latin typeface="Arial Nova Light" panose="020B0304020202020204" pitchFamily="34" charset="0"/>
              <a:ea typeface="ヒラギノ角ゴ Pro W3"/>
              <a:cs typeface="Times New Roman" panose="02020603050405020304" pitchFamily="18" charset="0"/>
            </a:endParaRPr>
          </a:p>
        </p:txBody>
      </p:sp>
      <p:sp>
        <p:nvSpPr>
          <p:cNvPr id="5" name="Rectangle: Rounded Corners 4">
            <a:extLst>
              <a:ext uri="{FF2B5EF4-FFF2-40B4-BE49-F238E27FC236}">
                <a16:creationId xmlns:a16="http://schemas.microsoft.com/office/drawing/2014/main" id="{00BA7798-31AA-4060-B78D-D1A44F15566B}"/>
              </a:ext>
            </a:extLst>
          </p:cNvPr>
          <p:cNvSpPr/>
          <p:nvPr/>
        </p:nvSpPr>
        <p:spPr>
          <a:xfrm>
            <a:off x="534354" y="3025716"/>
            <a:ext cx="6703694" cy="998774"/>
          </a:xfrm>
          <a:prstGeom prst="roundRect">
            <a:avLst>
              <a:gd name="adj" fmla="val 2753"/>
            </a:avLst>
          </a:prstGeom>
          <a:noFill/>
          <a:ln w="571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12" name="Slide Number Placeholder 4">
            <a:extLst>
              <a:ext uri="{FF2B5EF4-FFF2-40B4-BE49-F238E27FC236}">
                <a16:creationId xmlns:a16="http://schemas.microsoft.com/office/drawing/2014/main" id="{13CE8A11-4B45-4AE4-8FAB-7689F1EE4C30}"/>
              </a:ext>
            </a:extLst>
          </p:cNvPr>
          <p:cNvSpPr>
            <a:spLocks noGrp="1"/>
          </p:cNvSpPr>
          <p:nvPr>
            <p:ph type="sldNum" sz="quarter" idx="12"/>
          </p:nvPr>
        </p:nvSpPr>
        <p:spPr>
          <a:xfrm>
            <a:off x="6839901" y="9533238"/>
            <a:ext cx="932497" cy="535517"/>
          </a:xfrm>
        </p:spPr>
        <p:txBody>
          <a:bodyPr/>
          <a:lstStyle/>
          <a:p>
            <a:pPr algn="ctr"/>
            <a:fld id="{0305EEF9-D4A2-4C7E-9CB9-80E7F15B3F81}" type="slidenum">
              <a:rPr lang="en-US" smtClean="0">
                <a:latin typeface="Arial Nova Light" panose="020B0304020202020204" pitchFamily="34" charset="0"/>
              </a:rPr>
              <a:pPr algn="ctr"/>
              <a:t>25</a:t>
            </a:fld>
            <a:endParaRPr lang="en-US" dirty="0">
              <a:latin typeface="Arial Nova Light" panose="020B0304020202020204" pitchFamily="34" charset="0"/>
            </a:endParaRPr>
          </a:p>
        </p:txBody>
      </p:sp>
      <p:sp>
        <p:nvSpPr>
          <p:cNvPr id="2" name="Title 1">
            <a:extLst>
              <a:ext uri="{FF2B5EF4-FFF2-40B4-BE49-F238E27FC236}">
                <a16:creationId xmlns:a16="http://schemas.microsoft.com/office/drawing/2014/main" id="{D3A234AF-FB8B-129D-C9A8-EFCAD2EEF5A2}"/>
              </a:ext>
            </a:extLst>
          </p:cNvPr>
          <p:cNvSpPr>
            <a:spLocks noGrp="1"/>
          </p:cNvSpPr>
          <p:nvPr>
            <p:ph type="title"/>
          </p:nvPr>
        </p:nvSpPr>
        <p:spPr>
          <a:xfrm>
            <a:off x="534353" y="535520"/>
            <a:ext cx="6703695" cy="536044"/>
          </a:xfrm>
        </p:spPr>
        <p:txBody>
          <a:bodyPr>
            <a:noAutofit/>
          </a:bodyPr>
          <a:lstStyle/>
          <a:p>
            <a:r>
              <a:rPr lang="en-US" sz="2400" b="1" dirty="0">
                <a:solidFill>
                  <a:srgbClr val="000000"/>
                </a:solidFill>
                <a:latin typeface="Arial Nova Light" panose="020B0304020202020204" pitchFamily="34" charset="0"/>
                <a:ea typeface="ヒラギノ角ゴ Pro W3"/>
                <a:cs typeface="Times New Roman" panose="02020603050405020304" pitchFamily="18" charset="0"/>
              </a:rPr>
              <a:t>9) Compiling A Test Program</a:t>
            </a:r>
            <a:endParaRPr lang="en-US" sz="2400" b="1" dirty="0">
              <a:latin typeface="Arial Nova Light" panose="020B0304020202020204" pitchFamily="34" charset="0"/>
            </a:endParaRPr>
          </a:p>
        </p:txBody>
      </p:sp>
      <p:pic>
        <p:nvPicPr>
          <p:cNvPr id="4" name="Picture 3">
            <a:extLst>
              <a:ext uri="{FF2B5EF4-FFF2-40B4-BE49-F238E27FC236}">
                <a16:creationId xmlns:a16="http://schemas.microsoft.com/office/drawing/2014/main" id="{90C9E2F5-3B96-7E8C-DB1F-E08604F3AA9C}"/>
              </a:ext>
            </a:extLst>
          </p:cNvPr>
          <p:cNvPicPr>
            <a:picLocks noChangeAspect="1"/>
          </p:cNvPicPr>
          <p:nvPr/>
        </p:nvPicPr>
        <p:blipFill>
          <a:blip r:embed="rId3"/>
          <a:stretch>
            <a:fillRect/>
          </a:stretch>
        </p:blipFill>
        <p:spPr>
          <a:xfrm>
            <a:off x="534353" y="1239844"/>
            <a:ext cx="6703694" cy="1501045"/>
          </a:xfrm>
          <a:prstGeom prst="rect">
            <a:avLst/>
          </a:prstGeom>
          <a:ln w="12700">
            <a:solidFill>
              <a:schemeClr val="bg1">
                <a:lumMod val="50000"/>
              </a:schemeClr>
            </a:solidFill>
          </a:ln>
        </p:spPr>
      </p:pic>
    </p:spTree>
    <p:extLst>
      <p:ext uri="{BB962C8B-B14F-4D97-AF65-F5344CB8AC3E}">
        <p14:creationId xmlns:p14="http://schemas.microsoft.com/office/powerpoint/2010/main" val="25790028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99F5B4A-E73A-73CB-5558-61AC7959DF53}"/>
              </a:ext>
            </a:extLst>
          </p:cNvPr>
          <p:cNvPicPr>
            <a:picLocks noChangeAspect="1"/>
          </p:cNvPicPr>
          <p:nvPr/>
        </p:nvPicPr>
        <p:blipFill>
          <a:blip r:embed="rId2"/>
          <a:stretch>
            <a:fillRect/>
          </a:stretch>
        </p:blipFill>
        <p:spPr>
          <a:xfrm>
            <a:off x="534353" y="1239844"/>
            <a:ext cx="6703694" cy="1539113"/>
          </a:xfrm>
          <a:prstGeom prst="rect">
            <a:avLst/>
          </a:prstGeom>
          <a:ln w="12700">
            <a:solidFill>
              <a:schemeClr val="bg1">
                <a:lumMod val="50000"/>
              </a:schemeClr>
            </a:solidFill>
          </a:ln>
        </p:spPr>
      </p:pic>
      <p:sp>
        <p:nvSpPr>
          <p:cNvPr id="8" name="Text Box 2">
            <a:hlinkClick r:id="rId3"/>
            <a:extLst>
              <a:ext uri="{FF2B5EF4-FFF2-40B4-BE49-F238E27FC236}">
                <a16:creationId xmlns:a16="http://schemas.microsoft.com/office/drawing/2014/main" id="{CF79F804-675B-4949-AC7E-A3CFD270D1E4}"/>
              </a:ext>
            </a:extLst>
          </p:cNvPr>
          <p:cNvSpPr txBox="1">
            <a:spLocks noChangeArrowheads="1"/>
          </p:cNvSpPr>
          <p:nvPr/>
        </p:nvSpPr>
        <p:spPr bwMode="auto">
          <a:xfrm>
            <a:off x="816533" y="3083806"/>
            <a:ext cx="6113621" cy="940684"/>
          </a:xfrm>
          <a:prstGeom prst="rect">
            <a:avLst/>
          </a:prstGeom>
          <a:noFill/>
          <a:ln w="9525">
            <a:noFill/>
            <a:miter lim="800000"/>
            <a:headEnd/>
            <a:tailEnd/>
          </a:ln>
        </p:spPr>
        <p:txBody>
          <a:bodyPr rot="0" vert="horz" wrap="square" lIns="91440" tIns="45720" rIns="91440" bIns="45720" anchor="t" anchorCtr="0">
            <a:noAutofit/>
          </a:bodyPr>
          <a:lstStyle/>
          <a:p>
            <a:pPr marR="0" lvl="0">
              <a:lnSpc>
                <a:spcPct val="150000"/>
              </a:lnSpc>
              <a:spcBef>
                <a:spcPts val="0"/>
              </a:spcBef>
              <a:spcAft>
                <a:spcPts val="800"/>
              </a:spcAft>
            </a:pPr>
            <a:r>
              <a:rPr lang="en-US" sz="1200" dirty="0">
                <a:latin typeface="Arial Nova Light" panose="020B0304020202020204" pitchFamily="34" charset="0"/>
                <a:ea typeface="ヒラギノ角ゴ Pro W3"/>
                <a:cs typeface="Times New Roman" panose="02020603050405020304" pitchFamily="18" charset="0"/>
              </a:rPr>
              <a:t>A </a:t>
            </a:r>
            <a:r>
              <a:rPr lang="en-US" sz="1200" b="1" dirty="0">
                <a:latin typeface="Arial Nova Light" panose="020B0304020202020204" pitchFamily="34" charset="0"/>
                <a:ea typeface="ヒラギノ角ゴ Pro W3"/>
                <a:cs typeface="Times New Roman" panose="02020603050405020304" pitchFamily="18" charset="0"/>
              </a:rPr>
              <a:t>build</a:t>
            </a:r>
            <a:r>
              <a:rPr lang="en-US" sz="1200" dirty="0">
                <a:latin typeface="Arial Nova Light" panose="020B0304020202020204" pitchFamily="34" charset="0"/>
                <a:ea typeface="ヒラギノ角ゴ Pro W3"/>
                <a:cs typeface="Times New Roman" panose="02020603050405020304" pitchFamily="18" charset="0"/>
              </a:rPr>
              <a:t> directory will be created with several output files.</a:t>
            </a:r>
            <a:endParaRPr lang="en-US" sz="1200" b="1" dirty="0">
              <a:latin typeface="Arial Nova Light" panose="020B0304020202020204" pitchFamily="34" charset="0"/>
              <a:ea typeface="ヒラギノ角ゴ Pro W3"/>
              <a:cs typeface="Times New Roman" panose="02020603050405020304" pitchFamily="18" charset="0"/>
            </a:endParaRPr>
          </a:p>
        </p:txBody>
      </p:sp>
      <p:sp>
        <p:nvSpPr>
          <p:cNvPr id="5" name="Rectangle: Rounded Corners 4">
            <a:extLst>
              <a:ext uri="{FF2B5EF4-FFF2-40B4-BE49-F238E27FC236}">
                <a16:creationId xmlns:a16="http://schemas.microsoft.com/office/drawing/2014/main" id="{00BA7798-31AA-4060-B78D-D1A44F15566B}"/>
              </a:ext>
            </a:extLst>
          </p:cNvPr>
          <p:cNvSpPr/>
          <p:nvPr/>
        </p:nvSpPr>
        <p:spPr>
          <a:xfrm>
            <a:off x="534354" y="3025716"/>
            <a:ext cx="6703694" cy="998774"/>
          </a:xfrm>
          <a:prstGeom prst="roundRect">
            <a:avLst>
              <a:gd name="adj" fmla="val 2753"/>
            </a:avLst>
          </a:prstGeom>
          <a:noFill/>
          <a:ln w="571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12" name="Slide Number Placeholder 4">
            <a:extLst>
              <a:ext uri="{FF2B5EF4-FFF2-40B4-BE49-F238E27FC236}">
                <a16:creationId xmlns:a16="http://schemas.microsoft.com/office/drawing/2014/main" id="{13CE8A11-4B45-4AE4-8FAB-7689F1EE4C30}"/>
              </a:ext>
            </a:extLst>
          </p:cNvPr>
          <p:cNvSpPr>
            <a:spLocks noGrp="1"/>
          </p:cNvSpPr>
          <p:nvPr>
            <p:ph type="sldNum" sz="quarter" idx="12"/>
          </p:nvPr>
        </p:nvSpPr>
        <p:spPr>
          <a:xfrm>
            <a:off x="6839901" y="9533238"/>
            <a:ext cx="932497" cy="535517"/>
          </a:xfrm>
        </p:spPr>
        <p:txBody>
          <a:bodyPr/>
          <a:lstStyle/>
          <a:p>
            <a:pPr algn="ctr"/>
            <a:fld id="{0305EEF9-D4A2-4C7E-9CB9-80E7F15B3F81}" type="slidenum">
              <a:rPr lang="en-US" smtClean="0">
                <a:latin typeface="Arial Nova Light" panose="020B0304020202020204" pitchFamily="34" charset="0"/>
              </a:rPr>
              <a:pPr algn="ctr"/>
              <a:t>26</a:t>
            </a:fld>
            <a:endParaRPr lang="en-US" dirty="0">
              <a:latin typeface="Arial Nova Light" panose="020B0304020202020204" pitchFamily="34" charset="0"/>
            </a:endParaRPr>
          </a:p>
        </p:txBody>
      </p:sp>
      <p:sp>
        <p:nvSpPr>
          <p:cNvPr id="2" name="Title 1">
            <a:extLst>
              <a:ext uri="{FF2B5EF4-FFF2-40B4-BE49-F238E27FC236}">
                <a16:creationId xmlns:a16="http://schemas.microsoft.com/office/drawing/2014/main" id="{D3A234AF-FB8B-129D-C9A8-EFCAD2EEF5A2}"/>
              </a:ext>
            </a:extLst>
          </p:cNvPr>
          <p:cNvSpPr>
            <a:spLocks noGrp="1"/>
          </p:cNvSpPr>
          <p:nvPr>
            <p:ph type="title"/>
          </p:nvPr>
        </p:nvSpPr>
        <p:spPr>
          <a:xfrm>
            <a:off x="534353" y="535520"/>
            <a:ext cx="6703695" cy="536044"/>
          </a:xfrm>
        </p:spPr>
        <p:txBody>
          <a:bodyPr>
            <a:noAutofit/>
          </a:bodyPr>
          <a:lstStyle/>
          <a:p>
            <a:r>
              <a:rPr lang="en-US" sz="2400" b="1" dirty="0">
                <a:solidFill>
                  <a:srgbClr val="000000"/>
                </a:solidFill>
                <a:latin typeface="Arial Nova Light" panose="020B0304020202020204" pitchFamily="34" charset="0"/>
                <a:ea typeface="ヒラギノ角ゴ Pro W3"/>
                <a:cs typeface="Times New Roman" panose="02020603050405020304" pitchFamily="18" charset="0"/>
              </a:rPr>
              <a:t>9) Compiling A Test Program</a:t>
            </a:r>
            <a:endParaRPr lang="en-US" sz="2400" b="1" dirty="0">
              <a:latin typeface="Arial Nova Light" panose="020B0304020202020204" pitchFamily="34" charset="0"/>
            </a:endParaRPr>
          </a:p>
        </p:txBody>
      </p:sp>
    </p:spTree>
    <p:extLst>
      <p:ext uri="{BB962C8B-B14F-4D97-AF65-F5344CB8AC3E}">
        <p14:creationId xmlns:p14="http://schemas.microsoft.com/office/powerpoint/2010/main" val="26128023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2">
            <a:hlinkClick r:id="rId2"/>
            <a:extLst>
              <a:ext uri="{FF2B5EF4-FFF2-40B4-BE49-F238E27FC236}">
                <a16:creationId xmlns:a16="http://schemas.microsoft.com/office/drawing/2014/main" id="{CF79F804-675B-4949-AC7E-A3CFD270D1E4}"/>
              </a:ext>
            </a:extLst>
          </p:cNvPr>
          <p:cNvSpPr txBox="1">
            <a:spLocks noChangeArrowheads="1"/>
          </p:cNvSpPr>
          <p:nvPr/>
        </p:nvSpPr>
        <p:spPr bwMode="auto">
          <a:xfrm>
            <a:off x="813080" y="3845689"/>
            <a:ext cx="6113621" cy="737599"/>
          </a:xfrm>
          <a:prstGeom prst="rect">
            <a:avLst/>
          </a:prstGeom>
          <a:noFill/>
          <a:ln w="9525">
            <a:noFill/>
            <a:miter lim="800000"/>
            <a:headEnd/>
            <a:tailEnd/>
          </a:ln>
        </p:spPr>
        <p:txBody>
          <a:bodyPr rot="0" vert="horz" wrap="square" lIns="91440" tIns="45720" rIns="91440" bIns="45720" anchor="t" anchorCtr="0">
            <a:noAutofit/>
          </a:bodyPr>
          <a:lstStyle/>
          <a:p>
            <a:pPr marR="0" lvl="0">
              <a:lnSpc>
                <a:spcPct val="150000"/>
              </a:lnSpc>
              <a:spcBef>
                <a:spcPts val="0"/>
              </a:spcBef>
              <a:spcAft>
                <a:spcPts val="800"/>
              </a:spcAft>
            </a:pPr>
            <a:r>
              <a:rPr lang="en-US" sz="1200" dirty="0">
                <a:latin typeface="Arial Nova Light" panose="020B0304020202020204" pitchFamily="34" charset="0"/>
                <a:ea typeface="ヒラギノ角ゴ Pro W3"/>
                <a:cs typeface="Times New Roman" panose="02020603050405020304" pitchFamily="18" charset="0"/>
              </a:rPr>
              <a:t>Opening the “program.dump” file shows the disassembly of our compiled program with our custom instruction!</a:t>
            </a:r>
            <a:endParaRPr lang="en-US" sz="1200" b="1" dirty="0">
              <a:latin typeface="Arial Nova Light" panose="020B0304020202020204" pitchFamily="34" charset="0"/>
              <a:ea typeface="ヒラギノ角ゴ Pro W3"/>
              <a:cs typeface="Times New Roman" panose="02020603050405020304" pitchFamily="18" charset="0"/>
            </a:endParaRPr>
          </a:p>
        </p:txBody>
      </p:sp>
      <p:sp>
        <p:nvSpPr>
          <p:cNvPr id="5" name="Rectangle: Rounded Corners 4">
            <a:extLst>
              <a:ext uri="{FF2B5EF4-FFF2-40B4-BE49-F238E27FC236}">
                <a16:creationId xmlns:a16="http://schemas.microsoft.com/office/drawing/2014/main" id="{00BA7798-31AA-4060-B78D-D1A44F15566B}"/>
              </a:ext>
            </a:extLst>
          </p:cNvPr>
          <p:cNvSpPr/>
          <p:nvPr/>
        </p:nvSpPr>
        <p:spPr>
          <a:xfrm>
            <a:off x="530901" y="3787599"/>
            <a:ext cx="6703694" cy="795689"/>
          </a:xfrm>
          <a:prstGeom prst="roundRect">
            <a:avLst>
              <a:gd name="adj" fmla="val 2753"/>
            </a:avLst>
          </a:prstGeom>
          <a:noFill/>
          <a:ln w="571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12" name="Slide Number Placeholder 4">
            <a:extLst>
              <a:ext uri="{FF2B5EF4-FFF2-40B4-BE49-F238E27FC236}">
                <a16:creationId xmlns:a16="http://schemas.microsoft.com/office/drawing/2014/main" id="{13CE8A11-4B45-4AE4-8FAB-7689F1EE4C30}"/>
              </a:ext>
            </a:extLst>
          </p:cNvPr>
          <p:cNvSpPr>
            <a:spLocks noGrp="1"/>
          </p:cNvSpPr>
          <p:nvPr>
            <p:ph type="sldNum" sz="quarter" idx="12"/>
          </p:nvPr>
        </p:nvSpPr>
        <p:spPr>
          <a:xfrm>
            <a:off x="6839901" y="9533238"/>
            <a:ext cx="932497" cy="535517"/>
          </a:xfrm>
        </p:spPr>
        <p:txBody>
          <a:bodyPr/>
          <a:lstStyle/>
          <a:p>
            <a:pPr algn="ctr"/>
            <a:fld id="{0305EEF9-D4A2-4C7E-9CB9-80E7F15B3F81}" type="slidenum">
              <a:rPr lang="en-US" smtClean="0">
                <a:latin typeface="Arial Nova Light" panose="020B0304020202020204" pitchFamily="34" charset="0"/>
              </a:rPr>
              <a:pPr algn="ctr"/>
              <a:t>27</a:t>
            </a:fld>
            <a:endParaRPr lang="en-US" dirty="0">
              <a:latin typeface="Arial Nova Light" panose="020B0304020202020204" pitchFamily="34" charset="0"/>
            </a:endParaRPr>
          </a:p>
        </p:txBody>
      </p:sp>
      <p:sp>
        <p:nvSpPr>
          <p:cNvPr id="2" name="Title 1">
            <a:extLst>
              <a:ext uri="{FF2B5EF4-FFF2-40B4-BE49-F238E27FC236}">
                <a16:creationId xmlns:a16="http://schemas.microsoft.com/office/drawing/2014/main" id="{D3A234AF-FB8B-129D-C9A8-EFCAD2EEF5A2}"/>
              </a:ext>
            </a:extLst>
          </p:cNvPr>
          <p:cNvSpPr>
            <a:spLocks noGrp="1"/>
          </p:cNvSpPr>
          <p:nvPr>
            <p:ph type="title"/>
          </p:nvPr>
        </p:nvSpPr>
        <p:spPr>
          <a:xfrm>
            <a:off x="534353" y="535520"/>
            <a:ext cx="6703695" cy="536044"/>
          </a:xfrm>
        </p:spPr>
        <p:txBody>
          <a:bodyPr>
            <a:noAutofit/>
          </a:bodyPr>
          <a:lstStyle/>
          <a:p>
            <a:r>
              <a:rPr lang="en-US" sz="2400" b="1" dirty="0">
                <a:solidFill>
                  <a:srgbClr val="000000"/>
                </a:solidFill>
                <a:latin typeface="Arial Nova Light" panose="020B0304020202020204" pitchFamily="34" charset="0"/>
                <a:ea typeface="ヒラギノ角ゴ Pro W3"/>
                <a:cs typeface="Times New Roman" panose="02020603050405020304" pitchFamily="18" charset="0"/>
              </a:rPr>
              <a:t>9) Compiling A Test Program</a:t>
            </a:r>
            <a:endParaRPr lang="en-US" sz="2400" b="1" dirty="0">
              <a:latin typeface="Arial Nova Light" panose="020B0304020202020204" pitchFamily="34" charset="0"/>
            </a:endParaRPr>
          </a:p>
        </p:txBody>
      </p:sp>
      <p:pic>
        <p:nvPicPr>
          <p:cNvPr id="4" name="Picture 3">
            <a:extLst>
              <a:ext uri="{FF2B5EF4-FFF2-40B4-BE49-F238E27FC236}">
                <a16:creationId xmlns:a16="http://schemas.microsoft.com/office/drawing/2014/main" id="{1A920941-0552-5C26-4888-A7EF34778C0B}"/>
              </a:ext>
            </a:extLst>
          </p:cNvPr>
          <p:cNvPicPr>
            <a:picLocks noChangeAspect="1"/>
          </p:cNvPicPr>
          <p:nvPr/>
        </p:nvPicPr>
        <p:blipFill>
          <a:blip r:embed="rId3"/>
          <a:stretch>
            <a:fillRect/>
          </a:stretch>
        </p:blipFill>
        <p:spPr>
          <a:xfrm>
            <a:off x="537176" y="1239843"/>
            <a:ext cx="6707146" cy="2231489"/>
          </a:xfrm>
          <a:prstGeom prst="rect">
            <a:avLst/>
          </a:prstGeom>
          <a:ln w="12700">
            <a:solidFill>
              <a:schemeClr val="bg1">
                <a:lumMod val="50000"/>
              </a:schemeClr>
            </a:solidFill>
          </a:ln>
        </p:spPr>
      </p:pic>
      <p:sp>
        <p:nvSpPr>
          <p:cNvPr id="7" name="Arrow: Left 6">
            <a:extLst>
              <a:ext uri="{FF2B5EF4-FFF2-40B4-BE49-F238E27FC236}">
                <a16:creationId xmlns:a16="http://schemas.microsoft.com/office/drawing/2014/main" id="{D1D01DFE-5AB0-D886-F4FE-65193EEBD473}"/>
              </a:ext>
            </a:extLst>
          </p:cNvPr>
          <p:cNvSpPr/>
          <p:nvPr/>
        </p:nvSpPr>
        <p:spPr>
          <a:xfrm>
            <a:off x="6175022" y="1715911"/>
            <a:ext cx="468489" cy="264499"/>
          </a:xfrm>
          <a:prstGeom prst="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0082556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2">
            <a:hlinkClick r:id="rId2"/>
            <a:extLst>
              <a:ext uri="{FF2B5EF4-FFF2-40B4-BE49-F238E27FC236}">
                <a16:creationId xmlns:a16="http://schemas.microsoft.com/office/drawing/2014/main" id="{CF79F804-675B-4949-AC7E-A3CFD270D1E4}"/>
              </a:ext>
            </a:extLst>
          </p:cNvPr>
          <p:cNvSpPr txBox="1">
            <a:spLocks noChangeArrowheads="1"/>
          </p:cNvSpPr>
          <p:nvPr/>
        </p:nvSpPr>
        <p:spPr bwMode="auto">
          <a:xfrm>
            <a:off x="829389" y="1470453"/>
            <a:ext cx="6113621" cy="4992435"/>
          </a:xfrm>
          <a:prstGeom prst="rect">
            <a:avLst/>
          </a:prstGeom>
          <a:noFill/>
          <a:ln w="9525">
            <a:noFill/>
            <a:miter lim="800000"/>
            <a:headEnd/>
            <a:tailEnd/>
          </a:ln>
        </p:spPr>
        <p:txBody>
          <a:bodyPr rot="0" vert="horz" wrap="square" lIns="91440" tIns="45720" rIns="91440" bIns="45720" anchor="t" anchorCtr="0">
            <a:noAutofit/>
          </a:bodyPr>
          <a:lstStyle/>
          <a:p>
            <a:pPr marR="0" lvl="0">
              <a:lnSpc>
                <a:spcPct val="150000"/>
              </a:lnSpc>
              <a:spcBef>
                <a:spcPts val="0"/>
              </a:spcBef>
              <a:spcAft>
                <a:spcPts val="800"/>
              </a:spcAft>
            </a:pPr>
            <a:r>
              <a:rPr lang="en-US" sz="1200" dirty="0">
                <a:solidFill>
                  <a:srgbClr val="000000"/>
                </a:solidFill>
                <a:latin typeface="Arial Nova Light" panose="020B0304020202020204" pitchFamily="34" charset="0"/>
                <a:ea typeface="ヒラギノ角ゴ Pro W3"/>
                <a:cs typeface="Times New Roman" panose="02020603050405020304" pitchFamily="18" charset="0"/>
              </a:rPr>
              <a:t>This document gives a step-by-step guide on how to:</a:t>
            </a:r>
          </a:p>
          <a:p>
            <a:pPr marL="228600" marR="0" lvl="0" indent="-228600">
              <a:lnSpc>
                <a:spcPct val="150000"/>
              </a:lnSpc>
              <a:spcBef>
                <a:spcPts val="0"/>
              </a:spcBef>
              <a:spcAft>
                <a:spcPts val="800"/>
              </a:spcAft>
              <a:buFont typeface="+mj-lt"/>
              <a:buAutoNum type="arabicPeriod"/>
            </a:pPr>
            <a:r>
              <a:rPr lang="en-US" sz="1200" dirty="0">
                <a:solidFill>
                  <a:srgbClr val="000000"/>
                </a:solidFill>
                <a:latin typeface="Arial Nova Light" panose="020B0304020202020204" pitchFamily="34" charset="0"/>
                <a:ea typeface="ヒラギノ角ゴ Pro W3"/>
                <a:cs typeface="Times New Roman" panose="02020603050405020304" pitchFamily="18" charset="0"/>
              </a:rPr>
              <a:t>Design a custom RISC-V instruction.</a:t>
            </a:r>
          </a:p>
          <a:p>
            <a:pPr marL="228600" marR="0" lvl="0" indent="-228600">
              <a:lnSpc>
                <a:spcPct val="150000"/>
              </a:lnSpc>
              <a:spcBef>
                <a:spcPts val="0"/>
              </a:spcBef>
              <a:spcAft>
                <a:spcPts val="800"/>
              </a:spcAft>
              <a:buFont typeface="+mj-lt"/>
              <a:buAutoNum type="arabicPeriod"/>
            </a:pPr>
            <a:r>
              <a:rPr lang="en-US" sz="1200" dirty="0">
                <a:solidFill>
                  <a:srgbClr val="000000"/>
                </a:solidFill>
                <a:latin typeface="Arial Nova Light" panose="020B0304020202020204" pitchFamily="34" charset="0"/>
                <a:ea typeface="ヒラギノ角ゴ Pro W3"/>
                <a:cs typeface="Times New Roman" panose="02020603050405020304" pitchFamily="18" charset="0"/>
              </a:rPr>
              <a:t>Add that instruction to the RISC-V toolchain source code.</a:t>
            </a:r>
          </a:p>
          <a:p>
            <a:pPr marL="228600" marR="0" lvl="0" indent="-228600">
              <a:lnSpc>
                <a:spcPct val="150000"/>
              </a:lnSpc>
              <a:spcBef>
                <a:spcPts val="0"/>
              </a:spcBef>
              <a:spcAft>
                <a:spcPts val="800"/>
              </a:spcAft>
              <a:buFont typeface="+mj-lt"/>
              <a:buAutoNum type="arabicPeriod"/>
            </a:pPr>
            <a:r>
              <a:rPr lang="en-US" sz="1200" dirty="0">
                <a:solidFill>
                  <a:srgbClr val="000000"/>
                </a:solidFill>
                <a:latin typeface="Arial Nova Light" panose="020B0304020202020204" pitchFamily="34" charset="0"/>
                <a:ea typeface="ヒラギノ角ゴ Pro W3"/>
                <a:cs typeface="Times New Roman" panose="02020603050405020304" pitchFamily="18" charset="0"/>
              </a:rPr>
              <a:t>Rebuild the RISC-V toolchain from source.</a:t>
            </a:r>
          </a:p>
          <a:p>
            <a:pPr marL="228600" marR="0" lvl="0" indent="-228600">
              <a:lnSpc>
                <a:spcPct val="150000"/>
              </a:lnSpc>
              <a:spcBef>
                <a:spcPts val="0"/>
              </a:spcBef>
              <a:spcAft>
                <a:spcPts val="800"/>
              </a:spcAft>
              <a:buFont typeface="+mj-lt"/>
              <a:buAutoNum type="arabicPeriod"/>
            </a:pPr>
            <a:r>
              <a:rPr lang="en-US" sz="1200" dirty="0">
                <a:solidFill>
                  <a:srgbClr val="000000"/>
                </a:solidFill>
                <a:latin typeface="Arial Nova Light" panose="020B0304020202020204" pitchFamily="34" charset="0"/>
                <a:ea typeface="ヒラギノ角ゴ Pro W3"/>
                <a:cs typeface="Times New Roman" panose="02020603050405020304" pitchFamily="18" charset="0"/>
              </a:rPr>
              <a:t>Compile and assemble source code (with your custom instruction) for a RISC-V target. For demo purposes, the target device used in this document will be the CPE 233 Multicycle OTTER.</a:t>
            </a:r>
          </a:p>
          <a:p>
            <a:pPr marR="0" lvl="0">
              <a:lnSpc>
                <a:spcPct val="150000"/>
              </a:lnSpc>
              <a:spcBef>
                <a:spcPts val="0"/>
              </a:spcBef>
              <a:spcAft>
                <a:spcPts val="800"/>
              </a:spcAft>
            </a:pPr>
            <a:r>
              <a:rPr lang="en-US" sz="1200" b="1" dirty="0">
                <a:solidFill>
                  <a:srgbClr val="000000"/>
                </a:solidFill>
                <a:latin typeface="Arial Nova Light" panose="020B0304020202020204" pitchFamily="34" charset="0"/>
                <a:ea typeface="ヒラギノ角ゴ Pro W3"/>
                <a:cs typeface="Times New Roman" panose="02020603050405020304" pitchFamily="18" charset="0"/>
              </a:rPr>
              <a:t>Important Notes:</a:t>
            </a:r>
            <a:endParaRPr lang="en-US" sz="1200" dirty="0">
              <a:solidFill>
                <a:srgbClr val="000000"/>
              </a:solidFill>
              <a:latin typeface="Arial Nova Light" panose="020B0304020202020204" pitchFamily="34" charset="0"/>
              <a:ea typeface="ヒラギノ角ゴ Pro W3"/>
              <a:cs typeface="Times New Roman" panose="02020603050405020304" pitchFamily="18" charset="0"/>
            </a:endParaRPr>
          </a:p>
          <a:p>
            <a:pPr marL="171450" marR="0" lvl="0" indent="-171450">
              <a:lnSpc>
                <a:spcPct val="150000"/>
              </a:lnSpc>
              <a:spcBef>
                <a:spcPts val="0"/>
              </a:spcBef>
              <a:spcAft>
                <a:spcPts val="800"/>
              </a:spcAft>
              <a:buFont typeface="Arial" panose="020B0604020202020204" pitchFamily="34" charset="0"/>
              <a:buChar char="•"/>
            </a:pPr>
            <a:r>
              <a:rPr lang="en-US" sz="1200" dirty="0">
                <a:solidFill>
                  <a:srgbClr val="000000"/>
                </a:solidFill>
                <a:latin typeface="Arial Nova Light" panose="020B0304020202020204" pitchFamily="34" charset="0"/>
                <a:ea typeface="ヒラギノ角ゴ Pro W3"/>
                <a:cs typeface="Times New Roman" panose="02020603050405020304" pitchFamily="18" charset="0"/>
              </a:rPr>
              <a:t>To build our modified RISC-V toolchain, we will be using an Ubuntu environment running on a virtual machine.</a:t>
            </a:r>
          </a:p>
          <a:p>
            <a:pPr marL="171450" indent="-171450">
              <a:lnSpc>
                <a:spcPct val="150000"/>
              </a:lnSpc>
              <a:spcAft>
                <a:spcPts val="800"/>
              </a:spcAft>
              <a:buFont typeface="Arial" panose="020B0604020202020204" pitchFamily="34" charset="0"/>
              <a:buChar char="•"/>
            </a:pPr>
            <a:r>
              <a:rPr lang="en-US" sz="1200" dirty="0">
                <a:solidFill>
                  <a:srgbClr val="000000"/>
                </a:solidFill>
                <a:latin typeface="Arial Nova Light" panose="020B0304020202020204" pitchFamily="34" charset="0"/>
                <a:ea typeface="ヒラギノ角ゴ Pro W3"/>
                <a:cs typeface="Times New Roman" panose="02020603050405020304" pitchFamily="18" charset="0"/>
              </a:rPr>
              <a:t>This guide is tailored specifically to the RV32I instruction set for bare-metal applications only. If building a toolchain that includes additional RISC-V extensions, some of the steps in this document will need to be modified. I will call out these steps, however the exact modifications that must be made will require some additional research outside of this document.</a:t>
            </a:r>
          </a:p>
        </p:txBody>
      </p:sp>
      <p:sp>
        <p:nvSpPr>
          <p:cNvPr id="5" name="Rectangle: Rounded Corners 4">
            <a:extLst>
              <a:ext uri="{FF2B5EF4-FFF2-40B4-BE49-F238E27FC236}">
                <a16:creationId xmlns:a16="http://schemas.microsoft.com/office/drawing/2014/main" id="{00BA7798-31AA-4060-B78D-D1A44F15566B}"/>
              </a:ext>
            </a:extLst>
          </p:cNvPr>
          <p:cNvSpPr/>
          <p:nvPr/>
        </p:nvSpPr>
        <p:spPr>
          <a:xfrm>
            <a:off x="540781" y="1248666"/>
            <a:ext cx="6703694" cy="5214222"/>
          </a:xfrm>
          <a:prstGeom prst="roundRect">
            <a:avLst>
              <a:gd name="adj" fmla="val 2753"/>
            </a:avLst>
          </a:prstGeom>
          <a:noFill/>
          <a:ln w="571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12" name="Slide Number Placeholder 4">
            <a:extLst>
              <a:ext uri="{FF2B5EF4-FFF2-40B4-BE49-F238E27FC236}">
                <a16:creationId xmlns:a16="http://schemas.microsoft.com/office/drawing/2014/main" id="{13CE8A11-4B45-4AE4-8FAB-7689F1EE4C30}"/>
              </a:ext>
            </a:extLst>
          </p:cNvPr>
          <p:cNvSpPr>
            <a:spLocks noGrp="1"/>
          </p:cNvSpPr>
          <p:nvPr>
            <p:ph type="sldNum" sz="quarter" idx="12"/>
          </p:nvPr>
        </p:nvSpPr>
        <p:spPr>
          <a:xfrm>
            <a:off x="6839901" y="9533238"/>
            <a:ext cx="932497" cy="535517"/>
          </a:xfrm>
        </p:spPr>
        <p:txBody>
          <a:bodyPr/>
          <a:lstStyle/>
          <a:p>
            <a:pPr algn="ctr"/>
            <a:fld id="{0305EEF9-D4A2-4C7E-9CB9-80E7F15B3F81}" type="slidenum">
              <a:rPr lang="en-US" smtClean="0">
                <a:latin typeface="Arial Nova Light" panose="020B0304020202020204" pitchFamily="34" charset="0"/>
              </a:rPr>
              <a:pPr algn="ctr"/>
              <a:t>3</a:t>
            </a:fld>
            <a:endParaRPr lang="en-US" dirty="0">
              <a:latin typeface="Arial Nova Light" panose="020B0304020202020204" pitchFamily="34" charset="0"/>
            </a:endParaRPr>
          </a:p>
        </p:txBody>
      </p:sp>
      <p:sp>
        <p:nvSpPr>
          <p:cNvPr id="2" name="Title 1">
            <a:extLst>
              <a:ext uri="{FF2B5EF4-FFF2-40B4-BE49-F238E27FC236}">
                <a16:creationId xmlns:a16="http://schemas.microsoft.com/office/drawing/2014/main" id="{5F4D2EEB-FA15-643D-50E2-B3F41898355C}"/>
              </a:ext>
            </a:extLst>
          </p:cNvPr>
          <p:cNvSpPr>
            <a:spLocks noGrp="1"/>
          </p:cNvSpPr>
          <p:nvPr>
            <p:ph type="title"/>
          </p:nvPr>
        </p:nvSpPr>
        <p:spPr>
          <a:xfrm>
            <a:off x="534353" y="535520"/>
            <a:ext cx="6703695" cy="536044"/>
          </a:xfrm>
        </p:spPr>
        <p:txBody>
          <a:bodyPr>
            <a:normAutofit/>
          </a:bodyPr>
          <a:lstStyle/>
          <a:p>
            <a:r>
              <a:rPr lang="en-US" sz="2400" b="1" dirty="0">
                <a:latin typeface="Arial Nova Light" panose="020B0304020202020204" pitchFamily="34" charset="0"/>
              </a:rPr>
              <a:t>1) Summary</a:t>
            </a:r>
          </a:p>
        </p:txBody>
      </p:sp>
    </p:spTree>
    <p:extLst>
      <p:ext uri="{BB962C8B-B14F-4D97-AF65-F5344CB8AC3E}">
        <p14:creationId xmlns:p14="http://schemas.microsoft.com/office/powerpoint/2010/main" val="28502492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2">
            <a:hlinkClick r:id="rId2"/>
            <a:extLst>
              <a:ext uri="{FF2B5EF4-FFF2-40B4-BE49-F238E27FC236}">
                <a16:creationId xmlns:a16="http://schemas.microsoft.com/office/drawing/2014/main" id="{CF79F804-675B-4949-AC7E-A3CFD270D1E4}"/>
              </a:ext>
            </a:extLst>
          </p:cNvPr>
          <p:cNvSpPr txBox="1">
            <a:spLocks noChangeArrowheads="1"/>
          </p:cNvSpPr>
          <p:nvPr/>
        </p:nvSpPr>
        <p:spPr bwMode="auto">
          <a:xfrm>
            <a:off x="829389" y="1470454"/>
            <a:ext cx="6113621" cy="1628346"/>
          </a:xfrm>
          <a:prstGeom prst="rect">
            <a:avLst/>
          </a:prstGeom>
          <a:noFill/>
          <a:ln w="9525">
            <a:noFill/>
            <a:miter lim="800000"/>
            <a:headEnd/>
            <a:tailEnd/>
          </a:ln>
        </p:spPr>
        <p:txBody>
          <a:bodyPr rot="0" vert="horz" wrap="square" lIns="91440" tIns="45720" rIns="91440" bIns="45720" anchor="t" anchorCtr="0">
            <a:noAutofit/>
          </a:bodyPr>
          <a:lstStyle/>
          <a:p>
            <a:pPr marL="171450" marR="0" lvl="0" indent="-171450">
              <a:lnSpc>
                <a:spcPct val="150000"/>
              </a:lnSpc>
              <a:spcBef>
                <a:spcPts val="0"/>
              </a:spcBef>
              <a:spcAft>
                <a:spcPts val="800"/>
              </a:spcAft>
              <a:buFont typeface="Arial" panose="020B0604020202020204" pitchFamily="34" charset="0"/>
              <a:buChar char="•"/>
            </a:pPr>
            <a:r>
              <a:rPr lang="en-US" sz="1200" dirty="0">
                <a:solidFill>
                  <a:srgbClr val="000000"/>
                </a:solidFill>
                <a:latin typeface="Arial Nova Light" panose="020B0304020202020204" pitchFamily="34" charset="0"/>
                <a:ea typeface="ヒラギノ角ゴ Pro W3"/>
                <a:cs typeface="Times New Roman" panose="02020603050405020304" pitchFamily="18" charset="0"/>
              </a:rPr>
              <a:t>Source repository for this document: </a:t>
            </a:r>
            <a:r>
              <a:rPr lang="en-US" sz="1200" dirty="0">
                <a:solidFill>
                  <a:srgbClr val="000000"/>
                </a:solidFill>
                <a:latin typeface="Arial Nova Light" panose="020B0304020202020204" pitchFamily="34" charset="0"/>
                <a:ea typeface="ヒラギノ角ゴ Pro W3"/>
                <a:cs typeface="Times New Roman" panose="02020603050405020304" pitchFamily="18" charset="0"/>
                <a:hlinkClick r:id="rId3"/>
              </a:rPr>
              <a:t>https://github.com/geoneill12/Extending_RISCV</a:t>
            </a:r>
            <a:endParaRPr lang="en-US" sz="1200" dirty="0">
              <a:solidFill>
                <a:srgbClr val="000000"/>
              </a:solidFill>
              <a:latin typeface="Arial Nova Light" panose="020B0304020202020204" pitchFamily="34" charset="0"/>
              <a:ea typeface="ヒラギノ角ゴ Pro W3"/>
              <a:cs typeface="Times New Roman" panose="02020603050405020304" pitchFamily="18" charset="0"/>
            </a:endParaRPr>
          </a:p>
          <a:p>
            <a:pPr marL="171450" marR="0" lvl="0" indent="-171450">
              <a:lnSpc>
                <a:spcPct val="150000"/>
              </a:lnSpc>
              <a:spcBef>
                <a:spcPts val="0"/>
              </a:spcBef>
              <a:spcAft>
                <a:spcPts val="800"/>
              </a:spcAft>
              <a:buFont typeface="Arial" panose="020B0604020202020204" pitchFamily="34" charset="0"/>
              <a:buChar char="•"/>
            </a:pPr>
            <a:r>
              <a:rPr lang="en-US" sz="1200" dirty="0">
                <a:solidFill>
                  <a:srgbClr val="000000"/>
                </a:solidFill>
                <a:latin typeface="Arial Nova Light" panose="020B0304020202020204" pitchFamily="34" charset="0"/>
                <a:ea typeface="ヒラギノ角ゴ Pro W3"/>
                <a:cs typeface="Times New Roman" panose="02020603050405020304" pitchFamily="18" charset="0"/>
              </a:rPr>
              <a:t>Multicycle OTTER development tools: </a:t>
            </a:r>
            <a:r>
              <a:rPr lang="en-US" sz="1200" dirty="0">
                <a:solidFill>
                  <a:srgbClr val="000000"/>
                </a:solidFill>
                <a:latin typeface="Arial Nova Light" panose="020B0304020202020204" pitchFamily="34" charset="0"/>
                <a:ea typeface="ヒラギノ角ゴ Pro W3"/>
                <a:cs typeface="Times New Roman" panose="02020603050405020304" pitchFamily="18" charset="0"/>
                <a:hlinkClick r:id="rId4"/>
              </a:rPr>
              <a:t>https://github.com/geoneill12/otter-tools-p1</a:t>
            </a:r>
            <a:endParaRPr lang="en-US" sz="1200" dirty="0">
              <a:solidFill>
                <a:srgbClr val="000000"/>
              </a:solidFill>
              <a:latin typeface="Arial Nova Light" panose="020B0304020202020204" pitchFamily="34" charset="0"/>
              <a:ea typeface="ヒラギノ角ゴ Pro W3"/>
              <a:cs typeface="Times New Roman" panose="02020603050405020304" pitchFamily="18" charset="0"/>
            </a:endParaRPr>
          </a:p>
          <a:p>
            <a:pPr marL="171450" marR="0" lvl="0" indent="-171450">
              <a:lnSpc>
                <a:spcPct val="150000"/>
              </a:lnSpc>
              <a:spcBef>
                <a:spcPts val="0"/>
              </a:spcBef>
              <a:spcAft>
                <a:spcPts val="800"/>
              </a:spcAft>
              <a:buFont typeface="Arial" panose="020B0604020202020204" pitchFamily="34" charset="0"/>
              <a:buChar char="•"/>
            </a:pPr>
            <a:r>
              <a:rPr lang="en-US" sz="1200" dirty="0">
                <a:solidFill>
                  <a:srgbClr val="000000"/>
                </a:solidFill>
                <a:latin typeface="Arial Nova Light" panose="020B0304020202020204" pitchFamily="34" charset="0"/>
                <a:ea typeface="ヒラギノ角ゴ Pro W3"/>
                <a:cs typeface="Times New Roman" panose="02020603050405020304" pitchFamily="18" charset="0"/>
              </a:rPr>
              <a:t>RISC-V toolchain: </a:t>
            </a:r>
            <a:r>
              <a:rPr lang="en-US" sz="1200" dirty="0">
                <a:solidFill>
                  <a:srgbClr val="000000"/>
                </a:solidFill>
                <a:latin typeface="Arial Nova Light" panose="020B0304020202020204" pitchFamily="34" charset="0"/>
                <a:ea typeface="ヒラギノ角ゴ Pro W3"/>
                <a:cs typeface="Times New Roman" panose="02020603050405020304" pitchFamily="18" charset="0"/>
                <a:hlinkClick r:id="rId5"/>
              </a:rPr>
              <a:t>https://github.com/riscv-collab/riscv-gnu-toolchain</a:t>
            </a:r>
            <a:endParaRPr lang="en-US" sz="1200" dirty="0">
              <a:solidFill>
                <a:srgbClr val="000000"/>
              </a:solidFill>
              <a:latin typeface="Arial Nova Light" panose="020B0304020202020204" pitchFamily="34" charset="0"/>
              <a:ea typeface="ヒラギノ角ゴ Pro W3"/>
              <a:cs typeface="Times New Roman" panose="02020603050405020304" pitchFamily="18" charset="0"/>
            </a:endParaRPr>
          </a:p>
          <a:p>
            <a:pPr marL="171450" marR="0" lvl="0" indent="-171450">
              <a:lnSpc>
                <a:spcPct val="150000"/>
              </a:lnSpc>
              <a:spcBef>
                <a:spcPts val="0"/>
              </a:spcBef>
              <a:spcAft>
                <a:spcPts val="800"/>
              </a:spcAft>
              <a:buFont typeface="Arial" panose="020B0604020202020204" pitchFamily="34" charset="0"/>
              <a:buChar char="•"/>
            </a:pPr>
            <a:r>
              <a:rPr lang="en-US" sz="1200" dirty="0">
                <a:solidFill>
                  <a:srgbClr val="000000"/>
                </a:solidFill>
                <a:latin typeface="Arial Nova Light" panose="020B0304020202020204" pitchFamily="34" charset="0"/>
                <a:ea typeface="ヒラギノ角ゴ Pro W3"/>
                <a:cs typeface="Times New Roman" panose="02020603050405020304" pitchFamily="18" charset="0"/>
              </a:rPr>
              <a:t>Ubuntu download: </a:t>
            </a:r>
            <a:r>
              <a:rPr lang="en-US" sz="1200" dirty="0">
                <a:solidFill>
                  <a:srgbClr val="000000"/>
                </a:solidFill>
                <a:latin typeface="Arial Nova Light" panose="020B0304020202020204" pitchFamily="34" charset="0"/>
                <a:ea typeface="ヒラギノ角ゴ Pro W3"/>
                <a:cs typeface="Times New Roman" panose="02020603050405020304" pitchFamily="18" charset="0"/>
                <a:hlinkClick r:id="rId6"/>
              </a:rPr>
              <a:t>https://ubuntu.com/download/desktop</a:t>
            </a:r>
            <a:endParaRPr lang="en-US" sz="1200" dirty="0">
              <a:solidFill>
                <a:srgbClr val="000000"/>
              </a:solidFill>
              <a:latin typeface="Arial Nova Light" panose="020B0304020202020204" pitchFamily="34" charset="0"/>
              <a:ea typeface="ヒラギノ角ゴ Pro W3"/>
              <a:cs typeface="Times New Roman" panose="02020603050405020304" pitchFamily="18" charset="0"/>
            </a:endParaRPr>
          </a:p>
        </p:txBody>
      </p:sp>
      <p:sp>
        <p:nvSpPr>
          <p:cNvPr id="5" name="Rectangle: Rounded Corners 4">
            <a:extLst>
              <a:ext uri="{FF2B5EF4-FFF2-40B4-BE49-F238E27FC236}">
                <a16:creationId xmlns:a16="http://schemas.microsoft.com/office/drawing/2014/main" id="{00BA7798-31AA-4060-B78D-D1A44F15566B}"/>
              </a:ext>
            </a:extLst>
          </p:cNvPr>
          <p:cNvSpPr/>
          <p:nvPr/>
        </p:nvSpPr>
        <p:spPr>
          <a:xfrm>
            <a:off x="540781" y="1248666"/>
            <a:ext cx="6703694" cy="1850134"/>
          </a:xfrm>
          <a:prstGeom prst="roundRect">
            <a:avLst>
              <a:gd name="adj" fmla="val 2753"/>
            </a:avLst>
          </a:prstGeom>
          <a:noFill/>
          <a:ln w="571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12" name="Slide Number Placeholder 4">
            <a:extLst>
              <a:ext uri="{FF2B5EF4-FFF2-40B4-BE49-F238E27FC236}">
                <a16:creationId xmlns:a16="http://schemas.microsoft.com/office/drawing/2014/main" id="{13CE8A11-4B45-4AE4-8FAB-7689F1EE4C30}"/>
              </a:ext>
            </a:extLst>
          </p:cNvPr>
          <p:cNvSpPr>
            <a:spLocks noGrp="1"/>
          </p:cNvSpPr>
          <p:nvPr>
            <p:ph type="sldNum" sz="quarter" idx="12"/>
          </p:nvPr>
        </p:nvSpPr>
        <p:spPr>
          <a:xfrm>
            <a:off x="6839901" y="9533238"/>
            <a:ext cx="932497" cy="535517"/>
          </a:xfrm>
        </p:spPr>
        <p:txBody>
          <a:bodyPr/>
          <a:lstStyle/>
          <a:p>
            <a:pPr algn="ctr"/>
            <a:fld id="{0305EEF9-D4A2-4C7E-9CB9-80E7F15B3F81}" type="slidenum">
              <a:rPr lang="en-US" smtClean="0">
                <a:latin typeface="Arial Nova Light" panose="020B0304020202020204" pitchFamily="34" charset="0"/>
              </a:rPr>
              <a:pPr algn="ctr"/>
              <a:t>4</a:t>
            </a:fld>
            <a:endParaRPr lang="en-US" dirty="0">
              <a:latin typeface="Arial Nova Light" panose="020B0304020202020204" pitchFamily="34" charset="0"/>
            </a:endParaRPr>
          </a:p>
        </p:txBody>
      </p:sp>
      <p:sp>
        <p:nvSpPr>
          <p:cNvPr id="2" name="Title 1">
            <a:extLst>
              <a:ext uri="{FF2B5EF4-FFF2-40B4-BE49-F238E27FC236}">
                <a16:creationId xmlns:a16="http://schemas.microsoft.com/office/drawing/2014/main" id="{5F4D2EEB-FA15-643D-50E2-B3F41898355C}"/>
              </a:ext>
            </a:extLst>
          </p:cNvPr>
          <p:cNvSpPr>
            <a:spLocks noGrp="1"/>
          </p:cNvSpPr>
          <p:nvPr>
            <p:ph type="title"/>
          </p:nvPr>
        </p:nvSpPr>
        <p:spPr>
          <a:xfrm>
            <a:off x="534353" y="535520"/>
            <a:ext cx="6703695" cy="536044"/>
          </a:xfrm>
        </p:spPr>
        <p:txBody>
          <a:bodyPr>
            <a:normAutofit/>
          </a:bodyPr>
          <a:lstStyle/>
          <a:p>
            <a:r>
              <a:rPr lang="en-US" sz="2400" b="1" dirty="0">
                <a:latin typeface="Arial Nova Light" panose="020B0304020202020204" pitchFamily="34" charset="0"/>
              </a:rPr>
              <a:t>2) Links, Resources</a:t>
            </a:r>
          </a:p>
        </p:txBody>
      </p:sp>
    </p:spTree>
    <p:extLst>
      <p:ext uri="{BB962C8B-B14F-4D97-AF65-F5344CB8AC3E}">
        <p14:creationId xmlns:p14="http://schemas.microsoft.com/office/powerpoint/2010/main" val="21545574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793DD292-32A5-D2C7-FD08-A6D70A580035}"/>
              </a:ext>
            </a:extLst>
          </p:cNvPr>
          <p:cNvPicPr>
            <a:picLocks noChangeAspect="1"/>
          </p:cNvPicPr>
          <p:nvPr/>
        </p:nvPicPr>
        <p:blipFill>
          <a:blip r:embed="rId2"/>
          <a:stretch>
            <a:fillRect/>
          </a:stretch>
        </p:blipFill>
        <p:spPr>
          <a:xfrm>
            <a:off x="527925" y="1243903"/>
            <a:ext cx="6690838" cy="5000520"/>
          </a:xfrm>
          <a:prstGeom prst="rect">
            <a:avLst/>
          </a:prstGeom>
          <a:ln w="12700">
            <a:solidFill>
              <a:schemeClr val="bg1">
                <a:lumMod val="50000"/>
              </a:schemeClr>
            </a:solidFill>
          </a:ln>
        </p:spPr>
      </p:pic>
      <p:sp>
        <p:nvSpPr>
          <p:cNvPr id="8" name="Text Box 2">
            <a:hlinkClick r:id="rId3"/>
            <a:extLst>
              <a:ext uri="{FF2B5EF4-FFF2-40B4-BE49-F238E27FC236}">
                <a16:creationId xmlns:a16="http://schemas.microsoft.com/office/drawing/2014/main" id="{CF79F804-675B-4949-AC7E-A3CFD270D1E4}"/>
              </a:ext>
            </a:extLst>
          </p:cNvPr>
          <p:cNvSpPr txBox="1">
            <a:spLocks noChangeArrowheads="1"/>
          </p:cNvSpPr>
          <p:nvPr/>
        </p:nvSpPr>
        <p:spPr bwMode="auto">
          <a:xfrm>
            <a:off x="822960" y="6535882"/>
            <a:ext cx="6113621" cy="2404918"/>
          </a:xfrm>
          <a:prstGeom prst="rect">
            <a:avLst/>
          </a:prstGeom>
          <a:noFill/>
          <a:ln w="9525">
            <a:noFill/>
            <a:miter lim="800000"/>
            <a:headEnd/>
            <a:tailEnd/>
          </a:ln>
        </p:spPr>
        <p:txBody>
          <a:bodyPr rot="0" vert="horz" wrap="square" lIns="91440" tIns="45720" rIns="91440" bIns="45720" anchor="t" anchorCtr="0">
            <a:noAutofit/>
          </a:bodyPr>
          <a:lstStyle/>
          <a:p>
            <a:pPr marL="171450" marR="0" lvl="0" indent="-171450">
              <a:lnSpc>
                <a:spcPct val="150000"/>
              </a:lnSpc>
              <a:spcBef>
                <a:spcPts val="0"/>
              </a:spcBef>
              <a:spcAft>
                <a:spcPts val="800"/>
              </a:spcAft>
              <a:buFont typeface="Arial" panose="020B0604020202020204" pitchFamily="34" charset="0"/>
              <a:buChar char="•"/>
            </a:pPr>
            <a:r>
              <a:rPr lang="en-US" sz="1200" dirty="0">
                <a:solidFill>
                  <a:srgbClr val="000000"/>
                </a:solidFill>
                <a:latin typeface="Arial Nova Light" panose="020B0304020202020204" pitchFamily="34" charset="0"/>
                <a:ea typeface="ヒラギノ角ゴ Pro W3"/>
                <a:cs typeface="Times New Roman" panose="02020603050405020304" pitchFamily="18" charset="0"/>
              </a:rPr>
              <a:t>Before starting your virtual machine, increase the base memory to 4096 MB. Normally I only allocate 2048 MB to a virtual machine; however, on one occasion the toolchain build failed due to memory exhaustion. For good measure I doubled the memory to 4096 MB, which fixed the problem. This may slow down the host machine slightly, but we only need to do this while the toolchain is building.</a:t>
            </a:r>
          </a:p>
          <a:p>
            <a:pPr marL="171450" indent="-171450">
              <a:lnSpc>
                <a:spcPct val="150000"/>
              </a:lnSpc>
              <a:spcAft>
                <a:spcPts val="800"/>
              </a:spcAft>
              <a:buFont typeface="Arial" panose="020B0604020202020204" pitchFamily="34" charset="0"/>
              <a:buChar char="•"/>
            </a:pPr>
            <a:r>
              <a:rPr lang="en-US" sz="1200" dirty="0">
                <a:solidFill>
                  <a:srgbClr val="000000"/>
                </a:solidFill>
                <a:latin typeface="Arial Nova Light" panose="020B0304020202020204" pitchFamily="34" charset="0"/>
                <a:ea typeface="ヒラギノ角ゴ Pro W3"/>
                <a:cs typeface="Times New Roman" panose="02020603050405020304" pitchFamily="18" charset="0"/>
              </a:rPr>
              <a:t>Additionally, the toolchain source files require about 6.65 GB of disk space. Make sure your virtual machine has enough disk space on your host machine to accommodate this.</a:t>
            </a:r>
          </a:p>
          <a:p>
            <a:pPr marR="0" lvl="0">
              <a:lnSpc>
                <a:spcPct val="150000"/>
              </a:lnSpc>
              <a:spcBef>
                <a:spcPts val="0"/>
              </a:spcBef>
              <a:spcAft>
                <a:spcPts val="800"/>
              </a:spcAft>
            </a:pPr>
            <a:r>
              <a:rPr lang="en-US" sz="1200" b="1" dirty="0">
                <a:solidFill>
                  <a:srgbClr val="000000"/>
                </a:solidFill>
                <a:latin typeface="Arial Nova Light" panose="020B0304020202020204" pitchFamily="34" charset="0"/>
                <a:ea typeface="ヒラギノ角ゴ Pro W3"/>
                <a:cs typeface="Times New Roman" panose="02020603050405020304" pitchFamily="18" charset="0"/>
              </a:rPr>
              <a:t>Note:</a:t>
            </a:r>
            <a:r>
              <a:rPr lang="en-US" sz="1200" dirty="0">
                <a:solidFill>
                  <a:srgbClr val="000000"/>
                </a:solidFill>
                <a:latin typeface="Arial Nova Light" panose="020B0304020202020204" pitchFamily="34" charset="0"/>
                <a:ea typeface="ヒラギノ角ゴ Pro W3"/>
                <a:cs typeface="Times New Roman" panose="02020603050405020304" pitchFamily="18" charset="0"/>
              </a:rPr>
              <a:t> If already running Ubuntu as your primary operating system, skip to chapter 4.</a:t>
            </a:r>
          </a:p>
        </p:txBody>
      </p:sp>
      <p:sp>
        <p:nvSpPr>
          <p:cNvPr id="5" name="Rectangle: Rounded Corners 4">
            <a:extLst>
              <a:ext uri="{FF2B5EF4-FFF2-40B4-BE49-F238E27FC236}">
                <a16:creationId xmlns:a16="http://schemas.microsoft.com/office/drawing/2014/main" id="{00BA7798-31AA-4060-B78D-D1A44F15566B}"/>
              </a:ext>
            </a:extLst>
          </p:cNvPr>
          <p:cNvSpPr/>
          <p:nvPr/>
        </p:nvSpPr>
        <p:spPr>
          <a:xfrm>
            <a:off x="540781" y="6341386"/>
            <a:ext cx="6703694" cy="2690621"/>
          </a:xfrm>
          <a:prstGeom prst="roundRect">
            <a:avLst>
              <a:gd name="adj" fmla="val 2753"/>
            </a:avLst>
          </a:prstGeom>
          <a:noFill/>
          <a:ln w="571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18" name="Subtitle 2">
            <a:extLst>
              <a:ext uri="{FF2B5EF4-FFF2-40B4-BE49-F238E27FC236}">
                <a16:creationId xmlns:a16="http://schemas.microsoft.com/office/drawing/2014/main" id="{45DB89B5-CD58-4328-A7EE-B02CA231D580}"/>
              </a:ext>
            </a:extLst>
          </p:cNvPr>
          <p:cNvSpPr txBox="1">
            <a:spLocks/>
          </p:cNvSpPr>
          <p:nvPr/>
        </p:nvSpPr>
        <p:spPr>
          <a:xfrm>
            <a:off x="1709495" y="7626699"/>
            <a:ext cx="4662907" cy="625619"/>
          </a:xfrm>
          <a:prstGeom prst="rect">
            <a:avLst/>
          </a:prstGeom>
        </p:spPr>
        <p:txBody>
          <a:bodyPr vert="horz" lIns="91440" tIns="45720" rIns="91440" bIns="45720" numCol="1" rtlCol="0">
            <a:normAutofit/>
          </a:bodyPr>
          <a:lstStyle>
            <a:lvl1pPr marL="194310" indent="-194310" algn="l" defTabSz="777240" rtl="0" eaLnBrk="1" latinLnBrk="0" hangingPunct="1">
              <a:lnSpc>
                <a:spcPct val="90000"/>
              </a:lnSpc>
              <a:spcBef>
                <a:spcPts val="850"/>
              </a:spcBef>
              <a:buFont typeface="Arial" panose="020B0604020202020204" pitchFamily="34" charset="0"/>
              <a:buChar char="•"/>
              <a:defRPr sz="2380" kern="1200">
                <a:solidFill>
                  <a:schemeClr val="tx1"/>
                </a:solidFill>
                <a:latin typeface="+mn-lt"/>
                <a:ea typeface="+mn-ea"/>
                <a:cs typeface="+mn-cs"/>
              </a:defRPr>
            </a:lvl1pPr>
            <a:lvl2pPr marL="582930" indent="-194310" algn="l" defTabSz="777240" rtl="0" eaLnBrk="1" latinLnBrk="0" hangingPunct="1">
              <a:lnSpc>
                <a:spcPct val="90000"/>
              </a:lnSpc>
              <a:spcBef>
                <a:spcPts val="425"/>
              </a:spcBef>
              <a:buFont typeface="Arial" panose="020B0604020202020204" pitchFamily="34" charset="0"/>
              <a:buChar char="•"/>
              <a:defRPr sz="2040" kern="1200">
                <a:solidFill>
                  <a:schemeClr val="tx1"/>
                </a:solidFill>
                <a:latin typeface="+mn-lt"/>
                <a:ea typeface="+mn-ea"/>
                <a:cs typeface="+mn-cs"/>
              </a:defRPr>
            </a:lvl2pPr>
            <a:lvl3pPr marL="971550" indent="-194310" algn="l" defTabSz="777240" rtl="0" eaLnBrk="1" latinLnBrk="0" hangingPunct="1">
              <a:lnSpc>
                <a:spcPct val="90000"/>
              </a:lnSpc>
              <a:spcBef>
                <a:spcPts val="425"/>
              </a:spcBef>
              <a:buFont typeface="Arial" panose="020B0604020202020204" pitchFamily="34" charset="0"/>
              <a:buChar char="•"/>
              <a:defRPr sz="1700" kern="1200">
                <a:solidFill>
                  <a:schemeClr val="tx1"/>
                </a:solidFill>
                <a:latin typeface="+mn-lt"/>
                <a:ea typeface="+mn-ea"/>
                <a:cs typeface="+mn-cs"/>
              </a:defRPr>
            </a:lvl3pPr>
            <a:lvl4pPr marL="13601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4pPr>
            <a:lvl5pPr marL="174879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a:lstStyle>
          <a:p>
            <a:pPr marL="0" indent="0">
              <a:buNone/>
            </a:pPr>
            <a:endParaRPr lang="en-US" sz="1100" dirty="0">
              <a:latin typeface="Arial Nova Light" panose="020B0304020202020204" pitchFamily="34" charset="0"/>
            </a:endParaRPr>
          </a:p>
        </p:txBody>
      </p:sp>
      <p:sp>
        <p:nvSpPr>
          <p:cNvPr id="12" name="Slide Number Placeholder 4">
            <a:extLst>
              <a:ext uri="{FF2B5EF4-FFF2-40B4-BE49-F238E27FC236}">
                <a16:creationId xmlns:a16="http://schemas.microsoft.com/office/drawing/2014/main" id="{13CE8A11-4B45-4AE4-8FAB-7689F1EE4C30}"/>
              </a:ext>
            </a:extLst>
          </p:cNvPr>
          <p:cNvSpPr>
            <a:spLocks noGrp="1"/>
          </p:cNvSpPr>
          <p:nvPr>
            <p:ph type="sldNum" sz="quarter" idx="12"/>
          </p:nvPr>
        </p:nvSpPr>
        <p:spPr>
          <a:xfrm>
            <a:off x="6839901" y="9533238"/>
            <a:ext cx="932497" cy="535517"/>
          </a:xfrm>
        </p:spPr>
        <p:txBody>
          <a:bodyPr/>
          <a:lstStyle/>
          <a:p>
            <a:pPr algn="ctr"/>
            <a:fld id="{0305EEF9-D4A2-4C7E-9CB9-80E7F15B3F81}" type="slidenum">
              <a:rPr lang="en-US" smtClean="0">
                <a:latin typeface="Arial Nova Light" panose="020B0304020202020204" pitchFamily="34" charset="0"/>
              </a:rPr>
              <a:pPr algn="ctr"/>
              <a:t>5</a:t>
            </a:fld>
            <a:endParaRPr lang="en-US" dirty="0">
              <a:latin typeface="Arial Nova Light" panose="020B0304020202020204" pitchFamily="34" charset="0"/>
            </a:endParaRPr>
          </a:p>
        </p:txBody>
      </p:sp>
      <p:sp>
        <p:nvSpPr>
          <p:cNvPr id="2" name="Title 1">
            <a:extLst>
              <a:ext uri="{FF2B5EF4-FFF2-40B4-BE49-F238E27FC236}">
                <a16:creationId xmlns:a16="http://schemas.microsoft.com/office/drawing/2014/main" id="{D3A234AF-FB8B-129D-C9A8-EFCAD2EEF5A2}"/>
              </a:ext>
            </a:extLst>
          </p:cNvPr>
          <p:cNvSpPr>
            <a:spLocks noGrp="1"/>
          </p:cNvSpPr>
          <p:nvPr>
            <p:ph type="title"/>
          </p:nvPr>
        </p:nvSpPr>
        <p:spPr>
          <a:xfrm>
            <a:off x="534353" y="535520"/>
            <a:ext cx="6703695" cy="536044"/>
          </a:xfrm>
        </p:spPr>
        <p:txBody>
          <a:bodyPr>
            <a:normAutofit/>
          </a:bodyPr>
          <a:lstStyle/>
          <a:p>
            <a:r>
              <a:rPr lang="en-US" sz="2400" b="1" dirty="0">
                <a:latin typeface="Arial Nova Light" panose="020B0304020202020204" pitchFamily="34" charset="0"/>
              </a:rPr>
              <a:t>3) Configuring The Virtual Machine</a:t>
            </a:r>
          </a:p>
        </p:txBody>
      </p:sp>
    </p:spTree>
    <p:extLst>
      <p:ext uri="{BB962C8B-B14F-4D97-AF65-F5344CB8AC3E}">
        <p14:creationId xmlns:p14="http://schemas.microsoft.com/office/powerpoint/2010/main" val="21199001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2">
            <a:hlinkClick r:id="rId2"/>
            <a:extLst>
              <a:ext uri="{FF2B5EF4-FFF2-40B4-BE49-F238E27FC236}">
                <a16:creationId xmlns:a16="http://schemas.microsoft.com/office/drawing/2014/main" id="{CF79F804-675B-4949-AC7E-A3CFD270D1E4}"/>
              </a:ext>
            </a:extLst>
          </p:cNvPr>
          <p:cNvSpPr txBox="1">
            <a:spLocks noChangeArrowheads="1"/>
          </p:cNvSpPr>
          <p:nvPr/>
        </p:nvSpPr>
        <p:spPr bwMode="auto">
          <a:xfrm>
            <a:off x="813540" y="4138617"/>
            <a:ext cx="6113621" cy="1479230"/>
          </a:xfrm>
          <a:prstGeom prst="rect">
            <a:avLst/>
          </a:prstGeom>
          <a:noFill/>
          <a:ln w="9525">
            <a:noFill/>
            <a:miter lim="800000"/>
            <a:headEnd/>
            <a:tailEnd/>
          </a:ln>
        </p:spPr>
        <p:txBody>
          <a:bodyPr rot="0" vert="horz" wrap="square" lIns="91440" tIns="45720" rIns="91440" bIns="45720" anchor="t" anchorCtr="0">
            <a:noAutofit/>
          </a:bodyPr>
          <a:lstStyle/>
          <a:p>
            <a:pPr marR="0" lvl="0">
              <a:lnSpc>
                <a:spcPct val="150000"/>
              </a:lnSpc>
              <a:spcBef>
                <a:spcPts val="0"/>
              </a:spcBef>
              <a:spcAft>
                <a:spcPts val="800"/>
              </a:spcAft>
            </a:pPr>
            <a:r>
              <a:rPr lang="en-US" sz="1200" dirty="0">
                <a:solidFill>
                  <a:srgbClr val="000000"/>
                </a:solidFill>
                <a:latin typeface="Arial Nova Light" panose="020B0304020202020204" pitchFamily="34" charset="0"/>
                <a:ea typeface="ヒラギノ角ゴ Pro W3"/>
                <a:cs typeface="Times New Roman" panose="02020603050405020304" pitchFamily="18" charset="0"/>
              </a:rPr>
              <a:t>Clone the RISC-V toolchain into the directory of your choice:</a:t>
            </a:r>
          </a:p>
          <a:p>
            <a:pPr marR="0" lvl="0">
              <a:lnSpc>
                <a:spcPct val="150000"/>
              </a:lnSpc>
              <a:spcBef>
                <a:spcPts val="0"/>
              </a:spcBef>
              <a:spcAft>
                <a:spcPts val="800"/>
              </a:spcAft>
            </a:pPr>
            <a:r>
              <a:rPr lang="en-US" sz="1200" dirty="0">
                <a:solidFill>
                  <a:srgbClr val="00B0F0"/>
                </a:solidFill>
                <a:latin typeface="Arial Nova Light" panose="020B0304020202020204" pitchFamily="34" charset="0"/>
                <a:ea typeface="ヒラギノ角ゴ Pro W3"/>
                <a:cs typeface="Times New Roman" panose="02020603050405020304" pitchFamily="18" charset="0"/>
              </a:rPr>
              <a:t>git clone https://github.com/riscv/riscv-gnu-toolchain --recursive</a:t>
            </a:r>
          </a:p>
          <a:p>
            <a:pPr marR="0" lvl="0">
              <a:lnSpc>
                <a:spcPct val="150000"/>
              </a:lnSpc>
              <a:spcBef>
                <a:spcPts val="0"/>
              </a:spcBef>
              <a:spcAft>
                <a:spcPts val="800"/>
              </a:spcAft>
            </a:pPr>
            <a:r>
              <a:rPr lang="en-US" sz="1200" dirty="0">
                <a:solidFill>
                  <a:srgbClr val="000000"/>
                </a:solidFill>
                <a:latin typeface="Arial Nova Light" panose="020B0304020202020204" pitchFamily="34" charset="0"/>
                <a:ea typeface="ヒラギノ角ゴ Pro W3"/>
                <a:cs typeface="Times New Roman" panose="02020603050405020304" pitchFamily="18" charset="0"/>
              </a:rPr>
              <a:t>The repository uses submodules. If </a:t>
            </a:r>
            <a:r>
              <a:rPr lang="en-US" sz="1200" dirty="0">
                <a:solidFill>
                  <a:srgbClr val="00B0F0"/>
                </a:solidFill>
                <a:latin typeface="Arial Nova Light" panose="020B0304020202020204" pitchFamily="34" charset="0"/>
                <a:ea typeface="ヒラギノ角ゴ Pro W3"/>
                <a:cs typeface="Times New Roman" panose="02020603050405020304" pitchFamily="18" charset="0"/>
              </a:rPr>
              <a:t>--recursive</a:t>
            </a:r>
            <a:r>
              <a:rPr lang="en-US" sz="1200" dirty="0">
                <a:solidFill>
                  <a:srgbClr val="000000"/>
                </a:solidFill>
                <a:latin typeface="Arial Nova Light" panose="020B0304020202020204" pitchFamily="34" charset="0"/>
                <a:ea typeface="ヒラギノ角ゴ Pro W3"/>
                <a:cs typeface="Times New Roman" panose="02020603050405020304" pitchFamily="18" charset="0"/>
              </a:rPr>
              <a:t> is not included, most of the source files will not be fetched, since they reside in these submodules.</a:t>
            </a:r>
          </a:p>
        </p:txBody>
      </p:sp>
      <p:sp>
        <p:nvSpPr>
          <p:cNvPr id="5" name="Rectangle: Rounded Corners 4">
            <a:extLst>
              <a:ext uri="{FF2B5EF4-FFF2-40B4-BE49-F238E27FC236}">
                <a16:creationId xmlns:a16="http://schemas.microsoft.com/office/drawing/2014/main" id="{00BA7798-31AA-4060-B78D-D1A44F15566B}"/>
              </a:ext>
            </a:extLst>
          </p:cNvPr>
          <p:cNvSpPr/>
          <p:nvPr/>
        </p:nvSpPr>
        <p:spPr>
          <a:xfrm>
            <a:off x="531361" y="3944122"/>
            <a:ext cx="6703694" cy="1673726"/>
          </a:xfrm>
          <a:prstGeom prst="roundRect">
            <a:avLst>
              <a:gd name="adj" fmla="val 2753"/>
            </a:avLst>
          </a:prstGeom>
          <a:noFill/>
          <a:ln w="571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18" name="Subtitle 2">
            <a:extLst>
              <a:ext uri="{FF2B5EF4-FFF2-40B4-BE49-F238E27FC236}">
                <a16:creationId xmlns:a16="http://schemas.microsoft.com/office/drawing/2014/main" id="{45DB89B5-CD58-4328-A7EE-B02CA231D580}"/>
              </a:ext>
            </a:extLst>
          </p:cNvPr>
          <p:cNvSpPr txBox="1">
            <a:spLocks/>
          </p:cNvSpPr>
          <p:nvPr/>
        </p:nvSpPr>
        <p:spPr>
          <a:xfrm>
            <a:off x="1700075" y="4155366"/>
            <a:ext cx="4662907" cy="625619"/>
          </a:xfrm>
          <a:prstGeom prst="rect">
            <a:avLst/>
          </a:prstGeom>
        </p:spPr>
        <p:txBody>
          <a:bodyPr vert="horz" lIns="91440" tIns="45720" rIns="91440" bIns="45720" numCol="1" rtlCol="0">
            <a:normAutofit/>
          </a:bodyPr>
          <a:lstStyle>
            <a:lvl1pPr marL="194310" indent="-194310" algn="l" defTabSz="777240" rtl="0" eaLnBrk="1" latinLnBrk="0" hangingPunct="1">
              <a:lnSpc>
                <a:spcPct val="90000"/>
              </a:lnSpc>
              <a:spcBef>
                <a:spcPts val="850"/>
              </a:spcBef>
              <a:buFont typeface="Arial" panose="020B0604020202020204" pitchFamily="34" charset="0"/>
              <a:buChar char="•"/>
              <a:defRPr sz="2380" kern="1200">
                <a:solidFill>
                  <a:schemeClr val="tx1"/>
                </a:solidFill>
                <a:latin typeface="+mn-lt"/>
                <a:ea typeface="+mn-ea"/>
                <a:cs typeface="+mn-cs"/>
              </a:defRPr>
            </a:lvl1pPr>
            <a:lvl2pPr marL="582930" indent="-194310" algn="l" defTabSz="777240" rtl="0" eaLnBrk="1" latinLnBrk="0" hangingPunct="1">
              <a:lnSpc>
                <a:spcPct val="90000"/>
              </a:lnSpc>
              <a:spcBef>
                <a:spcPts val="425"/>
              </a:spcBef>
              <a:buFont typeface="Arial" panose="020B0604020202020204" pitchFamily="34" charset="0"/>
              <a:buChar char="•"/>
              <a:defRPr sz="2040" kern="1200">
                <a:solidFill>
                  <a:schemeClr val="tx1"/>
                </a:solidFill>
                <a:latin typeface="+mn-lt"/>
                <a:ea typeface="+mn-ea"/>
                <a:cs typeface="+mn-cs"/>
              </a:defRPr>
            </a:lvl2pPr>
            <a:lvl3pPr marL="971550" indent="-194310" algn="l" defTabSz="777240" rtl="0" eaLnBrk="1" latinLnBrk="0" hangingPunct="1">
              <a:lnSpc>
                <a:spcPct val="90000"/>
              </a:lnSpc>
              <a:spcBef>
                <a:spcPts val="425"/>
              </a:spcBef>
              <a:buFont typeface="Arial" panose="020B0604020202020204" pitchFamily="34" charset="0"/>
              <a:buChar char="•"/>
              <a:defRPr sz="1700" kern="1200">
                <a:solidFill>
                  <a:schemeClr val="tx1"/>
                </a:solidFill>
                <a:latin typeface="+mn-lt"/>
                <a:ea typeface="+mn-ea"/>
                <a:cs typeface="+mn-cs"/>
              </a:defRPr>
            </a:lvl3pPr>
            <a:lvl4pPr marL="13601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4pPr>
            <a:lvl5pPr marL="174879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a:lstStyle>
          <a:p>
            <a:pPr marL="0" indent="0">
              <a:buNone/>
            </a:pPr>
            <a:endParaRPr lang="en-US" sz="1100" dirty="0">
              <a:latin typeface="Arial Nova Light" panose="020B0304020202020204" pitchFamily="34" charset="0"/>
            </a:endParaRPr>
          </a:p>
        </p:txBody>
      </p:sp>
      <p:sp>
        <p:nvSpPr>
          <p:cNvPr id="12" name="Slide Number Placeholder 4">
            <a:extLst>
              <a:ext uri="{FF2B5EF4-FFF2-40B4-BE49-F238E27FC236}">
                <a16:creationId xmlns:a16="http://schemas.microsoft.com/office/drawing/2014/main" id="{13CE8A11-4B45-4AE4-8FAB-7689F1EE4C30}"/>
              </a:ext>
            </a:extLst>
          </p:cNvPr>
          <p:cNvSpPr>
            <a:spLocks noGrp="1"/>
          </p:cNvSpPr>
          <p:nvPr>
            <p:ph type="sldNum" sz="quarter" idx="12"/>
          </p:nvPr>
        </p:nvSpPr>
        <p:spPr>
          <a:xfrm>
            <a:off x="6839901" y="9533238"/>
            <a:ext cx="932497" cy="535517"/>
          </a:xfrm>
        </p:spPr>
        <p:txBody>
          <a:bodyPr/>
          <a:lstStyle/>
          <a:p>
            <a:pPr algn="ctr"/>
            <a:fld id="{0305EEF9-D4A2-4C7E-9CB9-80E7F15B3F81}" type="slidenum">
              <a:rPr lang="en-US" smtClean="0">
                <a:latin typeface="Arial Nova Light" panose="020B0304020202020204" pitchFamily="34" charset="0"/>
              </a:rPr>
              <a:pPr algn="ctr"/>
              <a:t>6</a:t>
            </a:fld>
            <a:endParaRPr lang="en-US" dirty="0">
              <a:latin typeface="Arial Nova Light" panose="020B0304020202020204" pitchFamily="34" charset="0"/>
            </a:endParaRPr>
          </a:p>
        </p:txBody>
      </p:sp>
      <p:sp>
        <p:nvSpPr>
          <p:cNvPr id="2" name="Title 1">
            <a:extLst>
              <a:ext uri="{FF2B5EF4-FFF2-40B4-BE49-F238E27FC236}">
                <a16:creationId xmlns:a16="http://schemas.microsoft.com/office/drawing/2014/main" id="{D3A234AF-FB8B-129D-C9A8-EFCAD2EEF5A2}"/>
              </a:ext>
            </a:extLst>
          </p:cNvPr>
          <p:cNvSpPr>
            <a:spLocks noGrp="1"/>
          </p:cNvSpPr>
          <p:nvPr>
            <p:ph type="title"/>
          </p:nvPr>
        </p:nvSpPr>
        <p:spPr>
          <a:xfrm>
            <a:off x="534353" y="535520"/>
            <a:ext cx="6703695" cy="536044"/>
          </a:xfrm>
        </p:spPr>
        <p:txBody>
          <a:bodyPr>
            <a:normAutofit/>
          </a:bodyPr>
          <a:lstStyle/>
          <a:p>
            <a:r>
              <a:rPr lang="en-US" sz="2400" b="1" dirty="0">
                <a:solidFill>
                  <a:srgbClr val="000000"/>
                </a:solidFill>
                <a:latin typeface="Arial Nova Light" panose="020B0304020202020204" pitchFamily="34" charset="0"/>
                <a:ea typeface="ヒラギノ角ゴ Pro W3"/>
                <a:cs typeface="Times New Roman" panose="02020603050405020304" pitchFamily="18" charset="0"/>
              </a:rPr>
              <a:t>4) Downloading The RISC-V Toolchain</a:t>
            </a:r>
            <a:endParaRPr lang="en-US" sz="2400" b="1" dirty="0">
              <a:latin typeface="Arial Nova Light" panose="020B0304020202020204" pitchFamily="34" charset="0"/>
            </a:endParaRPr>
          </a:p>
        </p:txBody>
      </p:sp>
      <p:pic>
        <p:nvPicPr>
          <p:cNvPr id="15" name="Picture 14">
            <a:extLst>
              <a:ext uri="{FF2B5EF4-FFF2-40B4-BE49-F238E27FC236}">
                <a16:creationId xmlns:a16="http://schemas.microsoft.com/office/drawing/2014/main" id="{B230FECE-471D-E81D-8F3E-8C8BBD2681FE}"/>
              </a:ext>
            </a:extLst>
          </p:cNvPr>
          <p:cNvPicPr>
            <a:picLocks noChangeAspect="1"/>
          </p:cNvPicPr>
          <p:nvPr/>
        </p:nvPicPr>
        <p:blipFill>
          <a:blip r:embed="rId3"/>
          <a:stretch>
            <a:fillRect/>
          </a:stretch>
        </p:blipFill>
        <p:spPr>
          <a:xfrm>
            <a:off x="534353" y="1243902"/>
            <a:ext cx="6705682" cy="2385475"/>
          </a:xfrm>
          <a:prstGeom prst="rect">
            <a:avLst/>
          </a:prstGeom>
          <a:ln w="12700">
            <a:solidFill>
              <a:schemeClr val="bg1">
                <a:lumMod val="50000"/>
              </a:schemeClr>
            </a:solidFill>
          </a:ln>
        </p:spPr>
      </p:pic>
    </p:spTree>
    <p:extLst>
      <p:ext uri="{BB962C8B-B14F-4D97-AF65-F5344CB8AC3E}">
        <p14:creationId xmlns:p14="http://schemas.microsoft.com/office/powerpoint/2010/main" val="38715429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3104402-0E15-8121-9D30-A32397752B2C}"/>
              </a:ext>
            </a:extLst>
          </p:cNvPr>
          <p:cNvPicPr>
            <a:picLocks noChangeAspect="1"/>
          </p:cNvPicPr>
          <p:nvPr/>
        </p:nvPicPr>
        <p:blipFill>
          <a:blip r:embed="rId2"/>
          <a:stretch>
            <a:fillRect/>
          </a:stretch>
        </p:blipFill>
        <p:spPr>
          <a:xfrm>
            <a:off x="534353" y="1243903"/>
            <a:ext cx="6705682" cy="4701486"/>
          </a:xfrm>
          <a:prstGeom prst="rect">
            <a:avLst/>
          </a:prstGeom>
          <a:ln w="12700">
            <a:solidFill>
              <a:schemeClr val="bg1">
                <a:lumMod val="50000"/>
              </a:schemeClr>
            </a:solidFill>
          </a:ln>
        </p:spPr>
      </p:pic>
      <p:sp>
        <p:nvSpPr>
          <p:cNvPr id="18" name="Subtitle 2">
            <a:extLst>
              <a:ext uri="{FF2B5EF4-FFF2-40B4-BE49-F238E27FC236}">
                <a16:creationId xmlns:a16="http://schemas.microsoft.com/office/drawing/2014/main" id="{45DB89B5-CD58-4328-A7EE-B02CA231D580}"/>
              </a:ext>
            </a:extLst>
          </p:cNvPr>
          <p:cNvSpPr txBox="1">
            <a:spLocks/>
          </p:cNvSpPr>
          <p:nvPr/>
        </p:nvSpPr>
        <p:spPr>
          <a:xfrm>
            <a:off x="1705055" y="6413144"/>
            <a:ext cx="4662907" cy="625619"/>
          </a:xfrm>
          <a:prstGeom prst="rect">
            <a:avLst/>
          </a:prstGeom>
        </p:spPr>
        <p:txBody>
          <a:bodyPr vert="horz" lIns="91440" tIns="45720" rIns="91440" bIns="45720" numCol="1" rtlCol="0">
            <a:normAutofit/>
          </a:bodyPr>
          <a:lstStyle>
            <a:lvl1pPr marL="194310" indent="-194310" algn="l" defTabSz="777240" rtl="0" eaLnBrk="1" latinLnBrk="0" hangingPunct="1">
              <a:lnSpc>
                <a:spcPct val="90000"/>
              </a:lnSpc>
              <a:spcBef>
                <a:spcPts val="850"/>
              </a:spcBef>
              <a:buFont typeface="Arial" panose="020B0604020202020204" pitchFamily="34" charset="0"/>
              <a:buChar char="•"/>
              <a:defRPr sz="2380" kern="1200">
                <a:solidFill>
                  <a:schemeClr val="tx1"/>
                </a:solidFill>
                <a:latin typeface="+mn-lt"/>
                <a:ea typeface="+mn-ea"/>
                <a:cs typeface="+mn-cs"/>
              </a:defRPr>
            </a:lvl1pPr>
            <a:lvl2pPr marL="582930" indent="-194310" algn="l" defTabSz="777240" rtl="0" eaLnBrk="1" latinLnBrk="0" hangingPunct="1">
              <a:lnSpc>
                <a:spcPct val="90000"/>
              </a:lnSpc>
              <a:spcBef>
                <a:spcPts val="425"/>
              </a:spcBef>
              <a:buFont typeface="Arial" panose="020B0604020202020204" pitchFamily="34" charset="0"/>
              <a:buChar char="•"/>
              <a:defRPr sz="2040" kern="1200">
                <a:solidFill>
                  <a:schemeClr val="tx1"/>
                </a:solidFill>
                <a:latin typeface="+mn-lt"/>
                <a:ea typeface="+mn-ea"/>
                <a:cs typeface="+mn-cs"/>
              </a:defRPr>
            </a:lvl2pPr>
            <a:lvl3pPr marL="971550" indent="-194310" algn="l" defTabSz="777240" rtl="0" eaLnBrk="1" latinLnBrk="0" hangingPunct="1">
              <a:lnSpc>
                <a:spcPct val="90000"/>
              </a:lnSpc>
              <a:spcBef>
                <a:spcPts val="425"/>
              </a:spcBef>
              <a:buFont typeface="Arial" panose="020B0604020202020204" pitchFamily="34" charset="0"/>
              <a:buChar char="•"/>
              <a:defRPr sz="1700" kern="1200">
                <a:solidFill>
                  <a:schemeClr val="tx1"/>
                </a:solidFill>
                <a:latin typeface="+mn-lt"/>
                <a:ea typeface="+mn-ea"/>
                <a:cs typeface="+mn-cs"/>
              </a:defRPr>
            </a:lvl3pPr>
            <a:lvl4pPr marL="13601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4pPr>
            <a:lvl5pPr marL="174879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a:lstStyle>
          <a:p>
            <a:pPr marL="0" indent="0">
              <a:buNone/>
            </a:pPr>
            <a:endParaRPr lang="en-US" sz="1100" dirty="0">
              <a:latin typeface="Arial Nova Light" panose="020B0304020202020204" pitchFamily="34" charset="0"/>
            </a:endParaRPr>
          </a:p>
        </p:txBody>
      </p:sp>
      <p:sp>
        <p:nvSpPr>
          <p:cNvPr id="12" name="Slide Number Placeholder 4">
            <a:extLst>
              <a:ext uri="{FF2B5EF4-FFF2-40B4-BE49-F238E27FC236}">
                <a16:creationId xmlns:a16="http://schemas.microsoft.com/office/drawing/2014/main" id="{13CE8A11-4B45-4AE4-8FAB-7689F1EE4C30}"/>
              </a:ext>
            </a:extLst>
          </p:cNvPr>
          <p:cNvSpPr>
            <a:spLocks noGrp="1"/>
          </p:cNvSpPr>
          <p:nvPr>
            <p:ph type="sldNum" sz="quarter" idx="12"/>
          </p:nvPr>
        </p:nvSpPr>
        <p:spPr>
          <a:xfrm>
            <a:off x="6839901" y="9533238"/>
            <a:ext cx="932497" cy="535517"/>
          </a:xfrm>
        </p:spPr>
        <p:txBody>
          <a:bodyPr/>
          <a:lstStyle/>
          <a:p>
            <a:pPr algn="ctr"/>
            <a:fld id="{0305EEF9-D4A2-4C7E-9CB9-80E7F15B3F81}" type="slidenum">
              <a:rPr lang="en-US" smtClean="0">
                <a:latin typeface="Arial Nova Light" panose="020B0304020202020204" pitchFamily="34" charset="0"/>
              </a:rPr>
              <a:pPr algn="ctr"/>
              <a:t>7</a:t>
            </a:fld>
            <a:endParaRPr lang="en-US" dirty="0">
              <a:latin typeface="Arial Nova Light" panose="020B0304020202020204" pitchFamily="34" charset="0"/>
            </a:endParaRPr>
          </a:p>
        </p:txBody>
      </p:sp>
      <p:sp>
        <p:nvSpPr>
          <p:cNvPr id="2" name="Title 1">
            <a:extLst>
              <a:ext uri="{FF2B5EF4-FFF2-40B4-BE49-F238E27FC236}">
                <a16:creationId xmlns:a16="http://schemas.microsoft.com/office/drawing/2014/main" id="{D3A234AF-FB8B-129D-C9A8-EFCAD2EEF5A2}"/>
              </a:ext>
            </a:extLst>
          </p:cNvPr>
          <p:cNvSpPr>
            <a:spLocks noGrp="1"/>
          </p:cNvSpPr>
          <p:nvPr>
            <p:ph type="title"/>
          </p:nvPr>
        </p:nvSpPr>
        <p:spPr>
          <a:xfrm>
            <a:off x="534353" y="535520"/>
            <a:ext cx="6703695" cy="536044"/>
          </a:xfrm>
        </p:spPr>
        <p:txBody>
          <a:bodyPr>
            <a:normAutofit/>
          </a:bodyPr>
          <a:lstStyle/>
          <a:p>
            <a:r>
              <a:rPr lang="en-US" sz="2400" b="1" dirty="0">
                <a:solidFill>
                  <a:srgbClr val="000000"/>
                </a:solidFill>
                <a:latin typeface="Arial Nova Light" panose="020B0304020202020204" pitchFamily="34" charset="0"/>
                <a:ea typeface="ヒラギノ角ゴ Pro W3"/>
                <a:cs typeface="Times New Roman" panose="02020603050405020304" pitchFamily="18" charset="0"/>
              </a:rPr>
              <a:t>5) Downloading Additional Packages</a:t>
            </a:r>
            <a:endParaRPr lang="en-US" sz="2400" b="1" dirty="0">
              <a:latin typeface="Arial Nova Light" panose="020B0304020202020204" pitchFamily="34" charset="0"/>
            </a:endParaRPr>
          </a:p>
        </p:txBody>
      </p:sp>
      <p:sp>
        <p:nvSpPr>
          <p:cNvPr id="6" name="Text Box 2">
            <a:hlinkClick r:id="rId3"/>
            <a:extLst>
              <a:ext uri="{FF2B5EF4-FFF2-40B4-BE49-F238E27FC236}">
                <a16:creationId xmlns:a16="http://schemas.microsoft.com/office/drawing/2014/main" id="{713B0D91-591C-5770-6B11-2A13899AA55B}"/>
              </a:ext>
            </a:extLst>
          </p:cNvPr>
          <p:cNvSpPr txBox="1">
            <a:spLocks noChangeArrowheads="1"/>
          </p:cNvSpPr>
          <p:nvPr/>
        </p:nvSpPr>
        <p:spPr bwMode="auto">
          <a:xfrm>
            <a:off x="813540" y="6607638"/>
            <a:ext cx="6113621" cy="1678405"/>
          </a:xfrm>
          <a:prstGeom prst="rect">
            <a:avLst/>
          </a:prstGeom>
          <a:noFill/>
          <a:ln w="9525">
            <a:noFill/>
            <a:miter lim="800000"/>
            <a:headEnd/>
            <a:tailEnd/>
          </a:ln>
        </p:spPr>
        <p:txBody>
          <a:bodyPr rot="0" vert="horz" wrap="square" lIns="91440" tIns="45720" rIns="91440" bIns="45720" anchor="t" anchorCtr="0">
            <a:noAutofit/>
          </a:bodyPr>
          <a:lstStyle/>
          <a:p>
            <a:pPr marR="0" lvl="0">
              <a:lnSpc>
                <a:spcPct val="150000"/>
              </a:lnSpc>
              <a:spcBef>
                <a:spcPts val="0"/>
              </a:spcBef>
              <a:spcAft>
                <a:spcPts val="800"/>
              </a:spcAft>
            </a:pPr>
            <a:r>
              <a:rPr lang="en-US" sz="1200" dirty="0">
                <a:solidFill>
                  <a:srgbClr val="000000"/>
                </a:solidFill>
                <a:latin typeface="Arial Nova Light" panose="020B0304020202020204" pitchFamily="34" charset="0"/>
                <a:ea typeface="ヒラギノ角ゴ Pro W3"/>
                <a:cs typeface="Times New Roman" panose="02020603050405020304" pitchFamily="18" charset="0"/>
              </a:rPr>
              <a:t>Run the following command to ensure that all packages needed to build the toolchain are installed:</a:t>
            </a:r>
          </a:p>
          <a:p>
            <a:pPr marR="0" lvl="0">
              <a:lnSpc>
                <a:spcPct val="150000"/>
              </a:lnSpc>
              <a:spcBef>
                <a:spcPts val="0"/>
              </a:spcBef>
              <a:spcAft>
                <a:spcPts val="800"/>
              </a:spcAft>
            </a:pPr>
            <a:r>
              <a:rPr lang="en-US" sz="1200" dirty="0">
                <a:solidFill>
                  <a:srgbClr val="00B0F0"/>
                </a:solidFill>
                <a:latin typeface="Arial Nova Light" panose="020B0304020202020204" pitchFamily="34" charset="0"/>
                <a:ea typeface="ヒラギノ角ゴ Pro W3"/>
                <a:cs typeface="Times New Roman" panose="02020603050405020304" pitchFamily="18" charset="0"/>
              </a:rPr>
              <a:t>sudo apt-get install autoconf automake autotools-dev curl python3 libmpc-dev libmpfr-dev libgmp-dev gawk build-essential bison flex texinfo gperf libtool patchutils bc zlib1g-dev libexpat-dev ninja-build</a:t>
            </a:r>
          </a:p>
        </p:txBody>
      </p:sp>
      <p:sp>
        <p:nvSpPr>
          <p:cNvPr id="7" name="Rectangle: Rounded Corners 6">
            <a:extLst>
              <a:ext uri="{FF2B5EF4-FFF2-40B4-BE49-F238E27FC236}">
                <a16:creationId xmlns:a16="http://schemas.microsoft.com/office/drawing/2014/main" id="{C1D28E72-BC52-4E0F-1D4C-1AC94BC8E007}"/>
              </a:ext>
            </a:extLst>
          </p:cNvPr>
          <p:cNvSpPr/>
          <p:nvPr/>
        </p:nvSpPr>
        <p:spPr>
          <a:xfrm>
            <a:off x="531361" y="6413143"/>
            <a:ext cx="6703694" cy="1872899"/>
          </a:xfrm>
          <a:prstGeom prst="roundRect">
            <a:avLst>
              <a:gd name="adj" fmla="val 2753"/>
            </a:avLst>
          </a:prstGeom>
          <a:noFill/>
          <a:ln w="571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Tree>
    <p:extLst>
      <p:ext uri="{BB962C8B-B14F-4D97-AF65-F5344CB8AC3E}">
        <p14:creationId xmlns:p14="http://schemas.microsoft.com/office/powerpoint/2010/main" val="38806762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ubtitle 2">
            <a:extLst>
              <a:ext uri="{FF2B5EF4-FFF2-40B4-BE49-F238E27FC236}">
                <a16:creationId xmlns:a16="http://schemas.microsoft.com/office/drawing/2014/main" id="{45DB89B5-CD58-4328-A7EE-B02CA231D580}"/>
              </a:ext>
            </a:extLst>
          </p:cNvPr>
          <p:cNvSpPr txBox="1">
            <a:spLocks/>
          </p:cNvSpPr>
          <p:nvPr/>
        </p:nvSpPr>
        <p:spPr>
          <a:xfrm>
            <a:off x="1709495" y="7626699"/>
            <a:ext cx="4662907" cy="625619"/>
          </a:xfrm>
          <a:prstGeom prst="rect">
            <a:avLst/>
          </a:prstGeom>
        </p:spPr>
        <p:txBody>
          <a:bodyPr vert="horz" lIns="91440" tIns="45720" rIns="91440" bIns="45720" numCol="1" rtlCol="0">
            <a:normAutofit/>
          </a:bodyPr>
          <a:lstStyle>
            <a:lvl1pPr marL="194310" indent="-194310" algn="l" defTabSz="777240" rtl="0" eaLnBrk="1" latinLnBrk="0" hangingPunct="1">
              <a:lnSpc>
                <a:spcPct val="90000"/>
              </a:lnSpc>
              <a:spcBef>
                <a:spcPts val="850"/>
              </a:spcBef>
              <a:buFont typeface="Arial" panose="020B0604020202020204" pitchFamily="34" charset="0"/>
              <a:buChar char="•"/>
              <a:defRPr sz="2380" kern="1200">
                <a:solidFill>
                  <a:schemeClr val="tx1"/>
                </a:solidFill>
                <a:latin typeface="+mn-lt"/>
                <a:ea typeface="+mn-ea"/>
                <a:cs typeface="+mn-cs"/>
              </a:defRPr>
            </a:lvl1pPr>
            <a:lvl2pPr marL="582930" indent="-194310" algn="l" defTabSz="777240" rtl="0" eaLnBrk="1" latinLnBrk="0" hangingPunct="1">
              <a:lnSpc>
                <a:spcPct val="90000"/>
              </a:lnSpc>
              <a:spcBef>
                <a:spcPts val="425"/>
              </a:spcBef>
              <a:buFont typeface="Arial" panose="020B0604020202020204" pitchFamily="34" charset="0"/>
              <a:buChar char="•"/>
              <a:defRPr sz="2040" kern="1200">
                <a:solidFill>
                  <a:schemeClr val="tx1"/>
                </a:solidFill>
                <a:latin typeface="+mn-lt"/>
                <a:ea typeface="+mn-ea"/>
                <a:cs typeface="+mn-cs"/>
              </a:defRPr>
            </a:lvl2pPr>
            <a:lvl3pPr marL="971550" indent="-194310" algn="l" defTabSz="777240" rtl="0" eaLnBrk="1" latinLnBrk="0" hangingPunct="1">
              <a:lnSpc>
                <a:spcPct val="90000"/>
              </a:lnSpc>
              <a:spcBef>
                <a:spcPts val="425"/>
              </a:spcBef>
              <a:buFont typeface="Arial" panose="020B0604020202020204" pitchFamily="34" charset="0"/>
              <a:buChar char="•"/>
              <a:defRPr sz="1700" kern="1200">
                <a:solidFill>
                  <a:schemeClr val="tx1"/>
                </a:solidFill>
                <a:latin typeface="+mn-lt"/>
                <a:ea typeface="+mn-ea"/>
                <a:cs typeface="+mn-cs"/>
              </a:defRPr>
            </a:lvl3pPr>
            <a:lvl4pPr marL="13601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4pPr>
            <a:lvl5pPr marL="174879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a:lstStyle>
          <a:p>
            <a:pPr marL="0" indent="0">
              <a:buNone/>
            </a:pPr>
            <a:endParaRPr lang="en-US" sz="1100" dirty="0">
              <a:latin typeface="Arial Nova Light" panose="020B0304020202020204" pitchFamily="34" charset="0"/>
            </a:endParaRPr>
          </a:p>
        </p:txBody>
      </p:sp>
      <p:sp>
        <p:nvSpPr>
          <p:cNvPr id="12" name="Slide Number Placeholder 4">
            <a:extLst>
              <a:ext uri="{FF2B5EF4-FFF2-40B4-BE49-F238E27FC236}">
                <a16:creationId xmlns:a16="http://schemas.microsoft.com/office/drawing/2014/main" id="{13CE8A11-4B45-4AE4-8FAB-7689F1EE4C30}"/>
              </a:ext>
            </a:extLst>
          </p:cNvPr>
          <p:cNvSpPr>
            <a:spLocks noGrp="1"/>
          </p:cNvSpPr>
          <p:nvPr>
            <p:ph type="sldNum" sz="quarter" idx="12"/>
          </p:nvPr>
        </p:nvSpPr>
        <p:spPr>
          <a:xfrm>
            <a:off x="6839901" y="9533238"/>
            <a:ext cx="932497" cy="535517"/>
          </a:xfrm>
        </p:spPr>
        <p:txBody>
          <a:bodyPr/>
          <a:lstStyle/>
          <a:p>
            <a:pPr algn="ctr"/>
            <a:fld id="{0305EEF9-D4A2-4C7E-9CB9-80E7F15B3F81}" type="slidenum">
              <a:rPr lang="en-US" smtClean="0">
                <a:latin typeface="Arial Nova Light" panose="020B0304020202020204" pitchFamily="34" charset="0"/>
              </a:rPr>
              <a:pPr algn="ctr"/>
              <a:t>8</a:t>
            </a:fld>
            <a:endParaRPr lang="en-US" dirty="0">
              <a:latin typeface="Arial Nova Light" panose="020B0304020202020204" pitchFamily="34" charset="0"/>
            </a:endParaRPr>
          </a:p>
        </p:txBody>
      </p:sp>
      <p:sp>
        <p:nvSpPr>
          <p:cNvPr id="2" name="Title 1">
            <a:extLst>
              <a:ext uri="{FF2B5EF4-FFF2-40B4-BE49-F238E27FC236}">
                <a16:creationId xmlns:a16="http://schemas.microsoft.com/office/drawing/2014/main" id="{D3A234AF-FB8B-129D-C9A8-EFCAD2EEF5A2}"/>
              </a:ext>
            </a:extLst>
          </p:cNvPr>
          <p:cNvSpPr>
            <a:spLocks noGrp="1"/>
          </p:cNvSpPr>
          <p:nvPr>
            <p:ph type="title"/>
          </p:nvPr>
        </p:nvSpPr>
        <p:spPr>
          <a:xfrm>
            <a:off x="534353" y="535520"/>
            <a:ext cx="6703695" cy="536044"/>
          </a:xfrm>
        </p:spPr>
        <p:txBody>
          <a:bodyPr>
            <a:normAutofit/>
          </a:bodyPr>
          <a:lstStyle/>
          <a:p>
            <a:r>
              <a:rPr lang="en-US" sz="2400" b="1" dirty="0">
                <a:latin typeface="Arial Nova Light" panose="020B0304020202020204" pitchFamily="34" charset="0"/>
              </a:rPr>
              <a:t>6) </a:t>
            </a:r>
            <a:r>
              <a:rPr lang="en-US" sz="2400" b="1" dirty="0">
                <a:solidFill>
                  <a:srgbClr val="000000"/>
                </a:solidFill>
                <a:latin typeface="Arial Nova Light" panose="020B0304020202020204" pitchFamily="34" charset="0"/>
                <a:ea typeface="ヒラギノ角ゴ Pro W3"/>
                <a:cs typeface="Times New Roman" panose="02020603050405020304" pitchFamily="18" charset="0"/>
              </a:rPr>
              <a:t>Designing A Custom Instruction</a:t>
            </a:r>
            <a:endParaRPr lang="en-US" sz="2400" b="1" dirty="0">
              <a:latin typeface="Arial Nova Light" panose="020B0304020202020204" pitchFamily="34" charset="0"/>
            </a:endParaRPr>
          </a:p>
        </p:txBody>
      </p:sp>
      <p:sp>
        <p:nvSpPr>
          <p:cNvPr id="3" name="Text Box 2">
            <a:hlinkClick r:id="rId2"/>
            <a:extLst>
              <a:ext uri="{FF2B5EF4-FFF2-40B4-BE49-F238E27FC236}">
                <a16:creationId xmlns:a16="http://schemas.microsoft.com/office/drawing/2014/main" id="{B9210A27-33EC-B0FA-FCB9-6C342B6A9162}"/>
              </a:ext>
            </a:extLst>
          </p:cNvPr>
          <p:cNvSpPr txBox="1">
            <a:spLocks noChangeArrowheads="1"/>
          </p:cNvSpPr>
          <p:nvPr/>
        </p:nvSpPr>
        <p:spPr bwMode="auto">
          <a:xfrm>
            <a:off x="829389" y="1470454"/>
            <a:ext cx="6113621" cy="7339280"/>
          </a:xfrm>
          <a:prstGeom prst="rect">
            <a:avLst/>
          </a:prstGeom>
          <a:noFill/>
          <a:ln w="9525">
            <a:noFill/>
            <a:miter lim="800000"/>
            <a:headEnd/>
            <a:tailEnd/>
          </a:ln>
        </p:spPr>
        <p:txBody>
          <a:bodyPr rot="0" vert="horz" wrap="square" lIns="91440" tIns="45720" rIns="91440" bIns="45720" anchor="t" anchorCtr="0">
            <a:noAutofit/>
          </a:bodyPr>
          <a:lstStyle/>
          <a:p>
            <a:pPr marR="0" lvl="0">
              <a:lnSpc>
                <a:spcPct val="150000"/>
              </a:lnSpc>
              <a:spcBef>
                <a:spcPts val="0"/>
              </a:spcBef>
              <a:spcAft>
                <a:spcPts val="800"/>
              </a:spcAft>
            </a:pPr>
            <a:r>
              <a:rPr lang="en-US" sz="1200" dirty="0">
                <a:solidFill>
                  <a:srgbClr val="000000"/>
                </a:solidFill>
                <a:latin typeface="Arial Nova Light" panose="020B0304020202020204" pitchFamily="34" charset="0"/>
                <a:ea typeface="ヒラギノ角ゴ Pro W3"/>
                <a:cs typeface="Times New Roman" panose="02020603050405020304" pitchFamily="18" charset="0"/>
              </a:rPr>
              <a:t>To illustrate how to design a custom instruction, I will use a custom instruction called </a:t>
            </a:r>
            <a:r>
              <a:rPr lang="en-US" sz="1200" b="1" dirty="0">
                <a:solidFill>
                  <a:srgbClr val="000000"/>
                </a:solidFill>
                <a:latin typeface="Arial Nova Light" panose="020B0304020202020204" pitchFamily="34" charset="0"/>
                <a:ea typeface="ヒラギノ角ゴ Pro W3"/>
                <a:cs typeface="Times New Roman" panose="02020603050405020304" pitchFamily="18" charset="0"/>
              </a:rPr>
              <a:t>otter</a:t>
            </a:r>
            <a:r>
              <a:rPr lang="en-US" sz="1200" dirty="0">
                <a:solidFill>
                  <a:srgbClr val="000000"/>
                </a:solidFill>
                <a:latin typeface="Arial Nova Light" panose="020B0304020202020204" pitchFamily="34" charset="0"/>
                <a:ea typeface="ヒラギノ角ゴ Pro W3"/>
                <a:cs typeface="Times New Roman" panose="02020603050405020304" pitchFamily="18" charset="0"/>
              </a:rPr>
              <a:t>, with the following semantics:</a:t>
            </a:r>
          </a:p>
          <a:p>
            <a:pPr marR="0" lvl="0">
              <a:lnSpc>
                <a:spcPct val="150000"/>
              </a:lnSpc>
              <a:spcBef>
                <a:spcPts val="0"/>
              </a:spcBef>
              <a:spcAft>
                <a:spcPts val="800"/>
              </a:spcAft>
            </a:pPr>
            <a:r>
              <a:rPr lang="en-US" sz="1200" b="1" dirty="0">
                <a:solidFill>
                  <a:srgbClr val="000000"/>
                </a:solidFill>
                <a:latin typeface="Arial Nova Light" panose="020B0304020202020204" pitchFamily="34" charset="0"/>
                <a:ea typeface="ヒラギノ角ゴ Pro W3"/>
                <a:cs typeface="Times New Roman" panose="02020603050405020304" pitchFamily="18" charset="0"/>
              </a:rPr>
              <a:t>otter	rd, rs1, rs2</a:t>
            </a:r>
            <a:endParaRPr lang="en-US" sz="1200" dirty="0">
              <a:solidFill>
                <a:srgbClr val="000000"/>
              </a:solidFill>
              <a:latin typeface="Arial Nova Light" panose="020B0304020202020204" pitchFamily="34" charset="0"/>
              <a:ea typeface="ヒラギノ角ゴ Pro W3"/>
              <a:cs typeface="Times New Roman" panose="02020603050405020304" pitchFamily="18" charset="0"/>
            </a:endParaRPr>
          </a:p>
          <a:p>
            <a:pPr marR="0" lvl="0">
              <a:lnSpc>
                <a:spcPct val="150000"/>
              </a:lnSpc>
              <a:spcBef>
                <a:spcPts val="0"/>
              </a:spcBef>
              <a:spcAft>
                <a:spcPts val="800"/>
              </a:spcAft>
            </a:pPr>
            <a:r>
              <a:rPr lang="en-US" sz="1200" dirty="0">
                <a:solidFill>
                  <a:srgbClr val="000000"/>
                </a:solidFill>
                <a:latin typeface="Arial Nova Light" panose="020B0304020202020204" pitchFamily="34" charset="0"/>
                <a:ea typeface="ヒラギノ角ゴ Pro W3"/>
                <a:cs typeface="Times New Roman" panose="02020603050405020304" pitchFamily="18" charset="0"/>
              </a:rPr>
              <a:t>The </a:t>
            </a:r>
            <a:r>
              <a:rPr lang="en-US" sz="1200" b="1" dirty="0">
                <a:solidFill>
                  <a:srgbClr val="000000"/>
                </a:solidFill>
                <a:latin typeface="Arial Nova Light" panose="020B0304020202020204" pitchFamily="34" charset="0"/>
                <a:ea typeface="ヒラギノ角ゴ Pro W3"/>
                <a:cs typeface="Times New Roman" panose="02020603050405020304" pitchFamily="18" charset="0"/>
              </a:rPr>
              <a:t>otter</a:t>
            </a:r>
            <a:r>
              <a:rPr lang="en-US" sz="1200" dirty="0">
                <a:solidFill>
                  <a:srgbClr val="000000"/>
                </a:solidFill>
                <a:latin typeface="Arial Nova Light" panose="020B0304020202020204" pitchFamily="34" charset="0"/>
                <a:ea typeface="ヒラギノ角ゴ Pro W3"/>
                <a:cs typeface="Times New Roman" panose="02020603050405020304" pitchFamily="18" charset="0"/>
              </a:rPr>
              <a:t> instruction is a 32-bit, R-type instruction. Below are the different instruction types for 32-bit RISC-V instructions:</a:t>
            </a:r>
          </a:p>
          <a:p>
            <a:pPr marR="0" lvl="0">
              <a:lnSpc>
                <a:spcPct val="150000"/>
              </a:lnSpc>
              <a:spcBef>
                <a:spcPts val="0"/>
              </a:spcBef>
              <a:spcAft>
                <a:spcPts val="800"/>
              </a:spcAft>
            </a:pPr>
            <a:endParaRPr lang="en-US" sz="1200" dirty="0">
              <a:solidFill>
                <a:srgbClr val="000000"/>
              </a:solidFill>
              <a:latin typeface="Arial Nova Light" panose="020B0304020202020204" pitchFamily="34" charset="0"/>
              <a:ea typeface="ヒラギノ角ゴ Pro W3"/>
              <a:cs typeface="Times New Roman" panose="02020603050405020304" pitchFamily="18" charset="0"/>
            </a:endParaRPr>
          </a:p>
          <a:p>
            <a:pPr marR="0" lvl="0">
              <a:lnSpc>
                <a:spcPct val="150000"/>
              </a:lnSpc>
              <a:spcBef>
                <a:spcPts val="0"/>
              </a:spcBef>
              <a:spcAft>
                <a:spcPts val="800"/>
              </a:spcAft>
            </a:pPr>
            <a:endParaRPr lang="en-US" sz="1200" dirty="0">
              <a:solidFill>
                <a:srgbClr val="000000"/>
              </a:solidFill>
              <a:latin typeface="Arial Nova Light" panose="020B0304020202020204" pitchFamily="34" charset="0"/>
              <a:ea typeface="ヒラギノ角ゴ Pro W3"/>
              <a:cs typeface="Times New Roman" panose="02020603050405020304" pitchFamily="18" charset="0"/>
            </a:endParaRPr>
          </a:p>
          <a:p>
            <a:pPr marR="0" lvl="0">
              <a:lnSpc>
                <a:spcPct val="150000"/>
              </a:lnSpc>
              <a:spcBef>
                <a:spcPts val="0"/>
              </a:spcBef>
              <a:spcAft>
                <a:spcPts val="800"/>
              </a:spcAft>
            </a:pPr>
            <a:r>
              <a:rPr lang="en-US" sz="1200" dirty="0">
                <a:solidFill>
                  <a:srgbClr val="000000"/>
                </a:solidFill>
                <a:latin typeface="Arial Nova Light" panose="020B0304020202020204" pitchFamily="34" charset="0"/>
                <a:ea typeface="ヒラギノ角ゴ Pro W3"/>
                <a:cs typeface="Times New Roman" panose="02020603050405020304" pitchFamily="18" charset="0"/>
              </a:rPr>
              <a:t>An R-type instruction has the following:</a:t>
            </a:r>
          </a:p>
          <a:p>
            <a:pPr marL="171450" marR="0" lvl="0" indent="-171450">
              <a:lnSpc>
                <a:spcPct val="150000"/>
              </a:lnSpc>
              <a:spcBef>
                <a:spcPts val="0"/>
              </a:spcBef>
              <a:spcAft>
                <a:spcPts val="800"/>
              </a:spcAft>
              <a:buFont typeface="Arial" panose="020B0604020202020204" pitchFamily="34" charset="0"/>
              <a:buChar char="•"/>
            </a:pPr>
            <a:r>
              <a:rPr lang="en-US" sz="1200" dirty="0">
                <a:solidFill>
                  <a:srgbClr val="000000"/>
                </a:solidFill>
                <a:latin typeface="Arial Nova Light" panose="020B0304020202020204" pitchFamily="34" charset="0"/>
                <a:ea typeface="ヒラギノ角ゴ Pro W3"/>
                <a:cs typeface="Times New Roman" panose="02020603050405020304" pitchFamily="18" charset="0"/>
              </a:rPr>
              <a:t>A 7-bit opcode field (bits 6-0).</a:t>
            </a:r>
          </a:p>
          <a:p>
            <a:pPr marL="171450" marR="0" lvl="0" indent="-171450">
              <a:lnSpc>
                <a:spcPct val="150000"/>
              </a:lnSpc>
              <a:spcBef>
                <a:spcPts val="0"/>
              </a:spcBef>
              <a:spcAft>
                <a:spcPts val="800"/>
              </a:spcAft>
              <a:buFont typeface="Arial" panose="020B0604020202020204" pitchFamily="34" charset="0"/>
              <a:buChar char="•"/>
            </a:pPr>
            <a:r>
              <a:rPr lang="en-US" sz="1200" dirty="0">
                <a:solidFill>
                  <a:srgbClr val="000000"/>
                </a:solidFill>
                <a:latin typeface="Arial Nova Light" panose="020B0304020202020204" pitchFamily="34" charset="0"/>
                <a:ea typeface="ヒラギノ角ゴ Pro W3"/>
                <a:cs typeface="Times New Roman" panose="02020603050405020304" pitchFamily="18" charset="0"/>
              </a:rPr>
              <a:t>A 10-bit, non-contiguous function field (bits 31-25 and 14-12).</a:t>
            </a:r>
          </a:p>
          <a:p>
            <a:pPr marL="171450" marR="0" lvl="0" indent="-171450">
              <a:lnSpc>
                <a:spcPct val="150000"/>
              </a:lnSpc>
              <a:spcBef>
                <a:spcPts val="0"/>
              </a:spcBef>
              <a:spcAft>
                <a:spcPts val="800"/>
              </a:spcAft>
              <a:buFont typeface="Arial" panose="020B0604020202020204" pitchFamily="34" charset="0"/>
              <a:buChar char="•"/>
            </a:pPr>
            <a:r>
              <a:rPr lang="en-US" sz="1200" dirty="0">
                <a:solidFill>
                  <a:srgbClr val="000000"/>
                </a:solidFill>
                <a:latin typeface="Arial Nova Light" panose="020B0304020202020204" pitchFamily="34" charset="0"/>
                <a:ea typeface="ヒラギノ角ゴ Pro W3"/>
                <a:cs typeface="Times New Roman" panose="02020603050405020304" pitchFamily="18" charset="0"/>
              </a:rPr>
              <a:t>3 operands: destination register, source register 1, source register 2 (bits 11-7, 19-15, and 24-20 respectively).</a:t>
            </a:r>
          </a:p>
          <a:p>
            <a:pPr marR="0" lvl="0">
              <a:lnSpc>
                <a:spcPct val="150000"/>
              </a:lnSpc>
              <a:spcBef>
                <a:spcPts val="0"/>
              </a:spcBef>
              <a:spcAft>
                <a:spcPts val="800"/>
              </a:spcAft>
            </a:pPr>
            <a:r>
              <a:rPr lang="en-US" sz="1200" dirty="0">
                <a:solidFill>
                  <a:srgbClr val="000000"/>
                </a:solidFill>
                <a:latin typeface="Arial Nova Light" panose="020B0304020202020204" pitchFamily="34" charset="0"/>
                <a:ea typeface="ヒラギノ角ゴ Pro W3"/>
                <a:cs typeface="Times New Roman" panose="02020603050405020304" pitchFamily="18" charset="0"/>
              </a:rPr>
              <a:t>The opcode and function fields are always constant, so we need to choose values for these fields. For the </a:t>
            </a:r>
            <a:r>
              <a:rPr lang="en-US" sz="1200" b="1" dirty="0">
                <a:solidFill>
                  <a:srgbClr val="000000"/>
                </a:solidFill>
                <a:latin typeface="Arial Nova Light" panose="020B0304020202020204" pitchFamily="34" charset="0"/>
                <a:ea typeface="ヒラギノ角ゴ Pro W3"/>
                <a:cs typeface="Times New Roman" panose="02020603050405020304" pitchFamily="18" charset="0"/>
              </a:rPr>
              <a:t>otter</a:t>
            </a:r>
            <a:r>
              <a:rPr lang="en-US" sz="1200" dirty="0">
                <a:solidFill>
                  <a:srgbClr val="000000"/>
                </a:solidFill>
                <a:latin typeface="Arial Nova Light" panose="020B0304020202020204" pitchFamily="34" charset="0"/>
                <a:ea typeface="ヒラギノ角ゴ Pro W3"/>
                <a:cs typeface="Times New Roman" panose="02020603050405020304" pitchFamily="18" charset="0"/>
              </a:rPr>
              <a:t> instruction, I have arbitrarily chosen the following values for the opcode and function fields:</a:t>
            </a:r>
          </a:p>
          <a:p>
            <a:pPr marL="171450" marR="0" lvl="0" indent="-171450">
              <a:lnSpc>
                <a:spcPct val="150000"/>
              </a:lnSpc>
              <a:spcBef>
                <a:spcPts val="0"/>
              </a:spcBef>
              <a:spcAft>
                <a:spcPts val="800"/>
              </a:spcAft>
              <a:buFont typeface="Arial" panose="020B0604020202020204" pitchFamily="34" charset="0"/>
              <a:buChar char="•"/>
            </a:pPr>
            <a:r>
              <a:rPr lang="en-US" sz="1200" dirty="0">
                <a:solidFill>
                  <a:srgbClr val="000000"/>
                </a:solidFill>
                <a:latin typeface="Arial Nova Light" panose="020B0304020202020204" pitchFamily="34" charset="0"/>
                <a:ea typeface="ヒラギノ角ゴ Pro W3"/>
                <a:cs typeface="Times New Roman" panose="02020603050405020304" pitchFamily="18" charset="0"/>
              </a:rPr>
              <a:t>opcode =	7’b</a:t>
            </a:r>
            <a:r>
              <a:rPr lang="en-US" sz="1200" dirty="0">
                <a:solidFill>
                  <a:srgbClr val="FF0000"/>
                </a:solidFill>
                <a:latin typeface="Arial Nova Light" panose="020B0304020202020204" pitchFamily="34" charset="0"/>
                <a:ea typeface="ヒラギノ角ゴ Pro W3"/>
                <a:cs typeface="Times New Roman" panose="02020603050405020304" pitchFamily="18" charset="0"/>
              </a:rPr>
              <a:t>0100111</a:t>
            </a:r>
            <a:r>
              <a:rPr lang="en-US" sz="1200" dirty="0">
                <a:solidFill>
                  <a:srgbClr val="000000"/>
                </a:solidFill>
                <a:latin typeface="Arial Nova Light" panose="020B0304020202020204" pitchFamily="34" charset="0"/>
                <a:ea typeface="ヒラギノ角ゴ Pro W3"/>
                <a:cs typeface="Times New Roman" panose="02020603050405020304" pitchFamily="18" charset="0"/>
              </a:rPr>
              <a:t>	</a:t>
            </a:r>
          </a:p>
          <a:p>
            <a:pPr marL="171450" marR="0" lvl="0" indent="-171450">
              <a:lnSpc>
                <a:spcPct val="150000"/>
              </a:lnSpc>
              <a:spcBef>
                <a:spcPts val="0"/>
              </a:spcBef>
              <a:spcAft>
                <a:spcPts val="800"/>
              </a:spcAft>
              <a:buFont typeface="Arial" panose="020B0604020202020204" pitchFamily="34" charset="0"/>
              <a:buChar char="•"/>
            </a:pPr>
            <a:r>
              <a:rPr lang="en-US" sz="1200" dirty="0">
                <a:solidFill>
                  <a:srgbClr val="000000"/>
                </a:solidFill>
                <a:latin typeface="Arial Nova Light" panose="020B0304020202020204" pitchFamily="34" charset="0"/>
                <a:ea typeface="ヒラギノ角ゴ Pro W3"/>
                <a:cs typeface="Times New Roman" panose="02020603050405020304" pitchFamily="18" charset="0"/>
              </a:rPr>
              <a:t>function =	10’b</a:t>
            </a:r>
            <a:r>
              <a:rPr lang="en-US" sz="1200" dirty="0">
                <a:solidFill>
                  <a:srgbClr val="FF0000"/>
                </a:solidFill>
                <a:latin typeface="Arial Nova Light" panose="020B0304020202020204" pitchFamily="34" charset="0"/>
                <a:ea typeface="ヒラギノ角ゴ Pro W3"/>
                <a:cs typeface="Times New Roman" panose="02020603050405020304" pitchFamily="18" charset="0"/>
              </a:rPr>
              <a:t>0000000110</a:t>
            </a:r>
          </a:p>
          <a:p>
            <a:pPr marR="0" lvl="0">
              <a:lnSpc>
                <a:spcPct val="150000"/>
              </a:lnSpc>
              <a:spcBef>
                <a:spcPts val="0"/>
              </a:spcBef>
              <a:spcAft>
                <a:spcPts val="800"/>
              </a:spcAft>
            </a:pPr>
            <a:r>
              <a:rPr lang="en-US" sz="1200" dirty="0">
                <a:solidFill>
                  <a:srgbClr val="000000"/>
                </a:solidFill>
                <a:latin typeface="Arial Nova Light" panose="020B0304020202020204" pitchFamily="34" charset="0"/>
                <a:ea typeface="ヒラギノ角ゴ Pro W3"/>
                <a:cs typeface="Times New Roman" panose="02020603050405020304" pitchFamily="18" charset="0"/>
              </a:rPr>
              <a:t>The opcode I picked is unique and does not match the opcode of any of the RV32I base instructions.</a:t>
            </a:r>
          </a:p>
          <a:p>
            <a:pPr marR="0" lvl="0">
              <a:lnSpc>
                <a:spcPct val="150000"/>
              </a:lnSpc>
              <a:spcBef>
                <a:spcPts val="0"/>
              </a:spcBef>
              <a:spcAft>
                <a:spcPts val="800"/>
              </a:spcAft>
            </a:pPr>
            <a:r>
              <a:rPr lang="en-US" sz="1200" b="1" dirty="0">
                <a:solidFill>
                  <a:srgbClr val="000000"/>
                </a:solidFill>
                <a:latin typeface="Arial Nova Light" panose="020B0304020202020204" pitchFamily="34" charset="0"/>
                <a:ea typeface="ヒラギノ角ゴ Pro W3"/>
                <a:cs typeface="Times New Roman" panose="02020603050405020304" pitchFamily="18" charset="0"/>
              </a:rPr>
              <a:t>Note:</a:t>
            </a:r>
            <a:r>
              <a:rPr lang="en-US" sz="1200" dirty="0">
                <a:solidFill>
                  <a:srgbClr val="000000"/>
                </a:solidFill>
                <a:latin typeface="Arial Nova Light" panose="020B0304020202020204" pitchFamily="34" charset="0"/>
                <a:ea typeface="ヒラギノ角ゴ Pro W3"/>
                <a:cs typeface="Times New Roman" panose="02020603050405020304" pitchFamily="18" charset="0"/>
              </a:rPr>
              <a:t> The official RISC-V specification contains guidelines on ISA extensions, including naming conventions, opcode format, etc.</a:t>
            </a:r>
            <a:endParaRPr lang="en-US" sz="1200" b="1" dirty="0">
              <a:solidFill>
                <a:srgbClr val="000000"/>
              </a:solidFill>
              <a:latin typeface="Arial Nova Light" panose="020B0304020202020204" pitchFamily="34" charset="0"/>
              <a:ea typeface="ヒラギノ角ゴ Pro W3"/>
              <a:cs typeface="Times New Roman" panose="02020603050405020304" pitchFamily="18" charset="0"/>
            </a:endParaRPr>
          </a:p>
        </p:txBody>
      </p:sp>
      <p:sp>
        <p:nvSpPr>
          <p:cNvPr id="4" name="Rectangle: Rounded Corners 3">
            <a:extLst>
              <a:ext uri="{FF2B5EF4-FFF2-40B4-BE49-F238E27FC236}">
                <a16:creationId xmlns:a16="http://schemas.microsoft.com/office/drawing/2014/main" id="{7F772148-B339-559D-D275-AD54D52C2C73}"/>
              </a:ext>
            </a:extLst>
          </p:cNvPr>
          <p:cNvSpPr/>
          <p:nvPr/>
        </p:nvSpPr>
        <p:spPr>
          <a:xfrm>
            <a:off x="540781" y="1248666"/>
            <a:ext cx="6703694" cy="7778578"/>
          </a:xfrm>
          <a:prstGeom prst="roundRect">
            <a:avLst>
              <a:gd name="adj" fmla="val 2753"/>
            </a:avLst>
          </a:prstGeom>
          <a:noFill/>
          <a:ln w="571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pic>
        <p:nvPicPr>
          <p:cNvPr id="9" name="Picture 8">
            <a:extLst>
              <a:ext uri="{FF2B5EF4-FFF2-40B4-BE49-F238E27FC236}">
                <a16:creationId xmlns:a16="http://schemas.microsoft.com/office/drawing/2014/main" id="{E4DCDE89-E866-B498-8AB8-4ABA7F972E75}"/>
              </a:ext>
            </a:extLst>
          </p:cNvPr>
          <p:cNvPicPr>
            <a:picLocks noChangeAspect="1"/>
          </p:cNvPicPr>
          <p:nvPr/>
        </p:nvPicPr>
        <p:blipFill>
          <a:blip r:embed="rId3"/>
          <a:stretch>
            <a:fillRect/>
          </a:stretch>
        </p:blipFill>
        <p:spPr>
          <a:xfrm>
            <a:off x="1883678" y="3155710"/>
            <a:ext cx="4005043" cy="814879"/>
          </a:xfrm>
          <a:prstGeom prst="rect">
            <a:avLst/>
          </a:prstGeom>
          <a:ln w="12700">
            <a:solidFill>
              <a:schemeClr val="bg1">
                <a:lumMod val="50000"/>
              </a:schemeClr>
            </a:solidFill>
          </a:ln>
        </p:spPr>
      </p:pic>
    </p:spTree>
    <p:extLst>
      <p:ext uri="{BB962C8B-B14F-4D97-AF65-F5344CB8AC3E}">
        <p14:creationId xmlns:p14="http://schemas.microsoft.com/office/powerpoint/2010/main" val="14159779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ubtitle 2">
            <a:extLst>
              <a:ext uri="{FF2B5EF4-FFF2-40B4-BE49-F238E27FC236}">
                <a16:creationId xmlns:a16="http://schemas.microsoft.com/office/drawing/2014/main" id="{45DB89B5-CD58-4328-A7EE-B02CA231D580}"/>
              </a:ext>
            </a:extLst>
          </p:cNvPr>
          <p:cNvSpPr txBox="1">
            <a:spLocks/>
          </p:cNvSpPr>
          <p:nvPr/>
        </p:nvSpPr>
        <p:spPr>
          <a:xfrm>
            <a:off x="1709495" y="7626699"/>
            <a:ext cx="4662907" cy="625619"/>
          </a:xfrm>
          <a:prstGeom prst="rect">
            <a:avLst/>
          </a:prstGeom>
        </p:spPr>
        <p:txBody>
          <a:bodyPr vert="horz" lIns="91440" tIns="45720" rIns="91440" bIns="45720" numCol="1" rtlCol="0">
            <a:normAutofit/>
          </a:bodyPr>
          <a:lstStyle>
            <a:lvl1pPr marL="194310" indent="-194310" algn="l" defTabSz="777240" rtl="0" eaLnBrk="1" latinLnBrk="0" hangingPunct="1">
              <a:lnSpc>
                <a:spcPct val="90000"/>
              </a:lnSpc>
              <a:spcBef>
                <a:spcPts val="850"/>
              </a:spcBef>
              <a:buFont typeface="Arial" panose="020B0604020202020204" pitchFamily="34" charset="0"/>
              <a:buChar char="•"/>
              <a:defRPr sz="2380" kern="1200">
                <a:solidFill>
                  <a:schemeClr val="tx1"/>
                </a:solidFill>
                <a:latin typeface="+mn-lt"/>
                <a:ea typeface="+mn-ea"/>
                <a:cs typeface="+mn-cs"/>
              </a:defRPr>
            </a:lvl1pPr>
            <a:lvl2pPr marL="582930" indent="-194310" algn="l" defTabSz="777240" rtl="0" eaLnBrk="1" latinLnBrk="0" hangingPunct="1">
              <a:lnSpc>
                <a:spcPct val="90000"/>
              </a:lnSpc>
              <a:spcBef>
                <a:spcPts val="425"/>
              </a:spcBef>
              <a:buFont typeface="Arial" panose="020B0604020202020204" pitchFamily="34" charset="0"/>
              <a:buChar char="•"/>
              <a:defRPr sz="2040" kern="1200">
                <a:solidFill>
                  <a:schemeClr val="tx1"/>
                </a:solidFill>
                <a:latin typeface="+mn-lt"/>
                <a:ea typeface="+mn-ea"/>
                <a:cs typeface="+mn-cs"/>
              </a:defRPr>
            </a:lvl2pPr>
            <a:lvl3pPr marL="971550" indent="-194310" algn="l" defTabSz="777240" rtl="0" eaLnBrk="1" latinLnBrk="0" hangingPunct="1">
              <a:lnSpc>
                <a:spcPct val="90000"/>
              </a:lnSpc>
              <a:spcBef>
                <a:spcPts val="425"/>
              </a:spcBef>
              <a:buFont typeface="Arial" panose="020B0604020202020204" pitchFamily="34" charset="0"/>
              <a:buChar char="•"/>
              <a:defRPr sz="1700" kern="1200">
                <a:solidFill>
                  <a:schemeClr val="tx1"/>
                </a:solidFill>
                <a:latin typeface="+mn-lt"/>
                <a:ea typeface="+mn-ea"/>
                <a:cs typeface="+mn-cs"/>
              </a:defRPr>
            </a:lvl3pPr>
            <a:lvl4pPr marL="13601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4pPr>
            <a:lvl5pPr marL="174879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a:lstStyle>
          <a:p>
            <a:pPr marL="0" indent="0">
              <a:buNone/>
            </a:pPr>
            <a:endParaRPr lang="en-US" sz="1100" dirty="0">
              <a:latin typeface="Arial Nova Light" panose="020B0304020202020204" pitchFamily="34" charset="0"/>
            </a:endParaRPr>
          </a:p>
        </p:txBody>
      </p:sp>
      <p:sp>
        <p:nvSpPr>
          <p:cNvPr id="12" name="Slide Number Placeholder 4">
            <a:extLst>
              <a:ext uri="{FF2B5EF4-FFF2-40B4-BE49-F238E27FC236}">
                <a16:creationId xmlns:a16="http://schemas.microsoft.com/office/drawing/2014/main" id="{13CE8A11-4B45-4AE4-8FAB-7689F1EE4C30}"/>
              </a:ext>
            </a:extLst>
          </p:cNvPr>
          <p:cNvSpPr>
            <a:spLocks noGrp="1"/>
          </p:cNvSpPr>
          <p:nvPr>
            <p:ph type="sldNum" sz="quarter" idx="12"/>
          </p:nvPr>
        </p:nvSpPr>
        <p:spPr>
          <a:xfrm>
            <a:off x="6839901" y="9533238"/>
            <a:ext cx="932497" cy="535517"/>
          </a:xfrm>
        </p:spPr>
        <p:txBody>
          <a:bodyPr/>
          <a:lstStyle/>
          <a:p>
            <a:pPr algn="ctr"/>
            <a:fld id="{0305EEF9-D4A2-4C7E-9CB9-80E7F15B3F81}" type="slidenum">
              <a:rPr lang="en-US" smtClean="0">
                <a:latin typeface="Arial Nova Light" panose="020B0304020202020204" pitchFamily="34" charset="0"/>
              </a:rPr>
              <a:pPr algn="ctr"/>
              <a:t>9</a:t>
            </a:fld>
            <a:endParaRPr lang="en-US" dirty="0">
              <a:latin typeface="Arial Nova Light" panose="020B0304020202020204" pitchFamily="34" charset="0"/>
            </a:endParaRPr>
          </a:p>
        </p:txBody>
      </p:sp>
      <p:sp>
        <p:nvSpPr>
          <p:cNvPr id="2" name="Title 1">
            <a:extLst>
              <a:ext uri="{FF2B5EF4-FFF2-40B4-BE49-F238E27FC236}">
                <a16:creationId xmlns:a16="http://schemas.microsoft.com/office/drawing/2014/main" id="{D3A234AF-FB8B-129D-C9A8-EFCAD2EEF5A2}"/>
              </a:ext>
            </a:extLst>
          </p:cNvPr>
          <p:cNvSpPr>
            <a:spLocks noGrp="1"/>
          </p:cNvSpPr>
          <p:nvPr>
            <p:ph type="title"/>
          </p:nvPr>
        </p:nvSpPr>
        <p:spPr>
          <a:xfrm>
            <a:off x="534353" y="535520"/>
            <a:ext cx="6703695" cy="536044"/>
          </a:xfrm>
        </p:spPr>
        <p:txBody>
          <a:bodyPr>
            <a:normAutofit/>
          </a:bodyPr>
          <a:lstStyle/>
          <a:p>
            <a:r>
              <a:rPr lang="en-US" sz="2400" b="1" dirty="0">
                <a:latin typeface="Arial Nova Light" panose="020B0304020202020204" pitchFamily="34" charset="0"/>
              </a:rPr>
              <a:t>7) </a:t>
            </a:r>
            <a:r>
              <a:rPr lang="en-US" sz="2400" b="1" dirty="0">
                <a:solidFill>
                  <a:srgbClr val="000000"/>
                </a:solidFill>
                <a:latin typeface="Arial Nova Light" panose="020B0304020202020204" pitchFamily="34" charset="0"/>
                <a:ea typeface="ヒラギノ角ゴ Pro W3"/>
                <a:cs typeface="Times New Roman" panose="02020603050405020304" pitchFamily="18" charset="0"/>
              </a:rPr>
              <a:t>Source Code Edits</a:t>
            </a:r>
            <a:endParaRPr lang="en-US" sz="2400" b="1" dirty="0">
              <a:latin typeface="Arial Nova Light" panose="020B0304020202020204" pitchFamily="34" charset="0"/>
            </a:endParaRPr>
          </a:p>
        </p:txBody>
      </p:sp>
      <p:sp>
        <p:nvSpPr>
          <p:cNvPr id="3" name="Text Box 2">
            <a:hlinkClick r:id="rId2"/>
            <a:extLst>
              <a:ext uri="{FF2B5EF4-FFF2-40B4-BE49-F238E27FC236}">
                <a16:creationId xmlns:a16="http://schemas.microsoft.com/office/drawing/2014/main" id="{B9210A27-33EC-B0FA-FCB9-6C342B6A9162}"/>
              </a:ext>
            </a:extLst>
          </p:cNvPr>
          <p:cNvSpPr txBox="1">
            <a:spLocks noChangeArrowheads="1"/>
          </p:cNvSpPr>
          <p:nvPr/>
        </p:nvSpPr>
        <p:spPr bwMode="auto">
          <a:xfrm>
            <a:off x="829389" y="1470454"/>
            <a:ext cx="6113621" cy="2858835"/>
          </a:xfrm>
          <a:prstGeom prst="rect">
            <a:avLst/>
          </a:prstGeom>
          <a:noFill/>
          <a:ln w="9525">
            <a:noFill/>
            <a:miter lim="800000"/>
            <a:headEnd/>
            <a:tailEnd/>
          </a:ln>
        </p:spPr>
        <p:txBody>
          <a:bodyPr rot="0" vert="horz" wrap="square" lIns="91440" tIns="45720" rIns="91440" bIns="45720" anchor="t" anchorCtr="0">
            <a:noAutofit/>
          </a:bodyPr>
          <a:lstStyle/>
          <a:p>
            <a:pPr marR="0" lvl="0">
              <a:lnSpc>
                <a:spcPct val="150000"/>
              </a:lnSpc>
              <a:spcBef>
                <a:spcPts val="0"/>
              </a:spcBef>
              <a:spcAft>
                <a:spcPts val="800"/>
              </a:spcAft>
            </a:pPr>
            <a:r>
              <a:rPr lang="en-US" sz="1200" dirty="0">
                <a:solidFill>
                  <a:srgbClr val="000000"/>
                </a:solidFill>
                <a:latin typeface="Arial Nova Light" panose="020B0304020202020204" pitchFamily="34" charset="0"/>
                <a:ea typeface="ヒラギノ角ゴ Pro W3"/>
                <a:cs typeface="Times New Roman" panose="02020603050405020304" pitchFamily="18" charset="0"/>
              </a:rPr>
              <a:t>To implement our custom instruction into the RISC-V toolchain, we need to modify the following 2 files:</a:t>
            </a:r>
          </a:p>
          <a:p>
            <a:pPr marR="0" lvl="0">
              <a:lnSpc>
                <a:spcPct val="150000"/>
              </a:lnSpc>
              <a:spcBef>
                <a:spcPts val="0"/>
              </a:spcBef>
              <a:spcAft>
                <a:spcPts val="800"/>
              </a:spcAft>
            </a:pPr>
            <a:r>
              <a:rPr lang="en-US" sz="1200" b="1" dirty="0">
                <a:solidFill>
                  <a:srgbClr val="000000"/>
                </a:solidFill>
                <a:latin typeface="Arial Nova Light" panose="020B0304020202020204" pitchFamily="34" charset="0"/>
                <a:ea typeface="ヒラギノ角ゴ Pro W3"/>
                <a:cs typeface="Times New Roman" panose="02020603050405020304" pitchFamily="18" charset="0"/>
              </a:rPr>
              <a:t>riscv-gnu-toochain/binutils/include/opcode/riscv-opc.h</a:t>
            </a:r>
          </a:p>
          <a:p>
            <a:pPr>
              <a:lnSpc>
                <a:spcPct val="150000"/>
              </a:lnSpc>
              <a:spcAft>
                <a:spcPts val="800"/>
              </a:spcAft>
            </a:pPr>
            <a:r>
              <a:rPr lang="en-US" sz="1200" b="1" dirty="0">
                <a:solidFill>
                  <a:srgbClr val="000000"/>
                </a:solidFill>
                <a:latin typeface="Arial Nova Light" panose="020B0304020202020204" pitchFamily="34" charset="0"/>
                <a:ea typeface="ヒラギノ角ゴ Pro W3"/>
                <a:cs typeface="Times New Roman" panose="02020603050405020304" pitchFamily="18" charset="0"/>
              </a:rPr>
              <a:t>riscv-gnu-toochain/binutils/opcodes/riscv-opc.c</a:t>
            </a:r>
          </a:p>
          <a:p>
            <a:pPr>
              <a:lnSpc>
                <a:spcPct val="150000"/>
              </a:lnSpc>
              <a:spcAft>
                <a:spcPts val="800"/>
              </a:spcAft>
            </a:pPr>
            <a:r>
              <a:rPr lang="en-US" sz="1200" dirty="0">
                <a:solidFill>
                  <a:srgbClr val="000000"/>
                </a:solidFill>
                <a:latin typeface="Arial Nova Light" panose="020B0304020202020204" pitchFamily="34" charset="0"/>
                <a:ea typeface="ヒラギノ角ゴ Pro W3"/>
                <a:cs typeface="Times New Roman" panose="02020603050405020304" pitchFamily="18" charset="0"/>
              </a:rPr>
              <a:t>Additionally, the same modifications can be made to the following 2 files so that we can use our custom instruction with gdb:</a:t>
            </a:r>
          </a:p>
          <a:p>
            <a:pPr>
              <a:lnSpc>
                <a:spcPct val="150000"/>
              </a:lnSpc>
              <a:spcAft>
                <a:spcPts val="800"/>
              </a:spcAft>
            </a:pPr>
            <a:r>
              <a:rPr lang="en-US" sz="1200" b="1" dirty="0">
                <a:solidFill>
                  <a:srgbClr val="000000"/>
                </a:solidFill>
                <a:latin typeface="Arial Nova Light" panose="020B0304020202020204" pitchFamily="34" charset="0"/>
                <a:ea typeface="ヒラギノ角ゴ Pro W3"/>
                <a:cs typeface="Times New Roman" panose="02020603050405020304" pitchFamily="18" charset="0"/>
              </a:rPr>
              <a:t>riscv-gnu-toochain/gdb/include/opcode/riscv-opc.h</a:t>
            </a:r>
          </a:p>
          <a:p>
            <a:pPr>
              <a:lnSpc>
                <a:spcPct val="150000"/>
              </a:lnSpc>
              <a:spcAft>
                <a:spcPts val="800"/>
              </a:spcAft>
            </a:pPr>
            <a:r>
              <a:rPr lang="en-US" sz="1200" b="1" dirty="0">
                <a:solidFill>
                  <a:srgbClr val="000000"/>
                </a:solidFill>
                <a:latin typeface="Arial Nova Light" panose="020B0304020202020204" pitchFamily="34" charset="0"/>
                <a:ea typeface="ヒラギノ角ゴ Pro W3"/>
                <a:cs typeface="Times New Roman" panose="02020603050405020304" pitchFamily="18" charset="0"/>
              </a:rPr>
              <a:t>riscv-gnu-toochain/gdb/opcodes/riscv-opc.c</a:t>
            </a:r>
          </a:p>
        </p:txBody>
      </p:sp>
      <p:sp>
        <p:nvSpPr>
          <p:cNvPr id="4" name="Rectangle: Rounded Corners 3">
            <a:extLst>
              <a:ext uri="{FF2B5EF4-FFF2-40B4-BE49-F238E27FC236}">
                <a16:creationId xmlns:a16="http://schemas.microsoft.com/office/drawing/2014/main" id="{7F772148-B339-559D-D275-AD54D52C2C73}"/>
              </a:ext>
            </a:extLst>
          </p:cNvPr>
          <p:cNvSpPr/>
          <p:nvPr/>
        </p:nvSpPr>
        <p:spPr>
          <a:xfrm>
            <a:off x="540781" y="1248666"/>
            <a:ext cx="6703694" cy="3120308"/>
          </a:xfrm>
          <a:prstGeom prst="roundRect">
            <a:avLst>
              <a:gd name="adj" fmla="val 2753"/>
            </a:avLst>
          </a:prstGeom>
          <a:noFill/>
          <a:ln w="571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Tree>
    <p:extLst>
      <p:ext uri="{BB962C8B-B14F-4D97-AF65-F5344CB8AC3E}">
        <p14:creationId xmlns:p14="http://schemas.microsoft.com/office/powerpoint/2010/main" val="106367471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3815</TotalTime>
  <Words>2493</Words>
  <Application>Microsoft Office PowerPoint</Application>
  <PresentationFormat>Custom</PresentationFormat>
  <Paragraphs>185</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Arial Nova Light</vt:lpstr>
      <vt:lpstr>Calibri</vt:lpstr>
      <vt:lpstr>Calibri Light</vt:lpstr>
      <vt:lpstr>Office Theme</vt:lpstr>
      <vt:lpstr>Adding Custom Instructions To The RISC-V Toolchain March 16th, 2023 Garrett O’Neill</vt:lpstr>
      <vt:lpstr>Contents</vt:lpstr>
      <vt:lpstr>1) Summary</vt:lpstr>
      <vt:lpstr>2) Links, Resources</vt:lpstr>
      <vt:lpstr>3) Configuring The Virtual Machine</vt:lpstr>
      <vt:lpstr>4) Downloading The RISC-V Toolchain</vt:lpstr>
      <vt:lpstr>5) Downloading Additional Packages</vt:lpstr>
      <vt:lpstr>6) Designing A Custom Instruction</vt:lpstr>
      <vt:lpstr>7) Source Code Edits</vt:lpstr>
      <vt:lpstr>7-1) Source Code Edits – Header Files</vt:lpstr>
      <vt:lpstr>7-1) Source Code Edits – Header Files</vt:lpstr>
      <vt:lpstr>7-1) Source Code Edits – Header Files</vt:lpstr>
      <vt:lpstr>7-1) Source Code Edits – Header Files</vt:lpstr>
      <vt:lpstr>7-2) Source Code Edits – C Files</vt:lpstr>
      <vt:lpstr>7-2) Source Code Edits – C Files</vt:lpstr>
      <vt:lpstr>7-2) Source Code Edits – C Files</vt:lpstr>
      <vt:lpstr>7-2) Source Code Edits – C Files</vt:lpstr>
      <vt:lpstr>8) Building The Toolchain</vt:lpstr>
      <vt:lpstr>8) Building The Toolchain</vt:lpstr>
      <vt:lpstr>8) Building The Toolchain</vt:lpstr>
      <vt:lpstr>8) Building The Toolchain</vt:lpstr>
      <vt:lpstr>9) Compiling A Test Program</vt:lpstr>
      <vt:lpstr>9) Compiling A Test Program</vt:lpstr>
      <vt:lpstr>9) Compiling A Test Program</vt:lpstr>
      <vt:lpstr>9) Compiling A Test Program</vt:lpstr>
      <vt:lpstr>9) Compiling A Test Program</vt:lpstr>
      <vt:lpstr>9) Compiling A Test Program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D. Reynolds</dc:creator>
  <cp:lastModifiedBy>Garrett O'Neill</cp:lastModifiedBy>
  <cp:revision>191</cp:revision>
  <dcterms:created xsi:type="dcterms:W3CDTF">2021-08-16T18:07:48Z</dcterms:created>
  <dcterms:modified xsi:type="dcterms:W3CDTF">2023-03-19T02:03:05Z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08/19/21</vt:lpwstr>
  </property>
  <property fmtid="{D5CDD505-2E9C-101B-9397-08002B2CF9AE}" pid="3" name="Project Number">
    <vt:lpwstr>
    </vt:lpwstr>
  </property>
  <property fmtid="{D5CDD505-2E9C-101B-9397-08002B2CF9AE}" pid="4" name="Document Number">
    <vt:lpwstr>107107</vt:lpwstr>
  </property>
</Properties>
</file>