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handoutMasterIdLst>
    <p:handoutMasterId r:id="rId20"/>
  </p:handoutMasterIdLst>
  <p:sldIdLst>
    <p:sldId id="256" r:id="rId2"/>
    <p:sldId id="340" r:id="rId3"/>
    <p:sldId id="343" r:id="rId4"/>
    <p:sldId id="342" r:id="rId5"/>
    <p:sldId id="344" r:id="rId6"/>
    <p:sldId id="341" r:id="rId7"/>
    <p:sldId id="345" r:id="rId8"/>
    <p:sldId id="346" r:id="rId9"/>
    <p:sldId id="347" r:id="rId10"/>
    <p:sldId id="348" r:id="rId11"/>
    <p:sldId id="349" r:id="rId12"/>
    <p:sldId id="350" r:id="rId13"/>
    <p:sldId id="351" r:id="rId14"/>
    <p:sldId id="352" r:id="rId15"/>
    <p:sldId id="354" r:id="rId16"/>
    <p:sldId id="355" r:id="rId17"/>
    <p:sldId id="356" r:id="rId18"/>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9C"/>
    <a:srgbClr val="4D4E4D"/>
    <a:srgbClr val="005C8E"/>
    <a:srgbClr val="015E9E"/>
    <a:srgbClr val="0064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50" autoAdjust="0"/>
    <p:restoredTop sz="96327"/>
  </p:normalViewPr>
  <p:slideViewPr>
    <p:cSldViewPr snapToGrid="0" snapToObjects="1">
      <p:cViewPr>
        <p:scale>
          <a:sx n="78" d="100"/>
          <a:sy n="78" d="100"/>
        </p:scale>
        <p:origin x="3150" y="114"/>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380D50-63F7-42F2-BD8B-2A7B082562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Service Bulletin—Description Document Number REV A</a:t>
            </a:r>
          </a:p>
        </p:txBody>
      </p:sp>
      <p:sp>
        <p:nvSpPr>
          <p:cNvPr id="3" name="Date Placeholder 2">
            <a:extLst>
              <a:ext uri="{FF2B5EF4-FFF2-40B4-BE49-F238E27FC236}">
                <a16:creationId xmlns:a16="http://schemas.microsoft.com/office/drawing/2014/main" id="{F0152345-DE5F-439B-86A5-DEE808F63F4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FCB50C-D12F-4DC3-A9D2-196B03EE1065}" type="datetimeFigureOut">
              <a:rPr lang="en-US" smtClean="0"/>
              <a:t>6/10/2022</a:t>
            </a:fld>
            <a:endParaRPr lang="en-US"/>
          </a:p>
        </p:txBody>
      </p:sp>
      <p:sp>
        <p:nvSpPr>
          <p:cNvPr id="4" name="Footer Placeholder 3">
            <a:extLst>
              <a:ext uri="{FF2B5EF4-FFF2-40B4-BE49-F238E27FC236}">
                <a16:creationId xmlns:a16="http://schemas.microsoft.com/office/drawing/2014/main" id="{FE23D326-BF55-49D3-9CC2-58B15D9D8B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6B9CE6D-54D3-47D8-A13B-26882318D6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3ECCEF-5C08-468B-AD56-98FAF290FF12}" type="slidenum">
              <a:rPr lang="en-US" smtClean="0"/>
              <a:t>‹#›</a:t>
            </a:fld>
            <a:endParaRPr lang="en-US"/>
          </a:p>
        </p:txBody>
      </p:sp>
    </p:spTree>
    <p:extLst>
      <p:ext uri="{BB962C8B-B14F-4D97-AF65-F5344CB8AC3E}">
        <p14:creationId xmlns:p14="http://schemas.microsoft.com/office/powerpoint/2010/main" val="33517883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Service Bulletin—Description Document Number REV A</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CE562F-4997-48F9-9C99-FFA5413A4FC3}" type="datetimeFigureOut">
              <a:rPr lang="en-US" smtClean="0"/>
              <a:t>6/10/2022</a:t>
            </a:fld>
            <a:endParaRPr lang="en-US"/>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A3A74B-C0B9-4F0E-AF25-CD4B4F471E88}" type="slidenum">
              <a:rPr lang="en-US" smtClean="0"/>
              <a:t>‹#›</a:t>
            </a:fld>
            <a:endParaRPr lang="en-US"/>
          </a:p>
        </p:txBody>
      </p:sp>
    </p:spTree>
    <p:extLst>
      <p:ext uri="{BB962C8B-B14F-4D97-AF65-F5344CB8AC3E}">
        <p14:creationId xmlns:p14="http://schemas.microsoft.com/office/powerpoint/2010/main" val="23548174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Tree>
    <p:extLst>
      <p:ext uri="{BB962C8B-B14F-4D97-AF65-F5344CB8AC3E}">
        <p14:creationId xmlns:p14="http://schemas.microsoft.com/office/powerpoint/2010/main" val="2276957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34353" y="9322649"/>
            <a:ext cx="1748790" cy="535517"/>
          </a:xfrm>
          <a:prstGeom prst="rect">
            <a:avLst/>
          </a:prstGeom>
        </p:spPr>
        <p:txBody>
          <a:bodyPr/>
          <a:lstStyle/>
          <a:p>
            <a:r>
              <a:rPr lang="en-US"/>
              <a:t>3/2/2022</a:t>
            </a:r>
          </a:p>
        </p:txBody>
      </p:sp>
      <p:sp>
        <p:nvSpPr>
          <p:cNvPr id="5" name="Footer Placeholder 4"/>
          <p:cNvSpPr>
            <a:spLocks noGrp="1"/>
          </p:cNvSpPr>
          <p:nvPr>
            <p:ph type="ftr" sz="quarter" idx="11"/>
          </p:nvPr>
        </p:nvSpPr>
        <p:spPr>
          <a:xfrm>
            <a:off x="2574608" y="9322649"/>
            <a:ext cx="2623185" cy="535517"/>
          </a:xfrm>
          <a:prstGeom prst="rect">
            <a:avLst/>
          </a:prstGeom>
        </p:spPr>
        <p:txBody>
          <a:bodyPr/>
          <a:lstStyle/>
          <a:p>
            <a:r>
              <a:rPr lang="en-US" dirty="0"/>
              <a:t>Edge Autonomy Proprietary Information</a:t>
            </a:r>
          </a:p>
        </p:txBody>
      </p:sp>
      <p:sp>
        <p:nvSpPr>
          <p:cNvPr id="6" name="Slide Number Placeholder 5"/>
          <p:cNvSpPr>
            <a:spLocks noGrp="1"/>
          </p:cNvSpPr>
          <p:nvPr>
            <p:ph type="sldNum" sz="quarter" idx="12"/>
          </p:nvPr>
        </p:nvSpPr>
        <p:spPr>
          <a:xfrm>
            <a:off x="5489258" y="9322649"/>
            <a:ext cx="1748790" cy="535517"/>
          </a:xfrm>
          <a:prstGeom prst="rect">
            <a:avLst/>
          </a:prstGeom>
        </p:spPr>
        <p:txBody>
          <a:bodyPr/>
          <a:lstStyle/>
          <a:p>
            <a:fld id="{3AAA3568-44CC-6647-A035-0A563B0AF5C0}" type="slidenum">
              <a:rPr lang="en-US" smtClean="0"/>
              <a:t>‹#›</a:t>
            </a:fld>
            <a:endParaRPr lang="en-US"/>
          </a:p>
        </p:txBody>
      </p:sp>
    </p:spTree>
    <p:extLst>
      <p:ext uri="{BB962C8B-B14F-4D97-AF65-F5344CB8AC3E}">
        <p14:creationId xmlns:p14="http://schemas.microsoft.com/office/powerpoint/2010/main" val="114576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34353" y="9322649"/>
            <a:ext cx="1748790" cy="535517"/>
          </a:xfrm>
          <a:prstGeom prst="rect">
            <a:avLst/>
          </a:prstGeom>
        </p:spPr>
        <p:txBody>
          <a:bodyPr/>
          <a:lstStyle/>
          <a:p>
            <a:r>
              <a:rPr lang="en-US"/>
              <a:t>3/2/2022</a:t>
            </a:r>
          </a:p>
        </p:txBody>
      </p:sp>
      <p:sp>
        <p:nvSpPr>
          <p:cNvPr id="5" name="Footer Placeholder 4"/>
          <p:cNvSpPr>
            <a:spLocks noGrp="1"/>
          </p:cNvSpPr>
          <p:nvPr>
            <p:ph type="ftr" sz="quarter" idx="11"/>
          </p:nvPr>
        </p:nvSpPr>
        <p:spPr>
          <a:xfrm>
            <a:off x="2574608" y="9322649"/>
            <a:ext cx="2623185" cy="535517"/>
          </a:xfrm>
          <a:prstGeom prst="rect">
            <a:avLst/>
          </a:prstGeom>
        </p:spPr>
        <p:txBody>
          <a:bodyPr/>
          <a:lstStyle/>
          <a:p>
            <a:r>
              <a:rPr lang="en-US" dirty="0"/>
              <a:t>Edge Autonomy Proprietary Information</a:t>
            </a:r>
          </a:p>
        </p:txBody>
      </p:sp>
      <p:sp>
        <p:nvSpPr>
          <p:cNvPr id="6" name="Slide Number Placeholder 5"/>
          <p:cNvSpPr>
            <a:spLocks noGrp="1"/>
          </p:cNvSpPr>
          <p:nvPr>
            <p:ph type="sldNum" sz="quarter" idx="12"/>
          </p:nvPr>
        </p:nvSpPr>
        <p:spPr>
          <a:xfrm>
            <a:off x="5489258" y="9322649"/>
            <a:ext cx="1748790" cy="535517"/>
          </a:xfrm>
          <a:prstGeom prst="rect">
            <a:avLst/>
          </a:prstGeom>
        </p:spPr>
        <p:txBody>
          <a:bodyPr/>
          <a:lstStyle/>
          <a:p>
            <a:fld id="{3AAA3568-44CC-6647-A035-0A563B0AF5C0}" type="slidenum">
              <a:rPr lang="en-US" smtClean="0"/>
              <a:t>‹#›</a:t>
            </a:fld>
            <a:endParaRPr lang="en-US"/>
          </a:p>
        </p:txBody>
      </p:sp>
    </p:spTree>
    <p:extLst>
      <p:ext uri="{BB962C8B-B14F-4D97-AF65-F5344CB8AC3E}">
        <p14:creationId xmlns:p14="http://schemas.microsoft.com/office/powerpoint/2010/main" val="8326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34353" y="9322649"/>
            <a:ext cx="926147" cy="535517"/>
          </a:xfrm>
          <a:prstGeom prst="rect">
            <a:avLst/>
          </a:prstGeom>
        </p:spPr>
        <p:txBody>
          <a:bodyPr/>
          <a:lstStyle/>
          <a:p>
            <a:r>
              <a:rPr lang="en-US"/>
              <a:t>3/2/2022</a:t>
            </a:r>
          </a:p>
        </p:txBody>
      </p:sp>
      <p:sp>
        <p:nvSpPr>
          <p:cNvPr id="5" name="Footer Placeholder 4"/>
          <p:cNvSpPr>
            <a:spLocks noGrp="1"/>
          </p:cNvSpPr>
          <p:nvPr>
            <p:ph type="ftr" sz="quarter" idx="11"/>
          </p:nvPr>
        </p:nvSpPr>
        <p:spPr>
          <a:xfrm>
            <a:off x="1619250" y="9322649"/>
            <a:ext cx="4527550" cy="535517"/>
          </a:xfrm>
          <a:prstGeom prst="rect">
            <a:avLst/>
          </a:prstGeom>
        </p:spPr>
        <p:txBody>
          <a:bodyPr/>
          <a:lstStyle/>
          <a:p>
            <a:r>
              <a:rPr lang="en-US" dirty="0"/>
              <a:t>Edge Autonomy Proprietary Information</a:t>
            </a:r>
          </a:p>
        </p:txBody>
      </p:sp>
      <p:sp>
        <p:nvSpPr>
          <p:cNvPr id="6" name="Slide Number Placeholder 5"/>
          <p:cNvSpPr>
            <a:spLocks noGrp="1"/>
          </p:cNvSpPr>
          <p:nvPr>
            <p:ph type="sldNum" sz="quarter" idx="12"/>
          </p:nvPr>
        </p:nvSpPr>
        <p:spPr>
          <a:xfrm>
            <a:off x="6311900" y="9322649"/>
            <a:ext cx="926147" cy="535517"/>
          </a:xfrm>
          <a:prstGeom prst="rect">
            <a:avLst/>
          </a:prstGeom>
        </p:spPr>
        <p:txBody>
          <a:bodyPr/>
          <a:lstStyle/>
          <a:p>
            <a:fld id="{3AAA3568-44CC-6647-A035-0A563B0AF5C0}" type="slidenum">
              <a:rPr lang="en-US" smtClean="0"/>
              <a:t>‹#›</a:t>
            </a:fld>
            <a:endParaRPr lang="en-US"/>
          </a:p>
        </p:txBody>
      </p:sp>
    </p:spTree>
    <p:extLst>
      <p:ext uri="{BB962C8B-B14F-4D97-AF65-F5344CB8AC3E}">
        <p14:creationId xmlns:p14="http://schemas.microsoft.com/office/powerpoint/2010/main" val="3631504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4353" y="9322649"/>
            <a:ext cx="1748790" cy="535517"/>
          </a:xfrm>
          <a:prstGeom prst="rect">
            <a:avLst/>
          </a:prstGeom>
        </p:spPr>
        <p:txBody>
          <a:bodyPr/>
          <a:lstStyle/>
          <a:p>
            <a:r>
              <a:rPr lang="en-US"/>
              <a:t>3/2/2022</a:t>
            </a:r>
          </a:p>
        </p:txBody>
      </p:sp>
      <p:sp>
        <p:nvSpPr>
          <p:cNvPr id="5" name="Footer Placeholder 4"/>
          <p:cNvSpPr>
            <a:spLocks noGrp="1"/>
          </p:cNvSpPr>
          <p:nvPr>
            <p:ph type="ftr" sz="quarter" idx="11"/>
          </p:nvPr>
        </p:nvSpPr>
        <p:spPr>
          <a:xfrm>
            <a:off x="2574608" y="9322649"/>
            <a:ext cx="2623185" cy="535517"/>
          </a:xfrm>
          <a:prstGeom prst="rect">
            <a:avLst/>
          </a:prstGeom>
        </p:spPr>
        <p:txBody>
          <a:bodyPr/>
          <a:lstStyle/>
          <a:p>
            <a:r>
              <a:rPr lang="en-US" dirty="0"/>
              <a:t>Edge Autonomy Proprietary Information</a:t>
            </a:r>
          </a:p>
        </p:txBody>
      </p:sp>
      <p:sp>
        <p:nvSpPr>
          <p:cNvPr id="6" name="Slide Number Placeholder 5"/>
          <p:cNvSpPr>
            <a:spLocks noGrp="1"/>
          </p:cNvSpPr>
          <p:nvPr>
            <p:ph type="sldNum" sz="quarter" idx="12"/>
          </p:nvPr>
        </p:nvSpPr>
        <p:spPr>
          <a:xfrm>
            <a:off x="5489258" y="9322649"/>
            <a:ext cx="1748790" cy="535517"/>
          </a:xfrm>
          <a:prstGeom prst="rect">
            <a:avLst/>
          </a:prstGeom>
        </p:spPr>
        <p:txBody>
          <a:bodyPr/>
          <a:lstStyle/>
          <a:p>
            <a:fld id="{3AAA3568-44CC-6647-A035-0A563B0AF5C0}" type="slidenum">
              <a:rPr lang="en-US" smtClean="0"/>
              <a:t>‹#›</a:t>
            </a:fld>
            <a:endParaRPr lang="en-US"/>
          </a:p>
        </p:txBody>
      </p:sp>
    </p:spTree>
    <p:extLst>
      <p:ext uri="{BB962C8B-B14F-4D97-AF65-F5344CB8AC3E}">
        <p14:creationId xmlns:p14="http://schemas.microsoft.com/office/powerpoint/2010/main" val="2958815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34353" y="9322649"/>
            <a:ext cx="1748790" cy="535517"/>
          </a:xfrm>
          <a:prstGeom prst="rect">
            <a:avLst/>
          </a:prstGeom>
        </p:spPr>
        <p:txBody>
          <a:bodyPr/>
          <a:lstStyle/>
          <a:p>
            <a:r>
              <a:rPr lang="en-US"/>
              <a:t>3/2/2022</a:t>
            </a:r>
          </a:p>
        </p:txBody>
      </p:sp>
      <p:sp>
        <p:nvSpPr>
          <p:cNvPr id="6" name="Footer Placeholder 5"/>
          <p:cNvSpPr>
            <a:spLocks noGrp="1"/>
          </p:cNvSpPr>
          <p:nvPr>
            <p:ph type="ftr" sz="quarter" idx="11"/>
          </p:nvPr>
        </p:nvSpPr>
        <p:spPr>
          <a:xfrm>
            <a:off x="2574608" y="9322649"/>
            <a:ext cx="2623185" cy="535517"/>
          </a:xfrm>
          <a:prstGeom prst="rect">
            <a:avLst/>
          </a:prstGeom>
        </p:spPr>
        <p:txBody>
          <a:bodyPr/>
          <a:lstStyle/>
          <a:p>
            <a:r>
              <a:rPr lang="en-US" dirty="0"/>
              <a:t>Edge Autonomy Proprietary Information</a:t>
            </a:r>
          </a:p>
        </p:txBody>
      </p:sp>
      <p:sp>
        <p:nvSpPr>
          <p:cNvPr id="7" name="Slide Number Placeholder 6"/>
          <p:cNvSpPr>
            <a:spLocks noGrp="1"/>
          </p:cNvSpPr>
          <p:nvPr>
            <p:ph type="sldNum" sz="quarter" idx="12"/>
          </p:nvPr>
        </p:nvSpPr>
        <p:spPr>
          <a:xfrm>
            <a:off x="5489258" y="9322649"/>
            <a:ext cx="1748790" cy="535517"/>
          </a:xfrm>
          <a:prstGeom prst="rect">
            <a:avLst/>
          </a:prstGeom>
        </p:spPr>
        <p:txBody>
          <a:bodyPr/>
          <a:lstStyle/>
          <a:p>
            <a:fld id="{3AAA3568-44CC-6647-A035-0A563B0AF5C0}" type="slidenum">
              <a:rPr lang="en-US" smtClean="0"/>
              <a:t>‹#›</a:t>
            </a:fld>
            <a:endParaRPr lang="en-US"/>
          </a:p>
        </p:txBody>
      </p:sp>
    </p:spTree>
    <p:extLst>
      <p:ext uri="{BB962C8B-B14F-4D97-AF65-F5344CB8AC3E}">
        <p14:creationId xmlns:p14="http://schemas.microsoft.com/office/powerpoint/2010/main" val="1345866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34353" y="9322649"/>
            <a:ext cx="1748790" cy="535517"/>
          </a:xfrm>
          <a:prstGeom prst="rect">
            <a:avLst/>
          </a:prstGeom>
        </p:spPr>
        <p:txBody>
          <a:bodyPr/>
          <a:lstStyle/>
          <a:p>
            <a:r>
              <a:rPr lang="en-US"/>
              <a:t>3/2/2022</a:t>
            </a:r>
          </a:p>
        </p:txBody>
      </p:sp>
      <p:sp>
        <p:nvSpPr>
          <p:cNvPr id="8" name="Footer Placeholder 7"/>
          <p:cNvSpPr>
            <a:spLocks noGrp="1"/>
          </p:cNvSpPr>
          <p:nvPr>
            <p:ph type="ftr" sz="quarter" idx="11"/>
          </p:nvPr>
        </p:nvSpPr>
        <p:spPr>
          <a:xfrm>
            <a:off x="2574608" y="9322649"/>
            <a:ext cx="2623185" cy="535517"/>
          </a:xfrm>
          <a:prstGeom prst="rect">
            <a:avLst/>
          </a:prstGeom>
        </p:spPr>
        <p:txBody>
          <a:bodyPr/>
          <a:lstStyle/>
          <a:p>
            <a:r>
              <a:rPr lang="en-US" dirty="0"/>
              <a:t>Edge Autonomy Proprietary Information</a:t>
            </a:r>
          </a:p>
        </p:txBody>
      </p:sp>
      <p:sp>
        <p:nvSpPr>
          <p:cNvPr id="9" name="Slide Number Placeholder 8"/>
          <p:cNvSpPr>
            <a:spLocks noGrp="1"/>
          </p:cNvSpPr>
          <p:nvPr>
            <p:ph type="sldNum" sz="quarter" idx="12"/>
          </p:nvPr>
        </p:nvSpPr>
        <p:spPr>
          <a:xfrm>
            <a:off x="5489258" y="9322649"/>
            <a:ext cx="1748790" cy="535517"/>
          </a:xfrm>
          <a:prstGeom prst="rect">
            <a:avLst/>
          </a:prstGeom>
        </p:spPr>
        <p:txBody>
          <a:bodyPr/>
          <a:lstStyle/>
          <a:p>
            <a:fld id="{3AAA3568-44CC-6647-A035-0A563B0AF5C0}" type="slidenum">
              <a:rPr lang="en-US" smtClean="0"/>
              <a:t>‹#›</a:t>
            </a:fld>
            <a:endParaRPr lang="en-US"/>
          </a:p>
        </p:txBody>
      </p:sp>
    </p:spTree>
    <p:extLst>
      <p:ext uri="{BB962C8B-B14F-4D97-AF65-F5344CB8AC3E}">
        <p14:creationId xmlns:p14="http://schemas.microsoft.com/office/powerpoint/2010/main" val="1881594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34353" y="9322649"/>
            <a:ext cx="1748790" cy="535517"/>
          </a:xfrm>
          <a:prstGeom prst="rect">
            <a:avLst/>
          </a:prstGeom>
        </p:spPr>
        <p:txBody>
          <a:bodyPr/>
          <a:lstStyle/>
          <a:p>
            <a:r>
              <a:rPr lang="en-US"/>
              <a:t>3/2/2022</a:t>
            </a:r>
          </a:p>
        </p:txBody>
      </p:sp>
      <p:sp>
        <p:nvSpPr>
          <p:cNvPr id="4" name="Footer Placeholder 3"/>
          <p:cNvSpPr>
            <a:spLocks noGrp="1"/>
          </p:cNvSpPr>
          <p:nvPr>
            <p:ph type="ftr" sz="quarter" idx="11"/>
          </p:nvPr>
        </p:nvSpPr>
        <p:spPr>
          <a:xfrm>
            <a:off x="2574608" y="9322649"/>
            <a:ext cx="2623185" cy="535517"/>
          </a:xfrm>
          <a:prstGeom prst="rect">
            <a:avLst/>
          </a:prstGeom>
        </p:spPr>
        <p:txBody>
          <a:bodyPr/>
          <a:lstStyle/>
          <a:p>
            <a:r>
              <a:rPr lang="en-US" dirty="0"/>
              <a:t>Edge Autonomy Proprietary Information</a:t>
            </a:r>
          </a:p>
        </p:txBody>
      </p:sp>
      <p:sp>
        <p:nvSpPr>
          <p:cNvPr id="5" name="Slide Number Placeholder 4"/>
          <p:cNvSpPr>
            <a:spLocks noGrp="1"/>
          </p:cNvSpPr>
          <p:nvPr>
            <p:ph type="sldNum" sz="quarter" idx="12"/>
          </p:nvPr>
        </p:nvSpPr>
        <p:spPr>
          <a:xfrm>
            <a:off x="5489258" y="9322649"/>
            <a:ext cx="1748790" cy="535517"/>
          </a:xfrm>
          <a:prstGeom prst="rect">
            <a:avLst/>
          </a:prstGeom>
        </p:spPr>
        <p:txBody>
          <a:bodyPr/>
          <a:lstStyle/>
          <a:p>
            <a:fld id="{3AAA3568-44CC-6647-A035-0A563B0AF5C0}" type="slidenum">
              <a:rPr lang="en-US" smtClean="0"/>
              <a:t>‹#›</a:t>
            </a:fld>
            <a:endParaRPr lang="en-US"/>
          </a:p>
        </p:txBody>
      </p:sp>
    </p:spTree>
    <p:extLst>
      <p:ext uri="{BB962C8B-B14F-4D97-AF65-F5344CB8AC3E}">
        <p14:creationId xmlns:p14="http://schemas.microsoft.com/office/powerpoint/2010/main" val="355339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34353" y="9322649"/>
            <a:ext cx="1748790" cy="535517"/>
          </a:xfrm>
          <a:prstGeom prst="rect">
            <a:avLst/>
          </a:prstGeom>
        </p:spPr>
        <p:txBody>
          <a:bodyPr/>
          <a:lstStyle/>
          <a:p>
            <a:r>
              <a:rPr lang="en-US"/>
              <a:t>3/2/2022</a:t>
            </a:r>
          </a:p>
        </p:txBody>
      </p:sp>
      <p:sp>
        <p:nvSpPr>
          <p:cNvPr id="3" name="Footer Placeholder 2"/>
          <p:cNvSpPr>
            <a:spLocks noGrp="1"/>
          </p:cNvSpPr>
          <p:nvPr>
            <p:ph type="ftr" sz="quarter" idx="11"/>
          </p:nvPr>
        </p:nvSpPr>
        <p:spPr>
          <a:xfrm>
            <a:off x="2574608" y="9322649"/>
            <a:ext cx="2623185" cy="535517"/>
          </a:xfrm>
          <a:prstGeom prst="rect">
            <a:avLst/>
          </a:prstGeom>
        </p:spPr>
        <p:txBody>
          <a:bodyPr/>
          <a:lstStyle/>
          <a:p>
            <a:r>
              <a:rPr lang="en-US" dirty="0"/>
              <a:t>Edge Autonomy Proprietary Information</a:t>
            </a:r>
          </a:p>
        </p:txBody>
      </p:sp>
      <p:sp>
        <p:nvSpPr>
          <p:cNvPr id="4" name="Slide Number Placeholder 3"/>
          <p:cNvSpPr>
            <a:spLocks noGrp="1"/>
          </p:cNvSpPr>
          <p:nvPr>
            <p:ph type="sldNum" sz="quarter" idx="12"/>
          </p:nvPr>
        </p:nvSpPr>
        <p:spPr>
          <a:xfrm>
            <a:off x="5489258" y="9322649"/>
            <a:ext cx="1748790" cy="535517"/>
          </a:xfrm>
          <a:prstGeom prst="rect">
            <a:avLst/>
          </a:prstGeom>
        </p:spPr>
        <p:txBody>
          <a:bodyPr/>
          <a:lstStyle/>
          <a:p>
            <a:fld id="{3AAA3568-44CC-6647-A035-0A563B0AF5C0}" type="slidenum">
              <a:rPr lang="en-US" smtClean="0"/>
              <a:t>‹#›</a:t>
            </a:fld>
            <a:endParaRPr lang="en-US"/>
          </a:p>
        </p:txBody>
      </p:sp>
    </p:spTree>
    <p:extLst>
      <p:ext uri="{BB962C8B-B14F-4D97-AF65-F5344CB8AC3E}">
        <p14:creationId xmlns:p14="http://schemas.microsoft.com/office/powerpoint/2010/main" val="1209620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a:xfrm>
            <a:off x="534353" y="9322649"/>
            <a:ext cx="1748790" cy="535517"/>
          </a:xfrm>
          <a:prstGeom prst="rect">
            <a:avLst/>
          </a:prstGeom>
        </p:spPr>
        <p:txBody>
          <a:bodyPr/>
          <a:lstStyle/>
          <a:p>
            <a:r>
              <a:rPr lang="en-US"/>
              <a:t>3/2/2022</a:t>
            </a:r>
          </a:p>
        </p:txBody>
      </p:sp>
      <p:sp>
        <p:nvSpPr>
          <p:cNvPr id="6" name="Footer Placeholder 5"/>
          <p:cNvSpPr>
            <a:spLocks noGrp="1"/>
          </p:cNvSpPr>
          <p:nvPr>
            <p:ph type="ftr" sz="quarter" idx="11"/>
          </p:nvPr>
        </p:nvSpPr>
        <p:spPr>
          <a:xfrm>
            <a:off x="2574608" y="9322649"/>
            <a:ext cx="2623185" cy="535517"/>
          </a:xfrm>
          <a:prstGeom prst="rect">
            <a:avLst/>
          </a:prstGeom>
        </p:spPr>
        <p:txBody>
          <a:bodyPr/>
          <a:lstStyle/>
          <a:p>
            <a:r>
              <a:rPr lang="en-US" dirty="0"/>
              <a:t>Edge Autonomy Proprietary Information</a:t>
            </a:r>
          </a:p>
        </p:txBody>
      </p:sp>
      <p:sp>
        <p:nvSpPr>
          <p:cNvPr id="7" name="Slide Number Placeholder 6"/>
          <p:cNvSpPr>
            <a:spLocks noGrp="1"/>
          </p:cNvSpPr>
          <p:nvPr>
            <p:ph type="sldNum" sz="quarter" idx="12"/>
          </p:nvPr>
        </p:nvSpPr>
        <p:spPr>
          <a:xfrm>
            <a:off x="5489258" y="9322649"/>
            <a:ext cx="1748790" cy="535517"/>
          </a:xfrm>
          <a:prstGeom prst="rect">
            <a:avLst/>
          </a:prstGeom>
        </p:spPr>
        <p:txBody>
          <a:bodyPr/>
          <a:lstStyle/>
          <a:p>
            <a:fld id="{3AAA3568-44CC-6647-A035-0A563B0AF5C0}" type="slidenum">
              <a:rPr lang="en-US" smtClean="0"/>
              <a:t>‹#›</a:t>
            </a:fld>
            <a:endParaRPr lang="en-US"/>
          </a:p>
        </p:txBody>
      </p:sp>
    </p:spTree>
    <p:extLst>
      <p:ext uri="{BB962C8B-B14F-4D97-AF65-F5344CB8AC3E}">
        <p14:creationId xmlns:p14="http://schemas.microsoft.com/office/powerpoint/2010/main" val="3672964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a:xfrm>
            <a:off x="534353" y="9322649"/>
            <a:ext cx="1748790" cy="535517"/>
          </a:xfrm>
          <a:prstGeom prst="rect">
            <a:avLst/>
          </a:prstGeom>
        </p:spPr>
        <p:txBody>
          <a:bodyPr/>
          <a:lstStyle/>
          <a:p>
            <a:r>
              <a:rPr lang="en-US"/>
              <a:t>3/2/2022</a:t>
            </a:r>
          </a:p>
        </p:txBody>
      </p:sp>
      <p:sp>
        <p:nvSpPr>
          <p:cNvPr id="6" name="Footer Placeholder 5"/>
          <p:cNvSpPr>
            <a:spLocks noGrp="1"/>
          </p:cNvSpPr>
          <p:nvPr>
            <p:ph type="ftr" sz="quarter" idx="11"/>
          </p:nvPr>
        </p:nvSpPr>
        <p:spPr>
          <a:xfrm>
            <a:off x="2574608" y="9322649"/>
            <a:ext cx="2623185" cy="535517"/>
          </a:xfrm>
          <a:prstGeom prst="rect">
            <a:avLst/>
          </a:prstGeom>
        </p:spPr>
        <p:txBody>
          <a:bodyPr/>
          <a:lstStyle/>
          <a:p>
            <a:r>
              <a:rPr lang="en-US" dirty="0"/>
              <a:t>Edge Autonomy Proprietary Information</a:t>
            </a:r>
          </a:p>
        </p:txBody>
      </p:sp>
      <p:sp>
        <p:nvSpPr>
          <p:cNvPr id="7" name="Slide Number Placeholder 6"/>
          <p:cNvSpPr>
            <a:spLocks noGrp="1"/>
          </p:cNvSpPr>
          <p:nvPr>
            <p:ph type="sldNum" sz="quarter" idx="12"/>
          </p:nvPr>
        </p:nvSpPr>
        <p:spPr>
          <a:xfrm>
            <a:off x="5489258" y="9322649"/>
            <a:ext cx="1748790" cy="535517"/>
          </a:xfrm>
          <a:prstGeom prst="rect">
            <a:avLst/>
          </a:prstGeom>
        </p:spPr>
        <p:txBody>
          <a:bodyPr/>
          <a:lstStyle/>
          <a:p>
            <a:fld id="{3AAA3568-44CC-6647-A035-0A563B0AF5C0}" type="slidenum">
              <a:rPr lang="en-US" smtClean="0"/>
              <a:t>‹#›</a:t>
            </a:fld>
            <a:endParaRPr lang="en-US"/>
          </a:p>
        </p:txBody>
      </p:sp>
    </p:spTree>
    <p:extLst>
      <p:ext uri="{BB962C8B-B14F-4D97-AF65-F5344CB8AC3E}">
        <p14:creationId xmlns:p14="http://schemas.microsoft.com/office/powerpoint/2010/main" val="25733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4506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geoneill12/OTTER_Multicycle_STM32_Programme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t.com/en/development-tools/stm32cubeide.html"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vsKfYsN15Cc" TargetMode="External"/><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570E0-2E8B-824A-83D0-DF02111A1EDC}"/>
              </a:ext>
            </a:extLst>
          </p:cNvPr>
          <p:cNvSpPr>
            <a:spLocks noGrp="1"/>
          </p:cNvSpPr>
          <p:nvPr>
            <p:ph type="ctrTitle"/>
          </p:nvPr>
        </p:nvSpPr>
        <p:spPr>
          <a:xfrm>
            <a:off x="582930" y="2739245"/>
            <a:ext cx="6445551" cy="1813347"/>
          </a:xfrm>
        </p:spPr>
        <p:txBody>
          <a:bodyPr>
            <a:noAutofit/>
          </a:bodyPr>
          <a:lstStyle/>
          <a:p>
            <a:pPr algn="l"/>
            <a:r>
              <a:rPr lang="en-US" sz="3200" b="1" dirty="0">
                <a:latin typeface="Arial Nova Light" panose="020B0304020202020204" pitchFamily="34" charset="0"/>
              </a:rPr>
              <a:t>STM32 Programmer for the</a:t>
            </a:r>
            <a:br>
              <a:rPr lang="en-US" sz="3200" b="1" dirty="0">
                <a:latin typeface="Arial Nova Light" panose="020B0304020202020204" pitchFamily="34" charset="0"/>
              </a:rPr>
            </a:br>
            <a:r>
              <a:rPr lang="en-US" sz="3200" b="1" dirty="0">
                <a:latin typeface="Arial Nova Light" panose="020B0304020202020204" pitchFamily="34" charset="0"/>
              </a:rPr>
              <a:t>Multi-cycle OTTER</a:t>
            </a:r>
            <a:br>
              <a:rPr lang="en-US" sz="3200" b="1" dirty="0">
                <a:latin typeface="Arial Nova Light" panose="020B0304020202020204" pitchFamily="34" charset="0"/>
              </a:rPr>
            </a:br>
            <a:br>
              <a:rPr lang="en-US" sz="3200" b="1" dirty="0">
                <a:latin typeface="Arial Nova Light" panose="020B0304020202020204" pitchFamily="34" charset="0"/>
              </a:rPr>
            </a:br>
            <a:r>
              <a:rPr lang="en-US" sz="1200" dirty="0">
                <a:latin typeface="Arial Nova Light" panose="020B0304020202020204" pitchFamily="34" charset="0"/>
              </a:rPr>
              <a:t>Use this guide to set up and use the STM32 programmer.</a:t>
            </a:r>
            <a:br>
              <a:rPr lang="en-US" sz="1200" dirty="0">
                <a:latin typeface="Arial Nova Light" panose="020B0304020202020204" pitchFamily="34" charset="0"/>
              </a:rPr>
            </a:br>
            <a:br>
              <a:rPr lang="en-US" sz="1200" dirty="0">
                <a:latin typeface="Arial Nova Light" panose="020B0304020202020204" pitchFamily="34" charset="0"/>
              </a:rPr>
            </a:br>
            <a:r>
              <a:rPr lang="en-US" sz="1200" dirty="0">
                <a:latin typeface="Arial Nova Light" panose="020B0304020202020204" pitchFamily="34" charset="0"/>
              </a:rPr>
              <a:t>Source files found here:</a:t>
            </a:r>
            <a:br>
              <a:rPr lang="en-US" sz="1200" dirty="0">
                <a:latin typeface="Arial Nova Light" panose="020B0304020202020204" pitchFamily="34" charset="0"/>
              </a:rPr>
            </a:br>
            <a:br>
              <a:rPr lang="en-US" sz="1200" dirty="0">
                <a:latin typeface="Arial Nova Light" panose="020B0304020202020204" pitchFamily="34" charset="0"/>
              </a:rPr>
            </a:br>
            <a:r>
              <a:rPr lang="en-US" sz="1200" dirty="0">
                <a:latin typeface="Arial Nova Light" panose="020B0304020202020204" pitchFamily="34" charset="0"/>
                <a:hlinkClick r:id="rId2"/>
              </a:rPr>
              <a:t>https://github.com/geoneill12/OTTER_Multicycle_STM32_Programmer</a:t>
            </a:r>
            <a:endParaRPr lang="en-US" sz="2000" dirty="0">
              <a:latin typeface="Arial Nova Light" panose="020B0304020202020204" pitchFamily="34" charset="0"/>
            </a:endParaRPr>
          </a:p>
        </p:txBody>
      </p:sp>
      <p:cxnSp>
        <p:nvCxnSpPr>
          <p:cNvPr id="12" name="Straight Connector 11">
            <a:extLst>
              <a:ext uri="{FF2B5EF4-FFF2-40B4-BE49-F238E27FC236}">
                <a16:creationId xmlns:a16="http://schemas.microsoft.com/office/drawing/2014/main" id="{A0326501-5473-FF46-B3B4-1EC0EB6D27F6}"/>
              </a:ext>
            </a:extLst>
          </p:cNvPr>
          <p:cNvCxnSpPr/>
          <p:nvPr/>
        </p:nvCxnSpPr>
        <p:spPr>
          <a:xfrm>
            <a:off x="663424" y="3354340"/>
            <a:ext cx="644555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Slide Number Placeholder 4">
            <a:extLst>
              <a:ext uri="{FF2B5EF4-FFF2-40B4-BE49-F238E27FC236}">
                <a16:creationId xmlns:a16="http://schemas.microsoft.com/office/drawing/2014/main" id="{19484CDA-E6AD-420F-A1D3-C1DF7B93FDC4}"/>
              </a:ext>
            </a:extLst>
          </p:cNvPr>
          <p:cNvSpPr>
            <a:spLocks noGrp="1"/>
          </p:cNvSpPr>
          <p:nvPr>
            <p:ph type="sldNum" sz="quarter" idx="4294967295"/>
          </p:nvPr>
        </p:nvSpPr>
        <p:spPr>
          <a:xfrm>
            <a:off x="6839901" y="9533238"/>
            <a:ext cx="932497" cy="535517"/>
          </a:xfrm>
          <a:prstGeom prst="rect">
            <a:avLst/>
          </a:prstGeom>
        </p:spPr>
        <p:txBody>
          <a:bodyPr/>
          <a:lstStyle/>
          <a:p>
            <a:pPr algn="ctr"/>
            <a:fld id="{0305EEF9-D4A2-4C7E-9CB9-80E7F15B3F81}" type="slidenum">
              <a:rPr lang="en-US" smtClean="0"/>
              <a:pPr algn="ctr"/>
              <a:t>1</a:t>
            </a:fld>
            <a:endParaRPr lang="en-US" dirty="0"/>
          </a:p>
        </p:txBody>
      </p:sp>
    </p:spTree>
    <p:extLst>
      <p:ext uri="{BB962C8B-B14F-4D97-AF65-F5344CB8AC3E}">
        <p14:creationId xmlns:p14="http://schemas.microsoft.com/office/powerpoint/2010/main" val="1454457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BA663FD-994C-4583-8EDA-F53EC0FED056}"/>
              </a:ext>
            </a:extLst>
          </p:cNvPr>
          <p:cNvSpPr/>
          <p:nvPr/>
        </p:nvSpPr>
        <p:spPr>
          <a:xfrm>
            <a:off x="534351" y="668654"/>
            <a:ext cx="6703695" cy="8402815"/>
          </a:xfrm>
          <a:prstGeom prst="roundRect">
            <a:avLst>
              <a:gd name="adj" fmla="val 162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Text Box 2">
            <a:hlinkClick r:id="rId2"/>
            <a:extLst>
              <a:ext uri="{FF2B5EF4-FFF2-40B4-BE49-F238E27FC236}">
                <a16:creationId xmlns:a16="http://schemas.microsoft.com/office/drawing/2014/main" id="{CF79F804-675B-4949-AC7E-A3CFD270D1E4}"/>
              </a:ext>
            </a:extLst>
          </p:cNvPr>
          <p:cNvSpPr txBox="1">
            <a:spLocks noChangeArrowheads="1"/>
          </p:cNvSpPr>
          <p:nvPr/>
        </p:nvSpPr>
        <p:spPr bwMode="auto">
          <a:xfrm>
            <a:off x="822960" y="6535882"/>
            <a:ext cx="6113621" cy="2404918"/>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b="1" dirty="0">
                <a:solidFill>
                  <a:srgbClr val="000000"/>
                </a:solidFill>
                <a:latin typeface="Helvetica" panose="020B0604020202020204" pitchFamily="34" charset="0"/>
                <a:ea typeface="ヒラギノ角ゴ Pro W3"/>
                <a:cs typeface="Times New Roman" panose="02020603050405020304" pitchFamily="18" charset="0"/>
              </a:rPr>
              <a:t>DEMO</a:t>
            </a:r>
            <a:endParaRPr lang="en-US" sz="1200" dirty="0">
              <a:solidFill>
                <a:srgbClr val="000000"/>
              </a:solidFill>
              <a:latin typeface="Helvetica" panose="020B06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Navigate to the “build” directory and execute the “otter_memory.o” file.</a:t>
            </a: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This action will create a new “otter_memory.h” header file, with the contents of the “mem.txt” file placed into an array. Each line of the “mem.txt” file becomes an element of the array. If an “otter_memory.h” file was already present, it will delete it first.</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4352" y="6380849"/>
            <a:ext cx="6703694" cy="2690621"/>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09495" y="7626699"/>
            <a:ext cx="4662907" cy="625619"/>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pPr algn="ctr"/>
              <a:t>10</a:t>
            </a:fld>
            <a:endParaRPr lang="en-US" dirty="0"/>
          </a:p>
        </p:txBody>
      </p:sp>
      <p:pic>
        <p:nvPicPr>
          <p:cNvPr id="3" name="Picture 2">
            <a:extLst>
              <a:ext uri="{FF2B5EF4-FFF2-40B4-BE49-F238E27FC236}">
                <a16:creationId xmlns:a16="http://schemas.microsoft.com/office/drawing/2014/main" id="{E579FB36-65C1-B63F-286C-026D5957B9B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0644" y="1149908"/>
            <a:ext cx="6451111" cy="4158735"/>
          </a:xfrm>
          <a:prstGeom prst="rect">
            <a:avLst/>
          </a:prstGeom>
        </p:spPr>
      </p:pic>
    </p:spTree>
    <p:extLst>
      <p:ext uri="{BB962C8B-B14F-4D97-AF65-F5344CB8AC3E}">
        <p14:creationId xmlns:p14="http://schemas.microsoft.com/office/powerpoint/2010/main" val="1878645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BA663FD-994C-4583-8EDA-F53EC0FED056}"/>
              </a:ext>
            </a:extLst>
          </p:cNvPr>
          <p:cNvSpPr/>
          <p:nvPr/>
        </p:nvSpPr>
        <p:spPr>
          <a:xfrm>
            <a:off x="534351" y="668654"/>
            <a:ext cx="6703695" cy="8402815"/>
          </a:xfrm>
          <a:prstGeom prst="roundRect">
            <a:avLst>
              <a:gd name="adj" fmla="val 162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Text Box 2">
            <a:hlinkClick r:id="rId2"/>
            <a:extLst>
              <a:ext uri="{FF2B5EF4-FFF2-40B4-BE49-F238E27FC236}">
                <a16:creationId xmlns:a16="http://schemas.microsoft.com/office/drawing/2014/main" id="{CF79F804-675B-4949-AC7E-A3CFD270D1E4}"/>
              </a:ext>
            </a:extLst>
          </p:cNvPr>
          <p:cNvSpPr txBox="1">
            <a:spLocks noChangeArrowheads="1"/>
          </p:cNvSpPr>
          <p:nvPr/>
        </p:nvSpPr>
        <p:spPr bwMode="auto">
          <a:xfrm>
            <a:off x="822960" y="6535882"/>
            <a:ext cx="6113621" cy="2404918"/>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b="1" dirty="0">
                <a:solidFill>
                  <a:srgbClr val="000000"/>
                </a:solidFill>
                <a:latin typeface="Helvetica" panose="020B0604020202020204" pitchFamily="34" charset="0"/>
                <a:ea typeface="ヒラギノ角ゴ Pro W3"/>
                <a:cs typeface="Times New Roman" panose="02020603050405020304" pitchFamily="18" charset="0"/>
              </a:rPr>
              <a:t>DEMO</a:t>
            </a:r>
            <a:endParaRPr lang="en-US" sz="1200" dirty="0">
              <a:solidFill>
                <a:srgbClr val="000000"/>
              </a:solidFill>
              <a:latin typeface="Helvetica" panose="020B06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Open the “otter_memory.h” file in a text editor.</a:t>
            </a: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Select and copy the contents of the file using “CTRL+A” and “CTRL+C”.</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4352" y="6380849"/>
            <a:ext cx="6703694" cy="2690621"/>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09495" y="7626699"/>
            <a:ext cx="4662907" cy="625619"/>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pPr algn="ctr"/>
              <a:t>11</a:t>
            </a:fld>
            <a:endParaRPr lang="en-US" dirty="0"/>
          </a:p>
        </p:txBody>
      </p:sp>
      <p:pic>
        <p:nvPicPr>
          <p:cNvPr id="6" name="Picture 5">
            <a:extLst>
              <a:ext uri="{FF2B5EF4-FFF2-40B4-BE49-F238E27FC236}">
                <a16:creationId xmlns:a16="http://schemas.microsoft.com/office/drawing/2014/main" id="{404F0F61-25C1-C556-4584-7A52CAE7D1D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9997" y="1467868"/>
            <a:ext cx="6372402" cy="4113767"/>
          </a:xfrm>
          <a:prstGeom prst="rect">
            <a:avLst/>
          </a:prstGeom>
        </p:spPr>
      </p:pic>
    </p:spTree>
    <p:extLst>
      <p:ext uri="{BB962C8B-B14F-4D97-AF65-F5344CB8AC3E}">
        <p14:creationId xmlns:p14="http://schemas.microsoft.com/office/powerpoint/2010/main" val="2767190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BA663FD-994C-4583-8EDA-F53EC0FED056}"/>
              </a:ext>
            </a:extLst>
          </p:cNvPr>
          <p:cNvSpPr/>
          <p:nvPr/>
        </p:nvSpPr>
        <p:spPr>
          <a:xfrm>
            <a:off x="534351" y="668654"/>
            <a:ext cx="6703695" cy="8402815"/>
          </a:xfrm>
          <a:prstGeom prst="roundRect">
            <a:avLst>
              <a:gd name="adj" fmla="val 162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Text Box 2">
            <a:hlinkClick r:id="rId2"/>
            <a:extLst>
              <a:ext uri="{FF2B5EF4-FFF2-40B4-BE49-F238E27FC236}">
                <a16:creationId xmlns:a16="http://schemas.microsoft.com/office/drawing/2014/main" id="{CF79F804-675B-4949-AC7E-A3CFD270D1E4}"/>
              </a:ext>
            </a:extLst>
          </p:cNvPr>
          <p:cNvSpPr txBox="1">
            <a:spLocks noChangeArrowheads="1"/>
          </p:cNvSpPr>
          <p:nvPr/>
        </p:nvSpPr>
        <p:spPr bwMode="auto">
          <a:xfrm>
            <a:off x="822960" y="6535882"/>
            <a:ext cx="6113621" cy="2404918"/>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b="1" dirty="0">
                <a:solidFill>
                  <a:srgbClr val="000000"/>
                </a:solidFill>
                <a:latin typeface="Helvetica" panose="020B0604020202020204" pitchFamily="34" charset="0"/>
                <a:ea typeface="ヒラギノ角ゴ Pro W3"/>
                <a:cs typeface="Times New Roman" panose="02020603050405020304" pitchFamily="18" charset="0"/>
              </a:rPr>
              <a:t>DEMO</a:t>
            </a:r>
            <a:endParaRPr lang="en-US" sz="1200" dirty="0">
              <a:solidFill>
                <a:srgbClr val="000000"/>
              </a:solidFill>
              <a:latin typeface="Helvetica" panose="020B06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In the STM32CubeIDE, delete all the contents of the “otter_memory.h” file (“CTRL+A” and “delete”), then paste in the contents of the “otter_memory.h” file from the virtual machine (“CTRL+V”). Save the header file.</a:t>
            </a: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Press the green play button to run the project and upload it to the Nucleoboard. Once uploaded to the Nucleoboard, it will immediately program the OTTER. Pressing the black reset button on the Nucleoboard will cause it to program the OTTER again.</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4352" y="6380849"/>
            <a:ext cx="6703694" cy="2690621"/>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09495" y="7626699"/>
            <a:ext cx="4662907" cy="625619"/>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pPr algn="ctr"/>
              <a:t>12</a:t>
            </a:fld>
            <a:endParaRPr lang="en-US" dirty="0"/>
          </a:p>
        </p:txBody>
      </p:sp>
      <p:pic>
        <p:nvPicPr>
          <p:cNvPr id="3" name="Picture 2">
            <a:extLst>
              <a:ext uri="{FF2B5EF4-FFF2-40B4-BE49-F238E27FC236}">
                <a16:creationId xmlns:a16="http://schemas.microsoft.com/office/drawing/2014/main" id="{F9578560-AC61-4C2C-32B8-DD281BE947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4160" y="1443149"/>
            <a:ext cx="6404079" cy="4088579"/>
          </a:xfrm>
          <a:prstGeom prst="rect">
            <a:avLst/>
          </a:prstGeom>
        </p:spPr>
      </p:pic>
      <p:sp>
        <p:nvSpPr>
          <p:cNvPr id="10" name="Oval 9">
            <a:extLst>
              <a:ext uri="{FF2B5EF4-FFF2-40B4-BE49-F238E27FC236}">
                <a16:creationId xmlns:a16="http://schemas.microsoft.com/office/drawing/2014/main" id="{BD532C50-1B12-7B2B-0402-C6B3EDA16111}"/>
              </a:ext>
            </a:extLst>
          </p:cNvPr>
          <p:cNvSpPr/>
          <p:nvPr/>
        </p:nvSpPr>
        <p:spPr>
          <a:xfrm>
            <a:off x="3088938" y="1350563"/>
            <a:ext cx="519236" cy="4529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7097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3D9C6C-CAFF-B09C-B3BD-79DC9DE99CBB}"/>
              </a:ext>
            </a:extLst>
          </p:cNvPr>
          <p:cNvPicPr>
            <a:picLocks noChangeAspect="1"/>
          </p:cNvPicPr>
          <p:nvPr/>
        </p:nvPicPr>
        <p:blipFill>
          <a:blip r:embed="rId2"/>
          <a:stretch>
            <a:fillRect/>
          </a:stretch>
        </p:blipFill>
        <p:spPr>
          <a:xfrm>
            <a:off x="587191" y="1554091"/>
            <a:ext cx="6598014" cy="3166161"/>
          </a:xfrm>
          <a:prstGeom prst="rect">
            <a:avLst/>
          </a:prstGeom>
        </p:spPr>
      </p:pic>
      <p:sp>
        <p:nvSpPr>
          <p:cNvPr id="4" name="Rectangle: Rounded Corners 3">
            <a:extLst>
              <a:ext uri="{FF2B5EF4-FFF2-40B4-BE49-F238E27FC236}">
                <a16:creationId xmlns:a16="http://schemas.microsoft.com/office/drawing/2014/main" id="{4BA663FD-994C-4583-8EDA-F53EC0FED056}"/>
              </a:ext>
            </a:extLst>
          </p:cNvPr>
          <p:cNvSpPr/>
          <p:nvPr/>
        </p:nvSpPr>
        <p:spPr>
          <a:xfrm>
            <a:off x="534351" y="668654"/>
            <a:ext cx="6703695" cy="8402815"/>
          </a:xfrm>
          <a:prstGeom prst="roundRect">
            <a:avLst>
              <a:gd name="adj" fmla="val 162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Text Box 2">
            <a:hlinkClick r:id="rId3"/>
            <a:extLst>
              <a:ext uri="{FF2B5EF4-FFF2-40B4-BE49-F238E27FC236}">
                <a16:creationId xmlns:a16="http://schemas.microsoft.com/office/drawing/2014/main" id="{CF79F804-675B-4949-AC7E-A3CFD270D1E4}"/>
              </a:ext>
            </a:extLst>
          </p:cNvPr>
          <p:cNvSpPr txBox="1">
            <a:spLocks noChangeArrowheads="1"/>
          </p:cNvSpPr>
          <p:nvPr/>
        </p:nvSpPr>
        <p:spPr bwMode="auto">
          <a:xfrm>
            <a:off x="822960" y="6535882"/>
            <a:ext cx="6113621" cy="2404918"/>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b="1" dirty="0">
                <a:solidFill>
                  <a:srgbClr val="000000"/>
                </a:solidFill>
                <a:latin typeface="Helvetica" panose="020B0604020202020204" pitchFamily="34" charset="0"/>
                <a:ea typeface="ヒラギノ角ゴ Pro W3"/>
                <a:cs typeface="Times New Roman" panose="02020603050405020304" pitchFamily="18" charset="0"/>
              </a:rPr>
              <a:t>Notes</a:t>
            </a:r>
            <a:endParaRPr lang="en-US" sz="1200" dirty="0">
              <a:solidFill>
                <a:srgbClr val="000000"/>
              </a:solidFill>
              <a:latin typeface="Helvetica" panose="020B06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The code on github is designed to run the Nucleoboard at 80MHz, and the OTTER at 50MHz. If the OTTER’s clock rate is reduced below 50MHz, then the programmer on the Nucleoboard must be slowed down as well for the OTTER to “see” the changing signals. To do this, increase the “DELAY” value (circled above). A value of 1 works for a 50MHz OTTER. Ratio this value up in proportion to however much the OTTER clock rate is slowed down (ex: set DELAY to 10 for an OTTER clock rate of 5MHz). This may require some trial and error.</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4352" y="6380849"/>
            <a:ext cx="6703694" cy="2690621"/>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09495" y="7626699"/>
            <a:ext cx="4662907" cy="625619"/>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pPr algn="ctr"/>
              <a:t>13</a:t>
            </a:fld>
            <a:endParaRPr lang="en-US" dirty="0"/>
          </a:p>
        </p:txBody>
      </p:sp>
      <p:sp>
        <p:nvSpPr>
          <p:cNvPr id="10" name="Oval 9">
            <a:extLst>
              <a:ext uri="{FF2B5EF4-FFF2-40B4-BE49-F238E27FC236}">
                <a16:creationId xmlns:a16="http://schemas.microsoft.com/office/drawing/2014/main" id="{BD532C50-1B12-7B2B-0402-C6B3EDA16111}"/>
              </a:ext>
            </a:extLst>
          </p:cNvPr>
          <p:cNvSpPr/>
          <p:nvPr/>
        </p:nvSpPr>
        <p:spPr>
          <a:xfrm>
            <a:off x="2470848" y="3182306"/>
            <a:ext cx="519236" cy="4529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1883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a:hlinkClick r:id="rId2"/>
            <a:extLst>
              <a:ext uri="{FF2B5EF4-FFF2-40B4-BE49-F238E27FC236}">
                <a16:creationId xmlns:a16="http://schemas.microsoft.com/office/drawing/2014/main" id="{CF79F804-675B-4949-AC7E-A3CFD270D1E4}"/>
              </a:ext>
            </a:extLst>
          </p:cNvPr>
          <p:cNvSpPr txBox="1">
            <a:spLocks noChangeArrowheads="1"/>
          </p:cNvSpPr>
          <p:nvPr/>
        </p:nvSpPr>
        <p:spPr bwMode="auto">
          <a:xfrm>
            <a:off x="829389" y="897705"/>
            <a:ext cx="6113621" cy="7962090"/>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b="1" dirty="0">
                <a:solidFill>
                  <a:srgbClr val="000000"/>
                </a:solidFill>
                <a:latin typeface="Helvetica" panose="020B0604020202020204" pitchFamily="34" charset="0"/>
                <a:ea typeface="ヒラギノ角ゴ Pro W3"/>
                <a:cs typeface="Times New Roman" panose="02020603050405020304" pitchFamily="18" charset="0"/>
              </a:rPr>
              <a:t>How the STM32_programmer.sv module works.</a:t>
            </a:r>
            <a:endParaRPr lang="en-US" sz="1200" dirty="0">
              <a:solidFill>
                <a:srgbClr val="000000"/>
              </a:solidFill>
              <a:latin typeface="Helvetica" panose="020B06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The programming module is an FSM with 6 states:</a:t>
            </a:r>
          </a:p>
          <a:p>
            <a:pPr marR="0" lvl="0">
              <a:lnSpc>
                <a:spcPct val="150000"/>
              </a:lnSpc>
              <a:spcBef>
                <a:spcPts val="0"/>
              </a:spcBef>
              <a:spcAft>
                <a:spcPts val="800"/>
              </a:spcAft>
            </a:pPr>
            <a:r>
              <a:rPr lang="en-US" sz="1200" b="1" u="sng" dirty="0">
                <a:solidFill>
                  <a:srgbClr val="000000"/>
                </a:solidFill>
                <a:latin typeface="Helvetica" panose="020B0604020202020204" pitchFamily="34" charset="0"/>
                <a:ea typeface="ヒラギノ角ゴ Pro W3"/>
                <a:cs typeface="Times New Roman" panose="02020603050405020304" pitchFamily="18" charset="0"/>
              </a:rPr>
              <a:t>State 0</a:t>
            </a:r>
            <a:r>
              <a:rPr lang="en-US" sz="1200" dirty="0">
                <a:solidFill>
                  <a:srgbClr val="000000"/>
                </a:solidFill>
                <a:latin typeface="Helvetica" panose="020B0604020202020204" pitchFamily="34" charset="0"/>
                <a:ea typeface="ヒラギノ角ゴ Pro W3"/>
                <a:cs typeface="Times New Roman" panose="02020603050405020304" pitchFamily="18" charset="0"/>
              </a:rPr>
              <a:t>: Programmer passes signals through to memory. If it sees the CS line go high, it 		goes to state 1. Else, it stays in State 0.</a:t>
            </a:r>
          </a:p>
          <a:p>
            <a:pPr marR="0" lvl="0">
              <a:lnSpc>
                <a:spcPct val="150000"/>
              </a:lnSpc>
              <a:spcBef>
                <a:spcPts val="0"/>
              </a:spcBef>
              <a:spcAft>
                <a:spcPts val="800"/>
              </a:spcAft>
            </a:pPr>
            <a:r>
              <a:rPr lang="en-US" sz="1200" b="1" u="sng" dirty="0">
                <a:solidFill>
                  <a:srgbClr val="000000"/>
                </a:solidFill>
                <a:latin typeface="Helvetica" panose="020B0604020202020204" pitchFamily="34" charset="0"/>
                <a:ea typeface="ヒラギノ角ゴ Pro W3"/>
                <a:cs typeface="Times New Roman" panose="02020603050405020304" pitchFamily="18" charset="0"/>
              </a:rPr>
              <a:t>State 1</a:t>
            </a:r>
            <a:r>
              <a:rPr lang="en-US" sz="1200" dirty="0">
                <a:solidFill>
                  <a:srgbClr val="000000"/>
                </a:solidFill>
                <a:latin typeface="Helvetica" panose="020B0604020202020204" pitchFamily="34" charset="0"/>
                <a:ea typeface="ヒラギノ角ゴ Pro W3"/>
                <a:cs typeface="Times New Roman" panose="02020603050405020304" pitchFamily="18" charset="0"/>
              </a:rPr>
              <a:t>: Programmer holds all the memRead/memWrite lines at 0. It sets the size and 		sign signals to 0 for loading data into memory 1 byte at a time. It passes 		data from the Nucleoboard directly to the “din2” port of memory (preceded 		by 24 zeros). It keeps track of the address using a register. This register 		starts at 0, and increments by 1 each time a write event occurs. The 		programmer remains in State 1 until ENA goes high, at which point it goes 		to State 2.</a:t>
            </a:r>
          </a:p>
          <a:p>
            <a:pPr marR="0" lvl="0">
              <a:lnSpc>
                <a:spcPct val="150000"/>
              </a:lnSpc>
              <a:spcBef>
                <a:spcPts val="0"/>
              </a:spcBef>
              <a:spcAft>
                <a:spcPts val="800"/>
              </a:spcAft>
            </a:pPr>
            <a:r>
              <a:rPr lang="en-US" sz="1200" b="1" u="sng" dirty="0">
                <a:solidFill>
                  <a:srgbClr val="000000"/>
                </a:solidFill>
                <a:latin typeface="Helvetica" panose="020B0604020202020204" pitchFamily="34" charset="0"/>
                <a:ea typeface="ヒラギノ角ゴ Pro W3"/>
                <a:cs typeface="Times New Roman" panose="02020603050405020304" pitchFamily="18" charset="0"/>
              </a:rPr>
              <a:t>State 2</a:t>
            </a:r>
            <a:r>
              <a:rPr lang="en-US" sz="1200" dirty="0">
                <a:solidFill>
                  <a:srgbClr val="000000"/>
                </a:solidFill>
                <a:latin typeface="Helvetica" panose="020B0604020202020204" pitchFamily="34" charset="0"/>
                <a:ea typeface="ヒラギノ角ゴ Pro W3"/>
                <a:cs typeface="Times New Roman" panose="02020603050405020304" pitchFamily="18" charset="0"/>
              </a:rPr>
              <a:t>: Programmer writes the data to memory. It stays in State 2 until ENA goes 		low, at which point it goes to State 3.</a:t>
            </a:r>
          </a:p>
          <a:p>
            <a:pPr marR="0" lvl="0">
              <a:lnSpc>
                <a:spcPct val="150000"/>
              </a:lnSpc>
              <a:spcBef>
                <a:spcPts val="0"/>
              </a:spcBef>
              <a:spcAft>
                <a:spcPts val="800"/>
              </a:spcAft>
            </a:pPr>
            <a:r>
              <a:rPr lang="en-US" sz="1200" b="1" u="sng" dirty="0">
                <a:solidFill>
                  <a:srgbClr val="000000"/>
                </a:solidFill>
                <a:latin typeface="Helvetica" panose="020B0604020202020204" pitchFamily="34" charset="0"/>
                <a:ea typeface="ヒラギノ角ゴ Pro W3"/>
                <a:cs typeface="Times New Roman" panose="02020603050405020304" pitchFamily="18" charset="0"/>
              </a:rPr>
              <a:t>State 3</a:t>
            </a:r>
            <a:r>
              <a:rPr lang="en-US" sz="1200" dirty="0">
                <a:solidFill>
                  <a:srgbClr val="000000"/>
                </a:solidFill>
                <a:latin typeface="Helvetica" panose="020B0604020202020204" pitchFamily="34" charset="0"/>
                <a:ea typeface="ヒラギノ角ゴ Pro W3"/>
                <a:cs typeface="Times New Roman" panose="02020603050405020304" pitchFamily="18" charset="0"/>
              </a:rPr>
              <a:t>: Programmer increments the address register by 1. It then jumps 				unconditionally to State 4.</a:t>
            </a:r>
          </a:p>
          <a:p>
            <a:pPr marR="0" lvl="0">
              <a:lnSpc>
                <a:spcPct val="150000"/>
              </a:lnSpc>
              <a:spcBef>
                <a:spcPts val="0"/>
              </a:spcBef>
              <a:spcAft>
                <a:spcPts val="800"/>
              </a:spcAft>
            </a:pPr>
            <a:r>
              <a:rPr lang="en-US" sz="1200" b="1" u="sng" dirty="0">
                <a:solidFill>
                  <a:srgbClr val="000000"/>
                </a:solidFill>
                <a:latin typeface="Helvetica" panose="020B0604020202020204" pitchFamily="34" charset="0"/>
                <a:ea typeface="ヒラギノ角ゴ Pro W3"/>
                <a:cs typeface="Times New Roman" panose="02020603050405020304" pitchFamily="18" charset="0"/>
              </a:rPr>
              <a:t>State 4</a:t>
            </a:r>
            <a:r>
              <a:rPr lang="en-US" sz="1200" dirty="0">
                <a:solidFill>
                  <a:srgbClr val="000000"/>
                </a:solidFill>
                <a:latin typeface="Helvetica" panose="020B0604020202020204" pitchFamily="34" charset="0"/>
                <a:ea typeface="ヒラギノ角ゴ Pro W3"/>
                <a:cs typeface="Times New Roman" panose="02020603050405020304" pitchFamily="18" charset="0"/>
              </a:rPr>
              <a:t>: Programmer waits to see if more data is coming. If CS stays high and ENA 		stays low, the programmer stays in State 4. If ENA goes high again, more 		data is coming, so the programmer jumps back to State 2 to repeat the 		write process. This continues until CS goes low while in State 4, which 		only happens when there is no more data. When this happens, the 			programmer jumps to State 5.</a:t>
            </a:r>
          </a:p>
          <a:p>
            <a:pPr marR="0" lvl="0">
              <a:lnSpc>
                <a:spcPct val="150000"/>
              </a:lnSpc>
              <a:spcBef>
                <a:spcPts val="0"/>
              </a:spcBef>
              <a:spcAft>
                <a:spcPts val="800"/>
              </a:spcAft>
            </a:pPr>
            <a:r>
              <a:rPr lang="en-US" sz="1200" b="1" u="sng" dirty="0">
                <a:solidFill>
                  <a:srgbClr val="000000"/>
                </a:solidFill>
                <a:latin typeface="Helvetica" panose="020B0604020202020204" pitchFamily="34" charset="0"/>
                <a:ea typeface="ヒラギノ角ゴ Pro W3"/>
                <a:cs typeface="Times New Roman" panose="02020603050405020304" pitchFamily="18" charset="0"/>
              </a:rPr>
              <a:t>State 5</a:t>
            </a:r>
            <a:r>
              <a:rPr lang="en-US" sz="1200" dirty="0">
                <a:solidFill>
                  <a:srgbClr val="000000"/>
                </a:solidFill>
                <a:latin typeface="Helvetica" panose="020B0604020202020204" pitchFamily="34" charset="0"/>
                <a:ea typeface="ヒラギノ角ゴ Pro W3"/>
                <a:cs typeface="Times New Roman" panose="02020603050405020304" pitchFamily="18" charset="0"/>
              </a:rPr>
              <a:t>: The programmer resets the internal address register to 0, so that the OTTER 		can be programmed again. A reset signal is also sent to the Program 		Counter, Control Unit FSM, and Control Status Registers to restart to 		OTTER. The 	programmer then jumps unconditionally back to State 0. At 		the start of the next clock cycle, the OTTER re-starts at instruction 0.</a:t>
            </a:r>
            <a:endParaRPr lang="en-US" sz="1200" b="1" u="sng" dirty="0">
              <a:solidFill>
                <a:srgbClr val="000000"/>
              </a:solidFill>
              <a:latin typeface="Helvetica" panose="020B0604020202020204" pitchFamily="34" charset="0"/>
              <a:ea typeface="ヒラギノ角ゴ Pro W3"/>
              <a:cs typeface="Times New Roman" panose="02020603050405020304" pitchFamily="18" charset="0"/>
            </a:endParaRP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40781" y="742672"/>
            <a:ext cx="6703694" cy="8418023"/>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15924" y="1988523"/>
            <a:ext cx="4662907" cy="358852"/>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pPr algn="ctr"/>
              <a:t>14</a:t>
            </a:fld>
            <a:endParaRPr lang="en-US" dirty="0"/>
          </a:p>
        </p:txBody>
      </p:sp>
    </p:spTree>
    <p:extLst>
      <p:ext uri="{BB962C8B-B14F-4D97-AF65-F5344CB8AC3E}">
        <p14:creationId xmlns:p14="http://schemas.microsoft.com/office/powerpoint/2010/main" val="2401819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a:hlinkClick r:id="rId2"/>
            <a:extLst>
              <a:ext uri="{FF2B5EF4-FFF2-40B4-BE49-F238E27FC236}">
                <a16:creationId xmlns:a16="http://schemas.microsoft.com/office/drawing/2014/main" id="{CF79F804-675B-4949-AC7E-A3CFD270D1E4}"/>
              </a:ext>
            </a:extLst>
          </p:cNvPr>
          <p:cNvSpPr txBox="1">
            <a:spLocks noChangeArrowheads="1"/>
          </p:cNvSpPr>
          <p:nvPr/>
        </p:nvSpPr>
        <p:spPr bwMode="auto">
          <a:xfrm>
            <a:off x="829389" y="897705"/>
            <a:ext cx="6113621" cy="7962090"/>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b="1" dirty="0">
                <a:solidFill>
                  <a:srgbClr val="000000"/>
                </a:solidFill>
                <a:latin typeface="Helvetica" panose="020B0604020202020204" pitchFamily="34" charset="0"/>
                <a:ea typeface="ヒラギノ角ゴ Pro W3"/>
                <a:cs typeface="Times New Roman" panose="02020603050405020304" pitchFamily="18" charset="0"/>
              </a:rPr>
              <a:t>How the STM32_programmer.c program works.</a:t>
            </a:r>
            <a:endParaRPr lang="en-US" sz="1200" dirty="0">
              <a:solidFill>
                <a:srgbClr val="000000"/>
              </a:solidFill>
              <a:latin typeface="Helvetica" panose="020B06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The C file that runs on the Nucleoboard has 3 main steps:</a:t>
            </a:r>
          </a:p>
          <a:p>
            <a:pPr marL="228600" marR="0" lvl="0" indent="-228600">
              <a:lnSpc>
                <a:spcPct val="150000"/>
              </a:lnSpc>
              <a:spcBef>
                <a:spcPts val="0"/>
              </a:spcBef>
              <a:spcAft>
                <a:spcPts val="800"/>
              </a:spcAft>
              <a:buFont typeface="+mj-lt"/>
              <a:buAutoNum type="arabicPeriod"/>
            </a:pPr>
            <a:r>
              <a:rPr lang="en-US" sz="1200" dirty="0">
                <a:solidFill>
                  <a:srgbClr val="000000"/>
                </a:solidFill>
                <a:latin typeface="Helvetica" panose="020B0604020202020204" pitchFamily="34" charset="0"/>
                <a:ea typeface="ヒラギノ角ゴ Pro W3"/>
                <a:cs typeface="Times New Roman" panose="02020603050405020304" pitchFamily="18" charset="0"/>
              </a:rPr>
              <a:t>Set CS line high to tell the OTTER it’s about to receive program data.</a:t>
            </a:r>
          </a:p>
          <a:p>
            <a:pPr marL="228600" marR="0" lvl="0" indent="-228600">
              <a:lnSpc>
                <a:spcPct val="150000"/>
              </a:lnSpc>
              <a:spcBef>
                <a:spcPts val="0"/>
              </a:spcBef>
              <a:spcAft>
                <a:spcPts val="800"/>
              </a:spcAft>
              <a:buFont typeface="+mj-lt"/>
              <a:buAutoNum type="arabicPeriod"/>
            </a:pPr>
            <a:r>
              <a:rPr lang="en-US" sz="1200" dirty="0">
                <a:solidFill>
                  <a:srgbClr val="000000"/>
                </a:solidFill>
                <a:latin typeface="Helvetica" panose="020B0604020202020204" pitchFamily="34" charset="0"/>
                <a:ea typeface="ヒラギノ角ゴ Pro W3"/>
                <a:cs typeface="Times New Roman" panose="02020603050405020304" pitchFamily="18" charset="0"/>
              </a:rPr>
              <a:t>Enters a programming loop that repeats for each array element:</a:t>
            </a:r>
          </a:p>
          <a:p>
            <a:pPr marL="685800" lvl="1" indent="-228600">
              <a:lnSpc>
                <a:spcPct val="150000"/>
              </a:lnSpc>
              <a:spcAft>
                <a:spcPts val="800"/>
              </a:spcAft>
              <a:buFont typeface="+mj-lt"/>
              <a:buAutoNum type="alphaLcParenR"/>
            </a:pPr>
            <a:r>
              <a:rPr lang="en-US" sz="1200" dirty="0">
                <a:solidFill>
                  <a:srgbClr val="000000"/>
                </a:solidFill>
                <a:latin typeface="Helvetica" panose="020B0604020202020204" pitchFamily="34" charset="0"/>
                <a:ea typeface="ヒラギノ角ゴ Pro W3"/>
                <a:cs typeface="Times New Roman" panose="02020603050405020304" pitchFamily="18" charset="0"/>
              </a:rPr>
              <a:t>Send lowest 8 bits to OTTER.</a:t>
            </a:r>
          </a:p>
          <a:p>
            <a:pPr marL="685800" lvl="1" indent="-228600">
              <a:lnSpc>
                <a:spcPct val="150000"/>
              </a:lnSpc>
              <a:spcAft>
                <a:spcPts val="800"/>
              </a:spcAft>
              <a:buFont typeface="+mj-lt"/>
              <a:buAutoNum type="alphaLcParenR"/>
            </a:pPr>
            <a:r>
              <a:rPr lang="en-US" sz="1200" dirty="0">
                <a:solidFill>
                  <a:srgbClr val="000000"/>
                </a:solidFill>
                <a:latin typeface="Helvetica" panose="020B0604020202020204" pitchFamily="34" charset="0"/>
                <a:ea typeface="ヒラギノ角ゴ Pro W3"/>
                <a:cs typeface="Times New Roman" panose="02020603050405020304" pitchFamily="18" charset="0"/>
              </a:rPr>
              <a:t>Set ENA high, then low.</a:t>
            </a:r>
          </a:p>
          <a:p>
            <a:pPr marL="685800" lvl="1" indent="-228600">
              <a:lnSpc>
                <a:spcPct val="150000"/>
              </a:lnSpc>
              <a:spcAft>
                <a:spcPts val="800"/>
              </a:spcAft>
              <a:buFont typeface="+mj-lt"/>
              <a:buAutoNum type="alphaLcParenR"/>
            </a:pPr>
            <a:r>
              <a:rPr lang="en-US" sz="1200" dirty="0">
                <a:solidFill>
                  <a:srgbClr val="000000"/>
                </a:solidFill>
                <a:latin typeface="Helvetica" panose="020B0604020202020204" pitchFamily="34" charset="0"/>
                <a:ea typeface="ヒラギノ角ゴ Pro W3"/>
                <a:cs typeface="Times New Roman" panose="02020603050405020304" pitchFamily="18" charset="0"/>
              </a:rPr>
              <a:t>Shift right 8 bits, send lowest 8 bits to OTTER.</a:t>
            </a:r>
          </a:p>
          <a:p>
            <a:pPr marL="685800" lvl="1" indent="-228600">
              <a:lnSpc>
                <a:spcPct val="150000"/>
              </a:lnSpc>
              <a:spcAft>
                <a:spcPts val="800"/>
              </a:spcAft>
              <a:buFont typeface="+mj-lt"/>
              <a:buAutoNum type="alphaLcParenR"/>
            </a:pPr>
            <a:r>
              <a:rPr lang="en-US" sz="1200" dirty="0">
                <a:solidFill>
                  <a:srgbClr val="000000"/>
                </a:solidFill>
                <a:latin typeface="Helvetica" panose="020B0604020202020204" pitchFamily="34" charset="0"/>
                <a:ea typeface="ヒラギノ角ゴ Pro W3"/>
                <a:cs typeface="Times New Roman" panose="02020603050405020304" pitchFamily="18" charset="0"/>
              </a:rPr>
              <a:t>Set ENA high, then low.</a:t>
            </a:r>
          </a:p>
          <a:p>
            <a:pPr marL="685800" lvl="1" indent="-228600">
              <a:lnSpc>
                <a:spcPct val="150000"/>
              </a:lnSpc>
              <a:spcAft>
                <a:spcPts val="800"/>
              </a:spcAft>
              <a:buFont typeface="+mj-lt"/>
              <a:buAutoNum type="alphaLcParenR"/>
            </a:pPr>
            <a:r>
              <a:rPr lang="en-US" sz="1200" dirty="0">
                <a:solidFill>
                  <a:srgbClr val="000000"/>
                </a:solidFill>
                <a:latin typeface="Helvetica" panose="020B0604020202020204" pitchFamily="34" charset="0"/>
                <a:ea typeface="ヒラギノ角ゴ Pro W3"/>
                <a:cs typeface="Times New Roman" panose="02020603050405020304" pitchFamily="18" charset="0"/>
              </a:rPr>
              <a:t>Shift right 8 bits, send lowest 8 bits to OTTER.</a:t>
            </a:r>
          </a:p>
          <a:p>
            <a:pPr marL="685800" lvl="1" indent="-228600">
              <a:lnSpc>
                <a:spcPct val="150000"/>
              </a:lnSpc>
              <a:spcAft>
                <a:spcPts val="800"/>
              </a:spcAft>
              <a:buFont typeface="+mj-lt"/>
              <a:buAutoNum type="alphaLcParenR"/>
            </a:pPr>
            <a:r>
              <a:rPr lang="en-US" sz="1200" dirty="0">
                <a:solidFill>
                  <a:srgbClr val="000000"/>
                </a:solidFill>
                <a:latin typeface="Helvetica" panose="020B0604020202020204" pitchFamily="34" charset="0"/>
                <a:ea typeface="ヒラギノ角ゴ Pro W3"/>
                <a:cs typeface="Times New Roman" panose="02020603050405020304" pitchFamily="18" charset="0"/>
              </a:rPr>
              <a:t>Set ENA high, then low.</a:t>
            </a:r>
          </a:p>
          <a:p>
            <a:pPr marL="685800" lvl="1" indent="-228600">
              <a:lnSpc>
                <a:spcPct val="150000"/>
              </a:lnSpc>
              <a:spcAft>
                <a:spcPts val="800"/>
              </a:spcAft>
              <a:buFont typeface="+mj-lt"/>
              <a:buAutoNum type="alphaLcParenR"/>
            </a:pPr>
            <a:r>
              <a:rPr lang="en-US" sz="1200" dirty="0">
                <a:solidFill>
                  <a:srgbClr val="000000"/>
                </a:solidFill>
                <a:latin typeface="Helvetica" panose="020B0604020202020204" pitchFamily="34" charset="0"/>
                <a:ea typeface="ヒラギノ角ゴ Pro W3"/>
                <a:cs typeface="Times New Roman" panose="02020603050405020304" pitchFamily="18" charset="0"/>
              </a:rPr>
              <a:t>Shift right 8 bits, send lowest 8 bits to OTTER.</a:t>
            </a:r>
          </a:p>
          <a:p>
            <a:pPr marL="685800" lvl="1" indent="-228600">
              <a:lnSpc>
                <a:spcPct val="150000"/>
              </a:lnSpc>
              <a:spcAft>
                <a:spcPts val="800"/>
              </a:spcAft>
              <a:buFont typeface="+mj-lt"/>
              <a:buAutoNum type="alphaLcParenR"/>
            </a:pPr>
            <a:r>
              <a:rPr lang="en-US" sz="1200" dirty="0">
                <a:solidFill>
                  <a:srgbClr val="000000"/>
                </a:solidFill>
                <a:latin typeface="Helvetica" panose="020B0604020202020204" pitchFamily="34" charset="0"/>
                <a:ea typeface="ヒラギノ角ゴ Pro W3"/>
                <a:cs typeface="Times New Roman" panose="02020603050405020304" pitchFamily="18" charset="0"/>
              </a:rPr>
              <a:t>Set ENA high, then low.</a:t>
            </a:r>
          </a:p>
          <a:p>
            <a:pPr marL="685800" lvl="1" indent="-228600">
              <a:lnSpc>
                <a:spcPct val="150000"/>
              </a:lnSpc>
              <a:spcAft>
                <a:spcPts val="800"/>
              </a:spcAft>
              <a:buFont typeface="+mj-lt"/>
              <a:buAutoNum type="alphaLcParenR"/>
            </a:pPr>
            <a:r>
              <a:rPr lang="en-US" sz="1200" dirty="0">
                <a:solidFill>
                  <a:srgbClr val="000000"/>
                </a:solidFill>
                <a:latin typeface="Helvetica" panose="020B0604020202020204" pitchFamily="34" charset="0"/>
                <a:ea typeface="ヒラギノ角ゴ Pro W3"/>
                <a:cs typeface="Times New Roman" panose="02020603050405020304" pitchFamily="18" charset="0"/>
              </a:rPr>
              <a:t>Go back to start of the loop. Repeat this process for as many array elements (instructions) that are in the “otter_memory.h” file.</a:t>
            </a:r>
          </a:p>
          <a:p>
            <a:pPr>
              <a:lnSpc>
                <a:spcPct val="150000"/>
              </a:lnSpc>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3. Reset CS line to low to tell the OTTER that no more data is coming.</a:t>
            </a:r>
          </a:p>
          <a:p>
            <a:pPr>
              <a:lnSpc>
                <a:spcPct val="150000"/>
              </a:lnSpc>
              <a:spcAft>
                <a:spcPts val="800"/>
              </a:spcAft>
            </a:pPr>
            <a:r>
              <a:rPr lang="en-US" sz="1200" b="1" dirty="0">
                <a:solidFill>
                  <a:srgbClr val="000000"/>
                </a:solidFill>
                <a:latin typeface="Helvetica" panose="020B0604020202020204" pitchFamily="34" charset="0"/>
                <a:ea typeface="ヒラギノ角ゴ Pro W3"/>
                <a:cs typeface="Times New Roman" panose="02020603050405020304" pitchFamily="18" charset="0"/>
              </a:rPr>
              <a:t>NOTE: </a:t>
            </a:r>
            <a:r>
              <a:rPr lang="en-US" sz="1200" dirty="0">
                <a:solidFill>
                  <a:srgbClr val="000000"/>
                </a:solidFill>
                <a:latin typeface="Helvetica" panose="020B0604020202020204" pitchFamily="34" charset="0"/>
                <a:ea typeface="ヒラギノ角ゴ Pro W3"/>
                <a:cs typeface="Times New Roman" panose="02020603050405020304" pitchFamily="18" charset="0"/>
              </a:rPr>
              <a:t>A delay is placed in between each event to allow the OTTER enough time to “see” each signal change.</a:t>
            </a:r>
            <a:endParaRPr lang="en-US" sz="1200" b="1" dirty="0">
              <a:solidFill>
                <a:srgbClr val="000000"/>
              </a:solidFill>
              <a:latin typeface="Helvetica" panose="020B0604020202020204" pitchFamily="34" charset="0"/>
              <a:ea typeface="ヒラギノ角ゴ Pro W3"/>
              <a:cs typeface="Times New Roman" panose="02020603050405020304" pitchFamily="18" charset="0"/>
            </a:endParaRP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40781" y="742672"/>
            <a:ext cx="6703694" cy="8418023"/>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15924" y="1988523"/>
            <a:ext cx="4662907" cy="358852"/>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pPr algn="ctr"/>
              <a:t>15</a:t>
            </a:fld>
            <a:endParaRPr lang="en-US" dirty="0"/>
          </a:p>
        </p:txBody>
      </p:sp>
    </p:spTree>
    <p:extLst>
      <p:ext uri="{BB962C8B-B14F-4D97-AF65-F5344CB8AC3E}">
        <p14:creationId xmlns:p14="http://schemas.microsoft.com/office/powerpoint/2010/main" val="1270896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a:hlinkClick r:id="rId2"/>
            <a:extLst>
              <a:ext uri="{FF2B5EF4-FFF2-40B4-BE49-F238E27FC236}">
                <a16:creationId xmlns:a16="http://schemas.microsoft.com/office/drawing/2014/main" id="{CF79F804-675B-4949-AC7E-A3CFD270D1E4}"/>
              </a:ext>
            </a:extLst>
          </p:cNvPr>
          <p:cNvSpPr txBox="1">
            <a:spLocks noChangeArrowheads="1"/>
          </p:cNvSpPr>
          <p:nvPr/>
        </p:nvSpPr>
        <p:spPr bwMode="auto">
          <a:xfrm>
            <a:off x="829389" y="897705"/>
            <a:ext cx="6113621" cy="7962090"/>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b="1" dirty="0">
                <a:solidFill>
                  <a:srgbClr val="000000"/>
                </a:solidFill>
                <a:latin typeface="Helvetica" panose="020B0604020202020204" pitchFamily="34" charset="0"/>
                <a:ea typeface="ヒラギノ角ゴ Pro W3"/>
                <a:cs typeface="Times New Roman" panose="02020603050405020304" pitchFamily="18" charset="0"/>
              </a:rPr>
              <a:t>How the otter_memory.c program works.</a:t>
            </a:r>
            <a:endParaRPr lang="en-US" sz="1200" dirty="0">
              <a:solidFill>
                <a:srgbClr val="000000"/>
              </a:solidFill>
              <a:latin typeface="Helvetica" panose="020B06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The C file that creates the “otter_memory.h” header file first deletes the “otter_memory.h” file (if already present), creates a new file, and then reads the contents of the “mem.txt” file that is automatically generated using the “make” command. It reads this file line by line and places each instruction into an array with a “0x” prefix.</a:t>
            </a:r>
            <a:endParaRPr lang="en-US" sz="1200" b="1" dirty="0">
              <a:solidFill>
                <a:srgbClr val="000000"/>
              </a:solidFill>
              <a:latin typeface="Helvetica" panose="020B0604020202020204" pitchFamily="34" charset="0"/>
              <a:ea typeface="ヒラギノ角ゴ Pro W3"/>
              <a:cs typeface="Times New Roman" panose="02020603050405020304" pitchFamily="18" charset="0"/>
            </a:endParaRP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40781" y="742672"/>
            <a:ext cx="6703694" cy="8418023"/>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15924" y="1988523"/>
            <a:ext cx="4662907" cy="358852"/>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pPr algn="ctr"/>
              <a:t>16</a:t>
            </a:fld>
            <a:endParaRPr lang="en-US" dirty="0"/>
          </a:p>
        </p:txBody>
      </p:sp>
    </p:spTree>
    <p:extLst>
      <p:ext uri="{BB962C8B-B14F-4D97-AF65-F5344CB8AC3E}">
        <p14:creationId xmlns:p14="http://schemas.microsoft.com/office/powerpoint/2010/main" val="984160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a:hlinkClick r:id="rId2"/>
            <a:extLst>
              <a:ext uri="{FF2B5EF4-FFF2-40B4-BE49-F238E27FC236}">
                <a16:creationId xmlns:a16="http://schemas.microsoft.com/office/drawing/2014/main" id="{CF79F804-675B-4949-AC7E-A3CFD270D1E4}"/>
              </a:ext>
            </a:extLst>
          </p:cNvPr>
          <p:cNvSpPr txBox="1">
            <a:spLocks noChangeArrowheads="1"/>
          </p:cNvSpPr>
          <p:nvPr/>
        </p:nvSpPr>
        <p:spPr bwMode="auto">
          <a:xfrm>
            <a:off x="829389" y="897705"/>
            <a:ext cx="6113621" cy="7962090"/>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b="1" dirty="0">
                <a:solidFill>
                  <a:srgbClr val="000000"/>
                </a:solidFill>
                <a:latin typeface="Helvetica" panose="020B0604020202020204" pitchFamily="34" charset="0"/>
                <a:ea typeface="ヒラギノ角ゴ Pro W3"/>
                <a:cs typeface="Times New Roman" panose="02020603050405020304" pitchFamily="18" charset="0"/>
              </a:rPr>
              <a:t>Video Demo:</a:t>
            </a: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hlinkClick r:id="rId3"/>
              </a:rPr>
              <a:t>https://www.youtube.com/watch?v=vsKfYsN15Cc</a:t>
            </a:r>
            <a:endParaRPr lang="en-US" sz="1200" dirty="0">
              <a:solidFill>
                <a:srgbClr val="000000"/>
              </a:solidFill>
              <a:latin typeface="Helvetica" panose="020B06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The above demo shows the OTTER being programmed with the standard “test-all” program. It shows the complete process, from editing the code in the virtual machine, all the way to building the project and loading it onto the Nucleoboard. The video also shows that the OTTER can be programmed again using the reset button.</a:t>
            </a:r>
          </a:p>
          <a:p>
            <a:pPr marR="0" lvl="0">
              <a:lnSpc>
                <a:spcPct val="150000"/>
              </a:lnSpc>
              <a:spcBef>
                <a:spcPts val="0"/>
              </a:spcBef>
              <a:spcAft>
                <a:spcPts val="800"/>
              </a:spcAft>
            </a:pPr>
            <a:r>
              <a:rPr lang="en-US" sz="1200" b="1" dirty="0">
                <a:solidFill>
                  <a:srgbClr val="000000"/>
                </a:solidFill>
                <a:latin typeface="Helvetica" panose="020B0604020202020204" pitchFamily="34" charset="0"/>
                <a:ea typeface="ヒラギノ角ゴ Pro W3"/>
                <a:cs typeface="Times New Roman" panose="02020603050405020304" pitchFamily="18" charset="0"/>
              </a:rPr>
              <a:t>Note:</a:t>
            </a:r>
            <a:r>
              <a:rPr lang="en-US" sz="1200" dirty="0">
                <a:solidFill>
                  <a:srgbClr val="000000"/>
                </a:solidFill>
                <a:latin typeface="Helvetica" panose="020B0604020202020204" pitchFamily="34" charset="0"/>
                <a:ea typeface="ヒラギノ角ゴ Pro W3"/>
                <a:cs typeface="Times New Roman" panose="02020603050405020304" pitchFamily="18" charset="0"/>
              </a:rPr>
              <a:t> In this demo, the OTTER is slightly modified so that when SWITCH15 is set high, the OTTER runs at 500Hz, and when it is set low, it runs at 50MHz. This is to allow the OTTER to be programmed quickly at 50MHz, while also giving us the option to slow down the OTTER to see the test-all program running at a slower clock rate.</a:t>
            </a:r>
          </a:p>
          <a:p>
            <a:pPr marR="0" lvl="0">
              <a:lnSpc>
                <a:spcPct val="150000"/>
              </a:lnSpc>
              <a:spcBef>
                <a:spcPts val="0"/>
              </a:spcBef>
              <a:spcAft>
                <a:spcPts val="800"/>
              </a:spcAft>
            </a:pPr>
            <a:r>
              <a:rPr lang="en-US" sz="1200" b="1" dirty="0">
                <a:solidFill>
                  <a:srgbClr val="000000"/>
                </a:solidFill>
                <a:latin typeface="Helvetica" panose="020B0604020202020204" pitchFamily="34" charset="0"/>
                <a:ea typeface="ヒラギノ角ゴ Pro W3"/>
                <a:cs typeface="Times New Roman" panose="02020603050405020304" pitchFamily="18" charset="0"/>
              </a:rPr>
              <a:t>Summary:</a:t>
            </a: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This programmer achieves extremely fast data transfer rates due to have 8 parallel data lines. Using an oscilloscope, the programmer was timed programming a 50MHz OTTER at a maximum speed of 1.65 MB/s (bytes!) with the delay function commented out of the “main.c” file. With the delay function left in, and given a “DELAY” value of 1, a 50MHz OTTER can be programmed at 573 KB/s.</a:t>
            </a:r>
          </a:p>
          <a:p>
            <a:pPr marR="0" lvl="0">
              <a:lnSpc>
                <a:spcPct val="150000"/>
              </a:lnSpc>
              <a:spcBef>
                <a:spcPts val="0"/>
              </a:spcBef>
              <a:spcAft>
                <a:spcPts val="800"/>
              </a:spcAft>
            </a:pPr>
            <a:endParaRPr lang="en-US" sz="1200" dirty="0">
              <a:solidFill>
                <a:srgbClr val="000000"/>
              </a:solidFill>
              <a:latin typeface="Helvetica" panose="020B06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Happy programming!</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40781" y="742672"/>
            <a:ext cx="6703694" cy="8418023"/>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15924" y="1988523"/>
            <a:ext cx="4662907" cy="358852"/>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pPr algn="ctr"/>
              <a:t>17</a:t>
            </a:fld>
            <a:endParaRPr lang="en-US" dirty="0"/>
          </a:p>
        </p:txBody>
      </p:sp>
    </p:spTree>
    <p:extLst>
      <p:ext uri="{BB962C8B-B14F-4D97-AF65-F5344CB8AC3E}">
        <p14:creationId xmlns:p14="http://schemas.microsoft.com/office/powerpoint/2010/main" val="2821924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a:hlinkClick r:id="rId2"/>
            <a:extLst>
              <a:ext uri="{FF2B5EF4-FFF2-40B4-BE49-F238E27FC236}">
                <a16:creationId xmlns:a16="http://schemas.microsoft.com/office/drawing/2014/main" id="{CF79F804-675B-4949-AC7E-A3CFD270D1E4}"/>
              </a:ext>
            </a:extLst>
          </p:cNvPr>
          <p:cNvSpPr txBox="1">
            <a:spLocks noChangeArrowheads="1"/>
          </p:cNvSpPr>
          <p:nvPr/>
        </p:nvSpPr>
        <p:spPr bwMode="auto">
          <a:xfrm>
            <a:off x="829389" y="897705"/>
            <a:ext cx="6113621" cy="1379450"/>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Download and install the STM32CubeIDE from the vendor’s website:</a:t>
            </a: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hlinkClick r:id="rId2"/>
              </a:rPr>
              <a:t>https://www.st.com/en/development-tools/stm32cubeide.html</a:t>
            </a:r>
            <a:endParaRPr lang="en-US" sz="1200" dirty="0">
              <a:solidFill>
                <a:srgbClr val="000000"/>
              </a:solidFill>
              <a:latin typeface="Helvetica" panose="020B06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The board used for this project is the NUCLEO-L476RG board.</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40781" y="742673"/>
            <a:ext cx="6703694" cy="1543328"/>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15924" y="1988523"/>
            <a:ext cx="4662907" cy="358852"/>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pPr algn="ctr"/>
              <a:t>2</a:t>
            </a:fld>
            <a:endParaRPr lang="en-US" dirty="0"/>
          </a:p>
        </p:txBody>
      </p:sp>
    </p:spTree>
    <p:extLst>
      <p:ext uri="{BB962C8B-B14F-4D97-AF65-F5344CB8AC3E}">
        <p14:creationId xmlns:p14="http://schemas.microsoft.com/office/powerpoint/2010/main" val="3654001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BA663FD-994C-4583-8EDA-F53EC0FED056}"/>
              </a:ext>
            </a:extLst>
          </p:cNvPr>
          <p:cNvSpPr/>
          <p:nvPr/>
        </p:nvSpPr>
        <p:spPr>
          <a:xfrm>
            <a:off x="534351" y="668654"/>
            <a:ext cx="6703695" cy="8402815"/>
          </a:xfrm>
          <a:prstGeom prst="roundRect">
            <a:avLst>
              <a:gd name="adj" fmla="val 162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Text Box 2">
            <a:hlinkClick r:id="rId2"/>
            <a:extLst>
              <a:ext uri="{FF2B5EF4-FFF2-40B4-BE49-F238E27FC236}">
                <a16:creationId xmlns:a16="http://schemas.microsoft.com/office/drawing/2014/main" id="{CF79F804-675B-4949-AC7E-A3CFD270D1E4}"/>
              </a:ext>
            </a:extLst>
          </p:cNvPr>
          <p:cNvSpPr txBox="1">
            <a:spLocks noChangeArrowheads="1"/>
          </p:cNvSpPr>
          <p:nvPr/>
        </p:nvSpPr>
        <p:spPr bwMode="auto">
          <a:xfrm>
            <a:off x="822960" y="6535882"/>
            <a:ext cx="6113621" cy="2404918"/>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Create a new STM32 project. Create a C header file under the “Inc” folder. Call this file “otter_memory.h”.</a:t>
            </a: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In the “main.c” file, delete everything, and replace it with the contents of the “STM32programmer.c” file from github.</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4352" y="6380849"/>
            <a:ext cx="6703694" cy="2690621"/>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09495" y="7626699"/>
            <a:ext cx="4662907" cy="625619"/>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pPr algn="ctr"/>
              <a:t>3</a:t>
            </a:fld>
            <a:endParaRPr lang="en-US" dirty="0"/>
          </a:p>
        </p:txBody>
      </p:sp>
      <p:pic>
        <p:nvPicPr>
          <p:cNvPr id="3" name="Picture 2">
            <a:extLst>
              <a:ext uri="{FF2B5EF4-FFF2-40B4-BE49-F238E27FC236}">
                <a16:creationId xmlns:a16="http://schemas.microsoft.com/office/drawing/2014/main" id="{0D33E241-20DC-EBE1-AD57-0370D827143C}"/>
              </a:ext>
            </a:extLst>
          </p:cNvPr>
          <p:cNvPicPr>
            <a:picLocks noChangeAspect="1"/>
          </p:cNvPicPr>
          <p:nvPr/>
        </p:nvPicPr>
        <p:blipFill>
          <a:blip r:embed="rId3"/>
          <a:stretch>
            <a:fillRect/>
          </a:stretch>
        </p:blipFill>
        <p:spPr>
          <a:xfrm>
            <a:off x="600009" y="986930"/>
            <a:ext cx="6559521" cy="4860470"/>
          </a:xfrm>
          <a:prstGeom prst="rect">
            <a:avLst/>
          </a:prstGeom>
        </p:spPr>
      </p:pic>
    </p:spTree>
    <p:extLst>
      <p:ext uri="{BB962C8B-B14F-4D97-AF65-F5344CB8AC3E}">
        <p14:creationId xmlns:p14="http://schemas.microsoft.com/office/powerpoint/2010/main" val="2119900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a:hlinkClick r:id="rId2"/>
            <a:extLst>
              <a:ext uri="{FF2B5EF4-FFF2-40B4-BE49-F238E27FC236}">
                <a16:creationId xmlns:a16="http://schemas.microsoft.com/office/drawing/2014/main" id="{CF79F804-675B-4949-AC7E-A3CFD270D1E4}"/>
              </a:ext>
            </a:extLst>
          </p:cNvPr>
          <p:cNvSpPr txBox="1">
            <a:spLocks noChangeArrowheads="1"/>
          </p:cNvSpPr>
          <p:nvPr/>
        </p:nvSpPr>
        <p:spPr bwMode="auto">
          <a:xfrm>
            <a:off x="829389" y="897705"/>
            <a:ext cx="6113621" cy="943452"/>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Use the following pinout chart to connect the Nucleoboard to the BASYS3 board using jumper wires. All connections, including Ground connections, must be wired exactly as below.</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40781" y="742673"/>
            <a:ext cx="6703694" cy="1245850"/>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15924" y="1988523"/>
            <a:ext cx="4662907" cy="358852"/>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pPr algn="ctr"/>
              <a:t>4</a:t>
            </a:fld>
            <a:endParaRPr lang="en-US" dirty="0"/>
          </a:p>
        </p:txBody>
      </p:sp>
      <p:graphicFrame>
        <p:nvGraphicFramePr>
          <p:cNvPr id="2" name="Table 1">
            <a:extLst>
              <a:ext uri="{FF2B5EF4-FFF2-40B4-BE49-F238E27FC236}">
                <a16:creationId xmlns:a16="http://schemas.microsoft.com/office/drawing/2014/main" id="{703F65AC-600C-CCB5-4842-D746BEB6424B}"/>
              </a:ext>
            </a:extLst>
          </p:cNvPr>
          <p:cNvGraphicFramePr>
            <a:graphicFrameLocks noGrp="1"/>
          </p:cNvGraphicFramePr>
          <p:nvPr>
            <p:extLst>
              <p:ext uri="{D42A27DB-BD31-4B8C-83A1-F6EECF244321}">
                <p14:modId xmlns:p14="http://schemas.microsoft.com/office/powerpoint/2010/main" val="1929831333"/>
              </p:ext>
            </p:extLst>
          </p:nvPr>
        </p:nvGraphicFramePr>
        <p:xfrm>
          <a:off x="1579998" y="2898268"/>
          <a:ext cx="4289461" cy="3004022"/>
        </p:xfrm>
        <a:graphic>
          <a:graphicData uri="http://schemas.openxmlformats.org/drawingml/2006/table">
            <a:tbl>
              <a:tblPr>
                <a:tableStyleId>{5C22544A-7EE6-4342-B048-85BDC9FD1C3A}</a:tableStyleId>
              </a:tblPr>
              <a:tblGrid>
                <a:gridCol w="1649793">
                  <a:extLst>
                    <a:ext uri="{9D8B030D-6E8A-4147-A177-3AD203B41FA5}">
                      <a16:colId xmlns:a16="http://schemas.microsoft.com/office/drawing/2014/main" val="253744156"/>
                    </a:ext>
                  </a:extLst>
                </a:gridCol>
                <a:gridCol w="1649793">
                  <a:extLst>
                    <a:ext uri="{9D8B030D-6E8A-4147-A177-3AD203B41FA5}">
                      <a16:colId xmlns:a16="http://schemas.microsoft.com/office/drawing/2014/main" val="989292941"/>
                    </a:ext>
                  </a:extLst>
                </a:gridCol>
                <a:gridCol w="989875">
                  <a:extLst>
                    <a:ext uri="{9D8B030D-6E8A-4147-A177-3AD203B41FA5}">
                      <a16:colId xmlns:a16="http://schemas.microsoft.com/office/drawing/2014/main" val="3269771764"/>
                    </a:ext>
                  </a:extLst>
                </a:gridCol>
              </a:tblGrid>
              <a:tr h="214573">
                <a:tc>
                  <a:txBody>
                    <a:bodyPr/>
                    <a:lstStyle/>
                    <a:p>
                      <a:pPr algn="ctr" fontAlgn="ctr"/>
                      <a:r>
                        <a:rPr lang="en-US" sz="1100" u="none" strike="noStrike">
                          <a:effectLst/>
                        </a:rPr>
                        <a:t>Nucleoboard</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BASYS3</a:t>
                      </a:r>
                      <a:endParaRPr lang="en-US"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10814629"/>
                  </a:ext>
                </a:extLst>
              </a:tr>
              <a:tr h="214573">
                <a:tc>
                  <a:txBody>
                    <a:bodyPr/>
                    <a:lstStyle/>
                    <a:p>
                      <a:pPr algn="ctr" fontAlgn="ctr"/>
                      <a:r>
                        <a:rPr lang="en-US" sz="1100" u="none" strike="noStrike">
                          <a:effectLst/>
                        </a:rPr>
                        <a:t>Pin #</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Signal Name</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Pin #</a:t>
                      </a:r>
                      <a:endParaRPr lang="en-US"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22779222"/>
                  </a:ext>
                </a:extLst>
              </a:tr>
              <a:tr h="214573">
                <a:tc>
                  <a:txBody>
                    <a:bodyPr/>
                    <a:lstStyle/>
                    <a:p>
                      <a:pPr algn="ctr" fontAlgn="ctr"/>
                      <a:r>
                        <a:rPr lang="en-US" sz="1100" u="none" strike="noStrike">
                          <a:effectLst/>
                        </a:rPr>
                        <a:t>PC0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Data Bit 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JB.1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14494880"/>
                  </a:ext>
                </a:extLst>
              </a:tr>
              <a:tr h="214573">
                <a:tc>
                  <a:txBody>
                    <a:bodyPr/>
                    <a:lstStyle/>
                    <a:p>
                      <a:pPr algn="ctr" fontAlgn="ctr"/>
                      <a:r>
                        <a:rPr lang="en-US" sz="1100" u="none" strike="noStrike">
                          <a:effectLst/>
                        </a:rPr>
                        <a:t>PC1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Data Bit 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JB.2</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45267681"/>
                  </a:ext>
                </a:extLst>
              </a:tr>
              <a:tr h="214573">
                <a:tc>
                  <a:txBody>
                    <a:bodyPr/>
                    <a:lstStyle/>
                    <a:p>
                      <a:pPr algn="ctr" fontAlgn="ctr"/>
                      <a:r>
                        <a:rPr lang="en-US" sz="1100" u="none" strike="noStrike">
                          <a:effectLst/>
                        </a:rPr>
                        <a:t>PC2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Data Bit 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JB.3</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24505170"/>
                  </a:ext>
                </a:extLst>
              </a:tr>
              <a:tr h="214573">
                <a:tc>
                  <a:txBody>
                    <a:bodyPr/>
                    <a:lstStyle/>
                    <a:p>
                      <a:pPr algn="ctr" fontAlgn="ctr"/>
                      <a:r>
                        <a:rPr lang="en-US" sz="1100" u="none" strike="noStrike">
                          <a:effectLst/>
                        </a:rPr>
                        <a:t>PC3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Data Bit 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JB.4</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93491725"/>
                  </a:ext>
                </a:extLst>
              </a:tr>
              <a:tr h="214573">
                <a:tc>
                  <a:txBody>
                    <a:bodyPr/>
                    <a:lstStyle/>
                    <a:p>
                      <a:pPr algn="ctr" fontAlgn="ctr"/>
                      <a:r>
                        <a:rPr lang="en-US" sz="1100" u="none" strike="noStrike">
                          <a:effectLst/>
                        </a:rPr>
                        <a:t>PC4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Data Bit 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JB.7</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24023831"/>
                  </a:ext>
                </a:extLst>
              </a:tr>
              <a:tr h="214573">
                <a:tc>
                  <a:txBody>
                    <a:bodyPr/>
                    <a:lstStyle/>
                    <a:p>
                      <a:pPr algn="ctr" fontAlgn="ctr"/>
                      <a:r>
                        <a:rPr lang="en-US" sz="1100" u="none" strike="noStrike">
                          <a:effectLst/>
                        </a:rPr>
                        <a:t>PC5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Data Bit 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JB.8</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88624393"/>
                  </a:ext>
                </a:extLst>
              </a:tr>
              <a:tr h="214573">
                <a:tc>
                  <a:txBody>
                    <a:bodyPr/>
                    <a:lstStyle/>
                    <a:p>
                      <a:pPr algn="ctr" fontAlgn="ctr"/>
                      <a:r>
                        <a:rPr lang="en-US" sz="1100" u="none" strike="noStrike">
                          <a:effectLst/>
                        </a:rPr>
                        <a:t>PC6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Data Bit 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JB.9</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48343104"/>
                  </a:ext>
                </a:extLst>
              </a:tr>
              <a:tr h="214573">
                <a:tc>
                  <a:txBody>
                    <a:bodyPr/>
                    <a:lstStyle/>
                    <a:p>
                      <a:pPr algn="ctr" fontAlgn="ctr"/>
                      <a:r>
                        <a:rPr lang="en-US" sz="1100" u="none" strike="noStrike">
                          <a:effectLst/>
                        </a:rPr>
                        <a:t>PC7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Data Bit 7</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JB.10</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89642122"/>
                  </a:ext>
                </a:extLst>
              </a:tr>
              <a:tr h="214573">
                <a:tc>
                  <a:txBody>
                    <a:bodyPr/>
                    <a:lstStyle/>
                    <a:p>
                      <a:pPr algn="ctr" fontAlgn="ctr"/>
                      <a:r>
                        <a:rPr lang="en-US" sz="1100" u="none" strike="noStrike">
                          <a:effectLst/>
                        </a:rPr>
                        <a:t>PC8</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CS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JC.1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64091496"/>
                  </a:ext>
                </a:extLst>
              </a:tr>
              <a:tr h="214573">
                <a:tc>
                  <a:txBody>
                    <a:bodyPr/>
                    <a:lstStyle/>
                    <a:p>
                      <a:pPr algn="ctr" fontAlgn="ctr"/>
                      <a:r>
                        <a:rPr lang="en-US" sz="1100" u="none" strike="noStrike">
                          <a:effectLst/>
                        </a:rPr>
                        <a:t>PC9</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ENA</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JC.2</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7180227"/>
                  </a:ext>
                </a:extLst>
              </a:tr>
              <a:tr h="214573">
                <a:tc>
                  <a:txBody>
                    <a:bodyPr/>
                    <a:lstStyle/>
                    <a:p>
                      <a:pPr algn="ctr" fontAlgn="ctr"/>
                      <a:r>
                        <a:rPr lang="en-US" sz="1100" u="none" strike="noStrike">
                          <a:effectLst/>
                        </a:rPr>
                        <a:t>GND</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Ground</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JB.11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06109440"/>
                  </a:ext>
                </a:extLst>
              </a:tr>
              <a:tr h="214573">
                <a:tc>
                  <a:txBody>
                    <a:bodyPr/>
                    <a:lstStyle/>
                    <a:p>
                      <a:pPr algn="ctr" fontAlgn="ctr"/>
                      <a:r>
                        <a:rPr lang="en-US" sz="1100" u="none" strike="noStrike">
                          <a:effectLst/>
                        </a:rPr>
                        <a:t>GND</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Ground</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JC.11</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33231875"/>
                  </a:ext>
                </a:extLst>
              </a:tr>
            </a:tbl>
          </a:graphicData>
        </a:graphic>
      </p:graphicFrame>
    </p:spTree>
    <p:extLst>
      <p:ext uri="{BB962C8B-B14F-4D97-AF65-F5344CB8AC3E}">
        <p14:creationId xmlns:p14="http://schemas.microsoft.com/office/powerpoint/2010/main" val="3519366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a:hlinkClick r:id="rId2"/>
            <a:extLst>
              <a:ext uri="{FF2B5EF4-FFF2-40B4-BE49-F238E27FC236}">
                <a16:creationId xmlns:a16="http://schemas.microsoft.com/office/drawing/2014/main" id="{CF79F804-675B-4949-AC7E-A3CFD270D1E4}"/>
              </a:ext>
            </a:extLst>
          </p:cNvPr>
          <p:cNvSpPr txBox="1">
            <a:spLocks noChangeArrowheads="1"/>
          </p:cNvSpPr>
          <p:nvPr/>
        </p:nvSpPr>
        <p:spPr bwMode="auto">
          <a:xfrm>
            <a:off x="829389" y="897705"/>
            <a:ext cx="6113621" cy="5206533"/>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Use the “OTTER_STM32_Programmer_BBD.pdf” file to modify the Multi-cycle OTTER. Sample code for both the Wrapper and the OTTERMCU are provided to show how to integrate the STM32_programmer module into the OTTER. The STM32_programmer module can be thought of as a wrapper for the memory module. In normal mode, it just passed signals through to the memory as though it weren’t there. In programmer mode, it takes control of all signals going to memory.</a:t>
            </a:r>
          </a:p>
          <a:p>
            <a:pPr marR="0" lvl="0">
              <a:lnSpc>
                <a:spcPct val="150000"/>
              </a:lnSpc>
              <a:spcBef>
                <a:spcPts val="0"/>
              </a:spcBef>
              <a:spcAft>
                <a:spcPts val="800"/>
              </a:spcAft>
            </a:pPr>
            <a:endParaRPr lang="en-US" sz="1200" dirty="0">
              <a:solidFill>
                <a:srgbClr val="000000"/>
              </a:solidFill>
              <a:latin typeface="Helvetica" panose="020B06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Refer to the “Basys3_constraints.xdc” file to see how to connect the pmod ports to the OTTER. Pulldown resistors must be utilized on all ports that act as inputs.</a:t>
            </a:r>
          </a:p>
          <a:p>
            <a:pPr marR="0" lvl="0">
              <a:lnSpc>
                <a:spcPct val="150000"/>
              </a:lnSpc>
              <a:spcBef>
                <a:spcPts val="0"/>
              </a:spcBef>
              <a:spcAft>
                <a:spcPts val="800"/>
              </a:spcAft>
            </a:pPr>
            <a:endParaRPr lang="en-US" sz="1200" dirty="0">
              <a:solidFill>
                <a:srgbClr val="000000"/>
              </a:solidFill>
              <a:latin typeface="Helvetica" panose="020B06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In the “otter_memory.mem” file in Vivado, fill each line with “00000013” (assembly code for “nop” instructions). Create several thousand lines of this (file provided on github). This step may not be necessary, however the programmer has not been tested without doing this.</a:t>
            </a:r>
          </a:p>
          <a:p>
            <a:pPr marR="0" lvl="0">
              <a:lnSpc>
                <a:spcPct val="150000"/>
              </a:lnSpc>
              <a:spcBef>
                <a:spcPts val="0"/>
              </a:spcBef>
              <a:spcAft>
                <a:spcPts val="800"/>
              </a:spcAft>
            </a:pPr>
            <a:endParaRPr lang="en-US" sz="1200" dirty="0">
              <a:solidFill>
                <a:srgbClr val="000000"/>
              </a:solidFill>
              <a:latin typeface="Helvetica" panose="020B06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Synthesize the design and load the new bitstream onto the BASYS3.</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40781" y="742672"/>
            <a:ext cx="6703694" cy="5472777"/>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15924" y="1988523"/>
            <a:ext cx="4662907" cy="358852"/>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pPr algn="ctr"/>
              <a:t>5</a:t>
            </a:fld>
            <a:endParaRPr lang="en-US" dirty="0"/>
          </a:p>
        </p:txBody>
      </p:sp>
    </p:spTree>
    <p:extLst>
      <p:ext uri="{BB962C8B-B14F-4D97-AF65-F5344CB8AC3E}">
        <p14:creationId xmlns:p14="http://schemas.microsoft.com/office/powerpoint/2010/main" val="909568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BA663FD-994C-4583-8EDA-F53EC0FED056}"/>
              </a:ext>
            </a:extLst>
          </p:cNvPr>
          <p:cNvSpPr/>
          <p:nvPr/>
        </p:nvSpPr>
        <p:spPr>
          <a:xfrm>
            <a:off x="534351" y="668654"/>
            <a:ext cx="6703695" cy="8402815"/>
          </a:xfrm>
          <a:prstGeom prst="roundRect">
            <a:avLst>
              <a:gd name="adj" fmla="val 162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Text Box 2">
            <a:hlinkClick r:id="rId2"/>
            <a:extLst>
              <a:ext uri="{FF2B5EF4-FFF2-40B4-BE49-F238E27FC236}">
                <a16:creationId xmlns:a16="http://schemas.microsoft.com/office/drawing/2014/main" id="{CF79F804-675B-4949-AC7E-A3CFD270D1E4}"/>
              </a:ext>
            </a:extLst>
          </p:cNvPr>
          <p:cNvSpPr txBox="1">
            <a:spLocks noChangeArrowheads="1"/>
          </p:cNvSpPr>
          <p:nvPr/>
        </p:nvSpPr>
        <p:spPr bwMode="auto">
          <a:xfrm>
            <a:off x="822960" y="6535882"/>
            <a:ext cx="6113621" cy="2404918"/>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Start up the OTTER developer virtual machine. Copy the “otter_memory.c” file from github into the “otter-tools/build” directory.</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4352" y="6380849"/>
            <a:ext cx="6703694" cy="2690621"/>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09495" y="7626699"/>
            <a:ext cx="4662907" cy="625619"/>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pPr algn="ctr"/>
              <a:t>6</a:t>
            </a:fld>
            <a:endParaRPr lang="en-US" dirty="0"/>
          </a:p>
        </p:txBody>
      </p:sp>
      <p:pic>
        <p:nvPicPr>
          <p:cNvPr id="3" name="Picture 2">
            <a:extLst>
              <a:ext uri="{FF2B5EF4-FFF2-40B4-BE49-F238E27FC236}">
                <a16:creationId xmlns:a16="http://schemas.microsoft.com/office/drawing/2014/main" id="{3C25FD8D-B642-876A-61A0-EA1FE18656D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3850" y="1117600"/>
            <a:ext cx="6564695" cy="4069870"/>
          </a:xfrm>
          <a:prstGeom prst="rect">
            <a:avLst/>
          </a:prstGeom>
        </p:spPr>
      </p:pic>
      <p:sp>
        <p:nvSpPr>
          <p:cNvPr id="6" name="Oval 5">
            <a:extLst>
              <a:ext uri="{FF2B5EF4-FFF2-40B4-BE49-F238E27FC236}">
                <a16:creationId xmlns:a16="http://schemas.microsoft.com/office/drawing/2014/main" id="{CF9E222F-D94E-8668-FE88-71063716D49B}"/>
              </a:ext>
            </a:extLst>
          </p:cNvPr>
          <p:cNvSpPr/>
          <p:nvPr/>
        </p:nvSpPr>
        <p:spPr>
          <a:xfrm>
            <a:off x="4769708" y="1371600"/>
            <a:ext cx="790833" cy="75376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5751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BA663FD-994C-4583-8EDA-F53EC0FED056}"/>
              </a:ext>
            </a:extLst>
          </p:cNvPr>
          <p:cNvSpPr/>
          <p:nvPr/>
        </p:nvSpPr>
        <p:spPr>
          <a:xfrm>
            <a:off x="534351" y="668654"/>
            <a:ext cx="6703695" cy="8402815"/>
          </a:xfrm>
          <a:prstGeom prst="roundRect">
            <a:avLst>
              <a:gd name="adj" fmla="val 162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Text Box 2">
            <a:hlinkClick r:id="rId2"/>
            <a:extLst>
              <a:ext uri="{FF2B5EF4-FFF2-40B4-BE49-F238E27FC236}">
                <a16:creationId xmlns:a16="http://schemas.microsoft.com/office/drawing/2014/main" id="{CF79F804-675B-4949-AC7E-A3CFD270D1E4}"/>
              </a:ext>
            </a:extLst>
          </p:cNvPr>
          <p:cNvSpPr txBox="1">
            <a:spLocks noChangeArrowheads="1"/>
          </p:cNvSpPr>
          <p:nvPr/>
        </p:nvSpPr>
        <p:spPr bwMode="auto">
          <a:xfrm>
            <a:off x="822960" y="6535882"/>
            <a:ext cx="6113621" cy="2404918"/>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Open a terminal window and navigate to the “otter-tools/build” directory. Use gcc to compile the “otter_memory.c” program. Give it the name “otter_memory.o” (not necessary, but recommended to keep things organized).</a:t>
            </a:r>
          </a:p>
          <a:p>
            <a:pPr marR="0" lvl="0">
              <a:lnSpc>
                <a:spcPct val="150000"/>
              </a:lnSpc>
              <a:spcBef>
                <a:spcPts val="0"/>
              </a:spcBef>
              <a:spcAft>
                <a:spcPts val="800"/>
              </a:spcAft>
            </a:pPr>
            <a:endParaRPr lang="en-US" sz="1200" dirty="0">
              <a:solidFill>
                <a:srgbClr val="000000"/>
              </a:solidFill>
              <a:latin typeface="Helvetica" panose="020B06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Everything is now set up and ready to begin programming the OTTER!</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4352" y="6380849"/>
            <a:ext cx="6703694" cy="2690621"/>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09495" y="7626699"/>
            <a:ext cx="4662907" cy="625619"/>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pPr algn="ctr"/>
              <a:t>7</a:t>
            </a:fld>
            <a:endParaRPr lang="en-US" dirty="0"/>
          </a:p>
        </p:txBody>
      </p:sp>
      <p:pic>
        <p:nvPicPr>
          <p:cNvPr id="7" name="Picture 6">
            <a:extLst>
              <a:ext uri="{FF2B5EF4-FFF2-40B4-BE49-F238E27FC236}">
                <a16:creationId xmlns:a16="http://schemas.microsoft.com/office/drawing/2014/main" id="{E0022A4C-97CD-7442-3323-E540F760C592}"/>
              </a:ext>
            </a:extLst>
          </p:cNvPr>
          <p:cNvPicPr>
            <a:picLocks noChangeAspect="1"/>
          </p:cNvPicPr>
          <p:nvPr/>
        </p:nvPicPr>
        <p:blipFill>
          <a:blip r:embed="rId3"/>
          <a:stretch>
            <a:fillRect/>
          </a:stretch>
        </p:blipFill>
        <p:spPr>
          <a:xfrm>
            <a:off x="724403" y="1071358"/>
            <a:ext cx="6323593" cy="4464469"/>
          </a:xfrm>
          <a:prstGeom prst="rect">
            <a:avLst/>
          </a:prstGeom>
        </p:spPr>
      </p:pic>
    </p:spTree>
    <p:extLst>
      <p:ext uri="{BB962C8B-B14F-4D97-AF65-F5344CB8AC3E}">
        <p14:creationId xmlns:p14="http://schemas.microsoft.com/office/powerpoint/2010/main" val="1268280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BA663FD-994C-4583-8EDA-F53EC0FED056}"/>
              </a:ext>
            </a:extLst>
          </p:cNvPr>
          <p:cNvSpPr/>
          <p:nvPr/>
        </p:nvSpPr>
        <p:spPr>
          <a:xfrm>
            <a:off x="534351" y="668654"/>
            <a:ext cx="6703695" cy="8402815"/>
          </a:xfrm>
          <a:prstGeom prst="roundRect">
            <a:avLst>
              <a:gd name="adj" fmla="val 162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Text Box 2">
            <a:hlinkClick r:id="rId2"/>
            <a:extLst>
              <a:ext uri="{FF2B5EF4-FFF2-40B4-BE49-F238E27FC236}">
                <a16:creationId xmlns:a16="http://schemas.microsoft.com/office/drawing/2014/main" id="{CF79F804-675B-4949-AC7E-A3CFD270D1E4}"/>
              </a:ext>
            </a:extLst>
          </p:cNvPr>
          <p:cNvSpPr txBox="1">
            <a:spLocks noChangeArrowheads="1"/>
          </p:cNvSpPr>
          <p:nvPr/>
        </p:nvSpPr>
        <p:spPr bwMode="auto">
          <a:xfrm>
            <a:off x="822960" y="6535882"/>
            <a:ext cx="6113621" cy="2404918"/>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b="1" dirty="0">
                <a:solidFill>
                  <a:srgbClr val="000000"/>
                </a:solidFill>
                <a:latin typeface="Helvetica" panose="020B0604020202020204" pitchFamily="34" charset="0"/>
                <a:ea typeface="ヒラギノ角ゴ Pro W3"/>
                <a:cs typeface="Times New Roman" panose="02020603050405020304" pitchFamily="18" charset="0"/>
              </a:rPr>
              <a:t>DEMO</a:t>
            </a:r>
            <a:endParaRPr lang="en-US" sz="1200" dirty="0">
              <a:solidFill>
                <a:srgbClr val="000000"/>
              </a:solidFill>
              <a:latin typeface="Helvetica" panose="020B06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Edit your code.</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4352" y="6380849"/>
            <a:ext cx="6703694" cy="2690621"/>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09495" y="7626699"/>
            <a:ext cx="4662907" cy="625619"/>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pPr algn="ctr"/>
              <a:t>8</a:t>
            </a:fld>
            <a:endParaRPr lang="en-US" dirty="0"/>
          </a:p>
        </p:txBody>
      </p:sp>
      <p:pic>
        <p:nvPicPr>
          <p:cNvPr id="3" name="Picture 2">
            <a:extLst>
              <a:ext uri="{FF2B5EF4-FFF2-40B4-BE49-F238E27FC236}">
                <a16:creationId xmlns:a16="http://schemas.microsoft.com/office/drawing/2014/main" id="{DA785EDC-B859-61B4-C3CA-1A5270BE7E2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5229" y="1385415"/>
            <a:ext cx="6381937" cy="4083865"/>
          </a:xfrm>
          <a:prstGeom prst="rect">
            <a:avLst/>
          </a:prstGeom>
        </p:spPr>
      </p:pic>
    </p:spTree>
    <p:extLst>
      <p:ext uri="{BB962C8B-B14F-4D97-AF65-F5344CB8AC3E}">
        <p14:creationId xmlns:p14="http://schemas.microsoft.com/office/powerpoint/2010/main" val="2144343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BA663FD-994C-4583-8EDA-F53EC0FED056}"/>
              </a:ext>
            </a:extLst>
          </p:cNvPr>
          <p:cNvSpPr/>
          <p:nvPr/>
        </p:nvSpPr>
        <p:spPr>
          <a:xfrm>
            <a:off x="534351" y="668654"/>
            <a:ext cx="6703695" cy="8402815"/>
          </a:xfrm>
          <a:prstGeom prst="roundRect">
            <a:avLst>
              <a:gd name="adj" fmla="val 162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Text Box 2">
            <a:hlinkClick r:id="rId2"/>
            <a:extLst>
              <a:ext uri="{FF2B5EF4-FFF2-40B4-BE49-F238E27FC236}">
                <a16:creationId xmlns:a16="http://schemas.microsoft.com/office/drawing/2014/main" id="{CF79F804-675B-4949-AC7E-A3CFD270D1E4}"/>
              </a:ext>
            </a:extLst>
          </p:cNvPr>
          <p:cNvSpPr txBox="1">
            <a:spLocks noChangeArrowheads="1"/>
          </p:cNvSpPr>
          <p:nvPr/>
        </p:nvSpPr>
        <p:spPr bwMode="auto">
          <a:xfrm>
            <a:off x="822960" y="6535882"/>
            <a:ext cx="6113621" cy="2404918"/>
          </a:xfrm>
          <a:prstGeom prst="rect">
            <a:avLst/>
          </a:prstGeom>
          <a:noFill/>
          <a:ln w="9525">
            <a:noFill/>
            <a:miter lim="800000"/>
            <a:headEnd/>
            <a:tailEnd/>
          </a:ln>
        </p:spPr>
        <p:txBody>
          <a:bodyPr rot="0" vert="horz" wrap="square" lIns="91440" tIns="45720" rIns="91440" bIns="45720" anchor="t" anchorCtr="0">
            <a:noAutofit/>
          </a:bodyPr>
          <a:lstStyle/>
          <a:p>
            <a:pPr marR="0" lvl="0">
              <a:lnSpc>
                <a:spcPct val="150000"/>
              </a:lnSpc>
              <a:spcBef>
                <a:spcPts val="0"/>
              </a:spcBef>
              <a:spcAft>
                <a:spcPts val="800"/>
              </a:spcAft>
            </a:pPr>
            <a:r>
              <a:rPr lang="en-US" sz="1200" b="1" dirty="0">
                <a:solidFill>
                  <a:srgbClr val="000000"/>
                </a:solidFill>
                <a:latin typeface="Helvetica" panose="020B0604020202020204" pitchFamily="34" charset="0"/>
                <a:ea typeface="ヒラギノ角ゴ Pro W3"/>
                <a:cs typeface="Times New Roman" panose="02020603050405020304" pitchFamily="18" charset="0"/>
              </a:rPr>
              <a:t>DEMO</a:t>
            </a:r>
            <a:endParaRPr lang="en-US" sz="1200" dirty="0">
              <a:solidFill>
                <a:srgbClr val="000000"/>
              </a:solidFill>
              <a:latin typeface="Helvetica" panose="020B0604020202020204" pitchFamily="34" charset="0"/>
              <a:ea typeface="ヒラギノ角ゴ Pro W3"/>
              <a:cs typeface="Times New Roman" panose="02020603050405020304" pitchFamily="18" charset="0"/>
            </a:endParaRPr>
          </a:p>
          <a:p>
            <a:pPr marR="0" lvl="0">
              <a:lnSpc>
                <a:spcPct val="150000"/>
              </a:lnSpc>
              <a:spcBef>
                <a:spcPts val="0"/>
              </a:spcBef>
              <a:spcAft>
                <a:spcPts val="800"/>
              </a:spcAft>
            </a:pPr>
            <a:r>
              <a:rPr lang="en-US" sz="1200" dirty="0">
                <a:solidFill>
                  <a:srgbClr val="000000"/>
                </a:solidFill>
                <a:latin typeface="Helvetica" panose="020B0604020202020204" pitchFamily="34" charset="0"/>
                <a:ea typeface="ヒラギノ角ゴ Pro W3"/>
                <a:cs typeface="Times New Roman" panose="02020603050405020304" pitchFamily="18" charset="0"/>
              </a:rPr>
              <a:t>Run “make” to assemble your code.</a:t>
            </a:r>
          </a:p>
        </p:txBody>
      </p:sp>
      <p:sp>
        <p:nvSpPr>
          <p:cNvPr id="5" name="Rectangle: Rounded Corners 4">
            <a:extLst>
              <a:ext uri="{FF2B5EF4-FFF2-40B4-BE49-F238E27FC236}">
                <a16:creationId xmlns:a16="http://schemas.microsoft.com/office/drawing/2014/main" id="{00BA7798-31AA-4060-B78D-D1A44F15566B}"/>
              </a:ext>
            </a:extLst>
          </p:cNvPr>
          <p:cNvSpPr/>
          <p:nvPr/>
        </p:nvSpPr>
        <p:spPr>
          <a:xfrm>
            <a:off x="534352" y="6380849"/>
            <a:ext cx="6703694" cy="2690621"/>
          </a:xfrm>
          <a:prstGeom prst="roundRect">
            <a:avLst>
              <a:gd name="adj" fmla="val 2753"/>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Subtitle 2">
            <a:extLst>
              <a:ext uri="{FF2B5EF4-FFF2-40B4-BE49-F238E27FC236}">
                <a16:creationId xmlns:a16="http://schemas.microsoft.com/office/drawing/2014/main" id="{45DB89B5-CD58-4328-A7EE-B02CA231D580}"/>
              </a:ext>
            </a:extLst>
          </p:cNvPr>
          <p:cNvSpPr txBox="1">
            <a:spLocks/>
          </p:cNvSpPr>
          <p:nvPr/>
        </p:nvSpPr>
        <p:spPr>
          <a:xfrm>
            <a:off x="1709495" y="7626699"/>
            <a:ext cx="4662907" cy="625619"/>
          </a:xfrm>
          <a:prstGeom prst="rect">
            <a:avLst/>
          </a:prstGeom>
        </p:spPr>
        <p:txBody>
          <a:bodyPr vert="horz" lIns="91440" tIns="45720" rIns="91440" bIns="45720" numCol="1"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endParaRPr lang="en-US" sz="1100" dirty="0">
              <a:latin typeface="Arial Nova Light" panose="020B0304020202020204" pitchFamily="34" charset="0"/>
            </a:endParaRPr>
          </a:p>
        </p:txBody>
      </p:sp>
      <p:sp>
        <p:nvSpPr>
          <p:cNvPr id="12" name="Slide Number Placeholder 4">
            <a:extLst>
              <a:ext uri="{FF2B5EF4-FFF2-40B4-BE49-F238E27FC236}">
                <a16:creationId xmlns:a16="http://schemas.microsoft.com/office/drawing/2014/main" id="{13CE8A11-4B45-4AE4-8FAB-7689F1EE4C30}"/>
              </a:ext>
            </a:extLst>
          </p:cNvPr>
          <p:cNvSpPr>
            <a:spLocks noGrp="1"/>
          </p:cNvSpPr>
          <p:nvPr>
            <p:ph type="sldNum" sz="quarter" idx="12"/>
          </p:nvPr>
        </p:nvSpPr>
        <p:spPr>
          <a:xfrm>
            <a:off x="6839901" y="9533238"/>
            <a:ext cx="932497" cy="535517"/>
          </a:xfrm>
        </p:spPr>
        <p:txBody>
          <a:bodyPr/>
          <a:lstStyle/>
          <a:p>
            <a:pPr algn="ctr"/>
            <a:fld id="{0305EEF9-D4A2-4C7E-9CB9-80E7F15B3F81}" type="slidenum">
              <a:rPr lang="en-US" smtClean="0"/>
              <a:pPr algn="ctr"/>
              <a:t>9</a:t>
            </a:fld>
            <a:endParaRPr lang="en-US" dirty="0"/>
          </a:p>
        </p:txBody>
      </p:sp>
      <p:pic>
        <p:nvPicPr>
          <p:cNvPr id="6" name="Picture 5">
            <a:extLst>
              <a:ext uri="{FF2B5EF4-FFF2-40B4-BE49-F238E27FC236}">
                <a16:creationId xmlns:a16="http://schemas.microsoft.com/office/drawing/2014/main" id="{4A3AD92B-96ED-8C11-8C04-6D4F30B16D6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6211" y="1366290"/>
            <a:ext cx="6519973" cy="4251936"/>
          </a:xfrm>
          <a:prstGeom prst="rect">
            <a:avLst/>
          </a:prstGeom>
        </p:spPr>
      </p:pic>
    </p:spTree>
    <p:extLst>
      <p:ext uri="{BB962C8B-B14F-4D97-AF65-F5344CB8AC3E}">
        <p14:creationId xmlns:p14="http://schemas.microsoft.com/office/powerpoint/2010/main" val="20900035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683</TotalTime>
  <Words>1848</Words>
  <Application>Microsoft Office PowerPoint</Application>
  <PresentationFormat>Custom</PresentationFormat>
  <Paragraphs>124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Nova Light</vt:lpstr>
      <vt:lpstr>Calibri</vt:lpstr>
      <vt:lpstr>Calibri Light</vt:lpstr>
      <vt:lpstr>Helvetica</vt:lpstr>
      <vt:lpstr>Office Theme</vt:lpstr>
      <vt:lpstr>STM32 Programmer for the Multi-cycle OTTER  Use this guide to set up and use the STM32 programmer.  Source files found here:  https://github.com/geoneill12/OTTER_Multicycle_STM32_Programmer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 Reynolds</dc:creator>
  <cp:lastModifiedBy>Garrett O'Neill</cp:lastModifiedBy>
  <cp:revision>64</cp:revision>
  <dcterms:created xsi:type="dcterms:W3CDTF">2021-08-16T18:07:48Z</dcterms:created>
  <dcterms:modified xsi:type="dcterms:W3CDTF">2022-06-11T04:08:39Z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08/19/21</vt:lpwstr>
  </property>
  <property fmtid="{D5CDD505-2E9C-101B-9397-08002B2CF9AE}" pid="3" name="Project Number">
    <vt:lpwstr>
    </vt:lpwstr>
  </property>
  <property fmtid="{D5CDD505-2E9C-101B-9397-08002B2CF9AE}" pid="4" name="Document Number">
    <vt:lpwstr>107107</vt:lpwstr>
  </property>
</Properties>
</file>