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83" r:id="rId6"/>
    <p:sldId id="262" r:id="rId7"/>
    <p:sldId id="285" r:id="rId8"/>
    <p:sldId id="284" r:id="rId9"/>
    <p:sldId id="275" r:id="rId10"/>
    <p:sldId id="287" r:id="rId11"/>
    <p:sldId id="278" r:id="rId12"/>
  </p:sldIdLst>
  <p:sldSz cx="12192000" cy="68580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Y견고딕" panose="02030600000101010101" pitchFamily="18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바른고딕 Light" panose="020B0603020101020101" pitchFamily="50" charset="-127"/>
      <p:regular r:id="rId25"/>
    </p:embeddedFont>
    <p:embeddedFont>
      <p:font typeface="나눔바른고딕 UltraLight" panose="00000300000000000000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824" userDrawn="1">
          <p15:clr>
            <a:srgbClr val="A4A3A4"/>
          </p15:clr>
        </p15:guide>
        <p15:guide id="3" pos="6856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pos="7129" userDrawn="1">
          <p15:clr>
            <a:srgbClr val="A4A3A4"/>
          </p15:clr>
        </p15:guide>
        <p15:guide id="6" pos="5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8e9b03e646887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EDEDE"/>
    <a:srgbClr val="BF2345"/>
    <a:srgbClr val="B2B2B2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82" autoAdjust="0"/>
  </p:normalViewPr>
  <p:slideViewPr>
    <p:cSldViewPr snapToGrid="0">
      <p:cViewPr varScale="1">
        <p:scale>
          <a:sx n="100" d="100"/>
          <a:sy n="100" d="100"/>
        </p:scale>
        <p:origin x="114" y="84"/>
      </p:cViewPr>
      <p:guideLst>
        <p:guide orient="horz" pos="572"/>
        <p:guide pos="824"/>
        <p:guide pos="6856"/>
        <p:guide orient="horz" pos="3748"/>
        <p:guide pos="7129"/>
        <p:guide pos="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AFF6-C011-4069-97CC-E9B006E3211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E4AE-4034-4F60-89B7-A60190D4C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5E4AE-4034-4F60-89B7-A60190D4C7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4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요즘 같은 </a:t>
            </a:r>
            <a:r>
              <a:rPr lang="ko-KR" altLang="en-US" dirty="0" err="1">
                <a:latin typeface="+mn-lt"/>
              </a:rPr>
              <a:t>언택트</a:t>
            </a:r>
            <a:r>
              <a:rPr lang="ko-KR" altLang="en-US" dirty="0">
                <a:latin typeface="+mn-lt"/>
              </a:rPr>
              <a:t> 시대에 음식이든 </a:t>
            </a:r>
            <a:r>
              <a:rPr lang="ko-KR" altLang="en-US" dirty="0" err="1">
                <a:latin typeface="+mn-lt"/>
              </a:rPr>
              <a:t>음료든</a:t>
            </a:r>
            <a:r>
              <a:rPr lang="ko-KR" altLang="en-US" dirty="0">
                <a:latin typeface="+mn-lt"/>
              </a:rPr>
              <a:t> 배달 플랫폼을 자주 사용합니다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같은 </a:t>
            </a:r>
            <a:r>
              <a:rPr lang="ko-KR" altLang="en-US" dirty="0" err="1">
                <a:latin typeface="+mn-lt"/>
              </a:rPr>
              <a:t>배달음식이어도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토핑이나</a:t>
            </a:r>
            <a:r>
              <a:rPr lang="ko-KR" altLang="en-US" dirty="0">
                <a:latin typeface="+mn-lt"/>
              </a:rPr>
              <a:t> 함께 시키는 메뉴를 다양하게 하여 새로운 메뉴를 만들어 먹는 경우가 많은데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이를 한번에 정리하여 볼 수 있는 사이트가 없다고 느꼈습니다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배달음식 뿐만 아니라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스타벅스든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서브웨이든</a:t>
            </a:r>
            <a:r>
              <a:rPr lang="ko-KR" altLang="en-US" dirty="0">
                <a:latin typeface="+mn-lt"/>
              </a:rPr>
              <a:t> 내가 원하는 대로 음료나 음식을 만들어서 먹을 수 있는데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알바생들만 아는 스타벅스 비밀의 레시피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서브웨이</a:t>
            </a:r>
            <a:r>
              <a:rPr lang="ko-KR" altLang="en-US" dirty="0">
                <a:latin typeface="+mn-lt"/>
              </a:rPr>
              <a:t> 맛있는 조합 등 여러 가지가 있습니다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앱으로 주문할 때 하나의 음료 및 음식을 선택해도 추가 옵션 사항이 존재합니다</a:t>
            </a:r>
            <a:r>
              <a:rPr lang="en-US" altLang="ko-KR" dirty="0">
                <a:latin typeface="+mn-lt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5E4AE-4034-4F60-89B7-A60190D4C7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9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5E4AE-4034-4F60-89B7-A60190D4C7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1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5E4AE-4034-4F60-89B7-A60190D4C7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1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B47C-5459-4023-A59B-E6884826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D3187-0CD2-43FC-87C1-56F37894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993A5-F5B9-449A-85FF-0F36E7AD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B708D-7309-412E-A81D-C89AC348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F4036-2BD1-4F0B-ADB7-87BF35F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4FB20-7373-4567-81AC-BE2705DD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6BE20-2A16-4DF4-8315-5728F128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9DF43-A2F2-44DB-980E-AFA9D32D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0653-A752-49AD-ABC9-77679DC6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81C8C-1B44-487E-AA92-A427EBC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5F444-2EFB-435D-877F-3A4D47C4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BD3E7-D89C-47E7-9A97-6421A076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7A2A3-156B-4DFC-A922-B2E920FB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B28E-CF21-48F8-910B-461F6E8A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DEC3A-8369-4B68-BD1C-D5128B2F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4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151467" y="477013"/>
            <a:ext cx="9889067" cy="5052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493" cy="114452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98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4493" cy="452780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2057400" indent="-228600" algn="l" defTabSz="914400" fontAlgn="auto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defRPr/>
            </a:lvl1pPr>
          </a:lstStyle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198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796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998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998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605"/>
            <a:ext cx="2846493" cy="366522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defTabSz="1097280" eaLnBrk="0"/>
            <a:fld id="{B9320F77-B9A0-41C5-862A-B4B631284C64}" type="datetime1">
              <a:rPr lang="ko-KR" altLang="en-US" smtClean="0">
                <a:latin typeface="맑은 고딕" charset="0"/>
                <a:ea typeface="맑은 고딕" charset="0"/>
              </a:rPr>
              <a:pPr defTabSz="1097280" eaLnBrk="0"/>
              <a:t>2020-12-01</a:t>
            </a:fld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605"/>
            <a:ext cx="3862493" cy="366522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defTabSz="1097280" eaLnBrk="0"/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605"/>
            <a:ext cx="2846493" cy="366522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defTabSz="1097280" eaLnBrk="0"/>
            <a:fld id="{B9320F77-B9A0-41C5-862A-B4B631284C64}" type="slidenum">
              <a:rPr lang="en-US" altLang="ko-KR" smtClean="0">
                <a:latin typeface="맑은 고딕" charset="0"/>
                <a:ea typeface="맑은 고딕" charset="0"/>
              </a:rPr>
              <a:pPr defTabSz="1097280" eaLnBrk="0"/>
              <a:t>‹#›</a:t>
            </a:fld>
            <a:endParaRPr lang="en-US" altLang="ko-KR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62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1324-803A-49AB-B857-54CA7B10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1B358-96D2-4D50-9EE8-160C2746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26FD9-F6EB-4619-A992-2ED20D62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F3A9E-7BDA-499C-86EB-8F8BBA3F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F6CB4-0BB4-4DAA-8157-D8E04656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4187-EBD0-4904-820C-0821F94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9DEFD-E7A9-4B29-90EE-65EBA67E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02B0-84C8-404E-A3D2-AFE3FC9D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4A33C-431D-4EB4-AD28-E651D551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6B97-13E7-4F57-8459-BC91E776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240C-9E5E-4872-8CD8-7B5EA15D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651FE-3906-46E4-A536-724C7F99D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BEE80-D821-4B35-9B9A-3451393F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78DD0-AA76-4CF4-9636-7522CC2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358C9-698E-441C-ABB7-3215938B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DBEC0-16EA-44BA-9225-F159CD34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C61F-9384-48E2-83F7-4B4214D3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EB5F7-35F6-412A-84E3-E58AF81C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07D3B-4D89-48A7-90C2-E390D75C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B6C2-A92F-49D1-AF59-1A35BC2B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568FF6-6F44-4B05-AFE9-9765B8D54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FFE408-1382-487D-9CA0-F91E85AD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63555-7B11-463D-B051-0B8EB001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212EC-76E1-44D4-9212-A523BCDD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075D3-264B-42B6-9F90-974EB01A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AA93E9-DA93-4FBB-8CC0-F93D573A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71533-8C19-486C-9684-41652106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578E5-B8E9-4855-9E4B-7ABF192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C23F9-2532-45F0-A20C-28B94A15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6EB884-971E-4F50-B5D0-0B8D5FD4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1343C-E64C-4374-A711-795A0FA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27E-FB8A-486C-959C-D7AA1FB1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AF647-177D-4B7C-82BC-2E0849B5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9413F-7DE2-45B5-AD00-E65E4CB7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49D3D-8D4E-4847-8270-75210A94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EAE94-C4D8-4FE4-882E-4F33585C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5BC07-7E96-4371-8022-5ED950B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6330-37DC-437B-AE00-A54D03FE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F4D93-D14E-471D-AA96-77D1EBBCC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C2EAE-8FA4-4992-AB7E-49E03472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5986A-1444-49AF-AEFB-7C95900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C8A87-EBF1-4044-970A-EB8E7677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98A57-BCDA-4D89-BC6D-6F708A8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F972E0-368C-4DA4-9FAD-17ED5184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112D7-1D77-4D0A-B767-2F6AE223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BDF9-D8FF-4AC8-8BAD-7DEF183C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2CBA-6676-4E19-A6B0-4757327682F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BEE40-DBE1-46C6-9129-1394A9A0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B1C47-78BA-43D4-9000-94942EFF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86A9-CC25-4092-B94E-2FED3144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19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DB1E1-C20C-4D02-87C6-7D8A10C7BED5}"/>
              </a:ext>
            </a:extLst>
          </p:cNvPr>
          <p:cNvSpPr txBox="1"/>
          <p:nvPr/>
        </p:nvSpPr>
        <p:spPr>
          <a:xfrm>
            <a:off x="3789216" y="1559199"/>
            <a:ext cx="4613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P-</a:t>
            </a:r>
            <a:r>
              <a:rPr lang="ko-KR" altLang="en-US" sz="72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프로젝트 </a:t>
            </a:r>
            <a:r>
              <a:rPr lang="ko-KR" altLang="en-US" sz="66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설계발표</a:t>
            </a:r>
            <a:endParaRPr lang="ko-KR" altLang="en-US" sz="7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AD760-2E23-4475-926B-17DBFC051C53}"/>
              </a:ext>
            </a:extLst>
          </p:cNvPr>
          <p:cNvSpPr txBox="1"/>
          <p:nvPr/>
        </p:nvSpPr>
        <p:spPr>
          <a:xfrm>
            <a:off x="3789214" y="3659723"/>
            <a:ext cx="461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알바생들이 추천해 주는 메뉴 조합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1DCD98-1FAC-477C-AA1B-671A2EC3EBFE}"/>
              </a:ext>
            </a:extLst>
          </p:cNvPr>
          <p:cNvCxnSpPr>
            <a:cxnSpLocks/>
          </p:cNvCxnSpPr>
          <p:nvPr/>
        </p:nvCxnSpPr>
        <p:spPr>
          <a:xfrm>
            <a:off x="5216234" y="4194531"/>
            <a:ext cx="175952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268EA8-DD3D-4FD1-9F43-4A3F9AE0B595}"/>
              </a:ext>
            </a:extLst>
          </p:cNvPr>
          <p:cNvSpPr txBox="1"/>
          <p:nvPr/>
        </p:nvSpPr>
        <p:spPr>
          <a:xfrm>
            <a:off x="2396832" y="4559903"/>
            <a:ext cx="739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발표자 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김경중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DC1EB0-3ACC-4965-9B7E-FB86D2D99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2778" y="1397557"/>
            <a:ext cx="349828" cy="3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"/>
    </mc:Choice>
    <mc:Fallback xmlns="">
      <p:transition spd="slow" advTm="20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863F66AD-252C-42AA-B8E3-0DC168280044}"/>
              </a:ext>
            </a:extLst>
          </p:cNvPr>
          <p:cNvGrpSpPr/>
          <p:nvPr/>
        </p:nvGrpSpPr>
        <p:grpSpPr>
          <a:xfrm>
            <a:off x="5330954" y="176022"/>
            <a:ext cx="1781321" cy="510589"/>
            <a:chOff x="3934460" y="146685"/>
            <a:chExt cx="1484433" cy="425491"/>
          </a:xfrm>
        </p:grpSpPr>
        <p:sp>
          <p:nvSpPr>
            <p:cNvPr id="61" name="텍스트 상자 33">
              <a:extLst>
                <a:ext uri="{FF2B5EF4-FFF2-40B4-BE49-F238E27FC236}">
                  <a16:creationId xmlns:a16="http://schemas.microsoft.com/office/drawing/2014/main" id="{2234C6BC-92DD-4484-BD1C-F51DE64BBE70}"/>
                </a:ext>
              </a:extLst>
            </p:cNvPr>
            <p:cNvSpPr txBox="1">
              <a:spLocks/>
            </p:cNvSpPr>
            <p:nvPr/>
          </p:nvSpPr>
          <p:spPr>
            <a:xfrm>
              <a:off x="3934460" y="146685"/>
              <a:ext cx="1484433" cy="425491"/>
            </a:xfrm>
            <a:prstGeom prst="rect">
              <a:avLst/>
            </a:prstGeom>
            <a:noFill/>
          </p:spPr>
          <p:txBody>
            <a:bodyPr vert="horz" wrap="none" lIns="109728" tIns="54864" rIns="109728" bIns="54864" anchor="t">
              <a:spAutoFit/>
            </a:bodyPr>
            <a:lstStyle/>
            <a:p>
              <a:pPr defTabSz="1097280" eaLnBrk="0"/>
              <a:r>
                <a:rPr lang="ko-KR" altLang="en-US" sz="2598" b="1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 화면 설계</a:t>
              </a:r>
              <a:endParaRPr lang="ko-KR" altLang="en-US" sz="2598" b="1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cxnSp>
        <p:nvCxnSpPr>
          <p:cNvPr id="62" name="도형 90">
            <a:extLst>
              <a:ext uri="{FF2B5EF4-FFF2-40B4-BE49-F238E27FC236}">
                <a16:creationId xmlns:a16="http://schemas.microsoft.com/office/drawing/2014/main" id="{A920C990-967C-47F0-9EBE-4C255D5BA060}"/>
              </a:ext>
            </a:extLst>
          </p:cNvPr>
          <p:cNvCxnSpPr/>
          <p:nvPr/>
        </p:nvCxnSpPr>
        <p:spPr>
          <a:xfrm>
            <a:off x="1943101" y="682753"/>
            <a:ext cx="8426958" cy="2286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91">
            <a:extLst>
              <a:ext uri="{FF2B5EF4-FFF2-40B4-BE49-F238E27FC236}">
                <a16:creationId xmlns:a16="http://schemas.microsoft.com/office/drawing/2014/main" id="{AF4715E5-9615-49CE-8A6F-48D0C32F738F}"/>
              </a:ext>
            </a:extLst>
          </p:cNvPr>
          <p:cNvSpPr>
            <a:spLocks/>
          </p:cNvSpPr>
          <p:nvPr/>
        </p:nvSpPr>
        <p:spPr>
          <a:xfrm>
            <a:off x="4901184" y="204217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/>
            <a:endParaRPr lang="ko-KR" altLang="en-US" sz="216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92">
            <a:extLst>
              <a:ext uri="{FF2B5EF4-FFF2-40B4-BE49-F238E27FC236}">
                <a16:creationId xmlns:a16="http://schemas.microsoft.com/office/drawing/2014/main" id="{2098997E-2DC7-4F32-94DB-120AAE5760D1}"/>
              </a:ext>
            </a:extLst>
          </p:cNvPr>
          <p:cNvSpPr txBox="1">
            <a:spLocks/>
          </p:cNvSpPr>
          <p:nvPr/>
        </p:nvSpPr>
        <p:spPr>
          <a:xfrm>
            <a:off x="4911091" y="180594"/>
            <a:ext cx="354330" cy="4447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/>
            <a:r>
              <a:rPr lang="en-US" altLang="ko-KR" sz="216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216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E3BC83-C166-45DE-98D4-A8C8FB4E3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2" y="1352300"/>
            <a:ext cx="2138939" cy="39871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78989-D26C-4A3C-B60B-695448891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5" y="1352300"/>
            <a:ext cx="2144131" cy="3984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52C10-4274-4047-A1E9-12E38E8E4D9A}"/>
              </a:ext>
            </a:extLst>
          </p:cNvPr>
          <p:cNvSpPr txBox="1"/>
          <p:nvPr/>
        </p:nvSpPr>
        <p:spPr>
          <a:xfrm>
            <a:off x="-1396874" y="5680434"/>
            <a:ext cx="619156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en-US" altLang="ko-KR" sz="20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398C4BA-C047-4AD5-A2AD-3F62424A0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7" y="1352300"/>
            <a:ext cx="2138939" cy="3987149"/>
          </a:xfrm>
          <a:prstGeom prst="rect">
            <a:avLst/>
          </a:prstGeom>
        </p:spPr>
      </p:pic>
      <p:pic>
        <p:nvPicPr>
          <p:cNvPr id="14" name="그림 13" descr="전화, 휴대폰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F093641-F9D9-4F35-96BC-9CFEAEA9E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92" y="1357518"/>
            <a:ext cx="2138939" cy="3979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76E364-9ABD-424A-9FCF-9C7A467959A0}"/>
              </a:ext>
            </a:extLst>
          </p:cNvPr>
          <p:cNvSpPr txBox="1"/>
          <p:nvPr/>
        </p:nvSpPr>
        <p:spPr>
          <a:xfrm>
            <a:off x="1542507" y="5633190"/>
            <a:ext cx="619156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게시글 검색</a:t>
            </a:r>
            <a:endParaRPr lang="en-US" altLang="ko-KR" sz="20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4FD9B-00C0-4873-B999-61BD8611CABE}"/>
              </a:ext>
            </a:extLst>
          </p:cNvPr>
          <p:cNvSpPr txBox="1"/>
          <p:nvPr/>
        </p:nvSpPr>
        <p:spPr>
          <a:xfrm>
            <a:off x="4481888" y="5686728"/>
            <a:ext cx="619156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게시글</a:t>
            </a:r>
            <a:endParaRPr lang="en-US" altLang="ko-KR" sz="20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95F23-0280-42E0-8D21-B692ECE45EE9}"/>
              </a:ext>
            </a:extLst>
          </p:cNvPr>
          <p:cNvSpPr txBox="1"/>
          <p:nvPr/>
        </p:nvSpPr>
        <p:spPr>
          <a:xfrm>
            <a:off x="7274275" y="5683774"/>
            <a:ext cx="6191567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게시글 작성</a:t>
            </a:r>
            <a:endParaRPr lang="en-US" altLang="ko-KR" sz="20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en-US" altLang="ko-KR" sz="20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2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DB1E1-C20C-4D02-87C6-7D8A10C7BED5}"/>
              </a:ext>
            </a:extLst>
          </p:cNvPr>
          <p:cNvSpPr txBox="1"/>
          <p:nvPr/>
        </p:nvSpPr>
        <p:spPr>
          <a:xfrm>
            <a:off x="3157106" y="2411065"/>
            <a:ext cx="587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1DCD98-1FAC-477C-AA1B-671A2EC3EBFE}"/>
              </a:ext>
            </a:extLst>
          </p:cNvPr>
          <p:cNvCxnSpPr>
            <a:cxnSpLocks/>
          </p:cNvCxnSpPr>
          <p:nvPr/>
        </p:nvCxnSpPr>
        <p:spPr>
          <a:xfrm>
            <a:off x="5216236" y="3915398"/>
            <a:ext cx="175952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268EA8-DD3D-4FD1-9F43-4A3F9AE0B595}"/>
              </a:ext>
            </a:extLst>
          </p:cNvPr>
          <p:cNvSpPr txBox="1"/>
          <p:nvPr/>
        </p:nvSpPr>
        <p:spPr>
          <a:xfrm>
            <a:off x="2396834" y="4321552"/>
            <a:ext cx="739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FOR YOUR LISTENING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DC1EB0-3ACC-4965-9B7E-FB86D2D9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0781" y="2511048"/>
            <a:ext cx="349828" cy="3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330196" y="1052323"/>
            <a:ext cx="6516624" cy="20574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22171" y="163831"/>
            <a:ext cx="2409699" cy="879023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109728" tIns="54864" rIns="109728" bIns="54864" anchor="t">
            <a:spAutoFit/>
          </a:bodyPr>
          <a:lstStyle/>
          <a:p>
            <a:pPr defTabSz="1097280" eaLnBrk="0">
              <a:defRPr/>
            </a:pPr>
            <a:r>
              <a:rPr lang="en-US" altLang="ko-KR" sz="4992">
                <a:solidFill>
                  <a:srgbClr val="2F528F"/>
                </a:solidFill>
                <a:latin typeface="HY견고딕"/>
                <a:ea typeface="HY견고딕"/>
              </a:rPr>
              <a:t>INDEX</a:t>
            </a:r>
            <a:endParaRPr lang="ko-KR" altLang="en-US" sz="4992">
              <a:solidFill>
                <a:srgbClr val="2F528F"/>
              </a:solidFill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47695" y="1597532"/>
            <a:ext cx="4575048" cy="3988784"/>
          </a:xfrm>
          <a:prstGeom prst="rect">
            <a:avLst/>
          </a:prstGeom>
        </p:spPr>
        <p:txBody>
          <a:bodyPr vert="horz" wrap="square" lIns="109728" tIns="54864" rIns="109728" bIns="54864" anchor="t">
            <a:spAutoFit/>
          </a:bodyPr>
          <a:lstStyle/>
          <a:p>
            <a:pPr defTabSz="1097280" eaLnBrk="0">
              <a:defRPr/>
            </a:pPr>
            <a:r>
              <a:rPr lang="en-US" altLang="ko-KR" sz="2100" b="1" spc="-48" dirty="0" err="1">
                <a:solidFill>
                  <a:srgbClr val="444444"/>
                </a:solidFill>
                <a:latin typeface="나눔고딕"/>
                <a:ea typeface="나눔고딕"/>
              </a:rPr>
              <a:t>개발</a:t>
            </a:r>
            <a:r>
              <a:rPr lang="en-US" altLang="ko-KR" sz="2100" b="1" spc="-48" dirty="0">
                <a:solidFill>
                  <a:srgbClr val="444444"/>
                </a:solidFill>
                <a:latin typeface="나눔고딕"/>
                <a:ea typeface="나눔고딕"/>
              </a:rPr>
              <a:t> </a:t>
            </a:r>
            <a:r>
              <a:rPr lang="en-US" altLang="ko-KR" sz="2100" b="1" spc="-48" dirty="0" err="1">
                <a:solidFill>
                  <a:srgbClr val="444444"/>
                </a:solidFill>
                <a:latin typeface="나눔고딕"/>
                <a:ea typeface="나눔고딕"/>
              </a:rPr>
              <a:t>목적</a:t>
            </a:r>
            <a:endParaRPr lang="en-US" altLang="ko-KR" sz="2100" b="1" spc="-48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 dirty="0">
                <a:solidFill>
                  <a:srgbClr val="444444"/>
                </a:solidFill>
                <a:latin typeface="나눔고딕"/>
                <a:ea typeface="나눔고딕"/>
              </a:rPr>
              <a:t>서비스 개요</a:t>
            </a: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 dirty="0">
                <a:solidFill>
                  <a:srgbClr val="444444"/>
                </a:solidFill>
                <a:latin typeface="나눔고딕"/>
                <a:ea typeface="나눔고딕"/>
              </a:rPr>
              <a:t>활용 기술</a:t>
            </a:r>
          </a:p>
          <a:p>
            <a:pPr defTabSz="1097280" eaLnBrk="0">
              <a:defRPr/>
            </a:pPr>
            <a:endParaRPr lang="en-US" altLang="ko-KR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>
                <a:solidFill>
                  <a:srgbClr val="444444"/>
                </a:solidFill>
                <a:latin typeface="나눔고딕"/>
                <a:ea typeface="나눔고딕"/>
              </a:rPr>
              <a:t>기술 시나리오</a:t>
            </a:r>
            <a:endParaRPr lang="ko-KR" altLang="en-US" sz="2100" b="1" spc="-48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  <p:sp>
        <p:nvSpPr>
          <p:cNvPr id="3075" name="도형 3074"/>
          <p:cNvSpPr/>
          <p:nvPr/>
        </p:nvSpPr>
        <p:spPr>
          <a:xfrm>
            <a:off x="2357628" y="1605102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6" name="도형 3075"/>
          <p:cNvSpPr/>
          <p:nvPr/>
        </p:nvSpPr>
        <p:spPr>
          <a:xfrm>
            <a:off x="2345436" y="2226767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7" name="도형 3076"/>
          <p:cNvSpPr/>
          <p:nvPr/>
        </p:nvSpPr>
        <p:spPr>
          <a:xfrm>
            <a:off x="2357628" y="2851115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8" name="도형 3077"/>
          <p:cNvSpPr/>
          <p:nvPr/>
        </p:nvSpPr>
        <p:spPr>
          <a:xfrm>
            <a:off x="2357628" y="3487183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83" name="텍스트 상자 3082"/>
          <p:cNvSpPr txBox="1"/>
          <p:nvPr/>
        </p:nvSpPr>
        <p:spPr>
          <a:xfrm>
            <a:off x="2401665" y="1597532"/>
            <a:ext cx="333916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 dirty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216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4" name="텍스트 상자 3083"/>
          <p:cNvSpPr txBox="1"/>
          <p:nvPr/>
        </p:nvSpPr>
        <p:spPr>
          <a:xfrm>
            <a:off x="2395728" y="2238197"/>
            <a:ext cx="377952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216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5" name="텍스트 상자 3084"/>
          <p:cNvSpPr txBox="1"/>
          <p:nvPr/>
        </p:nvSpPr>
        <p:spPr>
          <a:xfrm>
            <a:off x="2382774" y="2874264"/>
            <a:ext cx="377952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216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6" name="텍스트 상자 3085"/>
          <p:cNvSpPr txBox="1"/>
          <p:nvPr/>
        </p:nvSpPr>
        <p:spPr>
          <a:xfrm>
            <a:off x="2401664" y="3487182"/>
            <a:ext cx="377952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216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9" name="도형 3074"/>
          <p:cNvSpPr/>
          <p:nvPr/>
        </p:nvSpPr>
        <p:spPr>
          <a:xfrm>
            <a:off x="2345436" y="4102876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r" defTabSz="1097280" eaLnBrk="0">
              <a:defRPr/>
            </a:pPr>
            <a:r>
              <a:rPr lang="en-US" altLang="ko-KR" sz="2160" b="1" dirty="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6" name="도형 3074"/>
          <p:cNvSpPr/>
          <p:nvPr/>
        </p:nvSpPr>
        <p:spPr>
          <a:xfrm>
            <a:off x="2345436" y="4742859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r" defTabSz="1097280" eaLnBrk="0">
              <a:defRPr/>
            </a:pPr>
            <a:r>
              <a:rPr lang="en-US" altLang="ko-KR" sz="2160" b="1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7" name="도형 3074"/>
          <p:cNvSpPr/>
          <p:nvPr/>
        </p:nvSpPr>
        <p:spPr>
          <a:xfrm>
            <a:off x="2345436" y="5375319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r" defTabSz="1097280" eaLnBrk="0">
              <a:defRPr/>
            </a:pPr>
            <a:r>
              <a:rPr lang="en-US" altLang="ko-KR" sz="2160" b="1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37540" y="3776655"/>
            <a:ext cx="4575048" cy="3665619"/>
          </a:xfrm>
          <a:prstGeom prst="rect">
            <a:avLst/>
          </a:prstGeom>
        </p:spPr>
        <p:txBody>
          <a:bodyPr vert="horz" wrap="square" lIns="109728" tIns="54864" rIns="109728" bIns="54864" anchor="t">
            <a:spAutoFit/>
          </a:bodyPr>
          <a:lstStyle/>
          <a:p>
            <a:pPr defTabSz="1097280" eaLnBrk="0">
              <a:defRPr/>
            </a:pPr>
            <a:endParaRPr lang="en-US" altLang="ko-KR" sz="2100" b="1" spc="-48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 dirty="0">
                <a:solidFill>
                  <a:srgbClr val="444444"/>
                </a:solidFill>
                <a:latin typeface="나눔고딕"/>
                <a:ea typeface="나눔고딕"/>
              </a:rPr>
              <a:t>기능 요구 사항</a:t>
            </a:r>
            <a:endParaRPr lang="en-US" altLang="ko-KR" sz="2100" b="1" spc="-48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 dirty="0">
                <a:solidFill>
                  <a:srgbClr val="444444"/>
                </a:solidFill>
                <a:latin typeface="나눔고딕"/>
                <a:ea typeface="나눔고딕"/>
              </a:rPr>
              <a:t>시스템 구성</a:t>
            </a: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r>
              <a:rPr lang="ko-KR" altLang="en-US" sz="2100" b="1" spc="-48" dirty="0" err="1">
                <a:solidFill>
                  <a:srgbClr val="444444"/>
                </a:solidFill>
                <a:latin typeface="나눔고딕"/>
                <a:ea typeface="나눔고딕"/>
              </a:rPr>
              <a:t>화면설계</a:t>
            </a:r>
            <a:endParaRPr lang="ko-KR" altLang="en-US" sz="2100" b="1" spc="-48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defTabSz="1097280" eaLnBrk="0">
              <a:defRPr/>
            </a:pPr>
            <a:endParaRPr lang="ko-KR" altLang="en-US" sz="2100" b="1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78F325-5F05-4ADE-9861-313DDF311A4F}"/>
              </a:ext>
            </a:extLst>
          </p:cNvPr>
          <p:cNvSpPr txBox="1"/>
          <p:nvPr/>
        </p:nvSpPr>
        <p:spPr>
          <a:xfrm>
            <a:off x="6019799" y="2261110"/>
            <a:ext cx="6191567" cy="259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UNTACT </a:t>
            </a:r>
            <a:r>
              <a:rPr lang="ko-KR" altLang="en-US" sz="25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시대</a:t>
            </a:r>
            <a:endParaRPr lang="en-US" altLang="ko-KR" sz="2500" b="1" dirty="0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코로나의 장기화로 배달음식 소비 증가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스타벅스와 같은 커피프렌차이즈도 배달 서비스 개시</a:t>
            </a:r>
            <a:endParaRPr lang="en-US" altLang="ko-KR" sz="16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먹어본 음료에 대한 기호 정보를 바탕으로</a:t>
            </a:r>
            <a:endParaRPr lang="en-US" altLang="ko-KR" sz="16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나에게 맞는 메뉴와 그 메뉴를 맛있게 먹을 수 있는 제조법을 소개</a:t>
            </a:r>
            <a:endParaRPr lang="en-US" altLang="ko-KR" sz="1600" b="1">
              <a:ln>
                <a:solidFill>
                  <a:schemeClr val="bg1"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13DF72-8A66-4779-9B7B-66D73EF0871E}"/>
              </a:ext>
            </a:extLst>
          </p:cNvPr>
          <p:cNvGrpSpPr/>
          <p:nvPr/>
        </p:nvGrpSpPr>
        <p:grpSpPr>
          <a:xfrm>
            <a:off x="5705138" y="275600"/>
            <a:ext cx="1372235" cy="424180"/>
            <a:chOff x="3957320" y="186055"/>
            <a:chExt cx="1372235" cy="424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A3C8A-D780-4A22-B6C8-3433883FF9F3}"/>
                </a:ext>
              </a:extLst>
            </p:cNvPr>
            <p:cNvSpPr txBox="1"/>
            <p:nvPr/>
          </p:nvSpPr>
          <p:spPr>
            <a:xfrm>
              <a:off x="3957320" y="186055"/>
              <a:ext cx="1344295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개발 목적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AA38C6-B233-42C1-A502-24CD9ED4F451}"/>
              </a:ext>
            </a:extLst>
          </p:cNvPr>
          <p:cNvCxnSpPr/>
          <p:nvPr/>
        </p:nvCxnSpPr>
        <p:spPr>
          <a:xfrm>
            <a:off x="2779693" y="727085"/>
            <a:ext cx="7023100" cy="254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05">
            <a:extLst>
              <a:ext uri="{FF2B5EF4-FFF2-40B4-BE49-F238E27FC236}">
                <a16:creationId xmlns:a16="http://schemas.microsoft.com/office/drawing/2014/main" id="{DBF7E55F-0DBD-400E-94C7-5F274804AEEF}"/>
              </a:ext>
            </a:extLst>
          </p:cNvPr>
          <p:cNvSpPr/>
          <p:nvPr/>
        </p:nvSpPr>
        <p:spPr>
          <a:xfrm>
            <a:off x="5360968" y="302905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텍스트 상자 106">
            <a:extLst>
              <a:ext uri="{FF2B5EF4-FFF2-40B4-BE49-F238E27FC236}">
                <a16:creationId xmlns:a16="http://schemas.microsoft.com/office/drawing/2014/main" id="{1C1E8F5C-D635-4280-A13C-FFA5B94C6002}"/>
              </a:ext>
            </a:extLst>
          </p:cNvPr>
          <p:cNvSpPr txBox="1"/>
          <p:nvPr/>
        </p:nvSpPr>
        <p:spPr>
          <a:xfrm>
            <a:off x="5368588" y="275600"/>
            <a:ext cx="31686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B52FD52-2C7F-44EC-AF1E-B26DB7B42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55120" y="1017260"/>
            <a:ext cx="5902780" cy="5717540"/>
          </a:xfrm>
          <a:prstGeom prst="rect">
            <a:avLst/>
          </a:prstGeom>
          <a:solidFill>
            <a:srgbClr val="FFC000">
              <a:alpha val="0"/>
            </a:srgbClr>
          </a:solidFill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65C5BC-C682-450C-8EEB-92F42818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" y="2289685"/>
            <a:ext cx="5529856" cy="11049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5AC47C-844C-4A77-812D-57118CC77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49" y="1384810"/>
            <a:ext cx="5538191" cy="9048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08457FC-6C6F-485B-8FB9-E234CD7CF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49" y="3806060"/>
            <a:ext cx="5538191" cy="5113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364CBE-B7A9-497B-A0E8-B69B3C137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48" y="4322580"/>
            <a:ext cx="5503460" cy="1952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16E1A6-0809-4264-BEF7-E8474D2D0311}"/>
              </a:ext>
            </a:extLst>
          </p:cNvPr>
          <p:cNvSpPr/>
          <p:nvPr/>
        </p:nvSpPr>
        <p:spPr>
          <a:xfrm>
            <a:off x="1910060" y="1370000"/>
            <a:ext cx="3955922" cy="50821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E56153-8FCA-49D3-858F-5DBF14A563D1}"/>
              </a:ext>
            </a:extLst>
          </p:cNvPr>
          <p:cNvSpPr/>
          <p:nvPr/>
        </p:nvSpPr>
        <p:spPr>
          <a:xfrm>
            <a:off x="345648" y="3800851"/>
            <a:ext cx="5529856" cy="50821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407457" y="501320"/>
            <a:ext cx="1876180" cy="469052"/>
            <a:chOff x="3934460" y="146685"/>
            <a:chExt cx="1737204" cy="434307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737204" cy="434307"/>
            </a:xfrm>
            <a:prstGeom prst="rect">
              <a:avLst/>
            </a:prstGeom>
            <a:noFill/>
          </p:spPr>
          <p:txBody>
            <a:bodyPr vert="horz" wrap="none" lIns="98755" tIns="49378" rIns="98755" bIns="49378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서비스 개요</a:t>
              </a:r>
              <a:r>
                <a:rPr lang="en-US" altLang="ko-KR" sz="2400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61696" y="5848520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86788" y="1148663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6788" y="1126718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360449" y="982066"/>
            <a:ext cx="7583576" cy="1372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5020667" y="526695"/>
            <a:ext cx="408052" cy="389534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8755" tIns="49378" rIns="98755" bIns="49378" anchor="ctr">
            <a:noAutofit/>
          </a:bodyPr>
          <a:lstStyle/>
          <a:p>
            <a:pPr algn="ctr" defTabSz="987552" eaLnBrk="0">
              <a:defRPr/>
            </a:pPr>
            <a:endParaRPr lang="ko-KR" altLang="en-US" sz="1944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68" name="그래픽 67" descr="줄 화살표: 일자형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2632347" y="3675188"/>
            <a:ext cx="850882" cy="422489"/>
          </a:xfrm>
          <a:prstGeom prst="rect">
            <a:avLst/>
          </a:prstGeom>
        </p:spPr>
      </p:pic>
      <p:pic>
        <p:nvPicPr>
          <p:cNvPr id="69" name="그래픽 68" descr="줄 화살표: 일자형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6807835" y="1900374"/>
            <a:ext cx="1032888" cy="42248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399336" y="4627446"/>
            <a:ext cx="1820596" cy="30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61" b="1"/>
              <a:t>사용자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63431" y="1936528"/>
            <a:ext cx="1311452" cy="51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61" b="1"/>
              <a:t>사용자 기호에 </a:t>
            </a:r>
            <a:endParaRPr lang="en-US" altLang="ko-KR" sz="1361" b="1"/>
          </a:p>
          <a:p>
            <a:pPr lvl="0">
              <a:defRPr/>
            </a:pPr>
            <a:r>
              <a:rPr lang="ko-KR" altLang="en-US" sz="1361" b="1"/>
              <a:t>맞게 평점 작성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40398" y="1634218"/>
            <a:ext cx="1670650" cy="929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61" b="1"/>
              <a:t>비슷하게 평점을 매긴 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다른 사용자가 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좋은 평점을 남긴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메뉴와 꿀조합 추천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261" y="3740076"/>
            <a:ext cx="77770" cy="3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944"/>
          </a:p>
        </p:txBody>
      </p:sp>
      <p:cxnSp>
        <p:nvCxnSpPr>
          <p:cNvPr id="164" name="직선 화살표 연결선 163"/>
          <p:cNvCxnSpPr>
            <a:cxnSpLocks/>
          </p:cNvCxnSpPr>
          <p:nvPr/>
        </p:nvCxnSpPr>
        <p:spPr>
          <a:xfrm flipV="1">
            <a:off x="2666960" y="2598941"/>
            <a:ext cx="784632" cy="71654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8FE865-50AF-4391-A0FD-C8926F60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2860518"/>
            <a:ext cx="1873265" cy="187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art symbol - Wikipedia">
            <a:extLst>
              <a:ext uri="{FF2B5EF4-FFF2-40B4-BE49-F238E27FC236}">
                <a16:creationId xmlns:a16="http://schemas.microsoft.com/office/drawing/2014/main" id="{4A99F10D-0BF7-4525-A2D6-6FDD7BB9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72" y="1630136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Icon Download | Cell phone">
            <a:extLst>
              <a:ext uri="{FF2B5EF4-FFF2-40B4-BE49-F238E27FC236}">
                <a16:creationId xmlns:a16="http://schemas.microsoft.com/office/drawing/2014/main" id="{C09D1403-451C-449A-80BE-4872AF3A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5" y="1201953"/>
            <a:ext cx="1794528" cy="17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DAEA646-5D27-4FEF-8375-CBE0D3838281}"/>
              </a:ext>
            </a:extLst>
          </p:cNvPr>
          <p:cNvSpPr txBox="1"/>
          <p:nvPr/>
        </p:nvSpPr>
        <p:spPr>
          <a:xfrm>
            <a:off x="4180036" y="2111619"/>
            <a:ext cx="837051" cy="30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61"/>
              <a:t>1</a:t>
            </a:r>
            <a:r>
              <a:rPr lang="ko-KR" altLang="en-US" sz="1361"/>
              <a:t>점</a:t>
            </a:r>
            <a:r>
              <a:rPr lang="en-US" altLang="ko-KR" sz="1361"/>
              <a:t>~5</a:t>
            </a:r>
            <a:r>
              <a:rPr lang="ko-KR" altLang="en-US" sz="1361"/>
              <a:t>점</a:t>
            </a:r>
          </a:p>
        </p:txBody>
      </p:sp>
      <p:pic>
        <p:nvPicPr>
          <p:cNvPr id="82" name="Picture 8" descr="Free Icon Download | Cell phone">
            <a:extLst>
              <a:ext uri="{FF2B5EF4-FFF2-40B4-BE49-F238E27FC236}">
                <a16:creationId xmlns:a16="http://schemas.microsoft.com/office/drawing/2014/main" id="{841CCD9A-ED43-4354-ABEB-E2AA5B1F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97" y="1150032"/>
            <a:ext cx="1794528" cy="17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 descr="텍스트이(가) 표시된 사진&#10;&#10;자동 생성된 설명">
            <a:extLst>
              <a:ext uri="{FF2B5EF4-FFF2-40B4-BE49-F238E27FC236}">
                <a16:creationId xmlns:a16="http://schemas.microsoft.com/office/drawing/2014/main" id="{0C3B9BD7-EA55-4BAB-9D75-CA424A8CBDC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96" y="1390689"/>
            <a:ext cx="761361" cy="1145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E9645-6895-4338-91AA-589DB6A9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187" y="4952592"/>
            <a:ext cx="1120737" cy="184668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FD91E10-8E22-4E45-A719-6B6BAACCA55C}"/>
              </a:ext>
            </a:extLst>
          </p:cNvPr>
          <p:cNvSpPr txBox="1"/>
          <p:nvPr/>
        </p:nvSpPr>
        <p:spPr>
          <a:xfrm>
            <a:off x="5733574" y="5673384"/>
            <a:ext cx="1479892" cy="5111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61" b="1"/>
              <a:t>관리자가 작성한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꿀조합 메뉴 게시판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AD142CD-6CD0-440A-BC7F-49D4432C54B2}"/>
              </a:ext>
            </a:extLst>
          </p:cNvPr>
          <p:cNvCxnSpPr>
            <a:cxnSpLocks/>
          </p:cNvCxnSpPr>
          <p:nvPr/>
        </p:nvCxnSpPr>
        <p:spPr>
          <a:xfrm>
            <a:off x="7971434" y="4033303"/>
            <a:ext cx="712299" cy="71571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D650200-CC61-43FA-BD8B-708BD9A49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867" y="3101777"/>
            <a:ext cx="1108960" cy="17917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0EDEBF1-3423-49C2-83BC-13E62C864501}"/>
              </a:ext>
            </a:extLst>
          </p:cNvPr>
          <p:cNvSpPr txBox="1"/>
          <p:nvPr/>
        </p:nvSpPr>
        <p:spPr>
          <a:xfrm>
            <a:off x="6382915" y="3680625"/>
            <a:ext cx="1479892" cy="5111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61" b="1"/>
              <a:t>사용자가 작성한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꿀조합 메뉴 게시판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34775C-8E4B-4876-9FD1-CC53F9745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3431" y="3101777"/>
            <a:ext cx="1108960" cy="1794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5EE4BD-C3FD-4DA5-9156-8D76864F6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9335" y="4033303"/>
            <a:ext cx="1202125" cy="1791784"/>
          </a:xfrm>
          <a:prstGeom prst="rect">
            <a:avLst/>
          </a:prstGeom>
        </p:spPr>
      </p:pic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4DF5CD-3DCD-4206-BF5E-3B060C83AACF}"/>
              </a:ext>
            </a:extLst>
          </p:cNvPr>
          <p:cNvCxnSpPr>
            <a:cxnSpLocks/>
          </p:cNvCxnSpPr>
          <p:nvPr/>
        </p:nvCxnSpPr>
        <p:spPr>
          <a:xfrm>
            <a:off x="2735618" y="4627446"/>
            <a:ext cx="712299" cy="71571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하트 11">
            <a:extLst>
              <a:ext uri="{FF2B5EF4-FFF2-40B4-BE49-F238E27FC236}">
                <a16:creationId xmlns:a16="http://schemas.microsoft.com/office/drawing/2014/main" id="{7D53549F-0DDE-4A8F-A2D8-23CED8E769BE}"/>
              </a:ext>
            </a:extLst>
          </p:cNvPr>
          <p:cNvSpPr/>
          <p:nvPr/>
        </p:nvSpPr>
        <p:spPr>
          <a:xfrm>
            <a:off x="9801976" y="4798421"/>
            <a:ext cx="601064" cy="548451"/>
          </a:xfrm>
          <a:prstGeom prst="hear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40D6E2-9868-42DB-A118-6210AA0186E7}"/>
              </a:ext>
            </a:extLst>
          </p:cNvPr>
          <p:cNvSpPr txBox="1"/>
          <p:nvPr/>
        </p:nvSpPr>
        <p:spPr>
          <a:xfrm>
            <a:off x="10407537" y="4627446"/>
            <a:ext cx="1784463" cy="929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61" b="1"/>
              <a:t>사용자가 작성한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꿀조합 메뉴 게시글 중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높은 추천을 받은 글을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관리자 게시판으로 이동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009AEC4-1DF1-4A79-AF34-1D22E8D7416F}"/>
              </a:ext>
            </a:extLst>
          </p:cNvPr>
          <p:cNvCxnSpPr>
            <a:cxnSpLocks/>
          </p:cNvCxnSpPr>
          <p:nvPr/>
        </p:nvCxnSpPr>
        <p:spPr>
          <a:xfrm flipH="1">
            <a:off x="7920192" y="5222047"/>
            <a:ext cx="748404" cy="72899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92">
            <a:extLst>
              <a:ext uri="{FF2B5EF4-FFF2-40B4-BE49-F238E27FC236}">
                <a16:creationId xmlns:a16="http://schemas.microsoft.com/office/drawing/2014/main" id="{341C5482-87DA-4C3A-9DAC-F3911EEB489D}"/>
              </a:ext>
            </a:extLst>
          </p:cNvPr>
          <p:cNvSpPr txBox="1"/>
          <p:nvPr/>
        </p:nvSpPr>
        <p:spPr>
          <a:xfrm>
            <a:off x="5048925" y="508089"/>
            <a:ext cx="314960" cy="42601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16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216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8473440" y="6356605"/>
            <a:ext cx="2561844" cy="366522"/>
          </a:xfrm>
          <a:prstGeom prst="rect">
            <a:avLst/>
          </a:prstGeom>
        </p:spPr>
        <p:txBody>
          <a:bodyPr vert="horz" wrap="square" lIns="109728" tIns="54864" rIns="109728" bIns="54864" rtlCol="0" anchor="ctr">
            <a:noAutofit/>
          </a:bodyPr>
          <a:lstStyle/>
          <a:p>
            <a:pPr defTabSz="1097280" eaLnBrk="0">
              <a:defRPr/>
            </a:pPr>
            <a:fld id="{B9320F77-B9A0-41C5-862A-B4B631284C64}" type="slidenum">
              <a:rPr lang="en-US" altLang="ko-KR">
                <a:latin typeface="맑은 고딕"/>
                <a:ea typeface="맑은 고딕"/>
              </a:rPr>
              <a:pPr defTabSz="1097280" eaLnBrk="0">
                <a:defRPr/>
              </a:pPr>
              <a:t>5</a:t>
            </a:fld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30954" y="176022"/>
            <a:ext cx="1705980" cy="510589"/>
            <a:chOff x="3934460" y="146685"/>
            <a:chExt cx="1421650" cy="42549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21650" cy="425491"/>
            </a:xfrm>
            <a:prstGeom prst="rect">
              <a:avLst/>
            </a:prstGeom>
            <a:noFill/>
          </p:spPr>
          <p:txBody>
            <a:bodyPr vert="horz" wrap="none" lIns="109728" tIns="54864" rIns="109728" bIns="54864" anchor="t">
              <a:spAutoFit/>
            </a:bodyPr>
            <a:lstStyle/>
            <a:p>
              <a:pPr defTabSz="1097280" eaLnBrk="0">
                <a:defRPr/>
              </a:pPr>
              <a:r>
                <a:rPr lang="ko-KR" altLang="en-US" sz="2598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598" b="1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792894" y="2328672"/>
            <a:ext cx="221664" cy="304699"/>
          </a:xfrm>
          <a:prstGeom prst="rect">
            <a:avLst/>
          </a:prstGeom>
          <a:noFill/>
        </p:spPr>
        <p:txBody>
          <a:bodyPr vert="horz" wrap="none" lIns="109728" tIns="54864" rIns="109728" bIns="54864" anchor="t">
            <a:spAutoFit/>
          </a:bodyPr>
          <a:lstStyle/>
          <a:p>
            <a:pPr algn="ctr" defTabSz="1097280" eaLnBrk="0">
              <a:defRPr/>
            </a:pPr>
            <a:endParaRPr lang="ko-KR" altLang="en-US" sz="1260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26909" y="5769864"/>
            <a:ext cx="541782" cy="304699"/>
          </a:xfrm>
          <a:prstGeom prst="rect">
            <a:avLst/>
          </a:prstGeom>
          <a:noFill/>
        </p:spPr>
        <p:txBody>
          <a:bodyPr vert="horz" wrap="square" lIns="109728" tIns="54864" rIns="109728" bIns="54864" anchor="t">
            <a:spAutoFit/>
          </a:bodyPr>
          <a:lstStyle/>
          <a:p>
            <a:pPr algn="ctr" defTabSz="1097280" eaLnBrk="0">
              <a:defRPr/>
            </a:pPr>
            <a:endParaRPr lang="ko-KR" altLang="en-US" sz="1260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86161" y="6152388"/>
            <a:ext cx="221664" cy="304699"/>
          </a:xfrm>
          <a:prstGeom prst="rect">
            <a:avLst/>
          </a:prstGeom>
          <a:noFill/>
        </p:spPr>
        <p:txBody>
          <a:bodyPr vert="horz" wrap="none" lIns="109728" tIns="54864" rIns="109728" bIns="54864" anchor="t">
            <a:spAutoFit/>
          </a:bodyPr>
          <a:lstStyle/>
          <a:p>
            <a:pPr algn="ctr" defTabSz="1097280" eaLnBrk="0">
              <a:defRPr/>
            </a:pPr>
            <a:endParaRPr lang="ko-KR" altLang="en-US" sz="1260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57118" y="979932"/>
            <a:ext cx="221664" cy="304699"/>
          </a:xfrm>
          <a:prstGeom prst="rect">
            <a:avLst/>
          </a:prstGeom>
          <a:noFill/>
        </p:spPr>
        <p:txBody>
          <a:bodyPr vert="horz" wrap="none" lIns="109728" tIns="54864" rIns="109728" bIns="54864" anchor="t">
            <a:spAutoFit/>
          </a:bodyPr>
          <a:lstStyle/>
          <a:p>
            <a:pPr algn="ctr" defTabSz="1097280" eaLnBrk="0">
              <a:defRPr/>
            </a:pPr>
            <a:endParaRPr lang="ko-KR" altLang="en-US" sz="1260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57118" y="955548"/>
            <a:ext cx="221664" cy="304699"/>
          </a:xfrm>
          <a:prstGeom prst="rect">
            <a:avLst/>
          </a:prstGeom>
          <a:noFill/>
        </p:spPr>
        <p:txBody>
          <a:bodyPr vert="horz" wrap="none" lIns="109728" tIns="54864" rIns="109728" bIns="54864" anchor="t">
            <a:spAutoFit/>
          </a:bodyPr>
          <a:lstStyle/>
          <a:p>
            <a:pPr algn="ctr" defTabSz="1097280" eaLnBrk="0">
              <a:defRPr/>
            </a:pPr>
            <a:endParaRPr lang="ko-KR" altLang="en-US" sz="1260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945386" y="710184"/>
            <a:ext cx="8426196" cy="1524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4901185" y="204216"/>
            <a:ext cx="453390" cy="432816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4938522" y="189738"/>
            <a:ext cx="377952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216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4" name="Picture 2" descr="front end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870587"/>
            <a:ext cx="12192000" cy="5985888"/>
          </a:xfrm>
          <a:prstGeom prst="rect">
            <a:avLst/>
          </a:prstGeom>
          <a:noFill/>
          <a:effectLst>
            <a:softEdge rad="254000"/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71359" y="1567242"/>
            <a:ext cx="1688131" cy="586741"/>
          </a:xfrm>
          <a:prstGeom prst="rect">
            <a:avLst/>
          </a:prstGeom>
        </p:spPr>
      </p:pic>
      <p:pic>
        <p:nvPicPr>
          <p:cNvPr id="30" name="Picture 10" descr="스트랩, 일반, 워드마크, 로고 무료 아이콘 의 Devicon">
            <a:extLst>
              <a:ext uri="{FF2B5EF4-FFF2-40B4-BE49-F238E27FC236}">
                <a16:creationId xmlns:a16="http://schemas.microsoft.com/office/drawing/2014/main" id="{695FE5B1-180C-4943-A81B-6650B6BB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40" y="1360963"/>
            <a:ext cx="828252" cy="8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A43A6B3E-E04F-4C43-9543-1B687F2CD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t="12749" r="18640" b="6538"/>
          <a:stretch/>
        </p:blipFill>
        <p:spPr bwMode="auto">
          <a:xfrm>
            <a:off x="3328118" y="1358870"/>
            <a:ext cx="928523" cy="8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CSS3 Syntax | PoiemaWeb">
            <a:extLst>
              <a:ext uri="{FF2B5EF4-FFF2-40B4-BE49-F238E27FC236}">
                <a16:creationId xmlns:a16="http://schemas.microsoft.com/office/drawing/2014/main" id="{1E0D134C-4432-49ED-89D0-E06C01531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8"/>
          <a:stretch/>
        </p:blipFill>
        <p:spPr bwMode="auto">
          <a:xfrm>
            <a:off x="965611" y="1358869"/>
            <a:ext cx="2393810" cy="8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Django 3.0이 나왔다고?. 요즘 Django 를 사용하지 않아 관심을 많이 끄고 있었는데 마침… | by Taehwan Kim  | Medium">
            <a:extLst>
              <a:ext uri="{FF2B5EF4-FFF2-40B4-BE49-F238E27FC236}">
                <a16:creationId xmlns:a16="http://schemas.microsoft.com/office/drawing/2014/main" id="{6E5F213D-B031-431C-82DA-56469943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42" y="1581816"/>
            <a:ext cx="1687782" cy="5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Python] Python에서 Sqlite3 사용하기 (feat. Pandas)">
            <a:extLst>
              <a:ext uri="{FF2B5EF4-FFF2-40B4-BE49-F238E27FC236}">
                <a16:creationId xmlns:a16="http://schemas.microsoft.com/office/drawing/2014/main" id="{9FDA1BDD-E556-42A5-A049-C8EFFCED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595" y="1581816"/>
            <a:ext cx="1564386" cy="5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andas(판다스) 기초 정리">
            <a:extLst>
              <a:ext uri="{FF2B5EF4-FFF2-40B4-BE49-F238E27FC236}">
                <a16:creationId xmlns:a16="http://schemas.microsoft.com/office/drawing/2014/main" id="{66F75707-ED77-4058-AA01-31532F60F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60" y="2153983"/>
            <a:ext cx="1687784" cy="5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LP] Surprise library를 활용한 추천시스템 구현하기">
            <a:extLst>
              <a:ext uri="{FF2B5EF4-FFF2-40B4-BE49-F238E27FC236}">
                <a16:creationId xmlns:a16="http://schemas.microsoft.com/office/drawing/2014/main" id="{F5447C87-A4D1-4EB6-8B87-1AF2EE70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59" y="2715728"/>
            <a:ext cx="1687783" cy="5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States] blogging : AWS">
            <a:extLst>
              <a:ext uri="{FF2B5EF4-FFF2-40B4-BE49-F238E27FC236}">
                <a16:creationId xmlns:a16="http://schemas.microsoft.com/office/drawing/2014/main" id="{8D7B68FE-D934-40D2-B65C-E3C877A6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25" y="5779116"/>
            <a:ext cx="1564386" cy="5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A279-5268-45DE-A065-C0089CD4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418" y="7859299"/>
            <a:ext cx="334363" cy="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config with less code. Configure nginx and with less code… | by  Estacio | criciumadev | Medium">
            <a:extLst>
              <a:ext uri="{FF2B5EF4-FFF2-40B4-BE49-F238E27FC236}">
                <a16:creationId xmlns:a16="http://schemas.microsoft.com/office/drawing/2014/main" id="{9D8C8989-B8D0-44E7-B7F0-F6A27485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45" y="5782164"/>
            <a:ext cx="1687783" cy="5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330954" y="176022"/>
            <a:ext cx="1705980" cy="510589"/>
            <a:chOff x="3934460" y="146685"/>
            <a:chExt cx="1421650" cy="42549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21650" cy="425491"/>
            </a:xfrm>
            <a:prstGeom prst="rect">
              <a:avLst/>
            </a:prstGeom>
            <a:noFill/>
          </p:spPr>
          <p:txBody>
            <a:bodyPr vert="horz" wrap="none" lIns="109728" tIns="54864" rIns="109728" bIns="54864" anchor="t">
              <a:spAutoFit/>
            </a:bodyPr>
            <a:lstStyle/>
            <a:p>
              <a:pPr defTabSz="1097280" eaLnBrk="0">
                <a:defRPr/>
              </a:pPr>
              <a:r>
                <a:rPr lang="ko-KR" altLang="en-US" sz="2598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598" b="1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945386" y="710184"/>
            <a:ext cx="8426196" cy="1524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4901185" y="204216"/>
            <a:ext cx="453390" cy="432816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>
              <a:defRPr/>
            </a:pPr>
            <a:endParaRPr lang="ko-KR" altLang="en-US" sz="216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4938522" y="198882"/>
            <a:ext cx="377952" cy="444737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>
              <a:defRPr/>
            </a:pPr>
            <a:r>
              <a:rPr lang="en-US" altLang="ko-KR" sz="216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216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오른쪽 화살표 3"/>
          <p:cNvSpPr/>
          <p:nvPr/>
        </p:nvSpPr>
        <p:spPr>
          <a:xfrm>
            <a:off x="1026359" y="1205555"/>
            <a:ext cx="690650" cy="6278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60"/>
          </a:p>
        </p:txBody>
      </p:sp>
      <p:sp>
        <p:nvSpPr>
          <p:cNvPr id="45" name="TextBox 44"/>
          <p:cNvSpPr txBox="1"/>
          <p:nvPr/>
        </p:nvSpPr>
        <p:spPr>
          <a:xfrm>
            <a:off x="2055059" y="1189821"/>
            <a:ext cx="4093697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360" b="1">
                <a:solidFill>
                  <a:schemeClr val="accent1">
                    <a:lumMod val="50000"/>
                  </a:schemeClr>
                </a:solidFill>
              </a:rPr>
              <a:t>FRONT - END</a:t>
            </a:r>
            <a:endParaRPr lang="ko-KR" altLang="en-US" sz="336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5059" y="1798533"/>
            <a:ext cx="8950578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프레임 워크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, React </a:t>
            </a:r>
            <a:r>
              <a:rPr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</a:p>
          <a:p>
            <a:pPr lvl="0">
              <a:defRPr/>
            </a:pPr>
            <a:r>
              <a:rPr lang="en-US" altLang="ko-KR" sz="216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: JAVASCRIPT  / HTML / CSS </a:t>
            </a:r>
          </a:p>
          <a:p>
            <a:pPr lvl="0">
              <a:defRPr/>
            </a:pPr>
            <a:endParaRPr lang="en-US" altLang="ko-KR" sz="2160"/>
          </a:p>
        </p:txBody>
      </p:sp>
      <p:sp>
        <p:nvSpPr>
          <p:cNvPr id="48" name="TextBox 47"/>
          <p:cNvSpPr txBox="1"/>
          <p:nvPr/>
        </p:nvSpPr>
        <p:spPr>
          <a:xfrm>
            <a:off x="2055262" y="2965716"/>
            <a:ext cx="4093697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360" b="1">
                <a:solidFill>
                  <a:schemeClr val="accent1">
                    <a:lumMod val="50000"/>
                  </a:schemeClr>
                </a:solidFill>
              </a:rPr>
              <a:t>BACK - END</a:t>
            </a:r>
            <a:endParaRPr lang="ko-KR" altLang="en-US" sz="336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7484" y="3577948"/>
            <a:ext cx="9235926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조작을 위해 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Surprise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: Collaborative Filtering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구현을 위해 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Django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웹 백엔드 제작을 위해 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SQLite3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: Django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에서 기본적으로 제공하는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Database</a:t>
            </a: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NGINX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웹 서버 소프트웨어로 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- </a:t>
            </a: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AWS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: aws ec2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배포를 위해 사용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,  aws s3 :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이미지 저장 서버로 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</a:t>
            </a:r>
          </a:p>
        </p:txBody>
      </p:sp>
      <p:sp>
        <p:nvSpPr>
          <p:cNvPr id="51" name="오른쪽 화살표 3"/>
          <p:cNvSpPr/>
          <p:nvPr/>
        </p:nvSpPr>
        <p:spPr>
          <a:xfrm>
            <a:off x="1016834" y="2973571"/>
            <a:ext cx="690650" cy="6278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6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36603" y="549507"/>
            <a:ext cx="2267313" cy="459691"/>
            <a:chOff x="3934460" y="146685"/>
            <a:chExt cx="2099366" cy="425639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2099366" cy="425639"/>
            </a:xfrm>
            <a:prstGeom prst="rect">
              <a:avLst/>
            </a:prstGeom>
            <a:noFill/>
          </p:spPr>
          <p:txBody>
            <a:bodyPr vert="horz" wrap="none" lIns="98755" tIns="49378" rIns="98755" bIns="49378" anchor="t">
              <a:spAutoFit/>
            </a:bodyPr>
            <a:lstStyle/>
            <a:p>
              <a:pPr defTabSz="987552" eaLnBrk="0">
                <a:defRPr/>
              </a:pPr>
              <a:r>
                <a:rPr lang="ko-KR" altLang="en-US" sz="2339" b="1">
                  <a:solidFill>
                    <a:srgbClr val="2F528F"/>
                  </a:solidFill>
                  <a:latin typeface="Nanum Gothic"/>
                  <a:ea typeface="Nanum Gothic"/>
                </a:rPr>
                <a:t>  기술 시나리오</a:t>
              </a:r>
              <a:r>
                <a:rPr lang="en-US" altLang="ko-KR" sz="2339" b="1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61696" y="5848520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79912" y="1224839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9912" y="1202894"/>
            <a:ext cx="199503" cy="274255"/>
          </a:xfrm>
          <a:prstGeom prst="rect">
            <a:avLst/>
          </a:prstGeom>
          <a:noFill/>
        </p:spPr>
        <p:txBody>
          <a:bodyPr vert="horz" wrap="none" lIns="98755" tIns="49378" rIns="98755" bIns="49378" anchor="t">
            <a:spAutoFit/>
          </a:bodyPr>
          <a:lstStyle/>
          <a:p>
            <a:pPr algn="ctr" defTabSz="987552" eaLnBrk="0">
              <a:defRPr/>
            </a:pPr>
            <a:endParaRPr lang="ko-KR" altLang="en-US" sz="1134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2360449" y="982066"/>
            <a:ext cx="7583576" cy="1372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4633697" y="558699"/>
            <a:ext cx="408052" cy="389534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8755" tIns="49378" rIns="98755" bIns="49378" anchor="ctr">
            <a:noAutofit/>
          </a:bodyPr>
          <a:lstStyle/>
          <a:p>
            <a:pPr algn="ctr" defTabSz="987552" eaLnBrk="0">
              <a:defRPr/>
            </a:pPr>
            <a:endParaRPr lang="ko-KR" altLang="en-US" sz="1944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4658732" y="553623"/>
            <a:ext cx="351587" cy="400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6698" tIns="50064" rIns="96698" bIns="50064" anchor="t">
            <a:spAutoFit/>
          </a:bodyPr>
          <a:lstStyle/>
          <a:p>
            <a:pPr defTabSz="548640" eaLnBrk="0">
              <a:defRPr/>
            </a:pPr>
            <a:r>
              <a:rPr lang="en-US" altLang="ko-KR" sz="1944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944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8" name="그래픽 67" descr="줄 화살표: 일자형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3234200" y="3026413"/>
            <a:ext cx="778732" cy="42248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029505" y="3688831"/>
            <a:ext cx="1654337" cy="720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61" b="1"/>
              <a:t>다른 사용자들의 </a:t>
            </a:r>
            <a:endParaRPr lang="en-US" altLang="ko-KR" sz="1361" b="1"/>
          </a:p>
          <a:p>
            <a:pPr lvl="0">
              <a:defRPr/>
            </a:pPr>
            <a:r>
              <a:rPr lang="ko-KR" altLang="en-US" sz="1361" b="1"/>
              <a:t>평점 데이터 불러오기</a:t>
            </a:r>
            <a:endParaRPr lang="en-US" altLang="ko-KR" sz="1361" b="1"/>
          </a:p>
          <a:p>
            <a:pPr lvl="0">
              <a:defRPr/>
            </a:pPr>
            <a:r>
              <a:rPr lang="ko-KR" altLang="en-US" sz="1361" b="1"/>
              <a:t>및 전처리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33145" y="3645927"/>
            <a:ext cx="2736647" cy="720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1" b="1"/>
              <a:t> 학습</a:t>
            </a:r>
            <a:endParaRPr lang="en-US" altLang="ko-KR" sz="1361" b="1"/>
          </a:p>
          <a:p>
            <a:pPr>
              <a:defRPr/>
            </a:pPr>
            <a:r>
              <a:rPr lang="en-US" altLang="ko-KR" sz="1361" b="1"/>
              <a:t> - KNN</a:t>
            </a:r>
            <a:r>
              <a:rPr lang="ko-KR" altLang="en-US" sz="1361" b="1"/>
              <a:t>머신러닝알고리즘</a:t>
            </a:r>
            <a:endParaRPr lang="en-US" altLang="ko-KR" sz="1361" b="1"/>
          </a:p>
          <a:p>
            <a:pPr>
              <a:defRPr/>
            </a:pPr>
            <a:r>
              <a:rPr lang="ko-KR" altLang="en-US" sz="1361" b="1"/>
              <a:t> </a:t>
            </a:r>
            <a:r>
              <a:rPr lang="en-US" altLang="ko-KR" sz="1361" b="1"/>
              <a:t>- </a:t>
            </a:r>
            <a:r>
              <a:rPr lang="ko-KR" altLang="en-US" sz="1361" b="1"/>
              <a:t>유사도측정방식 </a:t>
            </a:r>
            <a:r>
              <a:rPr lang="en-US" altLang="ko-KR" sz="1361" b="1"/>
              <a:t>: </a:t>
            </a:r>
            <a:r>
              <a:rPr lang="ko-KR" altLang="en-US" sz="1361" b="1"/>
              <a:t>피어슨 상관계수</a:t>
            </a:r>
          </a:p>
        </p:txBody>
      </p:sp>
      <p:sp>
        <p:nvSpPr>
          <p:cNvPr id="125" name="TextBox 5"/>
          <p:cNvSpPr txBox="1"/>
          <p:nvPr/>
        </p:nvSpPr>
        <p:spPr>
          <a:xfrm>
            <a:off x="3880202" y="3267808"/>
            <a:ext cx="144858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">
                <a:solidFill>
                  <a:schemeClr val="bg1"/>
                </a:solidFill>
                <a:ea typeface="맑은 고딕"/>
              </a:rPr>
              <a:t>픽업 날짜를 예약</a:t>
            </a:r>
          </a:p>
          <a:p>
            <a:pPr>
              <a:defRPr/>
            </a:pPr>
            <a:r>
              <a:rPr lang="ko-KR" altLang="en-US" sz="54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592">
              <a:solidFill>
                <a:schemeClr val="bg1"/>
              </a:solidFill>
            </a:endParaRPr>
          </a:p>
        </p:txBody>
      </p:sp>
      <p:sp>
        <p:nvSpPr>
          <p:cNvPr id="127" name="TextBox 108"/>
          <p:cNvSpPr txBox="1"/>
          <p:nvPr/>
        </p:nvSpPr>
        <p:spPr>
          <a:xfrm>
            <a:off x="3880202" y="3806327"/>
            <a:ext cx="1448581" cy="17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">
                <a:solidFill>
                  <a:schemeClr val="bg1"/>
                </a:solidFill>
                <a:ea typeface="맑은 고딕"/>
              </a:rPr>
              <a:t>수요일</a:t>
            </a:r>
            <a:endParaRPr lang="ko-KR" altLang="ko-KR" sz="2592">
              <a:solidFill>
                <a:schemeClr val="bg1"/>
              </a:solidFill>
            </a:endParaRPr>
          </a:p>
        </p:txBody>
      </p:sp>
      <p:pic>
        <p:nvPicPr>
          <p:cNvPr id="79" name="Picture 6" descr="Heart symbol - Wikipedia">
            <a:extLst>
              <a:ext uri="{FF2B5EF4-FFF2-40B4-BE49-F238E27FC236}">
                <a16:creationId xmlns:a16="http://schemas.microsoft.com/office/drawing/2014/main" id="{3DF98369-DB85-4E29-908F-7003F872E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02" y="3336677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510D192-89A0-4102-9F80-A4E872304EA4}"/>
              </a:ext>
            </a:extLst>
          </p:cNvPr>
          <p:cNvSpPr txBox="1"/>
          <p:nvPr/>
        </p:nvSpPr>
        <p:spPr>
          <a:xfrm>
            <a:off x="2104466" y="3818160"/>
            <a:ext cx="837051" cy="30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61"/>
              <a:t>1</a:t>
            </a:r>
            <a:r>
              <a:rPr lang="ko-KR" altLang="en-US" sz="1361"/>
              <a:t>점</a:t>
            </a:r>
            <a:r>
              <a:rPr lang="en-US" altLang="ko-KR" sz="1361"/>
              <a:t>~5</a:t>
            </a:r>
            <a:r>
              <a:rPr lang="ko-KR" altLang="en-US" sz="1361"/>
              <a:t>점</a:t>
            </a: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914A62BD-0DE3-4DF3-94D9-4300FFD9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2451001"/>
            <a:ext cx="1402523" cy="14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3599AAF-5866-4222-B39C-14F14270B0DB}"/>
              </a:ext>
            </a:extLst>
          </p:cNvPr>
          <p:cNvSpPr txBox="1"/>
          <p:nvPr/>
        </p:nvSpPr>
        <p:spPr>
          <a:xfrm>
            <a:off x="1816852" y="4032830"/>
            <a:ext cx="1654337" cy="30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61" b="1"/>
              <a:t>사용자의 평점 작성</a:t>
            </a:r>
          </a:p>
        </p:txBody>
      </p:sp>
      <p:pic>
        <p:nvPicPr>
          <p:cNvPr id="84" name="그래픽 67" descr="줄 화살표: 일자형">
            <a:extLst>
              <a:ext uri="{FF2B5EF4-FFF2-40B4-BE49-F238E27FC236}">
                <a16:creationId xmlns:a16="http://schemas.microsoft.com/office/drawing/2014/main" id="{8F6AA101-77E7-45B0-A50B-BE65EF9A9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5515315" y="3026413"/>
            <a:ext cx="778732" cy="422489"/>
          </a:xfrm>
          <a:prstGeom prst="rect">
            <a:avLst/>
          </a:prstGeom>
        </p:spPr>
      </p:pic>
      <p:pic>
        <p:nvPicPr>
          <p:cNvPr id="87" name="Picture 4" descr="pandas(판다스) 기초 정리">
            <a:extLst>
              <a:ext uri="{FF2B5EF4-FFF2-40B4-BE49-F238E27FC236}">
                <a16:creationId xmlns:a16="http://schemas.microsoft.com/office/drawing/2014/main" id="{2EDF9750-0CB1-4793-81E9-1A5EADD5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2" y="2965103"/>
            <a:ext cx="1493404" cy="5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NLP] Surprise library를 활용한 추천시스템 구현하기">
            <a:extLst>
              <a:ext uri="{FF2B5EF4-FFF2-40B4-BE49-F238E27FC236}">
                <a16:creationId xmlns:a16="http://schemas.microsoft.com/office/drawing/2014/main" id="{88D2DD98-B61E-4000-A676-C5F122E5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61" y="2924468"/>
            <a:ext cx="1687783" cy="5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그래픽 67" descr="줄 화살표: 일자형">
            <a:extLst>
              <a:ext uri="{FF2B5EF4-FFF2-40B4-BE49-F238E27FC236}">
                <a16:creationId xmlns:a16="http://schemas.microsoft.com/office/drawing/2014/main" id="{DC6EFEF2-7051-453D-9AFD-274A1DA8E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381256" y="3008150"/>
            <a:ext cx="778732" cy="422489"/>
          </a:xfrm>
          <a:prstGeom prst="rect">
            <a:avLst/>
          </a:prstGeom>
        </p:spPr>
      </p:pic>
      <p:pic>
        <p:nvPicPr>
          <p:cNvPr id="101" name="그림 100" descr="텍스트이(가) 표시된 사진&#10;&#10;자동 생성된 설명">
            <a:extLst>
              <a:ext uri="{FF2B5EF4-FFF2-40B4-BE49-F238E27FC236}">
                <a16:creationId xmlns:a16="http://schemas.microsoft.com/office/drawing/2014/main" id="{7C6D947D-8554-42D4-9E35-53516284BFA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30" y="2583617"/>
            <a:ext cx="1137289" cy="1137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690EF0D-7CFC-4E03-9588-FE08FF8FA33C}"/>
              </a:ext>
            </a:extLst>
          </p:cNvPr>
          <p:cNvSpPr txBox="1"/>
          <p:nvPr/>
        </p:nvSpPr>
        <p:spPr>
          <a:xfrm>
            <a:off x="9172371" y="4119909"/>
            <a:ext cx="1366080" cy="3017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1" b="1"/>
              <a:t>예측 및 음료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9177529" y="6864096"/>
            <a:ext cx="2562606" cy="367284"/>
          </a:xfrm>
          <a:prstGeom prst="rect">
            <a:avLst/>
          </a:prstGeom>
        </p:spPr>
        <p:txBody>
          <a:bodyPr vert="horz" wrap="square" lIns="109728" tIns="54864" rIns="109728" bIns="54864" rtlCol="0" anchor="ctr">
            <a:noAutofit/>
          </a:bodyPr>
          <a:lstStyle/>
          <a:p>
            <a:pPr algn="r" defTabSz="1097280" eaLnBrk="0"/>
            <a:fld id="{B9320F77-B9A0-41C5-862A-B4B631284C64}" type="slidenum">
              <a:rPr lang="en-US" altLang="ko-KR" sz="1200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algn="r" defTabSz="1097280" eaLnBrk="0"/>
              <a:t>8</a:t>
            </a:fld>
            <a:endParaRPr lang="ko-KR" altLang="en-US" sz="1200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30951" y="176022"/>
            <a:ext cx="2372829" cy="510589"/>
            <a:chOff x="3934460" y="146685"/>
            <a:chExt cx="1977358" cy="425491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1977358" cy="425491"/>
            </a:xfrm>
            <a:prstGeom prst="rect">
              <a:avLst/>
            </a:prstGeom>
            <a:noFill/>
          </p:spPr>
          <p:txBody>
            <a:bodyPr vert="horz" wrap="none" lIns="109728" tIns="54864" rIns="109728" bIns="54864" anchor="t">
              <a:spAutoFit/>
            </a:bodyPr>
            <a:lstStyle/>
            <a:p>
              <a:pPr defTabSz="1097280" eaLnBrk="0"/>
              <a:r>
                <a:rPr lang="ko-KR" altLang="en-US" sz="2598" b="1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기능 요구사항</a:t>
              </a:r>
              <a:r>
                <a:rPr lang="en-US" altLang="ko-KR" sz="2598" b="1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</a:t>
              </a:r>
              <a:endParaRPr lang="ko-KR" altLang="en-US" sz="2598" b="1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10858920" y="1459992"/>
            <a:ext cx="221664" cy="304699"/>
          </a:xfrm>
          <a:prstGeom prst="rect">
            <a:avLst/>
          </a:prstGeom>
          <a:noFill/>
        </p:spPr>
        <p:txBody>
          <a:bodyPr vert="horz" wrap="none" lIns="109728" tIns="54864" rIns="109728" bIns="54864" anchor="t">
            <a:spAutoFit/>
          </a:bodyPr>
          <a:lstStyle/>
          <a:p>
            <a:pPr algn="ctr" defTabSz="1097280" eaLnBrk="0"/>
            <a:endParaRPr lang="ko-KR" altLang="en-US" sz="1260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943101" y="682753"/>
            <a:ext cx="8426958" cy="2286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4901184" y="204217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/>
            <a:endParaRPr lang="ko-KR" altLang="en-US" sz="216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4929379" y="180594"/>
            <a:ext cx="354330" cy="4816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07442" tIns="55626" rIns="107442" bIns="55626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24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0AB8D4-D63C-418F-A8D1-2E961960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3959"/>
              </p:ext>
            </p:extLst>
          </p:nvPr>
        </p:nvGraphicFramePr>
        <p:xfrm>
          <a:off x="1343473" y="825838"/>
          <a:ext cx="9505055" cy="5202342"/>
        </p:xfrm>
        <a:graphic>
          <a:graphicData uri="http://schemas.openxmlformats.org/drawingml/2006/table">
            <a:tbl>
              <a:tblPr/>
              <a:tblGrid>
                <a:gridCol w="3168353">
                  <a:extLst>
                    <a:ext uri="{9D8B030D-6E8A-4147-A177-3AD203B41FA5}">
                      <a16:colId xmlns:a16="http://schemas.microsoft.com/office/drawing/2014/main" val="157674592"/>
                    </a:ext>
                  </a:extLst>
                </a:gridCol>
                <a:gridCol w="6336702">
                  <a:extLst>
                    <a:ext uri="{9D8B030D-6E8A-4147-A177-3AD203B41FA5}">
                      <a16:colId xmlns:a16="http://schemas.microsoft.com/office/drawing/2014/main" val="3885587447"/>
                    </a:ext>
                  </a:extLst>
                </a:gridCol>
              </a:tblGrid>
              <a:tr h="503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이름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09375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게시판 게시글 검색</a:t>
                      </a: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작성한 글을 조회한다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34533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게시판 게시글 추천</a:t>
                      </a: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작성한 글을 추천한다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672636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조회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작성하는 게시글을 볼 수 있는 게시판을 조회한다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7876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게시글 상세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작성한 게시글의 상세페이지를 조회한다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9834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게시글 작성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새로운 게시글을 작성한다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이미지를 업로드 할 수 있어야 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27327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게시글 수정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자신이 작성한 게시글을 수정한다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59751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게시글 삭제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자신이 작성한 게시글을 삭제한다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42240"/>
                  </a:ext>
                </a:extLst>
              </a:tr>
              <a:tr h="503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 게시글 추천</a:t>
                      </a: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게시판에 게시된 글을 추천한다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9445"/>
                  </a:ext>
                </a:extLst>
              </a:tr>
              <a:tr h="558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Surpriselib</a:t>
                      </a:r>
                      <a:r>
                        <a:rPr lang="ko-KR" altLang="en-US" sz="13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활용한 학습 및 추천</a:t>
                      </a:r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사용자로부터 받은 기호 정보들을 바탕으로 사용자에게 유용한 정보를 추천한다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51" marR="71351" marT="19727" marB="197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6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8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래픽 23" descr="사용자">
            <a:extLst>
              <a:ext uri="{FF2B5EF4-FFF2-40B4-BE49-F238E27FC236}">
                <a16:creationId xmlns:a16="http://schemas.microsoft.com/office/drawing/2014/main" id="{F8BC30F1-3A51-4FE8-BD56-7931D6528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957"/>
          <a:stretch/>
        </p:blipFill>
        <p:spPr>
          <a:xfrm>
            <a:off x="-9528" y="4087649"/>
            <a:ext cx="1343552" cy="1346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87AEC-7A52-4D9B-A6B0-CFB8DD9FDD1A}"/>
              </a:ext>
            </a:extLst>
          </p:cNvPr>
          <p:cNvSpPr txBox="1"/>
          <p:nvPr/>
        </p:nvSpPr>
        <p:spPr>
          <a:xfrm>
            <a:off x="-126547" y="540764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사용자</a:t>
            </a:r>
          </a:p>
        </p:txBody>
      </p:sp>
      <p:pic>
        <p:nvPicPr>
          <p:cNvPr id="4102" name="Picture 6" descr="다운로드, down 화살표, 브라우저, 웹 페이지의 아이콘">
            <a:extLst>
              <a:ext uri="{FF2B5EF4-FFF2-40B4-BE49-F238E27FC236}">
                <a16:creationId xmlns:a16="http://schemas.microsoft.com/office/drawing/2014/main" id="{276695EC-17B7-4163-81F6-76A58A07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07" y="4272816"/>
            <a:ext cx="1136148" cy="113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98839F-38D6-48EE-87CB-ECE936748302}"/>
              </a:ext>
            </a:extLst>
          </p:cNvPr>
          <p:cNvSpPr txBox="1"/>
          <p:nvPr/>
        </p:nvSpPr>
        <p:spPr>
          <a:xfrm>
            <a:off x="3455105" y="540764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브라우저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104" name="Picture 8" descr="이동, 아이폰, 핸드폰, 전지, 전화, 전화번호, 통화, 문의 아이콘">
            <a:extLst>
              <a:ext uri="{FF2B5EF4-FFF2-40B4-BE49-F238E27FC236}">
                <a16:creationId xmlns:a16="http://schemas.microsoft.com/office/drawing/2014/main" id="{85FE7EB7-67C7-4E5A-B75C-04E6E7C4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55" y="4142037"/>
            <a:ext cx="1193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서버 아이콘">
            <a:extLst>
              <a:ext uri="{FF2B5EF4-FFF2-40B4-BE49-F238E27FC236}">
                <a16:creationId xmlns:a16="http://schemas.microsoft.com/office/drawing/2014/main" id="{9C26CE23-C81B-423A-B763-C9269EAE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338" y="3846863"/>
            <a:ext cx="1587501" cy="15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97AB245-7AFA-4A65-BFE4-15E7EAF27A82}"/>
              </a:ext>
            </a:extLst>
          </p:cNvPr>
          <p:cNvSpPr txBox="1"/>
          <p:nvPr/>
        </p:nvSpPr>
        <p:spPr>
          <a:xfrm>
            <a:off x="7110548" y="540764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서버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108" name="Picture 12" descr="서버 아이콘">
            <a:extLst>
              <a:ext uri="{FF2B5EF4-FFF2-40B4-BE49-F238E27FC236}">
                <a16:creationId xmlns:a16="http://schemas.microsoft.com/office/drawing/2014/main" id="{CECE15C7-20AD-48DC-8751-E003F5D06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291" y="4142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E5D2DD-6C98-4387-A590-8F54B54C5891}"/>
              </a:ext>
            </a:extLst>
          </p:cNvPr>
          <p:cNvSpPr txBox="1"/>
          <p:nvPr/>
        </p:nvSpPr>
        <p:spPr>
          <a:xfrm>
            <a:off x="10239141" y="540764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DB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9BE19C-ADFB-43FD-99F6-8CCC65F2900A}"/>
              </a:ext>
            </a:extLst>
          </p:cNvPr>
          <p:cNvCxnSpPr>
            <a:cxnSpLocks/>
          </p:cNvCxnSpPr>
          <p:nvPr/>
        </p:nvCxnSpPr>
        <p:spPr>
          <a:xfrm>
            <a:off x="1334024" y="4838808"/>
            <a:ext cx="1611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7614F9-C718-4036-A44B-45330B04BD0B}"/>
              </a:ext>
            </a:extLst>
          </p:cNvPr>
          <p:cNvSpPr txBox="1"/>
          <p:nvPr/>
        </p:nvSpPr>
        <p:spPr>
          <a:xfrm>
            <a:off x="1419062" y="4423211"/>
            <a:ext cx="134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/>
              <a:t>글쓰기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C7A1988-4A51-4746-882D-214D1DBA0BCA}"/>
              </a:ext>
            </a:extLst>
          </p:cNvPr>
          <p:cNvCxnSpPr>
            <a:cxnSpLocks/>
          </p:cNvCxnSpPr>
          <p:nvPr/>
        </p:nvCxnSpPr>
        <p:spPr>
          <a:xfrm flipH="1">
            <a:off x="1265121" y="5081772"/>
            <a:ext cx="16634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A01E89-5710-4C06-926B-8370DC00F57C}"/>
              </a:ext>
            </a:extLst>
          </p:cNvPr>
          <p:cNvSpPr txBox="1"/>
          <p:nvPr/>
        </p:nvSpPr>
        <p:spPr>
          <a:xfrm>
            <a:off x="1277833" y="5176107"/>
            <a:ext cx="172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오늘의 메뉴 추천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메뉴 조합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82D4CA-2798-473C-82BE-B9B428272681}"/>
              </a:ext>
            </a:extLst>
          </p:cNvPr>
          <p:cNvCxnSpPr>
            <a:cxnSpLocks/>
          </p:cNvCxnSpPr>
          <p:nvPr/>
        </p:nvCxnSpPr>
        <p:spPr>
          <a:xfrm flipV="1">
            <a:off x="8034690" y="2768861"/>
            <a:ext cx="16494" cy="934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0" name="Picture 14" descr="이오스, 앱 설치 아이콘">
            <a:extLst>
              <a:ext uri="{FF2B5EF4-FFF2-40B4-BE49-F238E27FC236}">
                <a16:creationId xmlns:a16="http://schemas.microsoft.com/office/drawing/2014/main" id="{03F7C160-1892-4F98-BDC5-90C6301E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74" y="1204828"/>
            <a:ext cx="1134820" cy="11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6EAFB8A-0A25-4C29-A671-C996EFD3A903}"/>
              </a:ext>
            </a:extLst>
          </p:cNvPr>
          <p:cNvSpPr txBox="1"/>
          <p:nvPr/>
        </p:nvSpPr>
        <p:spPr>
          <a:xfrm>
            <a:off x="7240940" y="2409521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기존 배달 앱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84E67-93EC-45B3-8814-7E29C7A115D9}"/>
              </a:ext>
            </a:extLst>
          </p:cNvPr>
          <p:cNvSpPr txBox="1"/>
          <p:nvPr/>
        </p:nvSpPr>
        <p:spPr>
          <a:xfrm>
            <a:off x="8043882" y="3057514"/>
            <a:ext cx="596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호출</a:t>
            </a:r>
            <a:endParaRPr lang="en-US" altLang="ko-KR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564863-7CDA-4A8E-868A-A1FFD6C7DFFA}"/>
              </a:ext>
            </a:extLst>
          </p:cNvPr>
          <p:cNvSpPr txBox="1"/>
          <p:nvPr/>
        </p:nvSpPr>
        <p:spPr>
          <a:xfrm>
            <a:off x="5417836" y="4423211"/>
            <a:ext cx="176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요청 전달</a:t>
            </a:r>
          </a:p>
        </p:txBody>
      </p:sp>
      <p:pic>
        <p:nvPicPr>
          <p:cNvPr id="58" name="그래픽 57" descr="사용자">
            <a:extLst>
              <a:ext uri="{FF2B5EF4-FFF2-40B4-BE49-F238E27FC236}">
                <a16:creationId xmlns:a16="http://schemas.microsoft.com/office/drawing/2014/main" id="{402DFAD5-D5CA-4D57-8931-908869CBB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957"/>
          <a:stretch/>
        </p:blipFill>
        <p:spPr>
          <a:xfrm>
            <a:off x="3697027" y="1149627"/>
            <a:ext cx="1343552" cy="134671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93C232-2B1F-4498-A43D-F261C4BEC296}"/>
              </a:ext>
            </a:extLst>
          </p:cNvPr>
          <p:cNvSpPr txBox="1"/>
          <p:nvPr/>
        </p:nvSpPr>
        <p:spPr>
          <a:xfrm>
            <a:off x="3575053" y="246376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관리자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7CB177-CE05-4E92-A6BA-DFE0F0759120}"/>
              </a:ext>
            </a:extLst>
          </p:cNvPr>
          <p:cNvCxnSpPr>
            <a:cxnSpLocks/>
          </p:cNvCxnSpPr>
          <p:nvPr/>
        </p:nvCxnSpPr>
        <p:spPr>
          <a:xfrm flipV="1">
            <a:off x="4248855" y="2833092"/>
            <a:ext cx="0" cy="1164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4F7AC0-43CB-4E62-BC72-6E0775FCE68D}"/>
              </a:ext>
            </a:extLst>
          </p:cNvPr>
          <p:cNvCxnSpPr>
            <a:cxnSpLocks/>
          </p:cNvCxnSpPr>
          <p:nvPr/>
        </p:nvCxnSpPr>
        <p:spPr>
          <a:xfrm flipH="1">
            <a:off x="4437350" y="2845153"/>
            <a:ext cx="9192" cy="1176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78E140-2815-4ACA-9CC8-1F139B70BA0B}"/>
              </a:ext>
            </a:extLst>
          </p:cNvPr>
          <p:cNvCxnSpPr>
            <a:cxnSpLocks/>
          </p:cNvCxnSpPr>
          <p:nvPr/>
        </p:nvCxnSpPr>
        <p:spPr>
          <a:xfrm>
            <a:off x="8618594" y="4838808"/>
            <a:ext cx="17926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9C7C81-226F-4D34-A770-F96937C0A62F}"/>
              </a:ext>
            </a:extLst>
          </p:cNvPr>
          <p:cNvSpPr txBox="1"/>
          <p:nvPr/>
        </p:nvSpPr>
        <p:spPr>
          <a:xfrm>
            <a:off x="4446542" y="3293099"/>
            <a:ext cx="219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요구사항 반영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B9066B-70F3-4393-B803-B7EEA39966E5}"/>
              </a:ext>
            </a:extLst>
          </p:cNvPr>
          <p:cNvSpPr txBox="1"/>
          <p:nvPr/>
        </p:nvSpPr>
        <p:spPr>
          <a:xfrm>
            <a:off x="8686035" y="4431893"/>
            <a:ext cx="1587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정보 저장</a:t>
            </a:r>
            <a:endParaRPr lang="en-US" altLang="ko-KR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0F83A2-6CEA-422F-A6A1-9E10805375FC}"/>
              </a:ext>
            </a:extLst>
          </p:cNvPr>
          <p:cNvSpPr txBox="1"/>
          <p:nvPr/>
        </p:nvSpPr>
        <p:spPr>
          <a:xfrm>
            <a:off x="8640667" y="4919499"/>
            <a:ext cx="1748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데이터 저장</a:t>
            </a:r>
            <a:endParaRPr lang="en-US" altLang="ko-KR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5AC9B6-C43A-4224-B782-05B73F0D1160}"/>
              </a:ext>
            </a:extLst>
          </p:cNvPr>
          <p:cNvSpPr txBox="1"/>
          <p:nvPr/>
        </p:nvSpPr>
        <p:spPr>
          <a:xfrm>
            <a:off x="2045654" y="3333685"/>
            <a:ext cx="219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요구사항 확인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C9B5FC2-EF7B-4A94-A68D-A7078AB7B934}"/>
              </a:ext>
            </a:extLst>
          </p:cNvPr>
          <p:cNvCxnSpPr>
            <a:cxnSpLocks/>
          </p:cNvCxnSpPr>
          <p:nvPr/>
        </p:nvCxnSpPr>
        <p:spPr>
          <a:xfrm>
            <a:off x="5414950" y="4850941"/>
            <a:ext cx="17926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스트랩, 일반, 워드마크, 로고 무료 아이콘 의 Devicon">
            <a:extLst>
              <a:ext uri="{FF2B5EF4-FFF2-40B4-BE49-F238E27FC236}">
                <a16:creationId xmlns:a16="http://schemas.microsoft.com/office/drawing/2014/main" id="{A6A7D91F-0F92-41DA-8AC0-7B6FAC9E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21" y="5939830"/>
            <a:ext cx="828252" cy="8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 3.0이 나왔다고?. 요즘 Django 를 사용하지 않아 관심을 많이 끄고 있었는데 마침… | by Taehwan Kim  | Medium">
            <a:extLst>
              <a:ext uri="{FF2B5EF4-FFF2-40B4-BE49-F238E27FC236}">
                <a16:creationId xmlns:a16="http://schemas.microsoft.com/office/drawing/2014/main" id="{7B605C5B-DDA2-4614-8E3F-EA93E2C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28" y="6131889"/>
            <a:ext cx="1142515" cy="5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C279A9AD-3646-4C0F-BB7B-0877D4B61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13047" r="9664" b="10556"/>
          <a:stretch/>
        </p:blipFill>
        <p:spPr bwMode="auto">
          <a:xfrm>
            <a:off x="8153043" y="5937874"/>
            <a:ext cx="1142515" cy="7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2F83EF39-1FA7-482E-9F38-DD2632806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t="12749" r="18640" b="6538"/>
          <a:stretch/>
        </p:blipFill>
        <p:spPr bwMode="auto">
          <a:xfrm>
            <a:off x="4394641" y="5947261"/>
            <a:ext cx="928523" cy="8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SS3 Syntax | PoiemaWeb">
            <a:extLst>
              <a:ext uri="{FF2B5EF4-FFF2-40B4-BE49-F238E27FC236}">
                <a16:creationId xmlns:a16="http://schemas.microsoft.com/office/drawing/2014/main" id="{EA8F8A08-06C6-412B-B5DE-74BA0D5DE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8"/>
          <a:stretch/>
        </p:blipFill>
        <p:spPr bwMode="auto">
          <a:xfrm>
            <a:off x="2039513" y="5837027"/>
            <a:ext cx="2393810" cy="9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5B8718-640B-49D2-88F1-5A03DA5D9FBA}"/>
              </a:ext>
            </a:extLst>
          </p:cNvPr>
          <p:cNvCxnSpPr>
            <a:cxnSpLocks/>
          </p:cNvCxnSpPr>
          <p:nvPr/>
        </p:nvCxnSpPr>
        <p:spPr>
          <a:xfrm flipV="1">
            <a:off x="8617368" y="3396068"/>
            <a:ext cx="500321" cy="484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브라우저 창은, 복제, 사이트, 웹사이트 아이콘">
            <a:extLst>
              <a:ext uri="{FF2B5EF4-FFF2-40B4-BE49-F238E27FC236}">
                <a16:creationId xmlns:a16="http://schemas.microsoft.com/office/drawing/2014/main" id="{4C65B020-AAD1-4245-A707-95049638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060" y="2426107"/>
            <a:ext cx="1219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C77F29-8E71-41DA-94F5-76CC411B1319}"/>
              </a:ext>
            </a:extLst>
          </p:cNvPr>
          <p:cNvSpPr txBox="1"/>
          <p:nvPr/>
        </p:nvSpPr>
        <p:spPr>
          <a:xfrm>
            <a:off x="8948387" y="347295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j-ea"/>
                <a:ea typeface="+mj-ea"/>
              </a:rPr>
              <a:t>데이터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052" name="Picture 28" descr="Python] Python에서 Sqlite3 사용하기 (feat. Pandas)">
            <a:extLst>
              <a:ext uri="{FF2B5EF4-FFF2-40B4-BE49-F238E27FC236}">
                <a16:creationId xmlns:a16="http://schemas.microsoft.com/office/drawing/2014/main" id="{7DB177BB-FAF3-4AE4-88CB-47F4523C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98" y="5973679"/>
            <a:ext cx="1490962" cy="70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61D2E49-1FB1-4EF4-BF8D-A8BFE247DF45}"/>
              </a:ext>
            </a:extLst>
          </p:cNvPr>
          <p:cNvCxnSpPr>
            <a:cxnSpLocks/>
          </p:cNvCxnSpPr>
          <p:nvPr/>
        </p:nvCxnSpPr>
        <p:spPr>
          <a:xfrm flipH="1">
            <a:off x="8724300" y="3575720"/>
            <a:ext cx="473167" cy="46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" descr="pandas(판다스) 기초 정리">
            <a:extLst>
              <a:ext uri="{FF2B5EF4-FFF2-40B4-BE49-F238E27FC236}">
                <a16:creationId xmlns:a16="http://schemas.microsoft.com/office/drawing/2014/main" id="{70FC6A79-3B1D-4430-901E-EC183B6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141" y="658818"/>
            <a:ext cx="1687784" cy="5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LP] Surprise library를 활용한 추천시스템 구현하기">
            <a:extLst>
              <a:ext uri="{FF2B5EF4-FFF2-40B4-BE49-F238E27FC236}">
                <a16:creationId xmlns:a16="http://schemas.microsoft.com/office/drawing/2014/main" id="{46D4C06B-5FB4-4827-A5A4-8DD472D0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40" y="1220563"/>
            <a:ext cx="1687783" cy="5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933F36-FDC2-4B3E-9FE2-65697D7C5F21}"/>
              </a:ext>
            </a:extLst>
          </p:cNvPr>
          <p:cNvCxnSpPr>
            <a:cxnSpLocks/>
          </p:cNvCxnSpPr>
          <p:nvPr/>
        </p:nvCxnSpPr>
        <p:spPr>
          <a:xfrm flipV="1">
            <a:off x="10399463" y="1904584"/>
            <a:ext cx="500321" cy="484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24381-E773-4FE3-8092-8E3FF6BA6B2E}"/>
              </a:ext>
            </a:extLst>
          </p:cNvPr>
          <p:cNvCxnSpPr>
            <a:cxnSpLocks/>
          </p:cNvCxnSpPr>
          <p:nvPr/>
        </p:nvCxnSpPr>
        <p:spPr>
          <a:xfrm flipH="1">
            <a:off x="10506395" y="2084236"/>
            <a:ext cx="473167" cy="46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E5C949-E028-43D1-8E38-F8E620A50FDF}"/>
              </a:ext>
            </a:extLst>
          </p:cNvPr>
          <p:cNvSpPr txBox="1"/>
          <p:nvPr/>
        </p:nvSpPr>
        <p:spPr>
          <a:xfrm>
            <a:off x="8790998" y="108575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j-ea"/>
                <a:ea typeface="+mj-ea"/>
              </a:rPr>
              <a:t>분석 및 학습</a:t>
            </a:r>
            <a:endParaRPr lang="en-US" altLang="ko-KR" dirty="0">
              <a:latin typeface="+mj-ea"/>
              <a:ea typeface="+mj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63F66AD-252C-42AA-B8E3-0DC168280044}"/>
              </a:ext>
            </a:extLst>
          </p:cNvPr>
          <p:cNvGrpSpPr/>
          <p:nvPr/>
        </p:nvGrpSpPr>
        <p:grpSpPr>
          <a:xfrm>
            <a:off x="5330951" y="176022"/>
            <a:ext cx="1964064" cy="510589"/>
            <a:chOff x="3934460" y="146685"/>
            <a:chExt cx="1636720" cy="425491"/>
          </a:xfrm>
        </p:grpSpPr>
        <p:sp>
          <p:nvSpPr>
            <p:cNvPr id="61" name="텍스트 상자 33">
              <a:extLst>
                <a:ext uri="{FF2B5EF4-FFF2-40B4-BE49-F238E27FC236}">
                  <a16:creationId xmlns:a16="http://schemas.microsoft.com/office/drawing/2014/main" id="{2234C6BC-92DD-4484-BD1C-F51DE64BBE70}"/>
                </a:ext>
              </a:extLst>
            </p:cNvPr>
            <p:cNvSpPr txBox="1">
              <a:spLocks/>
            </p:cNvSpPr>
            <p:nvPr/>
          </p:nvSpPr>
          <p:spPr>
            <a:xfrm>
              <a:off x="3934460" y="146685"/>
              <a:ext cx="1636720" cy="425491"/>
            </a:xfrm>
            <a:prstGeom prst="rect">
              <a:avLst/>
            </a:prstGeom>
            <a:noFill/>
          </p:spPr>
          <p:txBody>
            <a:bodyPr vert="horz" wrap="none" lIns="109728" tIns="54864" rIns="109728" bIns="54864" anchor="t">
              <a:spAutoFit/>
            </a:bodyPr>
            <a:lstStyle/>
            <a:p>
              <a:pPr defTabSz="1097280" eaLnBrk="0"/>
              <a:r>
                <a:rPr lang="ko-KR" altLang="en-US" sz="2598" b="1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시스템 구성</a:t>
              </a:r>
              <a:endParaRPr lang="ko-KR" altLang="en-US" sz="2598" b="1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cxnSp>
        <p:nvCxnSpPr>
          <p:cNvPr id="62" name="도형 90">
            <a:extLst>
              <a:ext uri="{FF2B5EF4-FFF2-40B4-BE49-F238E27FC236}">
                <a16:creationId xmlns:a16="http://schemas.microsoft.com/office/drawing/2014/main" id="{A920C990-967C-47F0-9EBE-4C255D5BA060}"/>
              </a:ext>
            </a:extLst>
          </p:cNvPr>
          <p:cNvCxnSpPr/>
          <p:nvPr/>
        </p:nvCxnSpPr>
        <p:spPr>
          <a:xfrm>
            <a:off x="1781176" y="682753"/>
            <a:ext cx="8426958" cy="2286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91">
            <a:extLst>
              <a:ext uri="{FF2B5EF4-FFF2-40B4-BE49-F238E27FC236}">
                <a16:creationId xmlns:a16="http://schemas.microsoft.com/office/drawing/2014/main" id="{AF4715E5-9615-49CE-8A6F-48D0C32F738F}"/>
              </a:ext>
            </a:extLst>
          </p:cNvPr>
          <p:cNvSpPr>
            <a:spLocks/>
          </p:cNvSpPr>
          <p:nvPr/>
        </p:nvSpPr>
        <p:spPr>
          <a:xfrm>
            <a:off x="4901184" y="204217"/>
            <a:ext cx="454152" cy="433578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anchor="ctr">
            <a:noAutofit/>
          </a:bodyPr>
          <a:lstStyle/>
          <a:p>
            <a:pPr algn="ctr" defTabSz="1097280" eaLnBrk="0"/>
            <a:endParaRPr lang="ko-KR" altLang="en-US" sz="216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92">
            <a:extLst>
              <a:ext uri="{FF2B5EF4-FFF2-40B4-BE49-F238E27FC236}">
                <a16:creationId xmlns:a16="http://schemas.microsoft.com/office/drawing/2014/main" id="{2098997E-2DC7-4F32-94DB-120AAE5760D1}"/>
              </a:ext>
            </a:extLst>
          </p:cNvPr>
          <p:cNvSpPr txBox="1">
            <a:spLocks/>
          </p:cNvSpPr>
          <p:nvPr/>
        </p:nvSpPr>
        <p:spPr>
          <a:xfrm>
            <a:off x="4911091" y="180594"/>
            <a:ext cx="354330" cy="4447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07442" tIns="55626" rIns="107442" bIns="55626" anchor="t">
            <a:spAutoFit/>
          </a:bodyPr>
          <a:lstStyle/>
          <a:p>
            <a:pPr defTabSz="609600" eaLnBrk="0"/>
            <a:r>
              <a:rPr lang="en-US" altLang="ko-KR" sz="216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216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withus">
      <a:dk1>
        <a:sysClr val="windowText" lastClr="000000"/>
      </a:dk1>
      <a:lt1>
        <a:sysClr val="window" lastClr="FFFFFF"/>
      </a:lt1>
      <a:dk2>
        <a:srgbClr val="002332"/>
      </a:dk2>
      <a:lt2>
        <a:srgbClr val="E7E6E6"/>
      </a:lt2>
      <a:accent1>
        <a:srgbClr val="FFFFFF"/>
      </a:accent1>
      <a:accent2>
        <a:srgbClr val="595959"/>
      </a:accent2>
      <a:accent3>
        <a:srgbClr val="3F3F3F"/>
      </a:accent3>
      <a:accent4>
        <a:srgbClr val="EE2B56"/>
      </a:accent4>
      <a:accent5>
        <a:srgbClr val="00638D"/>
      </a:accent5>
      <a:accent6>
        <a:srgbClr val="9DCFCD"/>
      </a:accent6>
      <a:hlink>
        <a:srgbClr val="00638D"/>
      </a:hlink>
      <a:folHlink>
        <a:srgbClr val="9DCFCD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508</Words>
  <Application>Microsoft Office PowerPoint</Application>
  <PresentationFormat>와이드스크린</PresentationFormat>
  <Paragraphs>148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Nanum Gothic</vt:lpstr>
      <vt:lpstr>Arial Narrow</vt:lpstr>
      <vt:lpstr>맑은 고딕</vt:lpstr>
      <vt:lpstr>나눔바른고딕 UltraLight</vt:lpstr>
      <vt:lpstr>나눔고딕</vt:lpstr>
      <vt:lpstr>Arial</vt:lpstr>
      <vt:lpstr>Calibri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hong geonho</cp:lastModifiedBy>
  <cp:revision>169</cp:revision>
  <dcterms:created xsi:type="dcterms:W3CDTF">2018-02-09T09:26:16Z</dcterms:created>
  <dcterms:modified xsi:type="dcterms:W3CDTF">2020-12-01T11:52:44Z</dcterms:modified>
</cp:coreProperties>
</file>