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8" r:id="rId1"/>
    <p:sldMasterId id="2147484079" r:id="rId2"/>
    <p:sldMasterId id="2147484080" r:id="rId3"/>
    <p:sldMasterId id="2147484081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8"/>
    <p:restoredTop sz="94626"/>
  </p:normalViewPr>
  <p:slideViewPr>
    <p:cSldViewPr snapToObjects="1">
      <p:cViewPr varScale="1">
        <p:scale>
          <a:sx n="119" d="100"/>
          <a:sy n="119" d="100"/>
        </p:scale>
        <p:origin x="108" y="300"/>
      </p:cViewPr>
      <p:guideLst>
        <p:guide orient="horz" pos="179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D8DFA8-FA80-42F2-8EE4-6AEF86CE835E}" type="datetime1">
              <a:rPr lang="ko-KR" altLang="en-US"/>
              <a:pPr lvl="0">
                <a:defRPr/>
              </a:pPr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B5971B-9516-40A7-A075-ABEDDD87FA4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4C3ED-C9F0-4D90-8A3E-F9A980C00CF2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79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13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79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14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79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15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79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16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B5971B-9516-40A7-A075-ABEDDD87FA4C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B5971B-9516-40A7-A075-ABEDDD87FA4C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B5971B-9516-40A7-A075-ABEDDD87FA4C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B5971B-9516-40A7-A075-ABEDDD87FA4C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BB5971B-9516-40A7-A075-ABEDDD87FA4C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7035" cy="34296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8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9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10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685800"/>
            <a:ext cx="5487988" cy="34305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11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460"/>
            <a:ext cx="7772400" cy="12249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30235" cy="377253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16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16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397510"/>
            <a:ext cx="7416800" cy="4210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333" b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 can replace this text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68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1775460"/>
            <a:ext cx="7773035" cy="12255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238500"/>
            <a:ext cx="6401435" cy="14611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3672205"/>
            <a:ext cx="7773035" cy="1136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422525"/>
            <a:ext cx="7773035" cy="12509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279525"/>
            <a:ext cx="404114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1812290"/>
            <a:ext cx="404114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279525"/>
            <a:ext cx="404241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1812290"/>
            <a:ext cx="404241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3500"/>
            <a:ext cx="8230235" cy="377253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7330"/>
            <a:ext cx="3009265" cy="96901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27330"/>
            <a:ext cx="5112385" cy="4878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195705"/>
            <a:ext cx="3009265" cy="3909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000500"/>
            <a:ext cx="5487035" cy="4730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510540"/>
            <a:ext cx="5487035" cy="34296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4472940"/>
            <a:ext cx="5487035" cy="6711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28600"/>
            <a:ext cx="2058035" cy="487680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28600"/>
            <a:ext cx="6020435" cy="487680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body" hasCustomPrompt="1"/>
          </p:nvPr>
        </p:nvSpPr>
        <p:spPr>
          <a:xfrm>
            <a:off x="863600" y="397510"/>
            <a:ext cx="7417435" cy="4216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none" dirty="0">
                <a:latin typeface="Calibri" charset="0"/>
                <a:ea typeface="Calibri" charset="0"/>
              </a:rPr>
              <a:t>you can replace this text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1775460"/>
            <a:ext cx="7773035" cy="12255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238500"/>
            <a:ext cx="6401435" cy="14611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3672205"/>
            <a:ext cx="7773035" cy="1136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422525"/>
            <a:ext cx="7773035" cy="12509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279525"/>
            <a:ext cx="404114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1812290"/>
            <a:ext cx="404114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279525"/>
            <a:ext cx="404241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1812290"/>
            <a:ext cx="404241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630" y="3672205"/>
            <a:ext cx="7772400" cy="1135380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630" y="2422525"/>
            <a:ext cx="7772400" cy="1250315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7330"/>
            <a:ext cx="3009265" cy="96901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27330"/>
            <a:ext cx="5112385" cy="4878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195705"/>
            <a:ext cx="3009265" cy="3909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000500"/>
            <a:ext cx="5487035" cy="4730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510540"/>
            <a:ext cx="5487035" cy="34296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4472940"/>
            <a:ext cx="5487035" cy="6711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28600"/>
            <a:ext cx="2058035" cy="487680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28600"/>
            <a:ext cx="6020435" cy="487680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body" hasCustomPrompt="1"/>
          </p:nvPr>
        </p:nvSpPr>
        <p:spPr>
          <a:xfrm>
            <a:off x="863600" y="397510"/>
            <a:ext cx="7417435" cy="4216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none" dirty="0">
                <a:latin typeface="Calibri" charset="0"/>
                <a:ea typeface="Calibri" charset="0"/>
              </a:rPr>
              <a:t>you can replace this text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1775460"/>
            <a:ext cx="7773035" cy="12255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238500"/>
            <a:ext cx="6401435" cy="14611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3672205"/>
            <a:ext cx="7773035" cy="1136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422525"/>
            <a:ext cx="7773035" cy="12509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65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333500"/>
            <a:ext cx="4039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279525"/>
            <a:ext cx="404114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1812290"/>
            <a:ext cx="404114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279525"/>
            <a:ext cx="4042410" cy="5340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1812290"/>
            <a:ext cx="4042410" cy="32931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33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7330"/>
            <a:ext cx="3009265" cy="96901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27330"/>
            <a:ext cx="5112385" cy="48780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195705"/>
            <a:ext cx="3009265" cy="3909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000500"/>
            <a:ext cx="5487035" cy="4730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65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510540"/>
            <a:ext cx="5487035" cy="34296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4472940"/>
            <a:ext cx="5487035" cy="6711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7620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870" cy="9537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333500"/>
            <a:ext cx="8230870" cy="377317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28600"/>
            <a:ext cx="2058035" cy="487680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28600"/>
            <a:ext cx="6020435" cy="487680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body" hasCustomPrompt="1"/>
          </p:nvPr>
        </p:nvSpPr>
        <p:spPr>
          <a:xfrm>
            <a:off x="863600" y="397510"/>
            <a:ext cx="7417435" cy="4216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330" b="1" strike="noStrike" cap="none" dirty="0">
                <a:latin typeface="Calibri" charset="0"/>
                <a:ea typeface="Calibri" charset="0"/>
              </a:rPr>
              <a:t>you can replace this text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505" cy="533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290"/>
            <a:ext cx="4040505" cy="3292475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290"/>
            <a:ext cx="4041775" cy="3292475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330"/>
            <a:ext cx="3008630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330"/>
            <a:ext cx="5111750" cy="4877435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705"/>
            <a:ext cx="3008630" cy="3909060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605" y="4000500"/>
            <a:ext cx="5486400" cy="47244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605" y="510540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605" y="4472940"/>
            <a:ext cx="5486400" cy="670560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297170"/>
            <a:ext cx="2134235" cy="304800"/>
          </a:xfrm>
        </p:spPr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7170"/>
            <a:ext cx="2896235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170"/>
            <a:ext cx="2133600" cy="30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7EF2-BDDC-4628-AB95-33E6418FB6AF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170"/>
            <a:ext cx="2895600" cy="30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170"/>
            <a:ext cx="2133600" cy="30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</p:sldLayoutIdLst>
  <p:txStyles>
    <p:titleStyle>
      <a:lvl1pPr algn="ctr" defTabSz="761970" rtl="0" eaLnBrk="1" latinLnBrk="1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1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333500"/>
            <a:ext cx="8230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333500"/>
            <a:ext cx="8230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30235" cy="9531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762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65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333500"/>
            <a:ext cx="8230235" cy="3772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85750" indent="-285750" algn="l" defTabSz="7620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65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19125" indent="-238125" algn="l" defTabSz="7620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33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952500" indent="-190500" algn="l" defTabSz="7620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333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1714500" indent="-190500" algn="l" defTabSz="7620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65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2020-11-27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5297170"/>
            <a:ext cx="2896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5297170"/>
            <a:ext cx="2134235" cy="30480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animal.go.kr" TargetMode="Externa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www.dogweb.co.k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50.png"/><Relationship Id="rId11" Type="http://schemas.openxmlformats.org/officeDocument/2006/relationships/image" Target="../media/image19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0.png"/><Relationship Id="rId5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korea.github.io/posts/2018-10-24-little_data_powerful_model/" TargetMode="External"/><Relationship Id="rId7" Type="http://schemas.openxmlformats.org/officeDocument/2006/relationships/hyperlink" Target="https://github.com/adnanafzal565/php-mail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nsorflow/models/tree/master/tutorials/image/cifar10" TargetMode="External"/><Relationship Id="rId5" Type="http://schemas.openxmlformats.org/officeDocument/2006/relationships/hyperlink" Target="https://github.com/lsjsj92/keras_basic/blob/master/7.%20predict_multi_img_with_CNN.ipynb" TargetMode="External"/><Relationship Id="rId4" Type="http://schemas.openxmlformats.org/officeDocument/2006/relationships/hyperlink" Target="https://github.com/sunnyg1210/python-Google-Images-Download/blob/master/download_google_images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1100" y="4441190"/>
            <a:ext cx="1293944" cy="129266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300" b="1" strike="noStrike" cap="none" dirty="0">
              <a:solidFill>
                <a:schemeClr val="bg1"/>
              </a:solidFill>
              <a:latin typeface="Nanum Gothic"/>
              <a:ea typeface="Nanum Gothic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 2014338</a:t>
            </a:r>
            <a:r>
              <a:rPr lang="en-US" altLang="ko-KR" sz="1300" b="1" dirty="0">
                <a:solidFill>
                  <a:schemeClr val="bg1"/>
                </a:solidFill>
                <a:latin typeface="Nanum Gothic"/>
                <a:ea typeface="Nanum Gothic"/>
              </a:rPr>
              <a:t>XX</a:t>
            </a:r>
            <a:r>
              <a:rPr lang="en-US" altLang="ko-KR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 000</a:t>
            </a: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 </a:t>
            </a:r>
            <a:r>
              <a:rPr lang="en-US" altLang="ko-KR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2014339XX</a:t>
            </a:r>
            <a:r>
              <a:rPr lang="ko-KR" altLang="en-US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 </a:t>
            </a:r>
            <a:r>
              <a:rPr lang="en-US" altLang="ko-KR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000</a:t>
            </a:r>
            <a:endParaRPr lang="ko-KR" altLang="en-US" sz="1300" b="1" strike="noStrike" cap="none" dirty="0">
              <a:solidFill>
                <a:schemeClr val="bg1"/>
              </a:solidFill>
              <a:latin typeface="Nanum Gothic"/>
              <a:ea typeface="Nanum Gothic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 </a:t>
            </a:r>
            <a:r>
              <a:rPr lang="en-US" altLang="ko-KR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2015338XX</a:t>
            </a:r>
            <a:r>
              <a:rPr lang="ko-KR" altLang="en-US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 </a:t>
            </a:r>
            <a:r>
              <a:rPr lang="en-US" altLang="ko-KR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000</a:t>
            </a:r>
            <a:endParaRPr lang="ko-KR" altLang="en-US" sz="1300" b="1" strike="noStrike" cap="none" dirty="0">
              <a:solidFill>
                <a:schemeClr val="bg1"/>
              </a:solidFill>
              <a:latin typeface="Nanum Gothic"/>
              <a:ea typeface="Nanum Gothic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 </a:t>
            </a:r>
            <a:r>
              <a:rPr lang="en-US" altLang="ko-KR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2015338XX</a:t>
            </a:r>
            <a:r>
              <a:rPr lang="ko-KR" altLang="en-US" sz="1300" b="1" strike="noStrike" cap="none">
                <a:solidFill>
                  <a:schemeClr val="bg1"/>
                </a:solidFill>
                <a:latin typeface="Nanum Gothic"/>
                <a:ea typeface="Nanum Gothic"/>
              </a:rPr>
              <a:t> </a:t>
            </a:r>
            <a:r>
              <a:rPr lang="en-US" altLang="ko-KR" sz="1300" b="1" strike="noStrike" cap="none" dirty="0">
                <a:solidFill>
                  <a:schemeClr val="bg1"/>
                </a:solidFill>
                <a:latin typeface="Nanum Gothic"/>
                <a:ea typeface="Nanum Gothic"/>
              </a:rPr>
              <a:t>000</a:t>
            </a:r>
            <a:endParaRPr lang="ko-KR" altLang="en-US" sz="1300" b="1" strike="noStrike" cap="none" dirty="0">
              <a:solidFill>
                <a:schemeClr val="bg1"/>
              </a:solidFill>
              <a:latin typeface="Nanum Gothic"/>
              <a:ea typeface="Nanum Gothic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300" b="1" strike="noStrike" cap="none" dirty="0">
              <a:solidFill>
                <a:schemeClr val="bg1"/>
              </a:solidFill>
              <a:latin typeface="Nanum Gothic"/>
              <a:ea typeface="Nanum Gothic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10535" y="2065655"/>
            <a:ext cx="3300730" cy="635"/>
          </a:xfrm>
          <a:prstGeom prst="line">
            <a:avLst/>
          </a:prstGeom>
          <a:ln w="9525" cap="flat" cmpd="dbl">
            <a:solidFill>
              <a:schemeClr val="bg1"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891790" y="4657725"/>
            <a:ext cx="3300095" cy="0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891790" y="4657725"/>
            <a:ext cx="0" cy="889635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91885" y="4657725"/>
            <a:ext cx="0" cy="889635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891790" y="5547360"/>
            <a:ext cx="3300095" cy="0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3175" y="1254760"/>
            <a:ext cx="1511300" cy="6457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trike="noStrike" cap="none" spc="-40">
                <a:solidFill>
                  <a:srgbClr val="F7F7F5"/>
                </a:solidFill>
                <a:latin typeface="HY헤드라인M"/>
                <a:ea typeface="HY헤드라인M"/>
              </a:rPr>
              <a:t>찾아독</a:t>
            </a:r>
            <a:endParaRPr lang="ko-KR" altLang="en-US" sz="3600" b="1" strike="noStrike" cap="none">
              <a:solidFill>
                <a:srgbClr val="F7F7F5"/>
              </a:solidFill>
              <a:latin typeface="HY헤드라인M"/>
              <a:ea typeface="HY헤드라인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5685" y="3820795"/>
            <a:ext cx="1868805" cy="5111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1" strike="noStrike" cap="none" spc="-40">
                <a:solidFill>
                  <a:srgbClr val="F7F7F5"/>
                </a:solidFill>
                <a:latin typeface="HY헤드라인M"/>
                <a:ea typeface="HY헤드라인M"/>
              </a:rPr>
              <a:t>P-Project </a:t>
            </a:r>
            <a:endParaRPr lang="ko-KR" altLang="en-US" sz="2800" b="1" strike="noStrike" cap="none">
              <a:solidFill>
                <a:srgbClr val="F7F7F5"/>
              </a:solidFill>
              <a:latin typeface="HY헤드라인M"/>
              <a:ea typeface="HY헤드라인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6510" y="2236470"/>
            <a:ext cx="4030980" cy="11811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trike="noStrike" cap="none" spc="-40">
                <a:solidFill>
                  <a:srgbClr val="F7F7F5"/>
                </a:solidFill>
                <a:latin typeface="HY헤드라인M"/>
                <a:ea typeface="HY헤드라인M"/>
              </a:rPr>
              <a:t>딥러닝 기반</a:t>
            </a: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trike="noStrike" cap="none" spc="-40">
                <a:solidFill>
                  <a:srgbClr val="F7F7F5"/>
                </a:solidFill>
                <a:latin typeface="HY헤드라인M"/>
                <a:ea typeface="HY헤드라인M"/>
              </a:rPr>
              <a:t>유기견 매칭 서비스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 idx="12"/>
          </p:nvPr>
        </p:nvSpPr>
        <p:spPr>
          <a:xfrm>
            <a:off x="6212504" y="5053204"/>
            <a:ext cx="1921383" cy="274892"/>
          </a:xfrm>
          <a:prstGeom prst="rect">
            <a:avLst/>
          </a:prstGeom>
        </p:spPr>
        <p:txBody>
          <a:bodyPr vert="horz" wrap="square" lIns="82296" tIns="41148" rIns="82296" bIns="41148" anchor="ctr">
            <a:noAutofit/>
          </a:bodyPr>
          <a:lstStyle/>
          <a:p>
            <a:pPr defTabSz="822960" eaLnBrk="0">
              <a:defRPr/>
            </a:pPr>
            <a:fld id="{B9320F77-B9A0-41C5-862A-B4B631284C64}" type="slidenum">
              <a:rPr lang="en-US" altLang="ko-KR">
                <a:latin typeface="맑은 고딕"/>
                <a:ea typeface="맑은 고딕"/>
              </a:rPr>
              <a:pPr defTabSz="822960" eaLnBrk="0">
                <a:defRPr/>
              </a:pPr>
              <a:t>10</a:t>
            </a:fld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998214" y="417767"/>
            <a:ext cx="1281889" cy="383054"/>
            <a:chOff x="3934460" y="146685"/>
            <a:chExt cx="1424321" cy="425615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332229" cy="425615"/>
            </a:xfrm>
            <a:prstGeom prst="rect">
              <a:avLst/>
            </a:prstGeom>
            <a:noFill/>
          </p:spPr>
          <p:txBody>
            <a:bodyPr vert="horz" wrap="none" lIns="82296" tIns="41148" rIns="82296" bIns="41148" anchor="t">
              <a:spAutoFit/>
            </a:bodyPr>
            <a:lstStyle/>
            <a:p>
              <a:pPr defTabSz="822960" eaLnBrk="0">
                <a:defRPr/>
              </a:pPr>
              <a:r>
                <a:rPr lang="ko-KR" altLang="en-US" sz="1949" b="1">
                  <a:solidFill>
                    <a:srgbClr val="2F528F"/>
                  </a:solidFill>
                  <a:latin typeface="Nanum Gothic"/>
                  <a:ea typeface="Nanum Gothic"/>
                </a:rPr>
                <a:t>시나리오</a:t>
              </a:r>
              <a:r>
                <a:rPr lang="en-US" altLang="ko-KR" sz="1949" b="1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877605" y="4613148"/>
            <a:ext cx="406337" cy="228524"/>
          </a:xfrm>
          <a:prstGeom prst="rect">
            <a:avLst/>
          </a:prstGeom>
          <a:noFill/>
        </p:spPr>
        <p:txBody>
          <a:bodyPr vert="horz" wrap="square" lIns="82296" tIns="41148" rIns="82296" bIns="41148" anchor="t">
            <a:spAutoFit/>
          </a:bodyPr>
          <a:lstStyle/>
          <a:p>
            <a:pPr algn="ctr" defTabSz="822960" eaLnBrk="0">
              <a:defRPr/>
            </a:pPr>
            <a:endParaRPr lang="ko-KR" altLang="en-US" sz="945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60074" y="4873766"/>
            <a:ext cx="166264" cy="228524"/>
          </a:xfrm>
          <a:prstGeom prst="rect">
            <a:avLst/>
          </a:prstGeom>
          <a:noFill/>
        </p:spPr>
        <p:txBody>
          <a:bodyPr vert="horz" wrap="none" lIns="82296" tIns="41148" rIns="82296" bIns="41148" anchor="t">
            <a:spAutoFit/>
          </a:bodyPr>
          <a:lstStyle/>
          <a:p>
            <a:pPr algn="ctr" defTabSz="822960" eaLnBrk="0">
              <a:defRPr/>
            </a:pPr>
            <a:endParaRPr lang="ko-KR" altLang="en-US" sz="945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75254" y="1020699"/>
            <a:ext cx="166264" cy="228524"/>
          </a:xfrm>
          <a:prstGeom prst="rect">
            <a:avLst/>
          </a:prstGeom>
          <a:noFill/>
        </p:spPr>
        <p:txBody>
          <a:bodyPr vert="horz" wrap="none" lIns="82296" tIns="41148" rIns="82296" bIns="41148" anchor="t">
            <a:spAutoFit/>
          </a:bodyPr>
          <a:lstStyle/>
          <a:p>
            <a:pPr algn="ctr" defTabSz="822960" eaLnBrk="0">
              <a:defRPr/>
            </a:pPr>
            <a:endParaRPr lang="ko-KR" altLang="en-US" sz="945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75254" y="1002411"/>
            <a:ext cx="166264" cy="228524"/>
          </a:xfrm>
          <a:prstGeom prst="rect">
            <a:avLst/>
          </a:prstGeom>
          <a:noFill/>
        </p:spPr>
        <p:txBody>
          <a:bodyPr vert="horz" wrap="none" lIns="82296" tIns="41148" rIns="82296" bIns="41148" anchor="t">
            <a:spAutoFit/>
          </a:bodyPr>
          <a:lstStyle/>
          <a:p>
            <a:pPr algn="ctr" defTabSz="822960" eaLnBrk="0">
              <a:defRPr/>
            </a:pPr>
            <a:endParaRPr lang="ko-KR" altLang="en-US" sz="945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459040" y="818388"/>
            <a:ext cx="6319647" cy="1143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675889" y="438912"/>
            <a:ext cx="340043" cy="324612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296" tIns="41148" rIns="82296" bIns="41148" anchor="ctr">
            <a:noAutofit/>
          </a:bodyPr>
          <a:lstStyle/>
          <a:p>
            <a:pPr algn="ctr" defTabSz="822960" eaLnBrk="0">
              <a:defRPr/>
            </a:pPr>
            <a:endParaRPr lang="ko-KR" altLang="en-US" sz="162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683318" y="421196"/>
            <a:ext cx="292989" cy="333554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0582" tIns="41720" rIns="80582" bIns="41720" anchor="t">
            <a:spAutoFit/>
          </a:bodyPr>
          <a:lstStyle/>
          <a:p>
            <a:pPr defTabSz="457200" eaLnBrk="0">
              <a:defRPr/>
            </a:pPr>
            <a:r>
              <a:rPr lang="en-US" altLang="ko-KR" sz="162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62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21322" y="1424940"/>
            <a:ext cx="1366773" cy="1100952"/>
            <a:chOff x="1324252" y="512485"/>
            <a:chExt cx="2119067" cy="1706933"/>
          </a:xfrm>
        </p:grpSpPr>
        <p:pic>
          <p:nvPicPr>
            <p:cNvPr id="25" name="그래픽 24" descr="사람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80694" y="941509"/>
              <a:ext cx="1062625" cy="1062625"/>
            </a:xfrm>
            <a:prstGeom prst="rect">
              <a:avLst/>
            </a:prstGeom>
          </p:spPr>
        </p:pic>
        <p:pic>
          <p:nvPicPr>
            <p:cNvPr id="26" name="그래픽 25" descr="개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66294" y="1039163"/>
              <a:ext cx="1062625" cy="1062625"/>
            </a:xfrm>
            <a:prstGeom prst="rect">
              <a:avLst/>
            </a:prstGeom>
          </p:spPr>
        </p:pic>
        <p:pic>
          <p:nvPicPr>
            <p:cNvPr id="27" name="그래픽 26" descr="단색 채워진 우는 얼굴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535444" y="512485"/>
              <a:ext cx="753123" cy="753123"/>
            </a:xfrm>
            <a:prstGeom prst="rect">
              <a:avLst/>
            </a:prstGeom>
          </p:spPr>
        </p:pic>
        <p:pic>
          <p:nvPicPr>
            <p:cNvPr id="28" name="그래픽 27" descr="닫기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24252" y="826656"/>
              <a:ext cx="1392762" cy="1392762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2057920" y="1085608"/>
            <a:ext cx="1771892" cy="1771892"/>
            <a:chOff x="4532310" y="-35512"/>
            <a:chExt cx="2792027" cy="2792027"/>
          </a:xfrm>
        </p:grpSpPr>
        <p:pic>
          <p:nvPicPr>
            <p:cNvPr id="30" name="그래픽 29" descr="이미지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928323" y="870009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문서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989509" y="870009"/>
              <a:ext cx="914400" cy="914400"/>
            </a:xfrm>
            <a:prstGeom prst="rect">
              <a:avLst/>
            </a:prstGeom>
          </p:spPr>
        </p:pic>
        <p:pic>
          <p:nvPicPr>
            <p:cNvPr id="33" name="그래픽 32" descr="태블릿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4532310" y="-35512"/>
              <a:ext cx="2792027" cy="2792027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4834726" y="1056676"/>
            <a:ext cx="1800824" cy="1800824"/>
            <a:chOff x="8260542" y="-35512"/>
            <a:chExt cx="2792027" cy="2792027"/>
          </a:xfrm>
        </p:grpSpPr>
        <p:pic>
          <p:nvPicPr>
            <p:cNvPr id="36" name="그래픽 35" descr="태블릿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60542" y="-35512"/>
              <a:ext cx="2792027" cy="2792027"/>
            </a:xfrm>
            <a:prstGeom prst="rect">
              <a:avLst/>
            </a:prstGeom>
          </p:spPr>
        </p:pic>
        <p:pic>
          <p:nvPicPr>
            <p:cNvPr id="37" name="그래픽 36" descr="개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8825145" y="1094173"/>
              <a:ext cx="568151" cy="56815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566420" y="1106335"/>
              <a:ext cx="422683" cy="10565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44" b="1">
                  <a:latin typeface="Arial Black"/>
                </a:rPr>
                <a:t>:</a:t>
              </a:r>
            </a:p>
            <a:p>
              <a:pPr lvl="0">
                <a:defRPr/>
              </a:pPr>
              <a:endParaRPr lang="ko-KR" altLang="en-US" sz="1944">
                <a:latin typeface="Arial Black"/>
              </a:endParaRPr>
            </a:p>
          </p:txBody>
        </p:sp>
        <p:pic>
          <p:nvPicPr>
            <p:cNvPr id="39" name="그래픽 38" descr="물음표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9776984" y="932155"/>
              <a:ext cx="792315" cy="792315"/>
            </a:xfrm>
            <a:prstGeom prst="rect">
              <a:avLst/>
            </a:prstGeom>
          </p:spPr>
        </p:pic>
        <p:pic>
          <p:nvPicPr>
            <p:cNvPr id="40" name="그래픽 39" descr="클립보드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8652020" y="863351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7336915" y="1953957"/>
            <a:ext cx="1807085" cy="1807085"/>
            <a:chOff x="8260542" y="3221630"/>
            <a:chExt cx="2792027" cy="2792027"/>
          </a:xfrm>
        </p:grpSpPr>
        <p:pic>
          <p:nvPicPr>
            <p:cNvPr id="42" name="그래픽 41" descr="태블릿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60542" y="3221630"/>
              <a:ext cx="2792027" cy="2792027"/>
            </a:xfrm>
            <a:prstGeom prst="rect">
              <a:avLst/>
            </a:prstGeom>
          </p:spPr>
        </p:pic>
        <p:pic>
          <p:nvPicPr>
            <p:cNvPr id="43" name="그래픽 42" descr="클립보드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8580997" y="4143282"/>
              <a:ext cx="914400" cy="914400"/>
            </a:xfrm>
            <a:prstGeom prst="rect">
              <a:avLst/>
            </a:prstGeom>
          </p:spPr>
        </p:pic>
        <p:pic>
          <p:nvPicPr>
            <p:cNvPr id="45" name="그래픽 44" descr="개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8763102" y="4384034"/>
              <a:ext cx="568151" cy="568151"/>
            </a:xfrm>
            <a:prstGeom prst="rect">
              <a:avLst/>
            </a:prstGeom>
          </p:spPr>
        </p:pic>
        <p:pic>
          <p:nvPicPr>
            <p:cNvPr id="46" name="그래픽 45" descr="클립보드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9658198" y="4109106"/>
              <a:ext cx="473320" cy="473320"/>
            </a:xfrm>
            <a:prstGeom prst="rect">
              <a:avLst/>
            </a:prstGeom>
          </p:spPr>
        </p:pic>
        <p:pic>
          <p:nvPicPr>
            <p:cNvPr id="47" name="그래픽 46" descr="개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9776780" y="4261334"/>
              <a:ext cx="252115" cy="252115"/>
            </a:xfrm>
            <a:prstGeom prst="rect">
              <a:avLst/>
            </a:prstGeom>
          </p:spPr>
        </p:pic>
        <p:cxnSp>
          <p:nvCxnSpPr>
            <p:cNvPr id="53" name="직선 화살표 연결선 52"/>
            <p:cNvCxnSpPr/>
            <p:nvPr/>
          </p:nvCxnSpPr>
          <p:spPr>
            <a:xfrm flipV="1">
              <a:off x="9386947" y="4630644"/>
              <a:ext cx="306422" cy="1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그래픽 94" descr="클립보드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0111136" y="4109106"/>
              <a:ext cx="473320" cy="473320"/>
            </a:xfrm>
            <a:prstGeom prst="rect">
              <a:avLst/>
            </a:prstGeom>
          </p:spPr>
        </p:pic>
        <p:pic>
          <p:nvPicPr>
            <p:cNvPr id="96" name="그래픽 95" descr="개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0229718" y="4261334"/>
              <a:ext cx="252115" cy="252115"/>
            </a:xfrm>
            <a:prstGeom prst="rect">
              <a:avLst/>
            </a:prstGeom>
          </p:spPr>
        </p:pic>
        <p:pic>
          <p:nvPicPr>
            <p:cNvPr id="97" name="그래픽 96" descr="클립보드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9658198" y="4618659"/>
              <a:ext cx="473320" cy="473320"/>
            </a:xfrm>
            <a:prstGeom prst="rect">
              <a:avLst/>
            </a:prstGeom>
          </p:spPr>
        </p:pic>
        <p:pic>
          <p:nvPicPr>
            <p:cNvPr id="98" name="그래픽 97" descr="개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9776780" y="4770887"/>
              <a:ext cx="252115" cy="252115"/>
            </a:xfrm>
            <a:prstGeom prst="rect">
              <a:avLst/>
            </a:prstGeom>
          </p:spPr>
        </p:pic>
        <p:pic>
          <p:nvPicPr>
            <p:cNvPr id="99" name="그래픽 98" descr="클립보드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0111136" y="4618659"/>
              <a:ext cx="473320" cy="473320"/>
            </a:xfrm>
            <a:prstGeom prst="rect">
              <a:avLst/>
            </a:prstGeom>
          </p:spPr>
        </p:pic>
        <p:pic>
          <p:nvPicPr>
            <p:cNvPr id="100" name="그래픽 99" descr="개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0229718" y="4770887"/>
              <a:ext cx="252115" cy="252115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121322" y="3466541"/>
            <a:ext cx="1753795" cy="959684"/>
            <a:chOff x="872433" y="4330928"/>
            <a:chExt cx="2719111" cy="1487909"/>
          </a:xfrm>
        </p:grpSpPr>
        <p:pic>
          <p:nvPicPr>
            <p:cNvPr id="64" name="그래픽 63" descr="사람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28919" y="4689737"/>
              <a:ext cx="1062625" cy="1062625"/>
            </a:xfrm>
            <a:prstGeom prst="rect">
              <a:avLst/>
            </a:prstGeom>
          </p:spPr>
        </p:pic>
        <p:pic>
          <p:nvPicPr>
            <p:cNvPr id="65" name="그래픽 64" descr="하트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1873656" y="4886789"/>
              <a:ext cx="814526" cy="814526"/>
            </a:xfrm>
            <a:prstGeom prst="rect">
              <a:avLst/>
            </a:prstGeom>
          </p:spPr>
        </p:pic>
        <p:pic>
          <p:nvPicPr>
            <p:cNvPr id="66" name="그래픽 65" descr="개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72433" y="4756212"/>
              <a:ext cx="1062625" cy="1062625"/>
            </a:xfrm>
            <a:prstGeom prst="rect">
              <a:avLst/>
            </a:prstGeom>
          </p:spPr>
        </p:pic>
        <p:pic>
          <p:nvPicPr>
            <p:cNvPr id="67" name="그래픽 66" descr="단색 채우기를 사용한 사랑하는 얼굴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2683798" y="4330928"/>
              <a:ext cx="753124" cy="753124"/>
            </a:xfrm>
            <a:prstGeom prst="rect">
              <a:avLst/>
            </a:prstGeom>
          </p:spPr>
        </p:pic>
      </p:grpSp>
      <p:pic>
        <p:nvPicPr>
          <p:cNvPr id="68" name="그래픽 67" descr="줄 화살표: 일자형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 rot="10800000">
            <a:off x="1373677" y="1795517"/>
            <a:ext cx="648943" cy="352074"/>
          </a:xfrm>
          <a:prstGeom prst="rect">
            <a:avLst/>
          </a:prstGeom>
        </p:spPr>
      </p:pic>
      <p:pic>
        <p:nvPicPr>
          <p:cNvPr id="69" name="그래픽 68" descr="줄 화살표: 일자형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 rot="10800000">
            <a:off x="3817919" y="1799379"/>
            <a:ext cx="860740" cy="35207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75771" y="2641890"/>
            <a:ext cx="1020112" cy="43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반려견 분실 </a:t>
            </a:r>
          </a:p>
          <a:p>
            <a:pPr lvl="0">
              <a:defRPr/>
            </a:pPr>
            <a:endParaRPr lang="ko-KR" altLang="en-US" sz="1134"/>
          </a:p>
        </p:txBody>
      </p:sp>
      <p:sp>
        <p:nvSpPr>
          <p:cNvPr id="74" name="TextBox 73"/>
          <p:cNvSpPr txBox="1"/>
          <p:nvPr/>
        </p:nvSpPr>
        <p:spPr>
          <a:xfrm>
            <a:off x="2109835" y="2555385"/>
            <a:ext cx="1772555" cy="605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사건 시간</a:t>
            </a:r>
            <a:r>
              <a:rPr lang="en-US" altLang="ko-KR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장소</a:t>
            </a:r>
            <a:r>
              <a:rPr lang="en-US" altLang="ko-KR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반려견 </a:t>
            </a: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사진 등의 정보 등록</a:t>
            </a:r>
          </a:p>
          <a:p>
            <a:pPr lvl="0">
              <a:defRPr/>
            </a:pPr>
            <a:endParaRPr lang="ko-KR" altLang="en-US" sz="1134"/>
          </a:p>
        </p:txBody>
      </p:sp>
      <p:sp>
        <p:nvSpPr>
          <p:cNvPr id="75" name="TextBox 74"/>
          <p:cNvSpPr txBox="1"/>
          <p:nvPr/>
        </p:nvSpPr>
        <p:spPr>
          <a:xfrm>
            <a:off x="4676497" y="2555013"/>
            <a:ext cx="2273566" cy="6053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내가 등록한 사진을 인식하여 </a:t>
            </a: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 등록된 유기견과 비교 </a:t>
            </a:r>
          </a:p>
          <a:p>
            <a:pPr lvl="0">
              <a:defRPr/>
            </a:pPr>
            <a:endParaRPr lang="ko-KR" altLang="en-US" sz="1134"/>
          </a:p>
        </p:txBody>
      </p:sp>
      <p:sp>
        <p:nvSpPr>
          <p:cNvPr id="76" name="TextBox 75"/>
          <p:cNvSpPr txBox="1"/>
          <p:nvPr/>
        </p:nvSpPr>
        <p:spPr>
          <a:xfrm>
            <a:off x="7173195" y="3458361"/>
            <a:ext cx="2258479" cy="778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비교하여 유사한 유기견들만 </a:t>
            </a: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필터링</a:t>
            </a:r>
            <a:r>
              <a:rPr lang="en-US" altLang="ko-KR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자신의 유기견으로 </a:t>
            </a: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추정 되는 항목 선택</a:t>
            </a:r>
          </a:p>
          <a:p>
            <a:pPr lvl="0">
              <a:defRPr/>
            </a:pPr>
            <a:endParaRPr lang="ko-KR" altLang="en-US" sz="1134"/>
          </a:p>
        </p:txBody>
      </p:sp>
      <p:sp>
        <p:nvSpPr>
          <p:cNvPr id="77" name="TextBox 76"/>
          <p:cNvSpPr txBox="1"/>
          <p:nvPr/>
        </p:nvSpPr>
        <p:spPr>
          <a:xfrm>
            <a:off x="4854696" y="4515838"/>
            <a:ext cx="2230647" cy="957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 유기견의 상세 정보를 보고</a:t>
            </a: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  자신의 유기견임을 확인</a:t>
            </a:r>
          </a:p>
          <a:p>
            <a:pPr lvl="0">
              <a:defRPr/>
            </a:pPr>
            <a:r>
              <a:rPr lang="en-US" altLang="ko-KR" sz="1134" b="1">
                <a:solidFill>
                  <a:srgbClr val="808080"/>
                </a:solidFill>
              </a:rPr>
              <a:t>-</a:t>
            </a:r>
            <a:r>
              <a:rPr lang="ko-KR" altLang="en-US" sz="1134" b="1">
                <a:solidFill>
                  <a:srgbClr val="808080"/>
                </a:solidFill>
              </a:rPr>
              <a:t> 검색되지 않는 조건은 챗봇</a:t>
            </a:r>
          </a:p>
          <a:p>
            <a:pPr lvl="0">
              <a:defRPr/>
            </a:pPr>
            <a:r>
              <a:rPr lang="ko-KR" altLang="en-US" sz="1134" b="1">
                <a:solidFill>
                  <a:srgbClr val="808080"/>
                </a:solidFill>
              </a:rPr>
              <a:t>  을 통해 자신의 원하는 조건에</a:t>
            </a:r>
          </a:p>
          <a:p>
            <a:pPr lvl="0">
              <a:defRPr/>
            </a:pPr>
            <a:r>
              <a:rPr lang="ko-KR" altLang="en-US" sz="1134" b="1">
                <a:solidFill>
                  <a:srgbClr val="808080"/>
                </a:solidFill>
              </a:rPr>
              <a:t>  대한 유기견 검색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2413" y="4494269"/>
            <a:ext cx="1591613" cy="4662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반려견과 무사히 재회</a:t>
            </a:r>
          </a:p>
          <a:p>
            <a:pPr lvl="0">
              <a:defRPr/>
            </a:pPr>
            <a:endParaRPr lang="ko-KR" altLang="en-US" sz="1296"/>
          </a:p>
        </p:txBody>
      </p:sp>
      <p:sp>
        <p:nvSpPr>
          <p:cNvPr id="3" name="직사각형 2"/>
          <p:cNvSpPr/>
          <p:nvPr/>
        </p:nvSpPr>
        <p:spPr>
          <a:xfrm>
            <a:off x="8544668" y="2508157"/>
            <a:ext cx="275804" cy="349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2296" tIns="41148" rIns="82296" bIns="41148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620"/>
          </a:p>
        </p:txBody>
      </p:sp>
      <p:sp>
        <p:nvSpPr>
          <p:cNvPr id="4" name="TextBox 3"/>
          <p:cNvSpPr txBox="1"/>
          <p:nvPr/>
        </p:nvSpPr>
        <p:spPr>
          <a:xfrm>
            <a:off x="1137218" y="3116729"/>
            <a:ext cx="6480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20"/>
          </a:p>
        </p:txBody>
      </p:sp>
      <p:sp>
        <p:nvSpPr>
          <p:cNvPr id="6" name="TextBox 5"/>
          <p:cNvSpPr txBox="1"/>
          <p:nvPr/>
        </p:nvSpPr>
        <p:spPr>
          <a:xfrm>
            <a:off x="4473699" y="3682145"/>
            <a:ext cx="1207151" cy="221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픽업 날짜를 예약</a:t>
            </a:r>
          </a:p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하겠습니다</a:t>
            </a:r>
            <a:endParaRPr lang="ko-KR" altLang="ko-KR" sz="216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606129" y="3895229"/>
            <a:ext cx="1207151" cy="217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데갈 요일을 </a:t>
            </a:r>
          </a:p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입력하세요</a:t>
            </a:r>
            <a:endParaRPr lang="ko-KR" altLang="ko-KR" sz="2160">
              <a:solidFill>
                <a:schemeClr val="bg1"/>
              </a:solidFill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2677669" y="3570914"/>
            <a:ext cx="998220" cy="712469"/>
          </a:xfrm>
          <a:prstGeom prst="rect">
            <a:avLst/>
          </a:prstGeom>
        </p:spPr>
      </p:pic>
      <p:sp>
        <p:nvSpPr>
          <p:cNvPr id="125" name="TextBox 5"/>
          <p:cNvSpPr txBox="1"/>
          <p:nvPr/>
        </p:nvSpPr>
        <p:spPr>
          <a:xfrm>
            <a:off x="1757761" y="2723173"/>
            <a:ext cx="1207151" cy="221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픽업 날짜를 예약</a:t>
            </a:r>
          </a:p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하겠습니다</a:t>
            </a:r>
            <a:endParaRPr lang="ko-KR" altLang="ko-KR" sz="2160">
              <a:solidFill>
                <a:schemeClr val="bg1"/>
              </a:solidFill>
            </a:endParaRPr>
          </a:p>
        </p:txBody>
      </p:sp>
      <p:sp>
        <p:nvSpPr>
          <p:cNvPr id="126" name="TextBox 107"/>
          <p:cNvSpPr txBox="1"/>
          <p:nvPr/>
        </p:nvSpPr>
        <p:spPr>
          <a:xfrm>
            <a:off x="1890191" y="2936257"/>
            <a:ext cx="1207151" cy="224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데려갈 요일을 </a:t>
            </a:r>
          </a:p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입력하세요</a:t>
            </a:r>
            <a:endParaRPr lang="ko-KR" altLang="ko-KR" sz="2160">
              <a:solidFill>
                <a:schemeClr val="bg1"/>
              </a:solidFill>
            </a:endParaRPr>
          </a:p>
        </p:txBody>
      </p:sp>
      <p:sp>
        <p:nvSpPr>
          <p:cNvPr id="127" name="TextBox 108"/>
          <p:cNvSpPr txBox="1"/>
          <p:nvPr/>
        </p:nvSpPr>
        <p:spPr>
          <a:xfrm>
            <a:off x="1757761" y="3171939"/>
            <a:ext cx="1207151" cy="150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수요일</a:t>
            </a:r>
            <a:endParaRPr lang="ko-KR" altLang="ko-KR" sz="2160">
              <a:solidFill>
                <a:schemeClr val="bg1"/>
              </a:solidFill>
            </a:endParaRPr>
          </a:p>
        </p:txBody>
      </p:sp>
      <p:pic>
        <p:nvPicPr>
          <p:cNvPr id="141" name="그래픽 70" descr="줄 화살표: 일자형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890191" y="3770346"/>
            <a:ext cx="681706" cy="352074"/>
          </a:xfrm>
          <a:prstGeom prst="rect">
            <a:avLst/>
          </a:prstGeom>
        </p:spPr>
      </p:pic>
      <p:sp>
        <p:nvSpPr>
          <p:cNvPr id="147" name="TextBox 5"/>
          <p:cNvSpPr txBox="1"/>
          <p:nvPr/>
        </p:nvSpPr>
        <p:spPr>
          <a:xfrm>
            <a:off x="3861105" y="3719591"/>
            <a:ext cx="1207151" cy="221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픽업 날짜를 예약</a:t>
            </a:r>
          </a:p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하겠습니다</a:t>
            </a:r>
            <a:endParaRPr lang="ko-KR" altLang="ko-KR" sz="2160">
              <a:solidFill>
                <a:schemeClr val="bg1"/>
              </a:solidFill>
            </a:endParaRPr>
          </a:p>
        </p:txBody>
      </p:sp>
      <p:sp>
        <p:nvSpPr>
          <p:cNvPr id="149" name="TextBox 108"/>
          <p:cNvSpPr txBox="1"/>
          <p:nvPr/>
        </p:nvSpPr>
        <p:spPr>
          <a:xfrm>
            <a:off x="3861105" y="4168356"/>
            <a:ext cx="1207151" cy="16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">
                <a:solidFill>
                  <a:schemeClr val="bg1"/>
                </a:solidFill>
                <a:ea typeface="맑은 고딕"/>
              </a:rPr>
              <a:t>수요일</a:t>
            </a:r>
            <a:endParaRPr lang="ko-KR" altLang="ko-KR" sz="2160">
              <a:solidFill>
                <a:schemeClr val="bg1"/>
              </a:solidFill>
            </a:endParaRPr>
          </a:p>
        </p:txBody>
      </p:sp>
      <p:pic>
        <p:nvPicPr>
          <p:cNvPr id="152" name="그래픽 70" descr="줄 화살표: 일자형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3882390" y="3797265"/>
            <a:ext cx="972306" cy="352074"/>
          </a:xfrm>
          <a:prstGeom prst="rect">
            <a:avLst/>
          </a:prstGeom>
        </p:spPr>
      </p:pic>
      <p:grpSp>
        <p:nvGrpSpPr>
          <p:cNvPr id="153" name="그룹 100"/>
          <p:cNvGrpSpPr/>
          <p:nvPr/>
        </p:nvGrpSpPr>
        <p:grpSpPr>
          <a:xfrm>
            <a:off x="4884518" y="3007723"/>
            <a:ext cx="1800824" cy="1800824"/>
            <a:chOff x="8260542" y="-35512"/>
            <a:chExt cx="2792027" cy="2792027"/>
          </a:xfrm>
        </p:grpSpPr>
        <p:pic>
          <p:nvPicPr>
            <p:cNvPr id="154" name="그래픽 101" descr="태블릿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260542" y="-35512"/>
              <a:ext cx="2792027" cy="2792027"/>
            </a:xfrm>
            <a:prstGeom prst="rect">
              <a:avLst/>
            </a:prstGeom>
          </p:spPr>
        </p:pic>
        <p:pic>
          <p:nvPicPr>
            <p:cNvPr id="155" name="그래픽 102" descr="개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8917893" y="944019"/>
              <a:ext cx="460478" cy="460478"/>
            </a:xfrm>
            <a:prstGeom prst="rect">
              <a:avLst/>
            </a:prstGeom>
          </p:spPr>
        </p:pic>
        <p:pic>
          <p:nvPicPr>
            <p:cNvPr id="156" name="그래픽 105" descr="클립보드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8524399" y="599323"/>
              <a:ext cx="1275689" cy="1443913"/>
            </a:xfrm>
            <a:prstGeom prst="rect">
              <a:avLst/>
            </a:prstGeom>
          </p:spPr>
        </p:pic>
      </p:grpSp>
      <p:sp>
        <p:nvSpPr>
          <p:cNvPr id="157" name="직사각형 4"/>
          <p:cNvSpPr/>
          <p:nvPr/>
        </p:nvSpPr>
        <p:spPr>
          <a:xfrm>
            <a:off x="5799926" y="3614350"/>
            <a:ext cx="561695" cy="669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82296" tIns="41148" rIns="82296" bIns="41148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620"/>
          </a:p>
        </p:txBody>
      </p:sp>
      <p:pic>
        <p:nvPicPr>
          <p:cNvPr id="161" name="그래픽 7" descr="문서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5301417" y="3889753"/>
            <a:ext cx="332585" cy="332585"/>
          </a:xfrm>
          <a:prstGeom prst="rect">
            <a:avLst/>
          </a:prstGeom>
        </p:spPr>
      </p:pic>
      <p:pic>
        <p:nvPicPr>
          <p:cNvPr id="162" name="그래픽 9" descr="채팅 거품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5735138" y="3458361"/>
            <a:ext cx="351755" cy="351755"/>
          </a:xfrm>
          <a:prstGeom prst="rect">
            <a:avLst/>
          </a:prstGeom>
        </p:spPr>
      </p:pic>
      <p:sp>
        <p:nvSpPr>
          <p:cNvPr id="163" name="TextBox 73"/>
          <p:cNvSpPr txBox="1"/>
          <p:nvPr/>
        </p:nvSpPr>
        <p:spPr>
          <a:xfrm>
            <a:off x="2493766" y="4426225"/>
            <a:ext cx="1772556" cy="42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유기견 보호소에</a:t>
            </a:r>
          </a:p>
          <a:p>
            <a:pPr>
              <a:defRPr/>
            </a:pPr>
            <a:r>
              <a:rPr lang="ko-KR" altLang="en-US" sz="1134" b="1">
                <a:solidFill>
                  <a:schemeClr val="tx1">
                    <a:lumMod val="65000"/>
                    <a:lumOff val="35000"/>
                  </a:schemeClr>
                </a:solidFill>
              </a:rPr>
              <a:t> 예약 메일 발송</a:t>
            </a:r>
          </a:p>
        </p:txBody>
      </p:sp>
      <p:cxnSp>
        <p:nvCxnSpPr>
          <p:cNvPr id="164" name="직선 화살표 연결선 163"/>
          <p:cNvCxnSpPr/>
          <p:nvPr/>
        </p:nvCxnSpPr>
        <p:spPr>
          <a:xfrm>
            <a:off x="6560854" y="1808773"/>
            <a:ext cx="914400" cy="9144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rot="5400000">
            <a:off x="6542554" y="3053730"/>
            <a:ext cx="951000" cy="85898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767532" y="3643718"/>
            <a:ext cx="626483" cy="29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700"/>
              <a:t>품종이 무엇인가요</a:t>
            </a:r>
            <a:r>
              <a:rPr lang="en-US" altLang="ko-KR" sz="700"/>
              <a:t>?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34371" y="4015616"/>
            <a:ext cx="626483" cy="19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700"/>
              <a:t>말티즈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934460" y="146685"/>
            <a:ext cx="2044700" cy="425450"/>
            <a:chOff x="3934460" y="146685"/>
            <a:chExt cx="2044700" cy="425450"/>
          </a:xfrm>
        </p:grpSpPr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3934460" y="146685"/>
              <a:ext cx="1497330" cy="42481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165" b="1" strike="noStrike" cap="none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벤치 마킹 </a:t>
              </a:r>
              <a:endParaRPr lang="ko-KR" altLang="en-US" sz="2165" b="1" strike="noStrike" cap="none" dirty="0">
                <a:solidFill>
                  <a:srgbClr val="2F528F"/>
                </a:solidFill>
                <a:latin typeface="Nanum Gothic" charset="0"/>
                <a:ea typeface="Nanum Gothic" charset="0"/>
              </a:endParaRPr>
            </a:p>
          </p:txBody>
        </p:sp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2520315" y="194056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0070C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>
            <a:off x="6181090" y="4808220"/>
            <a:ext cx="452120" cy="3111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3336925" y="509524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7823835" y="81661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>
            <a:off x="7823835" y="796290"/>
            <a:ext cx="450215" cy="2546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0070C0"/>
              </a:solidFill>
              <a:latin typeface="Nanum Gothic" charset="0"/>
              <a:ea typeface="Nanum Gothic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113155" y="59182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>
            <a:spLocks/>
          </p:cNvSpPr>
          <p:nvPr/>
        </p:nvSpPr>
        <p:spPr>
          <a:xfrm>
            <a:off x="3576320" y="17018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  <a:prstDash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3584575" y="150495"/>
            <a:ext cx="295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4" name="그림 93" descr="C:/Users/User2.DESKTOP-IKD1T18/AppData/Roaming/PolarisOffice/ETemp/240_20655512/fImage318830632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802640"/>
            <a:ext cx="4271010" cy="32042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95" name="텍스트 상자 94"/>
          <p:cNvSpPr txBox="1">
            <a:spLocks/>
          </p:cNvSpPr>
          <p:nvPr/>
        </p:nvSpPr>
        <p:spPr>
          <a:xfrm>
            <a:off x="5325745" y="1438275"/>
            <a:ext cx="3716655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strike="noStrike" cap="none" spc="23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동물 보호관리 시스템</a:t>
            </a:r>
            <a:endParaRPr lang="ko-KR" altLang="en-US" sz="1800" b="1" strike="noStrike" cap="none" dirty="0">
              <a:solidFill>
                <a:srgbClr val="2F528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95"/>
          <p:cNvSpPr txBox="1">
            <a:spLocks/>
          </p:cNvSpPr>
          <p:nvPr/>
        </p:nvSpPr>
        <p:spPr>
          <a:xfrm>
            <a:off x="5361940" y="2079625"/>
            <a:ext cx="3355340" cy="1877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제공 기관 - 농림 축산 검역 본부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사용 기기 - PC (일반 웹)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서비스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텍스트 상자 96"/>
          <p:cNvSpPr txBox="1">
            <a:spLocks/>
          </p:cNvSpPr>
          <p:nvPr/>
        </p:nvSpPr>
        <p:spPr>
          <a:xfrm>
            <a:off x="5342890" y="3204845"/>
            <a:ext cx="3442970" cy="11385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- 검색 조건 설정을 이용한 유기동물 조회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- 분실 신고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- 유기견 제보 및 신고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8" name="그림 97" descr="C:/Users/User2.DESKTOP-IKD1T18/AppData/Roaming/PolarisOffice/ETemp/240_20655512/fImage158965636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" y="4081145"/>
            <a:ext cx="4077970" cy="14331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99" name="텍스트 상자 98"/>
          <p:cNvSpPr txBox="1">
            <a:spLocks/>
          </p:cNvSpPr>
          <p:nvPr/>
        </p:nvSpPr>
        <p:spPr>
          <a:xfrm>
            <a:off x="5407025" y="1659890"/>
            <a:ext cx="228219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  <a:hlinkClick r:id="rId5"/>
              </a:rPr>
              <a:t>www.animal.go.kr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3A33221-EF6C-4624-8CD1-0FF734F55C15}"/>
              </a:ext>
            </a:extLst>
          </p:cNvPr>
          <p:cNvCxnSpPr/>
          <p:nvPr/>
        </p:nvCxnSpPr>
        <p:spPr>
          <a:xfrm>
            <a:off x="1031875" y="637540"/>
            <a:ext cx="7021195" cy="63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934460" y="146685"/>
            <a:ext cx="2044700" cy="425450"/>
            <a:chOff x="3934460" y="146685"/>
            <a:chExt cx="2044700" cy="425450"/>
          </a:xfrm>
        </p:grpSpPr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3934460" y="146685"/>
              <a:ext cx="1497330" cy="42481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165" b="1" strike="noStrike" cap="none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벤치 마킹 </a:t>
              </a:r>
              <a:endParaRPr lang="ko-KR" altLang="en-US" sz="2165" b="1" strike="noStrike" cap="none" dirty="0">
                <a:solidFill>
                  <a:srgbClr val="2F528F"/>
                </a:solidFill>
                <a:latin typeface="Nanum Gothic" charset="0"/>
                <a:ea typeface="Nanum Gothic" charset="0"/>
              </a:endParaRPr>
            </a:p>
          </p:txBody>
        </p:sp>
      </p:grpSp>
      <p:sp>
        <p:nvSpPr>
          <p:cNvPr id="54" name="텍스트 상자 53"/>
          <p:cNvSpPr txBox="1">
            <a:spLocks/>
          </p:cNvSpPr>
          <p:nvPr/>
        </p:nvSpPr>
        <p:spPr>
          <a:xfrm>
            <a:off x="2520315" y="194056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0070C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>
            <a:off x="6181090" y="4808220"/>
            <a:ext cx="452120" cy="3111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3336925" y="509524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7823835" y="81661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113155" y="59182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>
            <a:spLocks/>
          </p:cNvSpPr>
          <p:nvPr/>
        </p:nvSpPr>
        <p:spPr>
          <a:xfrm>
            <a:off x="3576320" y="17018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  <a:prstDash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3584575" y="150495"/>
            <a:ext cx="295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4" name="그림 93" descr="C:/Users/User2.DESKTOP-IKD1T18/AppData/Roaming/PolarisOffice/ETemp/240_20655512/fImage302501718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10" y="859790"/>
            <a:ext cx="4045585" cy="394525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95" name="텍스트 상자 94"/>
          <p:cNvSpPr txBox="1">
            <a:spLocks/>
          </p:cNvSpPr>
          <p:nvPr/>
        </p:nvSpPr>
        <p:spPr>
          <a:xfrm>
            <a:off x="5325745" y="1374140"/>
            <a:ext cx="371665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도그웹</a:t>
            </a:r>
            <a:endParaRPr lang="ko-KR" altLang="en-US" sz="1800" b="1" strike="noStrike" cap="none" dirty="0">
              <a:solidFill>
                <a:srgbClr val="2F528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95"/>
          <p:cNvSpPr txBox="1">
            <a:spLocks/>
          </p:cNvSpPr>
          <p:nvPr/>
        </p:nvSpPr>
        <p:spPr>
          <a:xfrm>
            <a:off x="5340985" y="1931035"/>
            <a:ext cx="3355340" cy="18776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제공 기관 - 개인 사업자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사용 기기 - PC (일반 웹)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서비스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텍스트 상자 96"/>
          <p:cNvSpPr txBox="1">
            <a:spLocks/>
          </p:cNvSpPr>
          <p:nvPr/>
        </p:nvSpPr>
        <p:spPr>
          <a:xfrm>
            <a:off x="5321935" y="3056255"/>
            <a:ext cx="3442970" cy="11385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- 검색 조건 설정을 이용한 유기동물 조회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- 동물 병원, 애견 편의시설 조회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- 커뮤니티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텍스트 상자 97"/>
          <p:cNvSpPr txBox="1">
            <a:spLocks/>
          </p:cNvSpPr>
          <p:nvPr/>
        </p:nvSpPr>
        <p:spPr>
          <a:xfrm>
            <a:off x="5322570" y="1532890"/>
            <a:ext cx="228219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spc="600" dirty="0">
                <a:solidFill>
                  <a:srgbClr val="2F528F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  <a:hlinkClick r:id="rId4"/>
              </a:rPr>
              <a:t>http://www.dogweb.co.kr</a:t>
            </a:r>
            <a:r>
              <a:rPr lang="en-US" altLang="ko-KR" sz="1000" b="0" strike="noStrike" cap="none" dirty="0">
                <a:solidFill>
                  <a:srgbClr val="0563C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200" b="1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200" b="1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/>
          </p:nvPr>
        </p:nvSpPr>
        <p:spPr>
          <a:xfrm>
            <a:off x="7139940" y="5720080"/>
            <a:ext cx="2135505" cy="30607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000" b="0" strike="noStrike" cap="none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13</a:t>
            </a:fld>
            <a:endParaRPr lang="en-US" altLang="ko-KR" sz="1000" b="0" strike="noStrike" cap="none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934460" y="146685"/>
            <a:ext cx="2044700" cy="425450"/>
            <a:chOff x="3934460" y="146685"/>
            <a:chExt cx="2044700" cy="425450"/>
          </a:xfrm>
        </p:grpSpPr>
        <p:sp>
          <p:nvSpPr>
            <p:cNvPr id="34" name="텍스트 상자 33"/>
            <p:cNvSpPr txBox="1"/>
            <p:nvPr/>
          </p:nvSpPr>
          <p:spPr>
            <a:xfrm>
              <a:off x="3934460" y="146685"/>
              <a:ext cx="1414780" cy="42481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벤치 마킹 </a:t>
              </a:r>
              <a:endParaRPr lang="ko-KR" altLang="en-US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sp>
        <p:nvSpPr>
          <p:cNvPr id="60" name="텍스트 상자 59"/>
          <p:cNvSpPr txBox="1"/>
          <p:nvPr/>
        </p:nvSpPr>
        <p:spPr>
          <a:xfrm>
            <a:off x="8408670" y="121666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111250" y="56896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95" name="도형 94"/>
          <p:cNvCxnSpPr/>
          <p:nvPr/>
        </p:nvCxnSpPr>
        <p:spPr>
          <a:xfrm flipV="1">
            <a:off x="1423670" y="3410455"/>
            <a:ext cx="365125" cy="2540"/>
          </a:xfrm>
          <a:prstGeom prst="straightConnector1">
            <a:avLst/>
          </a:prstGeom>
          <a:ln w="41275" cap="flat" cmpd="sng">
            <a:solidFill>
              <a:srgbClr val="2F528F">
                <a:alpha val="100000"/>
              </a:srgbClr>
            </a:solidFill>
            <a:prstDash val="solid"/>
            <a:miter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텍스트 상자 101"/>
          <p:cNvSpPr txBox="1"/>
          <p:nvPr/>
        </p:nvSpPr>
        <p:spPr>
          <a:xfrm>
            <a:off x="1450975" y="1064895"/>
            <a:ext cx="2282190" cy="4476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200" b="1" strike="noStrike" cap="none" spc="600">
                <a:solidFill>
                  <a:srgbClr val="2F528F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strike="noStrike" cap="none">
                <a:solidFill>
                  <a:schemeClr val="accent1">
                    <a:lumMod val="50000"/>
                    <a:lumOff val="0"/>
                  </a:schemeClr>
                </a:solidFill>
                <a:latin typeface="맑은 고딕"/>
                <a:ea typeface="맑은 고딕"/>
              </a:rPr>
              <a:t>차별점</a:t>
            </a:r>
            <a:endParaRPr lang="ko-KR" altLang="en-US" sz="2400" b="1" strike="noStrike" cap="none">
              <a:solidFill>
                <a:schemeClr val="accent1">
                  <a:lumMod val="50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03" name="텍스트 상자 102"/>
          <p:cNvSpPr txBox="1"/>
          <p:nvPr/>
        </p:nvSpPr>
        <p:spPr>
          <a:xfrm>
            <a:off x="1790700" y="3227952"/>
            <a:ext cx="6837680" cy="10659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accent1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딥러닝을 통한 분실한 유기견과 유사 유기견 필터링</a:t>
            </a: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1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1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1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1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04" name="텍스트 상자 103"/>
          <p:cNvSpPr txBox="1"/>
          <p:nvPr/>
        </p:nvSpPr>
        <p:spPr>
          <a:xfrm>
            <a:off x="1855470" y="1616895"/>
            <a:ext cx="4572635" cy="247014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검색 조건을 하나씩 일일이 설정</a:t>
            </a:r>
            <a:endParaRPr lang="ko-KR" altLang="en-US" sz="1600" b="0" strike="noStrike" cap="none">
              <a:latin typeface="맑은 고딕"/>
              <a:ea typeface="맑은 고딕"/>
            </a:endParaRPr>
          </a:p>
        </p:txBody>
      </p:sp>
      <p:sp>
        <p:nvSpPr>
          <p:cNvPr id="105" name="텍스트 상자 104"/>
          <p:cNvSpPr txBox="1"/>
          <p:nvPr/>
        </p:nvSpPr>
        <p:spPr>
          <a:xfrm>
            <a:off x="1863725" y="1985195"/>
            <a:ext cx="5019040" cy="247014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</a:rPr>
              <a:t>약 1만여건이 넘는 조회 결과를 다 비교하기가 어려움</a:t>
            </a:r>
            <a:endParaRPr lang="ko-KR" altLang="en-US" sz="1600" b="1" strike="noStrike" cap="none">
              <a:latin typeface="맑은 고딕"/>
              <a:ea typeface="맑은 고딕"/>
            </a:endParaRPr>
          </a:p>
        </p:txBody>
      </p:sp>
      <p:cxnSp>
        <p:nvCxnSpPr>
          <p:cNvPr id="106" name="도형 105"/>
          <p:cNvCxnSpPr/>
          <p:nvPr/>
        </p:nvCxnSpPr>
        <p:spPr>
          <a:xfrm flipV="1">
            <a:off x="1420495" y="4161197"/>
            <a:ext cx="362585" cy="5080"/>
          </a:xfrm>
          <a:prstGeom prst="straightConnector1">
            <a:avLst/>
          </a:prstGeom>
          <a:ln w="41275" cap="flat" cmpd="sng">
            <a:solidFill>
              <a:srgbClr val="2F528F">
                <a:alpha val="100000"/>
              </a:srgbClr>
            </a:solidFill>
            <a:prstDash val="solid"/>
            <a:miter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텍스트 상자 106"/>
          <p:cNvSpPr txBox="1"/>
          <p:nvPr/>
        </p:nvSpPr>
        <p:spPr>
          <a:xfrm>
            <a:off x="1798320" y="4022413"/>
            <a:ext cx="6837680" cy="8810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accent1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trike="noStrike" cap="none">
                <a:solidFill>
                  <a:schemeClr val="accent1">
                    <a:lumMod val="75000"/>
                    <a:lumOff val="0"/>
                  </a:schemeClr>
                </a:solidFill>
                <a:latin typeface="맑은 고딕"/>
                <a:ea typeface="맑은 고딕"/>
              </a:rPr>
              <a:t>챗봇을 이용하여 분류하지 못한 유기견 검색</a:t>
            </a: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08" name="도형 107"/>
          <p:cNvSpPr/>
          <p:nvPr/>
        </p:nvSpPr>
        <p:spPr>
          <a:xfrm>
            <a:off x="1653540" y="1701350"/>
            <a:ext cx="47625" cy="53340"/>
          </a:xfrm>
          <a:prstGeom prst="ellips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0" strike="noStrike" cap="none">
              <a:latin typeface="맑은 고딕"/>
              <a:ea typeface="맑은 고딕"/>
            </a:endParaRPr>
          </a:p>
        </p:txBody>
      </p:sp>
      <p:sp>
        <p:nvSpPr>
          <p:cNvPr id="109" name="도형 108"/>
          <p:cNvSpPr/>
          <p:nvPr/>
        </p:nvSpPr>
        <p:spPr>
          <a:xfrm>
            <a:off x="1661795" y="2101400"/>
            <a:ext cx="47625" cy="53340"/>
          </a:xfrm>
          <a:prstGeom prst="ellips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0" strike="noStrike" cap="none">
              <a:latin typeface="맑은 고딕"/>
              <a:ea typeface="맑은 고딕"/>
            </a:endParaRPr>
          </a:p>
        </p:txBody>
      </p:sp>
      <p:sp>
        <p:nvSpPr>
          <p:cNvPr id="18" name="텍스트 상자 103"/>
          <p:cNvSpPr txBox="1"/>
          <p:nvPr/>
        </p:nvSpPr>
        <p:spPr>
          <a:xfrm>
            <a:off x="1855469" y="2360866"/>
            <a:ext cx="4572635" cy="247014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b="1" strike="noStrike" cap="none">
                <a:latin typeface="맑은 고딕"/>
                <a:ea typeface="맑은 고딕"/>
              </a:rPr>
              <a:t>유기견 보호소에 유기견 보호자 정보 전달하여 안전한 찾기 가능 </a:t>
            </a:r>
          </a:p>
        </p:txBody>
      </p:sp>
      <p:sp>
        <p:nvSpPr>
          <p:cNvPr id="19" name="도형 107"/>
          <p:cNvSpPr/>
          <p:nvPr/>
        </p:nvSpPr>
        <p:spPr>
          <a:xfrm>
            <a:off x="1653540" y="2463350"/>
            <a:ext cx="47625" cy="53340"/>
          </a:xfrm>
          <a:prstGeom prst="ellipse">
            <a:avLst/>
          </a:prstGeom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60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/>
          </p:nvPr>
        </p:nvSpPr>
        <p:spPr>
          <a:xfrm>
            <a:off x="7139940" y="5720080"/>
            <a:ext cx="2135505" cy="30607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14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934460" y="146685"/>
            <a:ext cx="2044149" cy="425501"/>
            <a:chOff x="3934460" y="146685"/>
            <a:chExt cx="2044149" cy="425501"/>
          </a:xfrm>
        </p:grpSpPr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3934460" y="146685"/>
              <a:ext cx="2044149" cy="425501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165" b="1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기능 요구사항</a:t>
              </a:r>
              <a:r>
                <a:rPr lang="en-US" altLang="ko-KR" sz="2165" b="1" strike="noStrike" cap="none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 </a:t>
              </a:r>
              <a:endParaRPr lang="ko-KR" altLang="en-US" sz="2165" b="1" strike="noStrike" cap="none" dirty="0">
                <a:solidFill>
                  <a:srgbClr val="2F528F"/>
                </a:solidFill>
                <a:latin typeface="Nanum Gothic" charset="0"/>
                <a:ea typeface="Nanum Gothic" charset="0"/>
              </a:endParaRPr>
            </a:p>
          </p:txBody>
        </p:sp>
      </p:grpSp>
      <p:sp>
        <p:nvSpPr>
          <p:cNvPr id="60" name="텍스트 상자 59"/>
          <p:cNvSpPr txBox="1">
            <a:spLocks/>
          </p:cNvSpPr>
          <p:nvPr/>
        </p:nvSpPr>
        <p:spPr>
          <a:xfrm>
            <a:off x="8408670" y="1216660"/>
            <a:ext cx="449580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111250" y="56896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>
            <a:spLocks/>
          </p:cNvSpPr>
          <p:nvPr/>
        </p:nvSpPr>
        <p:spPr>
          <a:xfrm>
            <a:off x="3576320" y="17018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  <a:prstDash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3584575" y="150495"/>
            <a:ext cx="2952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0AB8D4-D63C-418F-A8D1-2E96196087E9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688198"/>
          <a:ext cx="7920879" cy="4359901"/>
        </p:xfrm>
        <a:graphic>
          <a:graphicData uri="http://schemas.openxmlformats.org/drawingml/2006/table">
            <a:tbl>
              <a:tblPr/>
              <a:tblGrid>
                <a:gridCol w="2640294">
                  <a:extLst>
                    <a:ext uri="{9D8B030D-6E8A-4147-A177-3AD203B41FA5}">
                      <a16:colId xmlns:a16="http://schemas.microsoft.com/office/drawing/2014/main" val="157674592"/>
                    </a:ext>
                  </a:extLst>
                </a:gridCol>
                <a:gridCol w="5280585">
                  <a:extLst>
                    <a:ext uri="{9D8B030D-6E8A-4147-A177-3AD203B41FA5}">
                      <a16:colId xmlns:a16="http://schemas.microsoft.com/office/drawing/2014/main" val="3885587447"/>
                    </a:ext>
                  </a:extLst>
                </a:gridCol>
              </a:tblGrid>
              <a:tr h="445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내용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09375"/>
                  </a:ext>
                </a:extLst>
              </a:tr>
              <a:tr h="4573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사진 업로드</a:t>
                      </a: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유사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조회를 위해 사용자의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사진을 업로드 할 수 있어야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434533"/>
                  </a:ext>
                </a:extLst>
              </a:tr>
              <a:tr h="373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업로드한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인식</a:t>
                      </a: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사용자가 업로드한 강아지의 특징과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품종등의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정보를 인식할 수 있어야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57876"/>
                  </a:ext>
                </a:extLst>
              </a:tr>
              <a:tr h="3731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유사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 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 유기견과 유사한 강아지들을 필터링 하여 제공하여야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527327"/>
                  </a:ext>
                </a:extLst>
              </a:tr>
              <a:tr h="534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챗봇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예약 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자신의 유기견으로 생각되는 유기견을 찾았을 때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챗봇을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이용해 이메일 전송 및 방문 요일을 정할 수 있다. 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459751"/>
                  </a:ext>
                </a:extLst>
              </a:tr>
              <a:tr h="534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예약 내역</a:t>
                      </a: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사용자가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챗봇을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통해 예약하면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찾기로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 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사진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메일을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보낸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보호자 이메일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예약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날짜등을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조회할 수 있어야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642240"/>
                  </a:ext>
                </a:extLst>
              </a:tr>
              <a:tr h="501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상세정보</a:t>
                      </a: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품종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 장소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 장소와 연락처 등의 상세정보를 출력해야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19445"/>
                  </a:ext>
                </a:extLst>
              </a:tr>
              <a:tr h="5345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오늘 구조된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조회</a:t>
                      </a:r>
                      <a:endParaRPr lang="ko-KR" altLang="en-US" dirty="0"/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‘동물보호관리시스템 유기동물 조회 서비스’ 에 등록된 오늘 구조된 유기견의 정보를 받아와야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66694"/>
                  </a:ext>
                </a:extLst>
              </a:tr>
              <a:tr h="5015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유기견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검색</a:t>
                      </a: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날짜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지역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품종 등의 검색 조건들을 설정하여 유기견을 검색할 수 있어야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9459" marR="59459" marT="16439" marB="1643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89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8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958607" y="146685"/>
            <a:ext cx="1815126" cy="417452"/>
            <a:chOff x="3934460" y="146685"/>
            <a:chExt cx="1766830" cy="425501"/>
          </a:xfrm>
        </p:grpSpPr>
        <p:sp>
          <p:nvSpPr>
            <p:cNvPr id="34" name="텍스트 상자 33"/>
            <p:cNvSpPr txBox="1"/>
            <p:nvPr/>
          </p:nvSpPr>
          <p:spPr>
            <a:xfrm>
              <a:off x="3934460" y="146685"/>
              <a:ext cx="1641050" cy="431064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시스템 구성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  <a:endParaRPr lang="ko-KR" altLang="en-US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cxnSp>
        <p:nvCxnSpPr>
          <p:cNvPr id="91" name="도형 90"/>
          <p:cNvCxnSpPr/>
          <p:nvPr/>
        </p:nvCxnSpPr>
        <p:spPr>
          <a:xfrm>
            <a:off x="1111250" y="56896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7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28698" y="-963502"/>
            <a:ext cx="7745742" cy="6276547"/>
            <a:chOff x="142569" y="-2154569"/>
            <a:chExt cx="11258437" cy="9122961"/>
          </a:xfrm>
        </p:grpSpPr>
        <p:sp>
          <p:nvSpPr>
            <p:cNvPr id="58" name="텍스트 상자 43"/>
            <p:cNvSpPr txBox="1"/>
            <p:nvPr/>
          </p:nvSpPr>
          <p:spPr>
            <a:xfrm>
              <a:off x="8900784" y="6583341"/>
              <a:ext cx="2302510" cy="38505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latin typeface="Arial"/>
                  <a:ea typeface="Arial"/>
                </a:rPr>
                <a:t>Maria DB</a:t>
              </a:r>
              <a:endParaRPr lang="ko-KR" altLang="en-US" sz="1200" b="0" strike="noStrike" cap="none">
                <a:latin typeface="Arial"/>
                <a:ea typeface="Arial"/>
              </a:endParaRPr>
            </a:p>
          </p:txBody>
        </p:sp>
        <p:pic>
          <p:nvPicPr>
            <p:cNvPr id="60" name="그림 59" descr="C:/Users/User2.DESKTOP-IKD1T18/AppData/Roaming/PolarisOffice/ETemp/5276_14278416/fImage38903603281.png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42569" y="2241494"/>
              <a:ext cx="676946" cy="676946"/>
            </a:xfrm>
            <a:prstGeom prst="rect">
              <a:avLst/>
            </a:prstGeom>
            <a:noFill/>
          </p:spPr>
        </p:pic>
        <p:sp>
          <p:nvSpPr>
            <p:cNvPr id="61" name="텍스트 상자 46"/>
            <p:cNvSpPr txBox="1"/>
            <p:nvPr/>
          </p:nvSpPr>
          <p:spPr>
            <a:xfrm>
              <a:off x="301329" y="1800913"/>
              <a:ext cx="1073149" cy="4368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400" b="0" strike="noStrike" cap="none">
                  <a:solidFill>
                    <a:srgbClr val="232F3E"/>
                  </a:solidFill>
                  <a:latin typeface="Arial"/>
                  <a:ea typeface="Arial"/>
                </a:rPr>
                <a:t>Client</a:t>
              </a:r>
              <a:endParaRPr lang="ko-KR" altLang="en-US" sz="1400" b="0" strike="noStrike" cap="none">
                <a:solidFill>
                  <a:srgbClr val="232F3E"/>
                </a:solidFill>
                <a:latin typeface="Arial"/>
                <a:ea typeface="Arial"/>
              </a:endParaRP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38669" y="1794535"/>
              <a:ext cx="1464907" cy="1328637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21341" y="1998191"/>
              <a:ext cx="2305587" cy="802447"/>
            </a:xfrm>
            <a:prstGeom prst="rect">
              <a:avLst/>
            </a:prstGeom>
          </p:spPr>
        </p:pic>
        <p:cxnSp>
          <p:nvCxnSpPr>
            <p:cNvPr id="82" name="Straight Arrow Connector 29"/>
            <p:cNvCxnSpPr/>
            <p:nvPr/>
          </p:nvCxnSpPr>
          <p:spPr>
            <a:xfrm>
              <a:off x="4624874" y="2445074"/>
              <a:ext cx="1255298" cy="1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29"/>
            <p:cNvCxnSpPr/>
            <p:nvPr/>
          </p:nvCxnSpPr>
          <p:spPr>
            <a:xfrm>
              <a:off x="7662073" y="2413428"/>
              <a:ext cx="924590" cy="8762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342010" y="3588025"/>
              <a:ext cx="1487808" cy="712908"/>
            </a:xfrm>
            <a:prstGeom prst="rect">
              <a:avLst/>
            </a:prstGeom>
          </p:spPr>
        </p:pic>
        <p:cxnSp>
          <p:nvCxnSpPr>
            <p:cNvPr id="85" name="Straight Arrow Connector 29"/>
            <p:cNvCxnSpPr/>
            <p:nvPr/>
          </p:nvCxnSpPr>
          <p:spPr>
            <a:xfrm>
              <a:off x="9974134" y="2800638"/>
              <a:ext cx="1" cy="748868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166250" y="4385580"/>
              <a:ext cx="2234756" cy="3953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Public Open API</a:t>
              </a:r>
              <a:endParaRPr lang="ko-KR" altLang="en-US" sz="1200"/>
            </a:p>
          </p:txBody>
        </p:sp>
        <p:cxnSp>
          <p:nvCxnSpPr>
            <p:cNvPr id="104" name="Straight Arrow Connector 41"/>
            <p:cNvCxnSpPr/>
            <p:nvPr/>
          </p:nvCxnSpPr>
          <p:spPr>
            <a:xfrm>
              <a:off x="9600971" y="-2154569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w="med" len="sm"/>
              <a:tailEnd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184870" y="4726674"/>
              <a:ext cx="2247900" cy="552451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2774853" y="5177811"/>
              <a:ext cx="1750732" cy="655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예약 메일 발송</a:t>
              </a:r>
            </a:p>
          </p:txBody>
        </p:sp>
        <p:cxnSp>
          <p:nvCxnSpPr>
            <p:cNvPr id="62" name="Straight Arrow Connector 29"/>
            <p:cNvCxnSpPr/>
            <p:nvPr/>
          </p:nvCxnSpPr>
          <p:spPr>
            <a:xfrm>
              <a:off x="10085915" y="4794448"/>
              <a:ext cx="0" cy="474597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텍스트 상자 43"/>
            <p:cNvSpPr txBox="1"/>
            <p:nvPr/>
          </p:nvSpPr>
          <p:spPr>
            <a:xfrm>
              <a:off x="469053" y="5538020"/>
              <a:ext cx="2302511" cy="39202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200">
                  <a:latin typeface="Arial"/>
                  <a:ea typeface="Arial"/>
                </a:rPr>
                <a:t>PHP Mailer</a:t>
              </a:r>
              <a:endParaRPr lang="ko-KR" altLang="en-US" sz="1200" b="0" strike="noStrike" cap="none">
                <a:latin typeface="Arial"/>
                <a:ea typeface="Arial"/>
              </a:endParaRPr>
            </a:p>
          </p:txBody>
        </p:sp>
        <p:cxnSp>
          <p:nvCxnSpPr>
            <p:cNvPr id="69" name="Straight Arrow Connector 29"/>
            <p:cNvCxnSpPr/>
            <p:nvPr/>
          </p:nvCxnSpPr>
          <p:spPr>
            <a:xfrm>
              <a:off x="2115698" y="5002899"/>
              <a:ext cx="3217758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9"/>
            <p:cNvCxnSpPr/>
            <p:nvPr/>
          </p:nvCxnSpPr>
          <p:spPr>
            <a:xfrm>
              <a:off x="1760133" y="2526217"/>
              <a:ext cx="1460683" cy="0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29"/>
            <p:cNvCxnSpPr/>
            <p:nvPr/>
          </p:nvCxnSpPr>
          <p:spPr>
            <a:xfrm flipH="1" flipV="1">
              <a:off x="694414" y="3280538"/>
              <a:ext cx="9898" cy="2866311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29"/>
            <p:cNvCxnSpPr/>
            <p:nvPr/>
          </p:nvCxnSpPr>
          <p:spPr>
            <a:xfrm>
              <a:off x="1100317" y="3069916"/>
              <a:ext cx="0" cy="1397645"/>
            </a:xfrm>
            <a:prstGeom prst="straightConnector1">
              <a:avLst/>
            </a:prstGeom>
            <a:ln w="12700">
              <a:solidFill>
                <a:schemeClr val="dk1"/>
              </a:solidFill>
              <a:headEnd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760133" y="2010807"/>
              <a:ext cx="1689689" cy="4026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이미지 업로드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91117" y="6180723"/>
              <a:ext cx="1242873" cy="386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정보 전송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665170" y="1715293"/>
              <a:ext cx="939442" cy="3936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필터링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11337" y="1879702"/>
            <a:ext cx="626938" cy="602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77762" y="3695952"/>
            <a:ext cx="803737" cy="5048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056222" y="4200826"/>
            <a:ext cx="684875" cy="758594"/>
          </a:xfrm>
          <a:prstGeom prst="rect">
            <a:avLst/>
          </a:prstGeom>
        </p:spPr>
      </p:pic>
      <p:sp>
        <p:nvSpPr>
          <p:cNvPr id="74" name="Rectangle 32"/>
          <p:cNvSpPr/>
          <p:nvPr/>
        </p:nvSpPr>
        <p:spPr>
          <a:xfrm>
            <a:off x="380790" y="701607"/>
            <a:ext cx="8437974" cy="482018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457200" tIns="91440" rIns="91440" bIns="45720" anchor="t" anchorCtr="0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0790" y="701347"/>
            <a:ext cx="25553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b="1"/>
              <a:t>Php Apache Server </a:t>
            </a:r>
            <a:endParaRPr lang="ko-KR" altLang="en-US" sz="1500" b="1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540675" y="1024512"/>
            <a:ext cx="1270662" cy="236458"/>
          </a:xfrm>
          <a:prstGeom prst="rect">
            <a:avLst/>
          </a:prstGeom>
        </p:spPr>
      </p:pic>
      <p:pic>
        <p:nvPicPr>
          <p:cNvPr id="113" name="Graphic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077762" y="2067697"/>
            <a:ext cx="469900" cy="469900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584575" y="2703204"/>
            <a:ext cx="816995" cy="816995"/>
          </a:xfrm>
          <a:prstGeom prst="rect">
            <a:avLst/>
          </a:prstGeom>
        </p:spPr>
      </p:pic>
      <p:cxnSp>
        <p:nvCxnSpPr>
          <p:cNvPr id="123" name="Straight Arrow Connector 29"/>
          <p:cNvCxnSpPr/>
          <p:nvPr/>
        </p:nvCxnSpPr>
        <p:spPr>
          <a:xfrm>
            <a:off x="1479630" y="3289548"/>
            <a:ext cx="1958644" cy="0"/>
          </a:xfrm>
          <a:prstGeom prst="straightConnector1">
            <a:avLst/>
          </a:prstGeom>
          <a:ln w="12700">
            <a:solidFill>
              <a:schemeClr val="dk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6200000" flipH="1">
            <a:off x="1186458" y="2996376"/>
            <a:ext cx="586344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4572000" y="3289548"/>
            <a:ext cx="2016224" cy="0"/>
          </a:xfrm>
          <a:prstGeom prst="straightConnector1">
            <a:avLst/>
          </a:prstGeom>
          <a:ln w="127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919929" y="4729708"/>
            <a:ext cx="5956327" cy="0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/>
          </p:nvPr>
        </p:nvSpPr>
        <p:spPr>
          <a:xfrm>
            <a:off x="7139940" y="5720080"/>
            <a:ext cx="2135505" cy="30607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16</a:t>
            </a:fld>
            <a:endParaRPr lang="ko-KR" altLang="en-US" sz="10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802161" y="2266092"/>
            <a:ext cx="2012089" cy="584775"/>
            <a:chOff x="3934460" y="2353444"/>
            <a:chExt cx="2012089" cy="584775"/>
          </a:xfrm>
        </p:grpSpPr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3934460" y="2353444"/>
              <a:ext cx="2012089" cy="58477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3200" b="1" strike="noStrike" cap="none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화면 설계</a:t>
              </a:r>
              <a:r>
                <a:rPr lang="en-US" altLang="ko-KR" sz="3200" b="1" strike="noStrike" cap="none" dirty="0">
                  <a:solidFill>
                    <a:srgbClr val="2F528F"/>
                  </a:solidFill>
                  <a:latin typeface="Nanum Gothic" charset="0"/>
                  <a:ea typeface="Nanum Gothic" charset="0"/>
                </a:rPr>
                <a:t> </a:t>
              </a:r>
              <a:endParaRPr lang="ko-KR" altLang="en-US" sz="3200" b="1" strike="noStrike" cap="none" dirty="0">
                <a:solidFill>
                  <a:srgbClr val="2F528F"/>
                </a:solidFill>
                <a:latin typeface="Nanum Gothic" charset="0"/>
                <a:ea typeface="Nanum Gothic" charset="0"/>
              </a:endParaRPr>
            </a:p>
          </p:txBody>
        </p:sp>
      </p:grpSp>
      <p:sp>
        <p:nvSpPr>
          <p:cNvPr id="60" name="텍스트 상자 59"/>
          <p:cNvSpPr txBox="1">
            <a:spLocks/>
          </p:cNvSpPr>
          <p:nvPr/>
        </p:nvSpPr>
        <p:spPr>
          <a:xfrm>
            <a:off x="8408670" y="1129308"/>
            <a:ext cx="449580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50" b="0" strike="noStrike" cap="none" dirty="0">
              <a:solidFill>
                <a:srgbClr val="C00000"/>
              </a:solidFill>
              <a:latin typeface="Nanum Gothic" charset="0"/>
              <a:ea typeface="Nanum Gothic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111250" y="3058180"/>
            <a:ext cx="7022465" cy="1905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>
            <a:spLocks/>
          </p:cNvSpPr>
          <p:nvPr/>
        </p:nvSpPr>
        <p:spPr>
          <a:xfrm>
            <a:off x="3059832" y="2258085"/>
            <a:ext cx="610529" cy="58287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  <a:prstDash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3135155" y="2248869"/>
            <a:ext cx="534741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2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244340" y="304482"/>
            <a:ext cx="4443095" cy="5289322"/>
          </a:xfrm>
          <a:noFill/>
        </p:spPr>
        <p:txBody>
          <a:bodyPr/>
          <a:lstStyle/>
          <a:p>
            <a:pPr marL="0" indent="0">
              <a:buNone/>
              <a:defRPr/>
            </a:pPr>
            <a:endParaRPr lang="en-US" altLang="ko-KR" sz="2400" b="1"/>
          </a:p>
          <a:p>
            <a:pPr marL="0" indent="0">
              <a:buNone/>
              <a:defRPr/>
            </a:pPr>
            <a:endParaRPr lang="en-US" altLang="ko-KR" sz="2400" b="1"/>
          </a:p>
          <a:p>
            <a:pPr marL="0" indent="0">
              <a:buNone/>
              <a:defRPr/>
            </a:pPr>
            <a:r>
              <a:rPr lang="en-US" altLang="ko-KR" sz="2000" b="1">
                <a:ea typeface="맑은 고딕"/>
              </a:rPr>
              <a:t>1.</a:t>
            </a:r>
            <a:r>
              <a:rPr lang="ko-KR" altLang="en-US" sz="2000" b="1">
                <a:ea typeface="맑은 고딕"/>
              </a:rPr>
              <a:t> 서비스 메뉴 목록</a:t>
            </a:r>
          </a:p>
          <a:p>
            <a:pPr marL="0" indent="0">
              <a:buNone/>
              <a:defRPr/>
            </a:pPr>
            <a:endParaRPr lang="ko-KR" altLang="en-US" sz="2000" b="1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ea typeface="맑은 고딕"/>
              </a:rPr>
              <a:t>2. </a:t>
            </a:r>
            <a:r>
              <a:rPr lang="ko-KR" altLang="en-US" sz="2000" b="1">
                <a:ea typeface="맑은 고딕"/>
              </a:rPr>
              <a:t>서비스 </a:t>
            </a:r>
            <a:r>
              <a:rPr lang="en-US" altLang="ko-KR" sz="2000" b="1">
                <a:ea typeface="맑은 고딕"/>
              </a:rPr>
              <a:t>선택을 통해 각 서비스로 이동</a:t>
            </a:r>
          </a:p>
          <a:p>
            <a:pPr marL="0" indent="0">
              <a:buNone/>
              <a:defRPr/>
            </a:pPr>
            <a:endParaRPr lang="en-US" altLang="ko-KR" sz="2000" b="1">
              <a:ea typeface="맑은 고딕"/>
            </a:endParaRPr>
          </a:p>
          <a:p>
            <a:pPr marL="0" indent="0">
              <a:buNone/>
              <a:defRPr/>
            </a:pPr>
            <a:endParaRPr lang="en-US" altLang="ko-KR" sz="2000" b="1">
              <a:ea typeface="맑은 고딕"/>
            </a:endParaRPr>
          </a:p>
          <a:p>
            <a:pPr marL="0" indent="0">
              <a:buNone/>
              <a:defRPr/>
            </a:pPr>
            <a:endParaRPr lang="en-US" altLang="ko-KR" sz="2000" b="1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2000" b="1">
                <a:ea typeface="맑은 고딕"/>
              </a:rPr>
              <a:t>A. </a:t>
            </a:r>
            <a:r>
              <a:rPr lang="ko-KR" altLang="en-US" sz="2000" b="1">
                <a:ea typeface="맑은 고딕"/>
              </a:rPr>
              <a:t>챗봇으로 이동</a:t>
            </a:r>
          </a:p>
        </p:txBody>
      </p:sp>
      <p:sp>
        <p:nvSpPr>
          <p:cNvPr id="7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4340" y="304481"/>
            <a:ext cx="4443095" cy="645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/>
              <a:t>Descripition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7200" y="304482"/>
            <a:ext cx="3787140" cy="52893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4340" y="304481"/>
            <a:ext cx="4443095" cy="52893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325" y="304481"/>
            <a:ext cx="3780015" cy="528932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555776" y="335597"/>
            <a:ext cx="1688564" cy="29150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도형 91"/>
          <p:cNvSpPr/>
          <p:nvPr/>
        </p:nvSpPr>
        <p:spPr>
          <a:xfrm>
            <a:off x="2161540" y="304482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6" name="도형 91"/>
          <p:cNvSpPr/>
          <p:nvPr/>
        </p:nvSpPr>
        <p:spPr>
          <a:xfrm>
            <a:off x="3865880" y="588415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83561" y="4648745"/>
            <a:ext cx="516987" cy="368994"/>
          </a:xfrm>
          <a:prstGeom prst="rect">
            <a:avLst/>
          </a:prstGeom>
        </p:spPr>
      </p:pic>
      <p:sp>
        <p:nvSpPr>
          <p:cNvPr id="38" name="도형 91"/>
          <p:cNvSpPr/>
          <p:nvPr/>
        </p:nvSpPr>
        <p:spPr>
          <a:xfrm>
            <a:off x="3400058" y="4153644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244340" y="304482"/>
            <a:ext cx="4443095" cy="5289322"/>
          </a:xfrm>
          <a:noFill/>
        </p:spPr>
        <p:txBody>
          <a:bodyPr/>
          <a:lstStyle/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 algn="just">
              <a:buNone/>
              <a:defRPr/>
            </a:pPr>
            <a:r>
              <a:rPr lang="en-US" altLang="ko-KR" sz="1900" b="1">
                <a:ea typeface="맑은 고딕"/>
              </a:rPr>
              <a:t>1.</a:t>
            </a:r>
            <a:r>
              <a:rPr lang="ko-KR" altLang="en-US" sz="1900" b="1">
                <a:ea typeface="맑은 고딕"/>
              </a:rPr>
              <a:t> 찾으려는 반려견의 사진을 업로드   </a:t>
            </a:r>
          </a:p>
          <a:p>
            <a:pPr marL="0" indent="0" algn="just">
              <a:buNone/>
              <a:defRPr/>
            </a:pPr>
            <a:endParaRPr lang="ko-KR" altLang="en-US" sz="1900" b="1"/>
          </a:p>
          <a:p>
            <a:pPr marL="0" indent="0" algn="just">
              <a:buNone/>
              <a:defRPr/>
            </a:pPr>
            <a:r>
              <a:rPr lang="en-US" altLang="ko-KR" sz="1900" b="1">
                <a:ea typeface="맑은 고딕"/>
              </a:rPr>
              <a:t>2. 업로드한 유기견 미리보기</a:t>
            </a:r>
          </a:p>
          <a:p>
            <a:pPr marL="0" indent="0" algn="just">
              <a:buNone/>
              <a:defRPr/>
            </a:pPr>
            <a:endParaRPr lang="ko-KR" altLang="en-US" sz="1900" b="1"/>
          </a:p>
          <a:p>
            <a:pPr marL="0" indent="0" algn="just">
              <a:buNone/>
              <a:defRPr/>
            </a:pPr>
            <a:r>
              <a:rPr lang="en-US" altLang="ko-KR" sz="1900" b="1">
                <a:ea typeface="맑은 고딕"/>
              </a:rPr>
              <a:t>3.</a:t>
            </a:r>
            <a:r>
              <a:rPr lang="ko-KR" altLang="en-US" sz="1900" b="1">
                <a:ea typeface="맑은 고딕"/>
              </a:rPr>
              <a:t> 버튼 클릭 시 업로드한 유기견을 인식하여 특징 및 품종 결과 추출 후 해당 조건으로 검색</a:t>
            </a:r>
          </a:p>
          <a:p>
            <a:pPr marL="0" indent="0" algn="just">
              <a:buNone/>
              <a:defRPr/>
            </a:pPr>
            <a:endParaRPr lang="ko-KR" altLang="en-US" sz="1900" b="1">
              <a:ea typeface="맑은 고딕"/>
            </a:endParaRPr>
          </a:p>
          <a:p>
            <a:pPr marL="0" indent="0" algn="just">
              <a:buNone/>
              <a:defRPr/>
            </a:pPr>
            <a:endParaRPr lang="en-US" altLang="ko-KR" sz="1900" b="1">
              <a:ea typeface="맑은 고딕"/>
            </a:endParaRPr>
          </a:p>
        </p:txBody>
      </p:sp>
      <p:sp>
        <p:nvSpPr>
          <p:cNvPr id="7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4340" y="304481"/>
            <a:ext cx="4443095" cy="645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/>
              <a:t>Descripition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7200" y="304482"/>
            <a:ext cx="3787140" cy="52893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4340" y="304481"/>
            <a:ext cx="4443095" cy="52893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3328" y="895946"/>
            <a:ext cx="111012" cy="469785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4325" y="304481"/>
            <a:ext cx="3780015" cy="5289322"/>
          </a:xfrm>
          <a:prstGeom prst="rect">
            <a:avLst/>
          </a:prstGeom>
        </p:spPr>
      </p:pic>
      <p:sp>
        <p:nvSpPr>
          <p:cNvPr id="44" name="도형 91"/>
          <p:cNvSpPr/>
          <p:nvPr/>
        </p:nvSpPr>
        <p:spPr>
          <a:xfrm>
            <a:off x="3584575" y="94973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46" name="도형 91"/>
          <p:cNvSpPr/>
          <p:nvPr/>
        </p:nvSpPr>
        <p:spPr>
          <a:xfrm>
            <a:off x="2165102" y="1311045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47" name="도형 91"/>
          <p:cNvSpPr/>
          <p:nvPr/>
        </p:nvSpPr>
        <p:spPr>
          <a:xfrm>
            <a:off x="3363595" y="285750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244340" y="304482"/>
            <a:ext cx="4443095" cy="5289322"/>
          </a:xfrm>
          <a:noFill/>
        </p:spPr>
        <p:txBody>
          <a:bodyPr/>
          <a:lstStyle/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r>
              <a:rPr lang="en-US" altLang="ko-KR" sz="1900" b="1">
                <a:ea typeface="맑은 고딕"/>
              </a:rPr>
              <a:t>4.</a:t>
            </a:r>
            <a:r>
              <a:rPr lang="ko-KR" altLang="en-US" sz="1900" b="1">
                <a:ea typeface="맑은 고딕"/>
              </a:rPr>
              <a:t> 조회된 유기견 사진 클릭시 </a:t>
            </a:r>
          </a:p>
          <a:p>
            <a:pPr marL="0" indent="0" algn="l" defTabSz="914400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1900" b="1">
                <a:ea typeface="맑은 고딕"/>
              </a:rPr>
              <a:t>상세정보 페이지로 이동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304482"/>
            <a:ext cx="3787140" cy="5106035"/>
          </a:xfrm>
          <a:prstGeom prst="rect">
            <a:avLst/>
          </a:prstGeom>
        </p:spPr>
      </p:pic>
      <p:sp>
        <p:nvSpPr>
          <p:cNvPr id="7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4340" y="304481"/>
            <a:ext cx="4443095" cy="645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/>
              <a:t>Descripition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7200" y="304482"/>
            <a:ext cx="3787140" cy="52893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4340" y="304481"/>
            <a:ext cx="4443095" cy="52893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4380" y="949731"/>
            <a:ext cx="3632780" cy="4536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3328" y="895946"/>
            <a:ext cx="111012" cy="469785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4325" y="304481"/>
            <a:ext cx="3780015" cy="5289322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457200" y="627105"/>
            <a:ext cx="3787140" cy="496669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32"/>
          <p:cNvSpPr/>
          <p:nvPr/>
        </p:nvSpPr>
        <p:spPr>
          <a:xfrm>
            <a:off x="534380" y="895946"/>
            <a:ext cx="2448272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이 강아지가 맞나요</a:t>
            </a:r>
            <a:r>
              <a:rPr lang="en-US" altLang="ko-KR" sz="1400" b="1">
                <a:solidFill>
                  <a:schemeClr val="tx1"/>
                </a:solidFill>
                <a:ea typeface="맑은 고딕"/>
              </a:rPr>
              <a:t>?</a:t>
            </a:r>
          </a:p>
        </p:txBody>
      </p:sp>
      <p:pic>
        <p:nvPicPr>
          <p:cNvPr id="55" name="그림 4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380" y="1301935"/>
            <a:ext cx="3489960" cy="4108581"/>
          </a:xfrm>
          <a:prstGeom prst="rect">
            <a:avLst/>
          </a:prstGeom>
        </p:spPr>
      </p:pic>
      <p:sp>
        <p:nvSpPr>
          <p:cNvPr id="58" name="도형 91"/>
          <p:cNvSpPr/>
          <p:nvPr/>
        </p:nvSpPr>
        <p:spPr>
          <a:xfrm>
            <a:off x="3645880" y="1003958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279360" y="1365273"/>
            <a:ext cx="1887800" cy="1492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41" y="789"/>
            <a:ext cx="9147175" cy="5718175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433830" y="876935"/>
            <a:ext cx="5430520" cy="17145"/>
          </a:xfrm>
          <a:prstGeom prst="rect">
            <a:avLst/>
          </a:prstGeom>
          <a:solidFill>
            <a:srgbClr val="2F528F"/>
          </a:solidFill>
          <a:ln w="0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260475" y="136525"/>
            <a:ext cx="1986915" cy="732155"/>
          </a:xfrm>
          <a:prstGeom prst="rect">
            <a:avLst/>
          </a:prstGeom>
          <a:solidFill>
            <a:srgbClr val="FFFFFF"/>
          </a:solidFill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4160" b="0" strike="noStrike" cap="none">
                <a:solidFill>
                  <a:srgbClr val="2F528F"/>
                </a:solidFill>
                <a:latin typeface="HY견고딕"/>
                <a:ea typeface="HY견고딕"/>
              </a:rPr>
              <a:t>INDEX</a:t>
            </a:r>
            <a:endParaRPr lang="ko-KR" altLang="en-US" sz="4160" b="0" strike="noStrike" cap="none">
              <a:solidFill>
                <a:srgbClr val="2F528F"/>
              </a:solidFill>
              <a:latin typeface="HY견고딕"/>
              <a:ea typeface="HY견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3181" y="1719897"/>
            <a:ext cx="3812540" cy="33239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750" b="1" strike="noStrike" cap="none" spc="-40" dirty="0" err="1">
                <a:solidFill>
                  <a:srgbClr val="444444"/>
                </a:solidFill>
                <a:latin typeface="나눔고딕"/>
                <a:ea typeface="나눔고딕"/>
              </a:rPr>
              <a:t>개발</a:t>
            </a:r>
            <a:r>
              <a:rPr lang="en-US" altLang="ko-KR" sz="1750" b="1" strike="noStrike" cap="none" spc="-40" dirty="0">
                <a:solidFill>
                  <a:srgbClr val="444444"/>
                </a:solidFill>
                <a:latin typeface="나눔고딕"/>
                <a:ea typeface="나눔고딕"/>
              </a:rPr>
              <a:t> </a:t>
            </a:r>
            <a:r>
              <a:rPr lang="en-US" altLang="ko-KR" sz="1750" b="1" strike="noStrike" cap="none" spc="-40" dirty="0" err="1">
                <a:solidFill>
                  <a:srgbClr val="444444"/>
                </a:solidFill>
                <a:latin typeface="나눔고딕"/>
                <a:ea typeface="나눔고딕"/>
              </a:rPr>
              <a:t>목적</a:t>
            </a:r>
            <a:endParaRPr lang="en-US" altLang="ko-KR" sz="1750" b="1" strike="noStrike" cap="none" spc="-40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trike="noStrike" cap="none" spc="-40" dirty="0">
                <a:solidFill>
                  <a:srgbClr val="444444"/>
                </a:solidFill>
                <a:latin typeface="나눔고딕"/>
                <a:ea typeface="나눔고딕"/>
              </a:rPr>
              <a:t>서비스 개요</a:t>
            </a: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trike="noStrike" cap="none" spc="-40" dirty="0">
                <a:solidFill>
                  <a:srgbClr val="444444"/>
                </a:solidFill>
                <a:latin typeface="나눔고딕"/>
                <a:ea typeface="나눔고딕"/>
              </a:rPr>
              <a:t>활용 기술</a:t>
            </a: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trike="noStrike" cap="none" spc="-40" dirty="0">
                <a:solidFill>
                  <a:srgbClr val="444444"/>
                </a:solidFill>
                <a:latin typeface="나눔고딕"/>
                <a:ea typeface="나눔고딕"/>
              </a:rPr>
              <a:t>시나리오</a:t>
            </a: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Arial Narrow"/>
              <a:ea typeface="Arial Narrow"/>
            </a:endParaRPr>
          </a:p>
        </p:txBody>
      </p:sp>
      <p:sp>
        <p:nvSpPr>
          <p:cNvPr id="3075" name="도형 3074"/>
          <p:cNvSpPr/>
          <p:nvPr/>
        </p:nvSpPr>
        <p:spPr>
          <a:xfrm>
            <a:off x="1517155" y="1719042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76" name="도형 3075"/>
          <p:cNvSpPr/>
          <p:nvPr/>
        </p:nvSpPr>
        <p:spPr>
          <a:xfrm>
            <a:off x="1497965" y="2244259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77" name="도형 3076"/>
          <p:cNvSpPr/>
          <p:nvPr/>
        </p:nvSpPr>
        <p:spPr>
          <a:xfrm>
            <a:off x="1508125" y="2764549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78" name="도형 3077"/>
          <p:cNvSpPr/>
          <p:nvPr/>
        </p:nvSpPr>
        <p:spPr>
          <a:xfrm>
            <a:off x="1508125" y="3294605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083" name="텍스트 상자 3082"/>
          <p:cNvSpPr txBox="1"/>
          <p:nvPr/>
        </p:nvSpPr>
        <p:spPr>
          <a:xfrm>
            <a:off x="1544822" y="1719897"/>
            <a:ext cx="278263" cy="370614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4" name="텍스트 상자 3083"/>
          <p:cNvSpPr txBox="1"/>
          <p:nvPr/>
        </p:nvSpPr>
        <p:spPr>
          <a:xfrm>
            <a:off x="1539875" y="2253784"/>
            <a:ext cx="31496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5" name="텍스트 상자 3084"/>
          <p:cNvSpPr txBox="1"/>
          <p:nvPr/>
        </p:nvSpPr>
        <p:spPr>
          <a:xfrm>
            <a:off x="1529080" y="2783840"/>
            <a:ext cx="31496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6" name="텍스트 상자 3085"/>
          <p:cNvSpPr txBox="1"/>
          <p:nvPr/>
        </p:nvSpPr>
        <p:spPr>
          <a:xfrm>
            <a:off x="1544822" y="3294605"/>
            <a:ext cx="314960" cy="3708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89" name="도형 3074"/>
          <p:cNvSpPr/>
          <p:nvPr/>
        </p:nvSpPr>
        <p:spPr>
          <a:xfrm>
            <a:off x="4746465" y="1746331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 dirty="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6" name="도형 3074"/>
          <p:cNvSpPr/>
          <p:nvPr/>
        </p:nvSpPr>
        <p:spPr>
          <a:xfrm>
            <a:off x="4746465" y="227965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dirty="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  <a:endParaRPr lang="en-US" altLang="ko-KR" sz="1800" b="1" strike="noStrike" cap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도형 3074"/>
          <p:cNvSpPr/>
          <p:nvPr/>
        </p:nvSpPr>
        <p:spPr>
          <a:xfrm>
            <a:off x="4746465" y="2806700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dirty="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  <a:endParaRPr lang="en-US" altLang="ko-KR" sz="1800" b="1" strike="noStrike" cap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도형 3074"/>
          <p:cNvSpPr/>
          <p:nvPr/>
        </p:nvSpPr>
        <p:spPr>
          <a:xfrm>
            <a:off x="4765221" y="3371612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 dirty="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  <a:endParaRPr lang="en-US" altLang="ko-KR" sz="1800" b="1" strike="noStrike" cap="none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3671" y="1745916"/>
            <a:ext cx="3812540" cy="33239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pc="-40" dirty="0">
                <a:solidFill>
                  <a:srgbClr val="444444"/>
                </a:solidFill>
                <a:latin typeface="나눔고딕"/>
                <a:ea typeface="나눔고딕"/>
              </a:rPr>
              <a:t>벤치 </a:t>
            </a:r>
            <a:r>
              <a:rPr lang="ko-KR" altLang="en-US" sz="1750" b="1" spc="-40" dirty="0" err="1">
                <a:solidFill>
                  <a:srgbClr val="444444"/>
                </a:solidFill>
                <a:latin typeface="나눔고딕"/>
                <a:ea typeface="나눔고딕"/>
              </a:rPr>
              <a:t>마킹</a:t>
            </a:r>
            <a:endParaRPr lang="en-US" altLang="ko-KR" sz="1750" b="1" spc="-40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750" b="1" spc="-40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pc="-40" dirty="0">
                <a:solidFill>
                  <a:srgbClr val="444444"/>
                </a:solidFill>
                <a:latin typeface="나눔고딕"/>
                <a:ea typeface="나눔고딕"/>
              </a:rPr>
              <a:t>기능 요구 사항</a:t>
            </a:r>
            <a:endParaRPr lang="en-US" altLang="ko-KR" sz="1750" b="1" strike="noStrike" cap="none" spc="-40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trike="noStrike" cap="none" spc="-40" dirty="0">
                <a:solidFill>
                  <a:srgbClr val="444444"/>
                </a:solidFill>
                <a:latin typeface="나눔고딕"/>
                <a:ea typeface="나눔고딕"/>
              </a:rPr>
              <a:t>시스템 구성</a:t>
            </a: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750" b="1" strike="noStrike" cap="none" spc="-40" dirty="0" err="1">
                <a:solidFill>
                  <a:srgbClr val="444444"/>
                </a:solidFill>
                <a:latin typeface="나눔고딕"/>
                <a:ea typeface="나눔고딕"/>
              </a:rPr>
              <a:t>화면설계</a:t>
            </a:r>
            <a:endParaRPr lang="ko-KR" altLang="en-US" sz="1750" b="1" strike="noStrike" cap="none" spc="-40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나눔고딕"/>
              <a:ea typeface="나눔고딕"/>
            </a:endParaRPr>
          </a:p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750" b="1" strike="noStrike" cap="none" dirty="0">
              <a:solidFill>
                <a:srgbClr val="444444"/>
              </a:solidFill>
              <a:latin typeface="Arial Narrow"/>
              <a:ea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244340" y="304482"/>
            <a:ext cx="4443095" cy="5289322"/>
          </a:xfrm>
          <a:noFill/>
        </p:spPr>
        <p:txBody>
          <a:bodyPr/>
          <a:lstStyle/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r>
              <a:rPr lang="en-US" altLang="ko-KR" sz="1900" b="1">
                <a:ea typeface="맑은 고딕"/>
              </a:rPr>
              <a:t>1. </a:t>
            </a:r>
            <a:r>
              <a:rPr lang="ko-KR" altLang="en-US" sz="1900" b="1">
                <a:ea typeface="맑은 고딕"/>
              </a:rPr>
              <a:t>메뉴에서 </a:t>
            </a:r>
            <a:r>
              <a:rPr lang="en-US" altLang="ko-KR" sz="1900" b="1">
                <a:ea typeface="맑은 고딕"/>
              </a:rPr>
              <a:t>마이페이지 메뉴 클릭 시 페이지 이동</a:t>
            </a:r>
          </a:p>
          <a:p>
            <a:pPr marL="0" indent="0">
              <a:buNone/>
              <a:defRPr/>
            </a:pPr>
            <a:endParaRPr lang="ko-KR" altLang="en-US" sz="1900" b="1"/>
          </a:p>
          <a:p>
            <a:pPr marL="0" indent="0">
              <a:buNone/>
              <a:defRPr/>
            </a:pPr>
            <a:r>
              <a:rPr lang="en-US" altLang="ko-KR" sz="1900" b="1">
                <a:ea typeface="맑은 고딕"/>
              </a:rPr>
              <a:t>2. 챗봇을 통해 예약한 날짜와 보호자 이메일 등의 정보를 리스트에 저장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" y="304482"/>
            <a:ext cx="3787140" cy="5106035"/>
          </a:xfrm>
          <a:prstGeom prst="rect">
            <a:avLst/>
          </a:prstGeom>
        </p:spPr>
      </p:pic>
      <p:sp>
        <p:nvSpPr>
          <p:cNvPr id="7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4340" y="304481"/>
            <a:ext cx="4443095" cy="645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/>
              <a:t>Descripition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7200" y="304482"/>
            <a:ext cx="3787140" cy="52893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4340" y="304481"/>
            <a:ext cx="4443095" cy="52893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4380" y="949731"/>
            <a:ext cx="3632780" cy="4536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2" name="도형 91"/>
          <p:cNvSpPr/>
          <p:nvPr/>
        </p:nvSpPr>
        <p:spPr>
          <a:xfrm>
            <a:off x="3363595" y="895946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34380" y="1057300"/>
            <a:ext cx="2448272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>
                <a:solidFill>
                  <a:schemeClr val="tx1"/>
                </a:solidFill>
                <a:ea typeface="맑은 고딕"/>
              </a:rPr>
              <a:t>마이페이지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345" y="2247439"/>
            <a:ext cx="1443646" cy="134068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26016" y="1831667"/>
            <a:ext cx="3541144" cy="2619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1100" b="1">
                <a:ea typeface="맑은 고딕"/>
              </a:rPr>
              <a:t>           사진                  예약요일    보호자 이메일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91911" y="2823608"/>
            <a:ext cx="2141603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en-US" altLang="ko-KR" sz="1100" b="1">
                <a:ea typeface="맑은 고딕"/>
              </a:rPr>
              <a:t>    </a:t>
            </a:r>
            <a:r>
              <a:rPr lang="ko-KR" altLang="en-US" sz="1100" b="1">
                <a:ea typeface="맑은 고딕"/>
              </a:rPr>
              <a:t>수요일 </a:t>
            </a:r>
            <a:r>
              <a:rPr lang="en-US" altLang="ko-KR" sz="1100" b="1">
                <a:ea typeface="맑은 고딕"/>
              </a:rPr>
              <a:t>    abc@naver.com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55446" y="1758311"/>
            <a:ext cx="3781478" cy="207441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도형 91"/>
          <p:cNvSpPr/>
          <p:nvPr/>
        </p:nvSpPr>
        <p:spPr>
          <a:xfrm>
            <a:off x="3710305" y="3649588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cxnSp>
        <p:nvCxnSpPr>
          <p:cNvPr id="2" name="직선 화살표 연결선 1"/>
          <p:cNvCxnSpPr/>
          <p:nvPr/>
        </p:nvCxnSpPr>
        <p:spPr>
          <a:xfrm flipH="1">
            <a:off x="2312253" y="1755416"/>
            <a:ext cx="7860" cy="207548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455206" y="2122702"/>
            <a:ext cx="3781745" cy="74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244340" y="304482"/>
            <a:ext cx="4443095" cy="5289322"/>
          </a:xfrm>
          <a:noFill/>
        </p:spPr>
        <p:txBody>
          <a:bodyPr/>
          <a:lstStyle/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endParaRPr lang="en-US" altLang="ko-KR" sz="1900" b="1"/>
          </a:p>
          <a:p>
            <a:pPr marL="0" indent="0">
              <a:buNone/>
              <a:defRPr/>
            </a:pPr>
            <a:r>
              <a:rPr lang="en-US" altLang="ko-KR" sz="1900" b="1">
                <a:ea typeface="맑은 고딕"/>
              </a:rPr>
              <a:t>1.</a:t>
            </a:r>
            <a:r>
              <a:rPr lang="ko-KR" altLang="en-US" sz="1900" b="1">
                <a:ea typeface="맑은 고딕"/>
              </a:rPr>
              <a:t> </a:t>
            </a:r>
            <a:r>
              <a:rPr lang="ko-KR" sz="1900" b="1">
                <a:latin typeface="맑은 고딕"/>
                <a:ea typeface="맑은 고딕"/>
              </a:rPr>
              <a:t>챗봇을 통해 </a:t>
            </a:r>
            <a:r>
              <a:rPr lang="ko-KR" altLang="en-US" sz="1900" b="1">
                <a:latin typeface="맑은 고딕"/>
                <a:ea typeface="맑은 고딕"/>
              </a:rPr>
              <a:t>유기견의 색상 및 품종을 선택</a:t>
            </a:r>
          </a:p>
          <a:p>
            <a:pPr marL="0" indent="0">
              <a:buNone/>
              <a:defRPr/>
            </a:pPr>
            <a:endParaRPr lang="ko-KR" altLang="en-US" sz="1900" b="1"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1900" b="1">
                <a:ea typeface="맑은 고딕"/>
              </a:rPr>
              <a:t>2.</a:t>
            </a:r>
            <a:r>
              <a:rPr lang="ko-KR" altLang="en-US" sz="1900" b="1">
                <a:ea typeface="맑은 고딕"/>
              </a:rPr>
              <a:t> </a:t>
            </a:r>
            <a:r>
              <a:rPr lang="ko-KR" sz="1900" b="1">
                <a:latin typeface="맑은 고딕"/>
                <a:ea typeface="맑은 고딕"/>
              </a:rPr>
              <a:t>해당 유기견의 </a:t>
            </a:r>
            <a:r>
              <a:rPr lang="ko-KR" altLang="en-US" sz="1900" b="1">
                <a:latin typeface="맑은 고딕"/>
                <a:ea typeface="맑은 고딕"/>
              </a:rPr>
              <a:t>정보에 대한 </a:t>
            </a:r>
            <a:r>
              <a:rPr lang="en-US" altLang="ko-KR" sz="1900" b="1">
                <a:latin typeface="맑은 고딕"/>
                <a:ea typeface="맑은 고딕"/>
              </a:rPr>
              <a:t>URL</a:t>
            </a:r>
            <a:r>
              <a:rPr lang="ko-KR" altLang="en-US" sz="1900" b="1">
                <a:latin typeface="맑은 고딕"/>
                <a:ea typeface="맑은 고딕"/>
              </a:rPr>
              <a:t> 제공</a:t>
            </a:r>
            <a:endParaRPr lang="ko-KR" sz="1900" b="1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endParaRPr lang="ko-KR" sz="1900" b="1">
              <a:latin typeface="맑은 고딕"/>
              <a:ea typeface="맑은 고딕"/>
            </a:endParaRPr>
          </a:p>
          <a:p>
            <a:pPr marL="0" indent="0">
              <a:buNone/>
              <a:defRPr/>
            </a:pPr>
            <a:r>
              <a:rPr lang="en-US" altLang="ko-KR" sz="1900" b="1">
                <a:latin typeface="맑은 고딕"/>
                <a:ea typeface="맑은 고딕"/>
              </a:rPr>
              <a:t>3.</a:t>
            </a:r>
            <a:r>
              <a:rPr lang="ko-KR" altLang="en-US" sz="1900" b="1">
                <a:latin typeface="맑은 고딕"/>
                <a:ea typeface="맑은 고딕"/>
              </a:rPr>
              <a:t> 해당 특징을 가진 유기견의 리스트 </a:t>
            </a:r>
            <a:r>
              <a:rPr lang="ko-KR" sz="1900" b="1">
                <a:latin typeface="맑은 고딕"/>
                <a:ea typeface="맑은 고딕"/>
              </a:rPr>
              <a:t>  </a:t>
            </a:r>
          </a:p>
          <a:p>
            <a:pPr marL="0" indent="0">
              <a:buNone/>
              <a:defRPr/>
            </a:pPr>
            <a:endParaRPr lang="ko-KR" sz="1900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ko-KR" altLang="en-US" sz="1900" b="1">
              <a:ea typeface="맑은 고딕"/>
            </a:endParaRPr>
          </a:p>
        </p:txBody>
      </p:sp>
      <p:sp>
        <p:nvSpPr>
          <p:cNvPr id="7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4340" y="304481"/>
            <a:ext cx="4443095" cy="64524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600" b="1"/>
              <a:t>Descripition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7200" y="304482"/>
            <a:ext cx="3787140" cy="5289321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244340" y="304481"/>
            <a:ext cx="4443095" cy="528932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4380" y="949731"/>
            <a:ext cx="3632780" cy="4536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076604"/>
            <a:ext cx="1904516" cy="433391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1254368" y="1286911"/>
            <a:ext cx="1370795" cy="30409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3" name="도형 91"/>
          <p:cNvSpPr/>
          <p:nvPr/>
        </p:nvSpPr>
        <p:spPr>
          <a:xfrm>
            <a:off x="307525" y="1523075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5598" y="1705371"/>
            <a:ext cx="1634170" cy="2879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5" name="도형 91"/>
          <p:cNvSpPr/>
          <p:nvPr/>
        </p:nvSpPr>
        <p:spPr>
          <a:xfrm>
            <a:off x="457200" y="3696756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  <a:endParaRPr lang="en-US" altLang="ko-KR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6679" y="1921396"/>
            <a:ext cx="1662186" cy="25248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ko-KR" altLang="en-US" sz="800">
                <a:ea typeface="맑은 고딕"/>
              </a:rPr>
              <a:t>안녕하세요</a:t>
            </a:r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endParaRPr lang="ko-KR" altLang="en-US" sz="800">
              <a:ea typeface="맑은 고딕"/>
            </a:endParaRPr>
          </a:p>
          <a:p>
            <a:pPr>
              <a:defRPr/>
            </a:pPr>
            <a:r>
              <a:rPr lang="ko-KR" altLang="en-US" sz="800">
                <a:ea typeface="맑은 고딕"/>
              </a:rPr>
              <a:t>      안녕</a:t>
            </a:r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endParaRPr lang="ko-KR" altLang="en-US" sz="800">
              <a:ea typeface="맑은 고딕"/>
            </a:endParaRPr>
          </a:p>
          <a:p>
            <a:pPr>
              <a:defRPr/>
            </a:pPr>
            <a:r>
              <a:rPr lang="ko-KR" altLang="en-US" sz="800">
                <a:ea typeface="맑은 고딕"/>
              </a:rPr>
              <a:t>찾을품종</a:t>
            </a:r>
            <a:r>
              <a:rPr lang="en-US" altLang="ko-KR" sz="800">
                <a:ea typeface="맑은 고딕"/>
              </a:rPr>
              <a:t>?</a:t>
            </a:r>
          </a:p>
          <a:p>
            <a:pPr>
              <a:defRPr/>
            </a:pPr>
            <a:endParaRPr lang="ko-KR" altLang="en-US" sz="800"/>
          </a:p>
          <a:p>
            <a:pPr algn="r">
              <a:defRPr/>
            </a:pPr>
            <a:r>
              <a:rPr lang="ko-KR" altLang="en-US" sz="800">
                <a:ea typeface="맑은 고딕"/>
              </a:rPr>
              <a:t>          </a:t>
            </a:r>
          </a:p>
          <a:p>
            <a:pPr algn="r">
              <a:defRPr/>
            </a:pPr>
            <a:r>
              <a:rPr lang="ko-KR" altLang="en-US" sz="800">
                <a:ea typeface="맑은 고딕"/>
              </a:rPr>
              <a:t>골든리트리버</a:t>
            </a:r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endParaRPr lang="ko-KR" altLang="en-US" sz="800">
              <a:ea typeface="맑은 고딕"/>
            </a:endParaRPr>
          </a:p>
          <a:p>
            <a:pPr>
              <a:defRPr/>
            </a:pPr>
            <a:r>
              <a:rPr lang="ko-KR" altLang="en-US" sz="800">
                <a:ea typeface="맑은 고딕"/>
              </a:rPr>
              <a:t>색상</a:t>
            </a:r>
          </a:p>
          <a:p>
            <a:pPr algn="r">
              <a:defRPr/>
            </a:pPr>
            <a:r>
              <a:rPr lang="ko-KR" altLang="en-US" sz="800">
                <a:ea typeface="맑은 고딕"/>
              </a:rPr>
              <a:t>              </a:t>
            </a:r>
          </a:p>
          <a:p>
            <a:pPr algn="r">
              <a:defRPr/>
            </a:pPr>
            <a:r>
              <a:rPr lang="ko-KR" altLang="en-US" sz="800">
                <a:ea typeface="맑은 고딕"/>
              </a:rPr>
              <a:t>화이트</a:t>
            </a:r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r>
              <a:rPr lang="en-US" altLang="ko-KR" sz="800"/>
              <a:t>URL </a:t>
            </a:r>
            <a:r>
              <a:rPr lang="ko-KR" altLang="en-US" sz="800"/>
              <a:t>링크</a:t>
            </a:r>
          </a:p>
          <a:p>
            <a:pPr>
              <a:defRPr/>
            </a:pPr>
            <a:endParaRPr lang="ko-KR" altLang="en-US" sz="800">
              <a:ea typeface="맑은 고딕"/>
            </a:endParaRPr>
          </a:p>
          <a:p>
            <a:pPr algn="r">
              <a:defRPr/>
            </a:pPr>
            <a:r>
              <a:rPr lang="ko-KR" altLang="en-US" sz="800">
                <a:ea typeface="맑은 고딕"/>
              </a:rPr>
              <a:t>              </a:t>
            </a:r>
          </a:p>
        </p:txBody>
      </p:sp>
      <p:sp>
        <p:nvSpPr>
          <p:cNvPr id="2" name="말풍선: 모서리가 둥근 사각형 1"/>
          <p:cNvSpPr/>
          <p:nvPr/>
        </p:nvSpPr>
        <p:spPr>
          <a:xfrm>
            <a:off x="755325" y="1921115"/>
            <a:ext cx="867235" cy="333562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말풍선: 모서리가 둥근 사각형 15"/>
          <p:cNvSpPr/>
          <p:nvPr/>
        </p:nvSpPr>
        <p:spPr>
          <a:xfrm>
            <a:off x="754889" y="2677185"/>
            <a:ext cx="496432" cy="28167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말풍선: 모서리가 둥근 사각형 16"/>
          <p:cNvSpPr/>
          <p:nvPr/>
        </p:nvSpPr>
        <p:spPr>
          <a:xfrm>
            <a:off x="754453" y="3344304"/>
            <a:ext cx="281367" cy="252026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말풍선: 모서리가 둥근 사각형 17"/>
          <p:cNvSpPr/>
          <p:nvPr/>
        </p:nvSpPr>
        <p:spPr>
          <a:xfrm>
            <a:off x="754017" y="3929887"/>
            <a:ext cx="800490" cy="281675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964943" y="2328212"/>
            <a:ext cx="1319614" cy="303912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사각형: 둥근 모서리 21"/>
          <p:cNvSpPr/>
          <p:nvPr/>
        </p:nvSpPr>
        <p:spPr>
          <a:xfrm>
            <a:off x="1120142" y="2973095"/>
            <a:ext cx="1230622" cy="318736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1319761" y="3558678"/>
            <a:ext cx="1030389" cy="318736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도형 91"/>
          <p:cNvSpPr/>
          <p:nvPr/>
        </p:nvSpPr>
        <p:spPr>
          <a:xfrm>
            <a:off x="3743557" y="1557558"/>
            <a:ext cx="378460" cy="361315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2965450" y="1995805"/>
            <a:ext cx="3798570" cy="156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600" b="0" strike="noStrike" cap="none" dirty="0">
                <a:solidFill>
                  <a:srgbClr val="2F528F"/>
                </a:solidFill>
                <a:latin typeface="HY견고딕" charset="0"/>
                <a:ea typeface="HY견고딕" charset="0"/>
              </a:rPr>
              <a:t>END</a:t>
            </a:r>
            <a:endParaRPr lang="ko-KR" altLang="en-US" sz="9600" b="0" strike="noStrike" cap="none" dirty="0">
              <a:solidFill>
                <a:srgbClr val="2F528F"/>
              </a:solidFill>
              <a:latin typeface="HY견고딕" charset="0"/>
              <a:ea typeface="HY견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675" y="0"/>
            <a:ext cx="9146540" cy="5717540"/>
          </a:xfrm>
          <a:prstGeom prst="rect">
            <a:avLst/>
          </a:prstGeom>
          <a:noFill/>
        </p:spPr>
      </p:pic>
      <p:sp>
        <p:nvSpPr>
          <p:cNvPr id="50" name="슬라이드 번호 개체 틀 49"/>
          <p:cNvSpPr>
            <a:spLocks noGrp="1"/>
          </p:cNvSpPr>
          <p:nvPr>
            <p:ph type="sldNum" sz="quarter" idx="12"/>
          </p:nvPr>
        </p:nvSpPr>
        <p:spPr>
          <a:xfrm>
            <a:off x="6553200" y="5297170"/>
            <a:ext cx="2134235" cy="304800"/>
          </a:xfrm>
        </p:spPr>
        <p:txBody>
          <a:bodyPr/>
          <a:lstStyle/>
          <a:p>
            <a:pPr lvl="0">
              <a:defRPr/>
            </a:pPr>
            <a:fld id="{8D28410B-1D6C-45E7-A2A1-04AA6526E8C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02" name="직사각형 101"/>
          <p:cNvSpPr/>
          <p:nvPr/>
        </p:nvSpPr>
        <p:spPr>
          <a:xfrm>
            <a:off x="1174115" y="685165"/>
            <a:ext cx="1282700" cy="441325"/>
          </a:xfrm>
          <a:prstGeom prst="rect">
            <a:avLst/>
          </a:prstGeom>
          <a:solidFill>
            <a:srgbClr val="2F528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957320" y="186055"/>
            <a:ext cx="1372235" cy="424180"/>
            <a:chOff x="3957320" y="186055"/>
            <a:chExt cx="1372235" cy="424180"/>
          </a:xfrm>
        </p:grpSpPr>
        <p:sp>
          <p:nvSpPr>
            <p:cNvPr id="95" name="TextBox 94"/>
            <p:cNvSpPr txBox="1"/>
            <p:nvPr/>
          </p:nvSpPr>
          <p:spPr>
            <a:xfrm>
              <a:off x="3957320" y="186055"/>
              <a:ext cx="1344295" cy="42481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개발 목적</a:t>
              </a:r>
              <a:endParaRPr lang="ko-KR" altLang="en-US" sz="2165" b="1" strike="noStrike" cap="none">
                <a:solidFill>
                  <a:srgbClr val="2F528F"/>
                </a:solidFill>
                <a:latin typeface="Nanum Gothic"/>
                <a:ea typeface="Nanum Gothic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5669915" y="4745990"/>
            <a:ext cx="1108075" cy="552450"/>
          </a:xfrm>
          <a:prstGeom prst="rect">
            <a:avLst/>
          </a:prstGeom>
          <a:solidFill>
            <a:srgbClr val="2F528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1031875" y="637540"/>
            <a:ext cx="7023100" cy="254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05"/>
          <p:cNvSpPr/>
          <p:nvPr/>
        </p:nvSpPr>
        <p:spPr>
          <a:xfrm>
            <a:off x="3613150" y="21336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07" name="텍스트 상자 106"/>
          <p:cNvSpPr txBox="1"/>
          <p:nvPr/>
        </p:nvSpPr>
        <p:spPr>
          <a:xfrm>
            <a:off x="3620770" y="186055"/>
            <a:ext cx="316865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8135" y="1214120"/>
            <a:ext cx="2735580" cy="313309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12" name="그림 111" descr="C:/Users/User2.DESKTOP-IKD1T18/AppData/Roaming/PolarisOffice/ETemp/6516_11135144/fImage953398341.jpe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076950" y="1203960"/>
            <a:ext cx="2936875" cy="315150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13" name="그림 112" descr="C:/Users/User2.DESKTOP-IKD1T18/AppData/Roaming/PolarisOffice/ETemp/6516_11135144/fImage99100848467.jpe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154680" y="1213485"/>
            <a:ext cx="2835275" cy="312229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114" name="텍스트 상자 113"/>
          <p:cNvSpPr txBox="1"/>
          <p:nvPr/>
        </p:nvSpPr>
        <p:spPr>
          <a:xfrm>
            <a:off x="1116330" y="618490"/>
            <a:ext cx="3020060" cy="4940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 spc="-125">
                <a:solidFill>
                  <a:schemeClr val="bg1"/>
                </a:solidFill>
                <a:latin typeface="Nanum Gothic ExtraBold"/>
                <a:ea typeface="Nanum Gothic ExtraBold"/>
              </a:rPr>
              <a:t>유기동물 </a:t>
            </a:r>
            <a:r>
              <a:rPr lang="en-US" altLang="ko-KR" sz="1600" b="1" strike="noStrike" cap="none" spc="-125">
                <a:solidFill>
                  <a:schemeClr val="bg1"/>
                </a:solidFill>
                <a:latin typeface="Nanum Gothic ExtraBold"/>
                <a:ea typeface="Nanum Gothic ExtraBold"/>
              </a:rPr>
              <a:t>  </a:t>
            </a:r>
            <a:r>
              <a:rPr lang="en-US" altLang="ko-KR" sz="16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현황의 </a:t>
            </a:r>
            <a:r>
              <a:rPr lang="en-US" altLang="ko-KR" sz="1800" b="1" strike="noStrike" cap="none" spc="-125">
                <a:solidFill>
                  <a:srgbClr val="FF0000"/>
                </a:solidFill>
                <a:latin typeface="Nanum Gothic ExtraBold"/>
                <a:ea typeface="Nanum Gothic ExtraBold"/>
              </a:rPr>
              <a:t>심각성</a:t>
            </a:r>
            <a:endParaRPr lang="ko-KR" altLang="en-US" sz="1800" b="1" strike="noStrike" cap="none">
              <a:solidFill>
                <a:srgbClr val="FF0000"/>
              </a:solidFill>
              <a:latin typeface="Nanum Gothic ExtraBold"/>
              <a:ea typeface="Nanum Gothic ExtraBold"/>
            </a:endParaRPr>
          </a:p>
        </p:txBody>
      </p:sp>
      <p:sp>
        <p:nvSpPr>
          <p:cNvPr id="115" name="텍스트 상자 114"/>
          <p:cNvSpPr txBox="1"/>
          <p:nvPr/>
        </p:nvSpPr>
        <p:spPr>
          <a:xfrm>
            <a:off x="746760" y="4657725"/>
            <a:ext cx="5974080" cy="72199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1" strike="noStrike" cap="none" spc="-125">
                <a:solidFill>
                  <a:srgbClr val="2F528F"/>
                </a:solidFill>
                <a:latin typeface="Nanum Gothic ExtraBold"/>
                <a:ea typeface="Nanum Gothic ExtraBold"/>
              </a:rPr>
              <a:t>하지만,</a:t>
            </a:r>
            <a:r>
              <a:rPr lang="en-US" altLang="ko-KR" sz="28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 잃어버린 유기견을 찾기 </a:t>
            </a:r>
            <a:r>
              <a:rPr lang="en-US" altLang="ko-KR" sz="2800" b="1" strike="noStrike" cap="none" spc="-125">
                <a:solidFill>
                  <a:schemeClr val="bg1"/>
                </a:solidFill>
                <a:latin typeface="Nanum Gothic ExtraBold"/>
                <a:ea typeface="Nanum Gothic ExtraBold"/>
              </a:rPr>
              <a:t>어려움</a:t>
            </a:r>
            <a:r>
              <a:rPr lang="en-US" altLang="ko-KR" sz="28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 </a:t>
            </a:r>
            <a:endParaRPr lang="ko-KR" altLang="en-US" sz="2800" b="1" strike="noStrike" cap="none">
              <a:solidFill>
                <a:srgbClr val="444444"/>
              </a:solidFill>
              <a:latin typeface="Nanum Gothic ExtraBold"/>
              <a:ea typeface="Nanum Gothic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6350" y="0"/>
            <a:ext cx="9145905" cy="5716905"/>
          </a:xfrm>
          <a:prstGeom prst="rect">
            <a:avLst/>
          </a:prstGeom>
          <a:noFill/>
        </p:spPr>
      </p:pic>
      <p:sp>
        <p:nvSpPr>
          <p:cNvPr id="50" name="슬라이드 번호 개체 틀 49"/>
          <p:cNvSpPr txBox="1">
            <a:spLocks noGrp="1"/>
          </p:cNvSpPr>
          <p:nvPr>
            <p:ph type="sldNum" idx="12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000" b="0" strike="noStrike" cap="none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ko-KR" sz="1000" b="0" strike="noStrike" cap="none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21940" y="1776730"/>
            <a:ext cx="2458085" cy="650240"/>
          </a:xfrm>
          <a:prstGeom prst="rect">
            <a:avLst/>
          </a:prstGeom>
          <a:solidFill>
            <a:srgbClr val="2F528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179195" y="1621790"/>
            <a:ext cx="9469755" cy="17386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쉬워진  </a:t>
            </a:r>
            <a:r>
              <a:rPr lang="en-US" altLang="ko-KR" sz="3600" b="1" strike="noStrike" cap="none" spc="-125">
                <a:solidFill>
                  <a:schemeClr val="bg1"/>
                </a:solidFill>
                <a:latin typeface="Nanum Gothic ExtraBold"/>
                <a:ea typeface="Nanum Gothic ExtraBold"/>
              </a:rPr>
              <a:t>유기견 찾기  </a:t>
            </a:r>
            <a:r>
              <a:rPr lang="en-US" altLang="ko-KR" sz="36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, </a:t>
            </a:r>
          </a:p>
          <a:p>
            <a:pPr marL="0" indent="0" algn="ctr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600" b="1" strike="noStrike" cap="none" spc="-125">
                <a:solidFill>
                  <a:srgbClr val="444444"/>
                </a:solidFill>
                <a:latin typeface="Nanum Gothic ExtraBold"/>
                <a:ea typeface="Nanum Gothic ExtraBold"/>
              </a:rPr>
              <a:t>                   주인과의 연결도 신속하게!</a:t>
            </a:r>
            <a:endParaRPr lang="ko-KR" altLang="en-US" sz="3600" b="1" strike="noStrike" cap="none">
              <a:solidFill>
                <a:srgbClr val="444444"/>
              </a:solidFill>
              <a:latin typeface="Nanum Gothic ExtraBold"/>
              <a:ea typeface="Nanum Gothic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 idx="12"/>
          </p:nvPr>
        </p:nvSpPr>
        <p:spPr>
          <a:xfrm>
            <a:off x="6376035" y="5297170"/>
            <a:ext cx="2135505" cy="30607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000" b="0" strike="noStrike" cap="none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ko-KR" sz="1000" b="0" strike="noStrike" cap="none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934460" y="146685"/>
            <a:ext cx="1414780" cy="424815"/>
            <a:chOff x="3934460" y="146685"/>
            <a:chExt cx="1414780" cy="424815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681480" cy="424815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서비스 개요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343150" y="194056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003925" y="4808220"/>
            <a:ext cx="452120" cy="3111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70555" y="5126990"/>
            <a:ext cx="450215" cy="25590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35" y="816610"/>
            <a:ext cx="449580" cy="2546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23835" y="796290"/>
            <a:ext cx="449580" cy="2540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113155" y="591820"/>
            <a:ext cx="7021830" cy="127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4" name="그림 93" descr="C:/Users/User2.DESKTOP-IKD1T18/AppData/Roaming/PolarisOffice/ETemp/6516_11135144/image9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6035" y="1634490"/>
            <a:ext cx="2124075" cy="188912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97" name="텍스트 상자 96"/>
          <p:cNvSpPr txBox="1"/>
          <p:nvPr/>
        </p:nvSpPr>
        <p:spPr>
          <a:xfrm>
            <a:off x="860425" y="3754120"/>
            <a:ext cx="2606675" cy="3873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000" b="1" strike="noStrike" cap="none" spc="600">
                <a:solidFill>
                  <a:srgbClr val="2F528F"/>
                </a:solidFill>
                <a:latin typeface="맑은 고딕"/>
                <a:ea typeface="맑은 고딕"/>
              </a:rPr>
              <a:t>반려견 사진</a:t>
            </a:r>
            <a:endParaRPr lang="ko-KR" altLang="en-US" sz="2000" b="1" strike="noStrike" cap="none">
              <a:solidFill>
                <a:srgbClr val="2F528F"/>
              </a:solidFill>
              <a:latin typeface="맑은 고딕"/>
              <a:ea typeface="맑은 고딕"/>
            </a:endParaRPr>
          </a:p>
        </p:txBody>
      </p:sp>
      <p:pic>
        <p:nvPicPr>
          <p:cNvPr id="105" name="그림 104" descr="C:/Users/User2.DESKTOP-IKD1T18/AppData/Roaming/PolarisOffice/ETemp/6516_11135144/image11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3585" y="1634490"/>
            <a:ext cx="2140585" cy="189928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106" name="그림 105" descr="C:/Users/User2.DESKTOP-IKD1T18/AppData/Roaming/PolarisOffice/ETemp/6516_11135144/fImage340881776334.jpeg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564890" y="1642110"/>
            <a:ext cx="2164715" cy="189420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cxnSp>
        <p:nvCxnSpPr>
          <p:cNvPr id="111" name="직선 화살표 연결선 110"/>
          <p:cNvCxnSpPr/>
          <p:nvPr/>
        </p:nvCxnSpPr>
        <p:spPr>
          <a:xfrm rot="10800000">
            <a:off x="5788660" y="2588895"/>
            <a:ext cx="516890" cy="635"/>
          </a:xfrm>
          <a:prstGeom prst="straightConnector1">
            <a:avLst/>
          </a:prstGeom>
          <a:ln w="25400" cap="flat" cmpd="sng"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화살표 연결선 111"/>
          <p:cNvCxnSpPr/>
          <p:nvPr/>
        </p:nvCxnSpPr>
        <p:spPr>
          <a:xfrm rot="10800000">
            <a:off x="2973705" y="2588895"/>
            <a:ext cx="516890" cy="635"/>
          </a:xfrm>
          <a:prstGeom prst="straightConnector1">
            <a:avLst/>
          </a:prstGeom>
          <a:ln w="25400" cap="flat" cmpd="sng"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텍스트 상자 96"/>
          <p:cNvSpPr txBox="1"/>
          <p:nvPr/>
        </p:nvSpPr>
        <p:spPr>
          <a:xfrm>
            <a:off x="4102100" y="3754755"/>
            <a:ext cx="282321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000" b="1" strike="noStrike" cap="none" spc="600">
                <a:solidFill>
                  <a:srgbClr val="2F528F"/>
                </a:solidFill>
                <a:latin typeface="맑은 고딕"/>
                <a:ea typeface="맑은 고딕"/>
              </a:rPr>
              <a:t>딥러닝</a:t>
            </a:r>
            <a:endParaRPr lang="ko-KR" altLang="en-US" sz="2000" b="1" strike="noStrike" cap="none">
              <a:solidFill>
                <a:srgbClr val="2F528F"/>
              </a:solidFill>
              <a:latin typeface="맑은 고딕"/>
              <a:ea typeface="맑은 고딕"/>
            </a:endParaRPr>
          </a:p>
        </p:txBody>
      </p:sp>
      <p:sp>
        <p:nvSpPr>
          <p:cNvPr id="114" name="텍스트 상자 96"/>
          <p:cNvSpPr txBox="1"/>
          <p:nvPr/>
        </p:nvSpPr>
        <p:spPr>
          <a:xfrm>
            <a:off x="6283325" y="3751580"/>
            <a:ext cx="2607310" cy="3898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000" b="1" strike="noStrike" cap="none" spc="600">
                <a:solidFill>
                  <a:srgbClr val="2F528F"/>
                </a:solidFill>
                <a:latin typeface="맑은 고딕"/>
                <a:ea typeface="맑은 고딕"/>
              </a:rPr>
              <a:t> 유기견DATA</a:t>
            </a:r>
            <a:endParaRPr lang="ko-KR" altLang="en-US" sz="2000" b="1" strike="noStrike" cap="none">
              <a:solidFill>
                <a:srgbClr val="2F528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49"/>
          <p:cNvSpPr txBox="1">
            <a:spLocks noGrp="1"/>
          </p:cNvSpPr>
          <p:nvPr>
            <p:ph type="sldNum" idx="12"/>
          </p:nvPr>
        </p:nvSpPr>
        <p:spPr>
          <a:xfrm>
            <a:off x="6553200" y="5297170"/>
            <a:ext cx="2134870" cy="3054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000" b="0" strike="noStrike" cap="none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ko-KR" sz="1000" b="0" strike="noStrike" cap="none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934460" y="146685"/>
            <a:ext cx="1418978" cy="425501"/>
            <a:chOff x="3934460" y="146685"/>
            <a:chExt cx="1418978" cy="425501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418978" cy="425501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>
                  <a:solidFill>
                    <a:srgbClr val="2F528F"/>
                  </a:solidFill>
                  <a:latin typeface="Nanum Gothic"/>
                  <a:ea typeface="Nanum Gothic"/>
                </a:rPr>
                <a:t>활용 기술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520315" y="1940560"/>
            <a:ext cx="449580" cy="2546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81090" y="4808220"/>
            <a:ext cx="451485" cy="3105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47720" y="5126990"/>
            <a:ext cx="450215" cy="2552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35" y="816610"/>
            <a:ext cx="449580" cy="2546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C00000"/>
              </a:solidFill>
              <a:latin typeface="Nanum Gothic"/>
              <a:ea typeface="Nanum Gothic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23835" y="796290"/>
            <a:ext cx="449580" cy="25400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50" b="0" strike="noStrike" cap="none">
              <a:solidFill>
                <a:srgbClr val="0070C0"/>
              </a:solidFill>
              <a:latin typeface="Nanum Gothic"/>
              <a:ea typeface="Nanum Gothic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113155" y="591820"/>
            <a:ext cx="7021830" cy="127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4" name="Picture 2" descr="front end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725489"/>
            <a:ext cx="9144000" cy="4988240"/>
          </a:xfrm>
          <a:prstGeom prst="rect">
            <a:avLst/>
          </a:prstGeom>
          <a:noFill/>
          <a:effectLst>
            <a:softEdge rad="254000"/>
          </a:effectLst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49115" y="996243"/>
            <a:ext cx="994693" cy="85529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1840" y="4410924"/>
            <a:ext cx="648240" cy="9146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586406" y="4357642"/>
            <a:ext cx="710979" cy="99829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51720" y="4593565"/>
            <a:ext cx="684499" cy="86961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004313" y="1385665"/>
            <a:ext cx="992261" cy="49356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642976" y="1219710"/>
            <a:ext cx="1350928" cy="84816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808469" y="2439616"/>
            <a:ext cx="1289933" cy="65638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650050" y="3282099"/>
            <a:ext cx="1406776" cy="366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783804" y="941552"/>
            <a:ext cx="2201708" cy="4097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050684" y="4486337"/>
            <a:ext cx="959440" cy="8959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969254" y="1460830"/>
            <a:ext cx="1035059" cy="4278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7706950" y="1870047"/>
            <a:ext cx="803722" cy="690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7318367" y="4556842"/>
            <a:ext cx="1402822" cy="662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934460" y="146685"/>
            <a:ext cx="1418978" cy="425501"/>
            <a:chOff x="3934460" y="146685"/>
            <a:chExt cx="1418978" cy="425501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418978" cy="425501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>
                  <a:solidFill>
                    <a:srgbClr val="2F528F"/>
                  </a:solidFill>
                  <a:latin typeface="Nanum Gothic"/>
                  <a:ea typeface="Nanum Gothic"/>
                </a:rPr>
                <a:t>활용 기술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1113155" y="591820"/>
            <a:ext cx="7021830" cy="127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오른쪽 화살표 3"/>
          <p:cNvSpPr/>
          <p:nvPr/>
        </p:nvSpPr>
        <p:spPr>
          <a:xfrm>
            <a:off x="347299" y="782379"/>
            <a:ext cx="575542" cy="5232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04549" y="769268"/>
            <a:ext cx="3411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</a:rPr>
              <a:t>FRONT - END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69301" y="1298286"/>
            <a:ext cx="74588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부트스트랩 프레임 워크</a:t>
            </a:r>
          </a:p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	- 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사용 언어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</a:rPr>
              <a:t>: JAVASCRIPT  / HTML / CSS 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48" name="TextBox 47"/>
          <p:cNvSpPr txBox="1"/>
          <p:nvPr/>
        </p:nvSpPr>
        <p:spPr>
          <a:xfrm>
            <a:off x="1212656" y="1868180"/>
            <a:ext cx="3411414" cy="511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</a:rPr>
              <a:t>BACK - END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2841" y="2397946"/>
            <a:ext cx="6588573" cy="43438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Tensorflow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(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 라이브러리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사용 언어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: python</a:t>
            </a: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CNN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( Convolutional neural network )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네트워크 구성</a:t>
            </a: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사용자의 유기견 이미지를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CNN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을 통해 필터링하여 검색 </a:t>
            </a: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   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건수 줄임</a:t>
            </a: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imagegenerator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로 학습데이터 부풀리기</a:t>
            </a: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Web Crawling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품종 모델을 학습시키기 위해 각각의 품종을 웹 크롤링하여 학습데이터 수집</a:t>
            </a:r>
          </a:p>
          <a:p>
            <a:pPr lvl="0">
              <a:defRPr/>
            </a:pP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PHP </a:t>
            </a: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내장형 웹 서버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,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웹 상에서 서버를 연동해서 실행</a:t>
            </a: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여러가지 데이터베이스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(mysql,… )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연동 가능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-&gt;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편리성</a:t>
            </a: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Mysql + php  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빠른 속도의 서비스 제공 가능</a:t>
            </a:r>
          </a:p>
          <a:p>
            <a:pPr lvl="0">
              <a:defRPr/>
            </a:pP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PHP Mailer</a:t>
            </a: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-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php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에서 제공하는 메일서비스 라이브러리 사용</a:t>
            </a:r>
          </a:p>
          <a:p>
            <a:pPr lvl="0">
              <a:defRPr/>
            </a:pP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 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유기견보호소에 예약 메일 발송</a:t>
            </a:r>
          </a:p>
          <a:p>
            <a:pPr lvl="0">
              <a:defRPr/>
            </a:pP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</a:t>
            </a:r>
          </a:p>
        </p:txBody>
      </p:sp>
      <p:sp>
        <p:nvSpPr>
          <p:cNvPr id="51" name="오른쪽 화살표 3"/>
          <p:cNvSpPr/>
          <p:nvPr/>
        </p:nvSpPr>
        <p:spPr>
          <a:xfrm>
            <a:off x="347299" y="1874726"/>
            <a:ext cx="575542" cy="5232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934460" y="146685"/>
            <a:ext cx="1418978" cy="425501"/>
            <a:chOff x="3934460" y="146685"/>
            <a:chExt cx="1418978" cy="425501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418978" cy="425501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>
                  <a:solidFill>
                    <a:srgbClr val="2F528F"/>
                  </a:solidFill>
                  <a:latin typeface="Nanum Gothic"/>
                  <a:ea typeface="Nanum Gothic"/>
                </a:rPr>
                <a:t>활용 기술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1113155" y="591820"/>
            <a:ext cx="7021830" cy="127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8656" y="875944"/>
            <a:ext cx="3411414" cy="512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</a:rPr>
              <a:t>BACK - END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4889" y="1540391"/>
            <a:ext cx="7202251" cy="50490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Botman   	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php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챗봇 라이브러리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Botman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을 이용</a:t>
            </a: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-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딥러닝으로 걸러내지 못한 유기견을 챗봇을 통해 찾도록 함</a:t>
            </a:r>
          </a:p>
          <a:p>
            <a:pPr lvl="0">
              <a:defRPr/>
            </a:pP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Zend Opcache 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</a:t>
            </a:r>
            <a:r>
              <a:rPr lang="en-US" altLang="ko-KR" sz="1500">
                <a:sym typeface="Wingdings"/>
              </a:rPr>
              <a:t>by</a:t>
            </a:r>
            <a:r>
              <a:rPr lang="en-US" altLang="ko-KR" sz="1500"/>
              <a:t>te</a:t>
            </a:r>
            <a:r>
              <a:rPr lang="ko-KR" altLang="en-US" sz="1500"/>
              <a:t>코드로 컴파일</a:t>
            </a:r>
            <a:r>
              <a:rPr lang="en-US" altLang="ko-KR" sz="1500"/>
              <a:t>, PHP</a:t>
            </a:r>
            <a:r>
              <a:rPr lang="ko-KR" altLang="en-US" sz="1500"/>
              <a:t>에서 문서를 해석하는 시간을 줄임</a:t>
            </a:r>
            <a:r>
              <a:rPr lang="en-US" altLang="ko-KR" sz="1500"/>
              <a:t>. </a:t>
            </a:r>
          </a:p>
          <a:p>
            <a:pPr lvl="0">
              <a:defRPr/>
            </a:pPr>
            <a:r>
              <a:rPr lang="en-US" altLang="ko-KR" sz="1500"/>
              <a:t>                           - </a:t>
            </a:r>
            <a:r>
              <a:rPr lang="ko-KR" altLang="en-US" sz="1500"/>
              <a:t>개별접속자가 빠른응답 느낄 수 있음</a:t>
            </a:r>
          </a:p>
          <a:p>
            <a:pPr lvl="0">
              <a:defRPr/>
            </a:pP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Apache 	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</a:t>
            </a:r>
            <a:r>
              <a:rPr lang="ko-KR" altLang="en-US" sz="1500"/>
              <a:t>모듈을 통해 다른 프로그램과의 연동도 가능</a:t>
            </a: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-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php(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서버 프로그래밍언어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+ Maria DB(DBMS)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와 함께</a:t>
            </a: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 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웹 서버를 구축하기 위해 사용 </a:t>
            </a:r>
          </a:p>
          <a:p>
            <a:pPr lvl="0">
              <a:defRPr/>
            </a:pPr>
            <a:endParaRPr lang="en-US" altLang="ko-KR" sz="2000" b="1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Maria DB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-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데이터 베이스 서버</a:t>
            </a: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-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공공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api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데이터 정보 저장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(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캐시역할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</a:t>
            </a: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</a:t>
            </a:r>
          </a:p>
          <a:p>
            <a:pPr lvl="0">
              <a:defRPr/>
            </a:pP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OPEN API       -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동물 보호관리 시스템 유기동물 조회 서비스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(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공공 포털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</a:t>
            </a: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	- XML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데이터 형식의 자료를 파싱하여 바로 </a:t>
            </a:r>
            <a:r>
              <a:rPr lang="en-US" altLang="ko-KR" sz="150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BINDING</a:t>
            </a:r>
          </a:p>
          <a:p>
            <a:pPr lvl="0">
              <a:defRPr/>
            </a:pPr>
            <a:endParaRPr lang="en-US" altLang="ko-KR" sz="1500">
              <a:solidFill>
                <a:schemeClr val="tx1">
                  <a:lumMod val="65000"/>
                  <a:lumOff val="35000"/>
                </a:schemeClr>
              </a:solidFill>
              <a:sym typeface="Wingdings"/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오른쪽 화살표 3"/>
          <p:cNvSpPr/>
          <p:nvPr/>
        </p:nvSpPr>
        <p:spPr>
          <a:xfrm>
            <a:off x="347299" y="875944"/>
            <a:ext cx="575542" cy="5232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934460" y="146685"/>
            <a:ext cx="1418978" cy="425501"/>
            <a:chOff x="3934460" y="146685"/>
            <a:chExt cx="1418978" cy="425501"/>
          </a:xfrm>
        </p:grpSpPr>
        <p:sp>
          <p:nvSpPr>
            <p:cNvPr id="34" name="TextBox 33"/>
            <p:cNvSpPr txBox="1"/>
            <p:nvPr/>
          </p:nvSpPr>
          <p:spPr>
            <a:xfrm>
              <a:off x="3934460" y="146685"/>
              <a:ext cx="1418978" cy="425501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2165" b="1">
                  <a:solidFill>
                    <a:srgbClr val="2F528F"/>
                  </a:solidFill>
                  <a:latin typeface="Nanum Gothic"/>
                  <a:ea typeface="Nanum Gothic"/>
                </a:rPr>
                <a:t>활용 기술</a:t>
              </a:r>
              <a:r>
                <a:rPr lang="en-US" altLang="ko-KR" sz="2165" b="1" strike="noStrike" cap="none">
                  <a:solidFill>
                    <a:srgbClr val="2F528F"/>
                  </a:solidFill>
                  <a:latin typeface="Nanum Gothic"/>
                  <a:ea typeface="Nanum Gothic"/>
                </a:rPr>
                <a:t> </a:t>
              </a:r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1113155" y="591820"/>
            <a:ext cx="7021830" cy="1270"/>
          </a:xfrm>
          <a:prstGeom prst="line">
            <a:avLst/>
          </a:prstGeom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91"/>
          <p:cNvSpPr/>
          <p:nvPr/>
        </p:nvSpPr>
        <p:spPr>
          <a:xfrm>
            <a:off x="3576320" y="170180"/>
            <a:ext cx="377825" cy="360680"/>
          </a:xfrm>
          <a:prstGeom prst="ellipse">
            <a:avLst/>
          </a:prstGeom>
          <a:solidFill>
            <a:schemeClr val="tx2">
              <a:lumMod val="75000"/>
              <a:lumOff val="0"/>
            </a:schemeClr>
          </a:solidFill>
          <a:ln w="0">
            <a:noFill/>
          </a:ln>
          <a:effectLst>
            <a:outerShdw blurRad="762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텍스트 상자 92"/>
          <p:cNvSpPr txBox="1"/>
          <p:nvPr/>
        </p:nvSpPr>
        <p:spPr>
          <a:xfrm>
            <a:off x="3584575" y="150495"/>
            <a:ext cx="314960" cy="3702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ko-KR" altLang="en-US" sz="18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03845" y="841276"/>
            <a:ext cx="3411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</a:rPr>
              <a:t>참고 오픈 소스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598" y="1514106"/>
            <a:ext cx="8496944" cy="397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Imagegenerator</a:t>
            </a:r>
          </a:p>
          <a:p>
            <a:pPr lvl="0">
              <a:defRPr/>
            </a:pPr>
            <a:r>
              <a:rPr lang="en-US" altLang="ko-KR" sz="1500">
                <a:hlinkClick r:id="rId3"/>
              </a:rPr>
              <a:t>https://keraskorea.github.io/posts/2018-10-24-little_data_powerful_model/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  <a:p>
            <a:pPr marL="342900" indent="-342900">
              <a:buFontTx/>
              <a:buChar char="-"/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Image crawling</a:t>
            </a:r>
          </a:p>
          <a:p>
            <a:pPr lvl="0">
              <a:defRPr/>
            </a:pPr>
            <a:r>
              <a:rPr lang="en-US" altLang="ko-KR" sz="1500">
                <a:hlinkClick r:id="rId4"/>
              </a:rPr>
              <a:t>https://github.com/sunnyg1210/python-Google-Images-Download/blob/master/download_google_images.py</a:t>
            </a:r>
            <a:endParaRPr lang="en-US" altLang="ko-KR" sz="1500"/>
          </a:p>
          <a:p>
            <a:pPr marL="285750" indent="-285750">
              <a:buFontTx/>
              <a:buChar char="-"/>
              <a:defRPr/>
            </a:pP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 다중 이미지 분류 	</a:t>
            </a:r>
          </a:p>
          <a:p>
            <a:pPr lvl="0">
              <a:defRPr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https://github.com/lsjsj92/keras_basic/blob/master/7.%20predict_multi_img_with_CNN.ipynb</a:t>
            </a: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TensorFlow로 구현된 CIFAR-10 이미지 인식에 대한 CNN 모델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	                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https://github.com/tensorflow/models/tree/master/tutorials/image/cifar10</a:t>
            </a: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5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</a:rPr>
              <a:t>- PHP Mailer</a:t>
            </a:r>
          </a:p>
          <a:p>
            <a:pPr lvl="0">
              <a:defRPr/>
            </a:pPr>
            <a:r>
              <a:rPr lang="en-US" altLang="ko-KR" sz="1500">
                <a:hlinkClick r:id="rId7"/>
              </a:rPr>
              <a:t>https://github.com/adnanafzal565/php-mailer</a:t>
            </a:r>
            <a:endParaRPr lang="en-US" altLang="ko-KR" sz="1500"/>
          </a:p>
          <a:p>
            <a:pPr lvl="0">
              <a:defRPr/>
            </a:pPr>
            <a:endParaRPr lang="en-US" altLang="ko-KR" sz="1500">
              <a:sym typeface="Wingdings"/>
            </a:endParaRPr>
          </a:p>
        </p:txBody>
      </p:sp>
      <p:sp>
        <p:nvSpPr>
          <p:cNvPr id="39" name="오른쪽 화살표 3"/>
          <p:cNvSpPr/>
          <p:nvPr/>
        </p:nvSpPr>
        <p:spPr>
          <a:xfrm>
            <a:off x="347299" y="875944"/>
            <a:ext cx="575542" cy="5232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Microsoft Office PowerPoint</Application>
  <PresentationFormat>화면 슬라이드 쇼(16:10)</PresentationFormat>
  <Paragraphs>333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HY견고딕</vt:lpstr>
      <vt:lpstr>HY헤드라인M</vt:lpstr>
      <vt:lpstr>Nanum Gothic</vt:lpstr>
      <vt:lpstr>Nanum Gothic ExtraBold</vt:lpstr>
      <vt:lpstr>나눔고딕</vt:lpstr>
      <vt:lpstr>맑은 고딕</vt:lpstr>
      <vt:lpstr>Arial</vt:lpstr>
      <vt:lpstr>Arial Black</vt:lpstr>
      <vt:lpstr>Arial Narrow</vt:lpstr>
      <vt:lpstr>Calibri</vt:lpstr>
      <vt:lpstr>Office 테마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ACOMMA-C</dc:creator>
  <cp:lastModifiedBy>Heejoung Hwang</cp:lastModifiedBy>
  <cp:revision>54</cp:revision>
  <dcterms:modified xsi:type="dcterms:W3CDTF">2020-11-27T07:04:02Z</dcterms:modified>
  <cp:version>1000.0000.01</cp:version>
</cp:coreProperties>
</file>