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65bd284ea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65bd284ea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65bd284ea7_2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65bd284ea7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65bd284ea7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65bd284ea7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65bd284ea7_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65bd284ea7_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65bd284ea7_2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65bd284ea7_2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5bd284ea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65bd284ea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65bd284ea7_2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65bd284ea7_2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65bd284ea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65bd284ea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e892c407_1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e892c407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fe892c407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5fe892c407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65bd284ea7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65bd284ea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65bd284ea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65bd284ea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65bd284ea7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65bd284ea7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65bd284ea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65bd284ea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65bd284ea7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65bd284ea7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65bd284ea7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65bd284ea7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bus-b8xf.onrender.com/?stationId=23100032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55" name="Google Shape;55;p13"/>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 name="Google Shape;56;p13"/>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 name="Google Shape;58;p13"/>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Clr>
                <a:schemeClr val="dk1"/>
              </a:buClr>
              <a:buSzPts val="1100"/>
              <a:buFont typeface="Arial"/>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59" name="Google Shape;59;p13"/>
          <p:cNvSpPr txBox="1"/>
          <p:nvPr/>
        </p:nvSpPr>
        <p:spPr>
          <a:xfrm>
            <a:off x="970775" y="1834850"/>
            <a:ext cx="6263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3000">
                <a:solidFill>
                  <a:srgbClr val="9DAEFF"/>
                </a:solidFill>
                <a:latin typeface="Malgun Gothic"/>
                <a:ea typeface="Malgun Gothic"/>
                <a:cs typeface="Malgun Gothic"/>
                <a:sym typeface="Malgun Gothic"/>
              </a:rPr>
              <a:t>컴퓨팅적 사고</a:t>
            </a:r>
            <a:endParaRPr sz="3000">
              <a:solidFill>
                <a:srgbClr val="9DAEFF"/>
              </a:solidFill>
              <a:latin typeface="Malgun Gothic"/>
              <a:ea typeface="Malgun Gothic"/>
              <a:cs typeface="Malgun Gothic"/>
              <a:sym typeface="Malgun Gothic"/>
            </a:endParaRPr>
          </a:p>
        </p:txBody>
      </p:sp>
      <p:sp>
        <p:nvSpPr>
          <p:cNvPr id="60" name="Google Shape;60;p13"/>
          <p:cNvSpPr txBox="1"/>
          <p:nvPr/>
        </p:nvSpPr>
        <p:spPr>
          <a:xfrm>
            <a:off x="970775" y="3903650"/>
            <a:ext cx="2033400" cy="800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chemeClr val="lt1"/>
                </a:solidFill>
                <a:latin typeface="Malgun Gothic"/>
                <a:ea typeface="Malgun Gothic"/>
                <a:cs typeface="Malgun Gothic"/>
                <a:sym typeface="Malgun Gothic"/>
              </a:rPr>
              <a:t>컴퓨팅적 사고 5팀</a:t>
            </a:r>
            <a:endParaRPr sz="1000">
              <a:solidFill>
                <a:schemeClr val="lt1"/>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a:solidFill>
                  <a:schemeClr val="lt1"/>
                </a:solidFill>
                <a:latin typeface="Malgun Gothic"/>
                <a:ea typeface="Malgun Gothic"/>
                <a:cs typeface="Malgun Gothic"/>
                <a:sym typeface="Malgun Gothic"/>
              </a:rPr>
              <a:t>팀장: 박건호</a:t>
            </a:r>
            <a:endParaRPr sz="1000">
              <a:solidFill>
                <a:schemeClr val="lt1"/>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a:solidFill>
                  <a:schemeClr val="lt1"/>
                </a:solidFill>
                <a:latin typeface="Malgun Gothic"/>
                <a:ea typeface="Malgun Gothic"/>
                <a:cs typeface="Malgun Gothic"/>
                <a:sym typeface="Malgun Gothic"/>
              </a:rPr>
              <a:t>팀원: 문상혁, 박서현</a:t>
            </a:r>
            <a:endParaRPr sz="1000">
              <a:solidFill>
                <a:schemeClr val="lt1"/>
              </a:solidFill>
              <a:latin typeface="Malgun Gothic"/>
              <a:ea typeface="Malgun Gothic"/>
              <a:cs typeface="Malgun Gothic"/>
              <a:sym typeface="Malgun Gothic"/>
            </a:endParaRPr>
          </a:p>
        </p:txBody>
      </p:sp>
      <p:sp>
        <p:nvSpPr>
          <p:cNvPr id="61" name="Google Shape;61;p13"/>
          <p:cNvSpPr/>
          <p:nvPr/>
        </p:nvSpPr>
        <p:spPr>
          <a:xfrm>
            <a:off x="4588650" y="1370300"/>
            <a:ext cx="3941400" cy="1575600"/>
          </a:xfrm>
          <a:prstGeom prst="roundRect">
            <a:avLst>
              <a:gd name="adj" fmla="val 16667"/>
            </a:avLst>
          </a:prstGeom>
          <a:solidFill>
            <a:srgbClr val="262940"/>
          </a:solidFill>
          <a:ln w="9525" cap="flat" cmpd="sng">
            <a:solidFill>
              <a:srgbClr val="9DAE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highlight>
                <a:srgbClr val="262940"/>
              </a:highlight>
              <a:latin typeface="Malgun Gothic"/>
              <a:ea typeface="Malgun Gothic"/>
              <a:cs typeface="Malgun Gothic"/>
              <a:sym typeface="Malgun Gothic"/>
            </a:endParaRPr>
          </a:p>
        </p:txBody>
      </p:sp>
      <p:sp>
        <p:nvSpPr>
          <p:cNvPr id="62" name="Google Shape;62;p13"/>
          <p:cNvSpPr/>
          <p:nvPr/>
        </p:nvSpPr>
        <p:spPr>
          <a:xfrm>
            <a:off x="5264250" y="1530050"/>
            <a:ext cx="138900" cy="1299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3"/>
          <p:cNvSpPr/>
          <p:nvPr/>
        </p:nvSpPr>
        <p:spPr>
          <a:xfrm>
            <a:off x="5035650" y="1530050"/>
            <a:ext cx="138900" cy="1299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13"/>
          <p:cNvSpPr/>
          <p:nvPr/>
        </p:nvSpPr>
        <p:spPr>
          <a:xfrm>
            <a:off x="4807050" y="1530050"/>
            <a:ext cx="138900" cy="1299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3"/>
          <p:cNvSpPr txBox="1"/>
          <p:nvPr/>
        </p:nvSpPr>
        <p:spPr>
          <a:xfrm>
            <a:off x="5873850" y="2039725"/>
            <a:ext cx="2421600" cy="3231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900" b="1">
                <a:solidFill>
                  <a:schemeClr val="lt1"/>
                </a:solidFill>
                <a:latin typeface="Malgun Gothic"/>
                <a:ea typeface="Malgun Gothic"/>
                <a:cs typeface="Malgun Gothic"/>
                <a:sym typeface="Malgun Gothic"/>
              </a:rPr>
              <a:t>Computational Thingking team project__</a:t>
            </a:r>
            <a:endParaRPr sz="900" b="1">
              <a:solidFill>
                <a:schemeClr val="lt1"/>
              </a:solidFill>
              <a:latin typeface="Malgun Gothic"/>
              <a:ea typeface="Malgun Gothic"/>
              <a:cs typeface="Malgun Gothic"/>
              <a:sym typeface="Malgun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169"/>
        <p:cNvGrpSpPr/>
        <p:nvPr/>
      </p:nvGrpSpPr>
      <p:grpSpPr>
        <a:xfrm>
          <a:off x="0" y="0"/>
          <a:ext cx="0" cy="0"/>
          <a:chOff x="0" y="0"/>
          <a:chExt cx="0" cy="0"/>
        </a:xfrm>
      </p:grpSpPr>
      <p:sp>
        <p:nvSpPr>
          <p:cNvPr id="170" name="Google Shape;170;p22"/>
          <p:cNvSpPr/>
          <p:nvPr/>
        </p:nvSpPr>
        <p:spPr>
          <a:xfrm>
            <a:off x="1327775" y="1801850"/>
            <a:ext cx="3336900" cy="1627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71" name="Google Shape;171;p22"/>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172" name="Google Shape;172;p22"/>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2"/>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4" name="Google Shape;174;p22"/>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2"/>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176" name="Google Shape;176;p22"/>
          <p:cNvSpPr txBox="1"/>
          <p:nvPr/>
        </p:nvSpPr>
        <p:spPr>
          <a:xfrm>
            <a:off x="1002750" y="1018575"/>
            <a:ext cx="30843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3. 코딩을 통한 솔루션 구현</a:t>
            </a:r>
            <a:endParaRPr sz="1800">
              <a:solidFill>
                <a:schemeClr val="dk2"/>
              </a:solidFill>
              <a:latin typeface="Malgun Gothic"/>
              <a:ea typeface="Malgun Gothic"/>
              <a:cs typeface="Malgun Gothic"/>
              <a:sym typeface="Malgun Gothic"/>
            </a:endParaRPr>
          </a:p>
        </p:txBody>
      </p:sp>
      <p:sp>
        <p:nvSpPr>
          <p:cNvPr id="177" name="Google Shape;177;p22"/>
          <p:cNvSpPr txBox="1"/>
          <p:nvPr/>
        </p:nvSpPr>
        <p:spPr>
          <a:xfrm>
            <a:off x="1000150" y="1480275"/>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기술 스택</a:t>
            </a:r>
            <a:endParaRPr sz="1000">
              <a:solidFill>
                <a:srgbClr val="9DAEFF"/>
              </a:solidFill>
              <a:latin typeface="Malgun Gothic"/>
              <a:ea typeface="Malgun Gothic"/>
              <a:cs typeface="Malgun Gothic"/>
              <a:sym typeface="Malgun Gothic"/>
            </a:endParaRPr>
          </a:p>
        </p:txBody>
      </p:sp>
      <p:pic>
        <p:nvPicPr>
          <p:cNvPr id="178" name="Google Shape;178;p22" title="free-icon-js-5968292.png"/>
          <p:cNvPicPr preferRelativeResize="0"/>
          <p:nvPr/>
        </p:nvPicPr>
        <p:blipFill>
          <a:blip r:embed="rId4">
            <a:alphaModFix/>
          </a:blip>
          <a:stretch>
            <a:fillRect/>
          </a:stretch>
        </p:blipFill>
        <p:spPr>
          <a:xfrm>
            <a:off x="3691431" y="2399429"/>
            <a:ext cx="716609" cy="716608"/>
          </a:xfrm>
          <a:prstGeom prst="rect">
            <a:avLst/>
          </a:prstGeom>
          <a:noFill/>
          <a:ln>
            <a:noFill/>
          </a:ln>
        </p:spPr>
      </p:pic>
      <p:pic>
        <p:nvPicPr>
          <p:cNvPr id="179" name="Google Shape;179;p22" title="free-icon-css-3-5968242.png"/>
          <p:cNvPicPr preferRelativeResize="0"/>
          <p:nvPr/>
        </p:nvPicPr>
        <p:blipFill>
          <a:blip r:embed="rId5">
            <a:alphaModFix/>
          </a:blip>
          <a:stretch>
            <a:fillRect/>
          </a:stretch>
        </p:blipFill>
        <p:spPr>
          <a:xfrm>
            <a:off x="2637809" y="2399429"/>
            <a:ext cx="716609" cy="716608"/>
          </a:xfrm>
          <a:prstGeom prst="rect">
            <a:avLst/>
          </a:prstGeom>
          <a:noFill/>
          <a:ln>
            <a:noFill/>
          </a:ln>
        </p:spPr>
      </p:pic>
      <p:pic>
        <p:nvPicPr>
          <p:cNvPr id="180" name="Google Shape;180;p22" title="free-icon-html-5-5968267.png"/>
          <p:cNvPicPr preferRelativeResize="0"/>
          <p:nvPr/>
        </p:nvPicPr>
        <p:blipFill>
          <a:blip r:embed="rId6">
            <a:alphaModFix/>
          </a:blip>
          <a:stretch>
            <a:fillRect/>
          </a:stretch>
        </p:blipFill>
        <p:spPr>
          <a:xfrm>
            <a:off x="1584187" y="2399428"/>
            <a:ext cx="716609" cy="716608"/>
          </a:xfrm>
          <a:prstGeom prst="rect">
            <a:avLst/>
          </a:prstGeom>
          <a:noFill/>
          <a:ln>
            <a:noFill/>
          </a:ln>
        </p:spPr>
      </p:pic>
      <p:sp>
        <p:nvSpPr>
          <p:cNvPr id="181" name="Google Shape;181;p22"/>
          <p:cNvSpPr txBox="1"/>
          <p:nvPr/>
        </p:nvSpPr>
        <p:spPr>
          <a:xfrm>
            <a:off x="2407582" y="1801850"/>
            <a:ext cx="1177200" cy="4002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Clr>
                <a:schemeClr val="dk1"/>
              </a:buClr>
              <a:buSzPts val="1100"/>
              <a:buFont typeface="Arial"/>
              <a:buNone/>
            </a:pPr>
            <a:r>
              <a:rPr lang="ko">
                <a:solidFill>
                  <a:schemeClr val="dk1"/>
                </a:solidFill>
                <a:latin typeface="Malgun Gothic"/>
                <a:ea typeface="Malgun Gothic"/>
                <a:cs typeface="Malgun Gothic"/>
                <a:sym typeface="Malgun Gothic"/>
              </a:rPr>
              <a:t>Frontend</a:t>
            </a:r>
            <a:endParaRPr>
              <a:solidFill>
                <a:schemeClr val="dk1"/>
              </a:solidFill>
            </a:endParaRPr>
          </a:p>
        </p:txBody>
      </p:sp>
      <p:sp>
        <p:nvSpPr>
          <p:cNvPr id="182" name="Google Shape;182;p22"/>
          <p:cNvSpPr/>
          <p:nvPr/>
        </p:nvSpPr>
        <p:spPr>
          <a:xfrm>
            <a:off x="5080625" y="1818975"/>
            <a:ext cx="3336900" cy="1627500"/>
          </a:xfrm>
          <a:prstGeom prst="roundRect">
            <a:avLst>
              <a:gd name="adj" fmla="val 16667"/>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3" name="Google Shape;183;p22"/>
          <p:cNvSpPr txBox="1"/>
          <p:nvPr/>
        </p:nvSpPr>
        <p:spPr>
          <a:xfrm>
            <a:off x="6309876" y="1801850"/>
            <a:ext cx="878400" cy="4002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a:solidFill>
                  <a:schemeClr val="dk1"/>
                </a:solidFill>
                <a:latin typeface="Malgun Gothic"/>
                <a:ea typeface="Malgun Gothic"/>
                <a:cs typeface="Malgun Gothic"/>
                <a:sym typeface="Malgun Gothic"/>
              </a:rPr>
              <a:t>Backend</a:t>
            </a:r>
            <a:endParaRPr>
              <a:solidFill>
                <a:schemeClr val="dk1"/>
              </a:solidFill>
            </a:endParaRPr>
          </a:p>
        </p:txBody>
      </p:sp>
      <p:pic>
        <p:nvPicPr>
          <p:cNvPr id="184" name="Google Shape;184;p22"/>
          <p:cNvPicPr preferRelativeResize="0"/>
          <p:nvPr/>
        </p:nvPicPr>
        <p:blipFill>
          <a:blip r:embed="rId7">
            <a:alphaModFix/>
          </a:blip>
          <a:stretch>
            <a:fillRect/>
          </a:stretch>
        </p:blipFill>
        <p:spPr>
          <a:xfrm>
            <a:off x="6545691" y="2308908"/>
            <a:ext cx="1327066" cy="478206"/>
          </a:xfrm>
          <a:prstGeom prst="rect">
            <a:avLst/>
          </a:prstGeom>
          <a:noFill/>
          <a:ln>
            <a:noFill/>
          </a:ln>
        </p:spPr>
      </p:pic>
      <p:pic>
        <p:nvPicPr>
          <p:cNvPr id="185" name="Google Shape;185;p22" title="free-icon-python-5968350.png"/>
          <p:cNvPicPr preferRelativeResize="0"/>
          <p:nvPr/>
        </p:nvPicPr>
        <p:blipFill>
          <a:blip r:embed="rId8">
            <a:alphaModFix/>
          </a:blip>
          <a:stretch>
            <a:fillRect/>
          </a:stretch>
        </p:blipFill>
        <p:spPr>
          <a:xfrm>
            <a:off x="5391729" y="2394693"/>
            <a:ext cx="716657" cy="716657"/>
          </a:xfrm>
          <a:prstGeom prst="rect">
            <a:avLst/>
          </a:prstGeom>
          <a:noFill/>
          <a:ln>
            <a:noFill/>
          </a:ln>
        </p:spPr>
      </p:pic>
      <p:grpSp>
        <p:nvGrpSpPr>
          <p:cNvPr id="186" name="Google Shape;186;p22"/>
          <p:cNvGrpSpPr/>
          <p:nvPr/>
        </p:nvGrpSpPr>
        <p:grpSpPr>
          <a:xfrm>
            <a:off x="6656094" y="2781622"/>
            <a:ext cx="1327019" cy="485460"/>
            <a:chOff x="5505750" y="2621058"/>
            <a:chExt cx="1037625" cy="379592"/>
          </a:xfrm>
        </p:grpSpPr>
        <p:pic>
          <p:nvPicPr>
            <p:cNvPr id="187" name="Google Shape;187;p22"/>
            <p:cNvPicPr preferRelativeResize="0"/>
            <p:nvPr/>
          </p:nvPicPr>
          <p:blipFill>
            <a:blip r:embed="rId9">
              <a:alphaModFix/>
            </a:blip>
            <a:stretch>
              <a:fillRect/>
            </a:stretch>
          </p:blipFill>
          <p:spPr>
            <a:xfrm>
              <a:off x="5505750" y="2621058"/>
              <a:ext cx="939925" cy="208417"/>
            </a:xfrm>
            <a:prstGeom prst="rect">
              <a:avLst/>
            </a:prstGeom>
            <a:noFill/>
            <a:ln>
              <a:noFill/>
            </a:ln>
          </p:spPr>
        </p:pic>
        <p:sp>
          <p:nvSpPr>
            <p:cNvPr id="188" name="Google Shape;188;p22"/>
            <p:cNvSpPr txBox="1"/>
            <p:nvPr/>
          </p:nvSpPr>
          <p:spPr>
            <a:xfrm>
              <a:off x="5781975" y="2735750"/>
              <a:ext cx="761400" cy="26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000" b="1">
                  <a:solidFill>
                    <a:srgbClr val="027BCD"/>
                  </a:solidFill>
                </a:rPr>
                <a:t>Open API</a:t>
              </a:r>
              <a:endParaRPr sz="1000" b="1">
                <a:solidFill>
                  <a:srgbClr val="027BCD"/>
                </a:solidFil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192"/>
        <p:cNvGrpSpPr/>
        <p:nvPr/>
      </p:nvGrpSpPr>
      <p:grpSpPr>
        <a:xfrm>
          <a:off x="0" y="0"/>
          <a:ext cx="0" cy="0"/>
          <a:chOff x="0" y="0"/>
          <a:chExt cx="0" cy="0"/>
        </a:xfrm>
      </p:grpSpPr>
      <p:pic>
        <p:nvPicPr>
          <p:cNvPr id="193" name="Google Shape;193;p23"/>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194" name="Google Shape;194;p23"/>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3"/>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3"/>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3"/>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198" name="Google Shape;198;p23"/>
          <p:cNvSpPr txBox="1"/>
          <p:nvPr/>
        </p:nvSpPr>
        <p:spPr>
          <a:xfrm>
            <a:off x="1002750" y="1018575"/>
            <a:ext cx="30843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3. 코딩을 통한 솔루션 구현</a:t>
            </a:r>
            <a:endParaRPr sz="1800">
              <a:solidFill>
                <a:schemeClr val="dk2"/>
              </a:solidFill>
              <a:latin typeface="Malgun Gothic"/>
              <a:ea typeface="Malgun Gothic"/>
              <a:cs typeface="Malgun Gothic"/>
              <a:sym typeface="Malgun Gothic"/>
            </a:endParaRPr>
          </a:p>
        </p:txBody>
      </p:sp>
      <p:sp>
        <p:nvSpPr>
          <p:cNvPr id="199" name="Google Shape;199;p23"/>
          <p:cNvSpPr txBox="1"/>
          <p:nvPr/>
        </p:nvSpPr>
        <p:spPr>
          <a:xfrm>
            <a:off x="1000150" y="1480275"/>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핵심 기능</a:t>
            </a:r>
            <a:endParaRPr sz="1000">
              <a:solidFill>
                <a:srgbClr val="9DAEFF"/>
              </a:solidFill>
              <a:latin typeface="Malgun Gothic"/>
              <a:ea typeface="Malgun Gothic"/>
              <a:cs typeface="Malgun Gothic"/>
              <a:sym typeface="Malgun Gothic"/>
            </a:endParaRPr>
          </a:p>
        </p:txBody>
      </p:sp>
      <p:sp>
        <p:nvSpPr>
          <p:cNvPr id="200" name="Google Shape;200;p23"/>
          <p:cNvSpPr txBox="1"/>
          <p:nvPr/>
        </p:nvSpPr>
        <p:spPr>
          <a:xfrm>
            <a:off x="1252950" y="1801850"/>
            <a:ext cx="2262600" cy="4002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a:solidFill>
                  <a:schemeClr val="lt1"/>
                </a:solidFill>
                <a:latin typeface="Malgun Gothic"/>
                <a:ea typeface="Malgun Gothic"/>
                <a:cs typeface="Malgun Gothic"/>
                <a:sym typeface="Malgun Gothic"/>
              </a:rPr>
              <a:t>정류소별 노선 목록 조회</a:t>
            </a:r>
            <a:endParaRPr>
              <a:solidFill>
                <a:schemeClr val="dk2"/>
              </a:solidFill>
              <a:latin typeface="Malgun Gothic"/>
              <a:ea typeface="Malgun Gothic"/>
              <a:cs typeface="Malgun Gothic"/>
              <a:sym typeface="Malgun Gothic"/>
            </a:endParaRPr>
          </a:p>
        </p:txBody>
      </p:sp>
      <p:pic>
        <p:nvPicPr>
          <p:cNvPr id="201" name="Google Shape;201;p23"/>
          <p:cNvPicPr preferRelativeResize="0"/>
          <p:nvPr/>
        </p:nvPicPr>
        <p:blipFill>
          <a:blip r:embed="rId4">
            <a:alphaModFix/>
          </a:blip>
          <a:stretch>
            <a:fillRect/>
          </a:stretch>
        </p:blipFill>
        <p:spPr>
          <a:xfrm>
            <a:off x="3848850" y="1554050"/>
            <a:ext cx="4751260" cy="335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205"/>
        <p:cNvGrpSpPr/>
        <p:nvPr/>
      </p:nvGrpSpPr>
      <p:grpSpPr>
        <a:xfrm>
          <a:off x="0" y="0"/>
          <a:ext cx="0" cy="0"/>
          <a:chOff x="0" y="0"/>
          <a:chExt cx="0" cy="0"/>
        </a:xfrm>
      </p:grpSpPr>
      <p:pic>
        <p:nvPicPr>
          <p:cNvPr id="206" name="Google Shape;206;p24"/>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207" name="Google Shape;207;p24"/>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4"/>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4"/>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4"/>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211" name="Google Shape;211;p24"/>
          <p:cNvSpPr txBox="1"/>
          <p:nvPr/>
        </p:nvSpPr>
        <p:spPr>
          <a:xfrm>
            <a:off x="1002750" y="1018575"/>
            <a:ext cx="30843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3. 코딩을 통한 솔루션 구현</a:t>
            </a:r>
            <a:endParaRPr sz="1800">
              <a:solidFill>
                <a:schemeClr val="dk2"/>
              </a:solidFill>
              <a:latin typeface="Malgun Gothic"/>
              <a:ea typeface="Malgun Gothic"/>
              <a:cs typeface="Malgun Gothic"/>
              <a:sym typeface="Malgun Gothic"/>
            </a:endParaRPr>
          </a:p>
        </p:txBody>
      </p:sp>
      <p:sp>
        <p:nvSpPr>
          <p:cNvPr id="212" name="Google Shape;212;p24"/>
          <p:cNvSpPr txBox="1"/>
          <p:nvPr/>
        </p:nvSpPr>
        <p:spPr>
          <a:xfrm>
            <a:off x="1000150" y="1480275"/>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핵심 기능</a:t>
            </a:r>
            <a:endParaRPr sz="1000">
              <a:solidFill>
                <a:srgbClr val="9DAEFF"/>
              </a:solidFill>
              <a:latin typeface="Malgun Gothic"/>
              <a:ea typeface="Malgun Gothic"/>
              <a:cs typeface="Malgun Gothic"/>
              <a:sym typeface="Malgun Gothic"/>
            </a:endParaRPr>
          </a:p>
        </p:txBody>
      </p:sp>
      <p:sp>
        <p:nvSpPr>
          <p:cNvPr id="213" name="Google Shape;213;p24"/>
          <p:cNvSpPr txBox="1"/>
          <p:nvPr/>
        </p:nvSpPr>
        <p:spPr>
          <a:xfrm>
            <a:off x="1252950" y="1801850"/>
            <a:ext cx="2262600" cy="4002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a:solidFill>
                  <a:schemeClr val="lt1"/>
                </a:solidFill>
                <a:latin typeface="Malgun Gothic"/>
                <a:ea typeface="Malgun Gothic"/>
                <a:cs typeface="Malgun Gothic"/>
                <a:sym typeface="Malgun Gothic"/>
              </a:rPr>
              <a:t>탑승 예약 등록</a:t>
            </a:r>
            <a:endParaRPr>
              <a:solidFill>
                <a:schemeClr val="dk2"/>
              </a:solidFill>
              <a:latin typeface="Malgun Gothic"/>
              <a:ea typeface="Malgun Gothic"/>
              <a:cs typeface="Malgun Gothic"/>
              <a:sym typeface="Malgun Gothic"/>
            </a:endParaRPr>
          </a:p>
        </p:txBody>
      </p:sp>
      <p:pic>
        <p:nvPicPr>
          <p:cNvPr id="214" name="Google Shape;214;p24"/>
          <p:cNvPicPr preferRelativeResize="0"/>
          <p:nvPr/>
        </p:nvPicPr>
        <p:blipFill>
          <a:blip r:embed="rId4">
            <a:alphaModFix/>
          </a:blip>
          <a:stretch>
            <a:fillRect/>
          </a:stretch>
        </p:blipFill>
        <p:spPr>
          <a:xfrm>
            <a:off x="4679500" y="1613690"/>
            <a:ext cx="3636975" cy="2302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218"/>
        <p:cNvGrpSpPr/>
        <p:nvPr/>
      </p:nvGrpSpPr>
      <p:grpSpPr>
        <a:xfrm>
          <a:off x="0" y="0"/>
          <a:ext cx="0" cy="0"/>
          <a:chOff x="0" y="0"/>
          <a:chExt cx="0" cy="0"/>
        </a:xfrm>
      </p:grpSpPr>
      <p:pic>
        <p:nvPicPr>
          <p:cNvPr id="219" name="Google Shape;219;p25"/>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220" name="Google Shape;220;p25"/>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5"/>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5"/>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25"/>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224" name="Google Shape;224;p25"/>
          <p:cNvSpPr txBox="1"/>
          <p:nvPr/>
        </p:nvSpPr>
        <p:spPr>
          <a:xfrm>
            <a:off x="1002750" y="1018575"/>
            <a:ext cx="30843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3. 코딩을 통한 솔루션 구현</a:t>
            </a:r>
            <a:endParaRPr sz="1800">
              <a:solidFill>
                <a:schemeClr val="dk2"/>
              </a:solidFill>
              <a:latin typeface="Malgun Gothic"/>
              <a:ea typeface="Malgun Gothic"/>
              <a:cs typeface="Malgun Gothic"/>
              <a:sym typeface="Malgun Gothic"/>
            </a:endParaRPr>
          </a:p>
        </p:txBody>
      </p:sp>
      <p:sp>
        <p:nvSpPr>
          <p:cNvPr id="225" name="Google Shape;225;p25"/>
          <p:cNvSpPr txBox="1"/>
          <p:nvPr/>
        </p:nvSpPr>
        <p:spPr>
          <a:xfrm>
            <a:off x="1000150" y="1480275"/>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핵심 기능</a:t>
            </a:r>
            <a:endParaRPr sz="1000">
              <a:solidFill>
                <a:srgbClr val="9DAEFF"/>
              </a:solidFill>
              <a:latin typeface="Malgun Gothic"/>
              <a:ea typeface="Malgun Gothic"/>
              <a:cs typeface="Malgun Gothic"/>
              <a:sym typeface="Malgun Gothic"/>
            </a:endParaRPr>
          </a:p>
        </p:txBody>
      </p:sp>
      <p:sp>
        <p:nvSpPr>
          <p:cNvPr id="226" name="Google Shape;226;p25"/>
          <p:cNvSpPr txBox="1"/>
          <p:nvPr/>
        </p:nvSpPr>
        <p:spPr>
          <a:xfrm>
            <a:off x="1252950" y="1801850"/>
            <a:ext cx="2412000" cy="4002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a:solidFill>
                  <a:schemeClr val="lt1"/>
                </a:solidFill>
                <a:latin typeface="Malgun Gothic"/>
                <a:ea typeface="Malgun Gothic"/>
                <a:cs typeface="Malgun Gothic"/>
                <a:sym typeface="Malgun Gothic"/>
              </a:rPr>
              <a:t>기사용 탑승 예정 목록 조회</a:t>
            </a:r>
            <a:endParaRPr>
              <a:solidFill>
                <a:schemeClr val="dk2"/>
              </a:solidFill>
              <a:latin typeface="Malgun Gothic"/>
              <a:ea typeface="Malgun Gothic"/>
              <a:cs typeface="Malgun Gothic"/>
              <a:sym typeface="Malgun Gothic"/>
            </a:endParaRPr>
          </a:p>
        </p:txBody>
      </p:sp>
      <p:pic>
        <p:nvPicPr>
          <p:cNvPr id="227" name="Google Shape;227;p25"/>
          <p:cNvPicPr preferRelativeResize="0"/>
          <p:nvPr/>
        </p:nvPicPr>
        <p:blipFill>
          <a:blip r:embed="rId4">
            <a:alphaModFix/>
          </a:blip>
          <a:stretch>
            <a:fillRect/>
          </a:stretch>
        </p:blipFill>
        <p:spPr>
          <a:xfrm>
            <a:off x="3664950" y="2286150"/>
            <a:ext cx="5144299" cy="1927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231"/>
        <p:cNvGrpSpPr/>
        <p:nvPr/>
      </p:nvGrpSpPr>
      <p:grpSpPr>
        <a:xfrm>
          <a:off x="0" y="0"/>
          <a:ext cx="0" cy="0"/>
          <a:chOff x="0" y="0"/>
          <a:chExt cx="0" cy="0"/>
        </a:xfrm>
      </p:grpSpPr>
      <p:pic>
        <p:nvPicPr>
          <p:cNvPr id="232" name="Google Shape;232;p26"/>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233" name="Google Shape;233;p26"/>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6"/>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6"/>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6"/>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237" name="Google Shape;237;p26"/>
          <p:cNvSpPr txBox="1"/>
          <p:nvPr/>
        </p:nvSpPr>
        <p:spPr>
          <a:xfrm>
            <a:off x="1002750" y="1018575"/>
            <a:ext cx="30843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3. 코딩을 통한 솔루션 구현</a:t>
            </a:r>
            <a:endParaRPr sz="1800">
              <a:solidFill>
                <a:schemeClr val="dk2"/>
              </a:solidFill>
              <a:latin typeface="Malgun Gothic"/>
              <a:ea typeface="Malgun Gothic"/>
              <a:cs typeface="Malgun Gothic"/>
              <a:sym typeface="Malgun Gothic"/>
            </a:endParaRPr>
          </a:p>
        </p:txBody>
      </p:sp>
      <p:sp>
        <p:nvSpPr>
          <p:cNvPr id="238" name="Google Shape;238;p26"/>
          <p:cNvSpPr txBox="1"/>
          <p:nvPr/>
        </p:nvSpPr>
        <p:spPr>
          <a:xfrm>
            <a:off x="1000150" y="1480275"/>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핵심 기능</a:t>
            </a:r>
            <a:endParaRPr sz="1000">
              <a:solidFill>
                <a:srgbClr val="9DAEFF"/>
              </a:solidFill>
              <a:latin typeface="Malgun Gothic"/>
              <a:ea typeface="Malgun Gothic"/>
              <a:cs typeface="Malgun Gothic"/>
              <a:sym typeface="Malgun Gothic"/>
            </a:endParaRPr>
          </a:p>
        </p:txBody>
      </p:sp>
      <p:sp>
        <p:nvSpPr>
          <p:cNvPr id="239" name="Google Shape;239;p26"/>
          <p:cNvSpPr txBox="1"/>
          <p:nvPr/>
        </p:nvSpPr>
        <p:spPr>
          <a:xfrm>
            <a:off x="1252950" y="1801850"/>
            <a:ext cx="1413300" cy="4002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a:solidFill>
                  <a:schemeClr val="lt1"/>
                </a:solidFill>
                <a:latin typeface="Malgun Gothic"/>
                <a:ea typeface="Malgun Gothic"/>
                <a:cs typeface="Malgun Gothic"/>
                <a:sym typeface="Malgun Gothic"/>
              </a:rPr>
              <a:t>승차 완료 처리</a:t>
            </a:r>
            <a:endParaRPr>
              <a:solidFill>
                <a:schemeClr val="dk2"/>
              </a:solidFill>
              <a:latin typeface="Malgun Gothic"/>
              <a:ea typeface="Malgun Gothic"/>
              <a:cs typeface="Malgun Gothic"/>
              <a:sym typeface="Malgun Gothic"/>
            </a:endParaRPr>
          </a:p>
        </p:txBody>
      </p:sp>
      <p:pic>
        <p:nvPicPr>
          <p:cNvPr id="240" name="Google Shape;240;p26"/>
          <p:cNvPicPr preferRelativeResize="0"/>
          <p:nvPr/>
        </p:nvPicPr>
        <p:blipFill>
          <a:blip r:embed="rId4">
            <a:alphaModFix/>
          </a:blip>
          <a:stretch>
            <a:fillRect/>
          </a:stretch>
        </p:blipFill>
        <p:spPr>
          <a:xfrm>
            <a:off x="4270523" y="1818975"/>
            <a:ext cx="4046750" cy="264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244"/>
        <p:cNvGrpSpPr/>
        <p:nvPr/>
      </p:nvGrpSpPr>
      <p:grpSpPr>
        <a:xfrm>
          <a:off x="0" y="0"/>
          <a:ext cx="0" cy="0"/>
          <a:chOff x="0" y="0"/>
          <a:chExt cx="0" cy="0"/>
        </a:xfrm>
      </p:grpSpPr>
      <p:pic>
        <p:nvPicPr>
          <p:cNvPr id="245" name="Google Shape;245;p27"/>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246" name="Google Shape;246;p27"/>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27"/>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27"/>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27"/>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250" name="Google Shape;250;p27"/>
          <p:cNvSpPr txBox="1"/>
          <p:nvPr/>
        </p:nvSpPr>
        <p:spPr>
          <a:xfrm>
            <a:off x="1002750" y="1018575"/>
            <a:ext cx="30843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4. 결과물</a:t>
            </a:r>
            <a:endParaRPr sz="1800">
              <a:solidFill>
                <a:schemeClr val="dk2"/>
              </a:solidFill>
              <a:latin typeface="Malgun Gothic"/>
              <a:ea typeface="Malgun Gothic"/>
              <a:cs typeface="Malgun Gothic"/>
              <a:sym typeface="Malgun Gothic"/>
            </a:endParaRPr>
          </a:p>
        </p:txBody>
      </p:sp>
      <p:sp>
        <p:nvSpPr>
          <p:cNvPr id="251" name="Google Shape;251;p27"/>
          <p:cNvSpPr txBox="1"/>
          <p:nvPr/>
        </p:nvSpPr>
        <p:spPr>
          <a:xfrm>
            <a:off x="1196299" y="1756700"/>
            <a:ext cx="5343045" cy="830966"/>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u="sng" dirty="0">
                <a:solidFill>
                  <a:schemeClr val="hlink"/>
                </a:solidFill>
                <a:latin typeface="Malgun Gothic"/>
                <a:ea typeface="Malgun Gothic"/>
                <a:cs typeface="Malgun Gothic"/>
                <a:sym typeface="Malgun Gothic"/>
                <a:hlinkClick r:id="rId4"/>
              </a:rPr>
              <a:t>https://bus-b8xf.onrender.com/?stationId=231000322</a:t>
            </a:r>
            <a:endParaRPr dirty="0">
              <a:solidFill>
                <a:schemeClr val="lt1"/>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dirty="0">
              <a:solidFill>
                <a:schemeClr val="lt1"/>
              </a:solidFill>
              <a:latin typeface="Malgun Gothic"/>
              <a:ea typeface="Malgun Gothic"/>
              <a:cs typeface="Malgun Gothic"/>
              <a:sym typeface="Malgun Gothic"/>
            </a:endParaRPr>
          </a:p>
        </p:txBody>
      </p:sp>
      <p:sp>
        <p:nvSpPr>
          <p:cNvPr id="252" name="Google Shape;252;p27"/>
          <p:cNvSpPr txBox="1"/>
          <p:nvPr/>
        </p:nvSpPr>
        <p:spPr>
          <a:xfrm>
            <a:off x="1000150" y="1480275"/>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시연</a:t>
            </a:r>
            <a:endParaRPr sz="1000">
              <a:solidFill>
                <a:srgbClr val="9DAEFF"/>
              </a:solidFill>
              <a:latin typeface="Malgun Gothic"/>
              <a:ea typeface="Malgun Gothic"/>
              <a:cs typeface="Malgun Gothic"/>
              <a:sym typeface="Malgun Gothic"/>
            </a:endParaRPr>
          </a:p>
        </p:txBody>
      </p:sp>
      <p:pic>
        <p:nvPicPr>
          <p:cNvPr id="253" name="Google Shape;253;p27" title="qr_code.png"/>
          <p:cNvPicPr preferRelativeResize="0"/>
          <p:nvPr/>
        </p:nvPicPr>
        <p:blipFill>
          <a:blip r:embed="rId5">
            <a:alphaModFix/>
          </a:blip>
          <a:stretch>
            <a:fillRect/>
          </a:stretch>
        </p:blipFill>
        <p:spPr>
          <a:xfrm>
            <a:off x="1308024" y="2299413"/>
            <a:ext cx="2050225" cy="205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257"/>
        <p:cNvGrpSpPr/>
        <p:nvPr/>
      </p:nvGrpSpPr>
      <p:grpSpPr>
        <a:xfrm>
          <a:off x="0" y="0"/>
          <a:ext cx="0" cy="0"/>
          <a:chOff x="0" y="0"/>
          <a:chExt cx="0" cy="0"/>
        </a:xfrm>
      </p:grpSpPr>
      <p:pic>
        <p:nvPicPr>
          <p:cNvPr id="258" name="Google Shape;258;p28"/>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259" name="Google Shape;259;p28"/>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28"/>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1" name="Google Shape;261;p28"/>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28"/>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263" name="Google Shape;263;p28"/>
          <p:cNvSpPr txBox="1"/>
          <p:nvPr/>
        </p:nvSpPr>
        <p:spPr>
          <a:xfrm>
            <a:off x="1002750" y="1018575"/>
            <a:ext cx="30843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4. 결과물</a:t>
            </a:r>
            <a:endParaRPr sz="1800">
              <a:solidFill>
                <a:schemeClr val="dk2"/>
              </a:solidFill>
              <a:latin typeface="Malgun Gothic"/>
              <a:ea typeface="Malgun Gothic"/>
              <a:cs typeface="Malgun Gothic"/>
              <a:sym typeface="Malgun Gothic"/>
            </a:endParaRPr>
          </a:p>
        </p:txBody>
      </p:sp>
      <p:sp>
        <p:nvSpPr>
          <p:cNvPr id="264" name="Google Shape;264;p28"/>
          <p:cNvSpPr txBox="1"/>
          <p:nvPr/>
        </p:nvSpPr>
        <p:spPr>
          <a:xfrm>
            <a:off x="1196300" y="1756700"/>
            <a:ext cx="5127000" cy="2016300"/>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lt1"/>
              </a:buClr>
              <a:buSzPts val="1400"/>
              <a:buFont typeface="Malgun Gothic"/>
              <a:buChar char="●"/>
            </a:pPr>
            <a:r>
              <a:rPr lang="ko">
                <a:solidFill>
                  <a:schemeClr val="lt1"/>
                </a:solidFill>
                <a:latin typeface="Malgun Gothic"/>
                <a:ea typeface="Malgun Gothic"/>
                <a:cs typeface="Malgun Gothic"/>
                <a:sym typeface="Malgun Gothic"/>
              </a:rPr>
              <a:t>기사가 정류장 도착 전 탑승 예정 인원을 파악함으로써, 승차 누락을 방지할 수 있음</a:t>
            </a:r>
            <a:endParaRPr>
              <a:solidFill>
                <a:schemeClr val="lt1"/>
              </a:solidFill>
              <a:latin typeface="Malgun Gothic"/>
              <a:ea typeface="Malgun Gothic"/>
              <a:cs typeface="Malgun Gothic"/>
              <a:sym typeface="Malgun Gothic"/>
            </a:endParaRPr>
          </a:p>
          <a:p>
            <a:pPr marL="457200" lvl="0" indent="-317500" algn="l" rtl="0">
              <a:lnSpc>
                <a:spcPct val="150000"/>
              </a:lnSpc>
              <a:spcBef>
                <a:spcPts val="0"/>
              </a:spcBef>
              <a:spcAft>
                <a:spcPts val="0"/>
              </a:spcAft>
              <a:buClr>
                <a:schemeClr val="lt1"/>
              </a:buClr>
              <a:buSzPts val="1400"/>
              <a:buFont typeface="Malgun Gothic"/>
              <a:buChar char="●"/>
            </a:pPr>
            <a:r>
              <a:rPr lang="ko">
                <a:solidFill>
                  <a:schemeClr val="lt1"/>
                </a:solidFill>
                <a:latin typeface="Malgun Gothic"/>
                <a:ea typeface="Malgun Gothic"/>
                <a:cs typeface="Malgun Gothic"/>
                <a:sym typeface="Malgun Gothic"/>
              </a:rPr>
              <a:t>승차 누락을 방지함으로써, 승차 누락으로 인한 승객 불만을 최소화할 수 있음</a:t>
            </a:r>
            <a:endParaRPr>
              <a:solidFill>
                <a:schemeClr val="lt1"/>
              </a:solidFill>
              <a:latin typeface="Malgun Gothic"/>
              <a:ea typeface="Malgun Gothic"/>
              <a:cs typeface="Malgun Gothic"/>
              <a:sym typeface="Malgun Gothic"/>
            </a:endParaRPr>
          </a:p>
          <a:p>
            <a:pPr marL="457200" lvl="0" indent="-317500" algn="l" rtl="0">
              <a:lnSpc>
                <a:spcPct val="150000"/>
              </a:lnSpc>
              <a:spcBef>
                <a:spcPts val="0"/>
              </a:spcBef>
              <a:spcAft>
                <a:spcPts val="0"/>
              </a:spcAft>
              <a:buClr>
                <a:schemeClr val="lt1"/>
              </a:buClr>
              <a:buSzPts val="1400"/>
              <a:buChar char="●"/>
            </a:pPr>
            <a:r>
              <a:rPr lang="ko">
                <a:solidFill>
                  <a:schemeClr val="lt1"/>
                </a:solidFill>
              </a:rPr>
              <a:t>정류소별·노선별 예약 데이터를 축적하여, 향후 수요 예측, 배차 최적화, 혼잡도 분석 등으로 확장 가능</a:t>
            </a:r>
            <a:endParaRPr sz="1700">
              <a:solidFill>
                <a:schemeClr val="lt1"/>
              </a:solidFill>
              <a:latin typeface="Malgun Gothic"/>
              <a:ea typeface="Malgun Gothic"/>
              <a:cs typeface="Malgun Gothic"/>
              <a:sym typeface="Malgun Gothic"/>
            </a:endParaRPr>
          </a:p>
        </p:txBody>
      </p:sp>
      <p:sp>
        <p:nvSpPr>
          <p:cNvPr id="265" name="Google Shape;265;p28"/>
          <p:cNvSpPr txBox="1"/>
          <p:nvPr/>
        </p:nvSpPr>
        <p:spPr>
          <a:xfrm>
            <a:off x="1000150" y="1480275"/>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기대효과</a:t>
            </a:r>
            <a:endParaRPr sz="1000">
              <a:solidFill>
                <a:srgbClr val="9DAEFF"/>
              </a:solidFill>
              <a:latin typeface="Malgun Gothic"/>
              <a:ea typeface="Malgun Gothic"/>
              <a:cs typeface="Malgun Gothic"/>
              <a:sym typeface="Malgun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269"/>
        <p:cNvGrpSpPr/>
        <p:nvPr/>
      </p:nvGrpSpPr>
      <p:grpSpPr>
        <a:xfrm>
          <a:off x="0" y="0"/>
          <a:ext cx="0" cy="0"/>
          <a:chOff x="0" y="0"/>
          <a:chExt cx="0" cy="0"/>
        </a:xfrm>
      </p:grpSpPr>
      <p:pic>
        <p:nvPicPr>
          <p:cNvPr id="270" name="Google Shape;270;p29"/>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271" name="Google Shape;271;p29"/>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29"/>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29"/>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29"/>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275" name="Google Shape;275;p29"/>
          <p:cNvSpPr txBox="1"/>
          <p:nvPr/>
        </p:nvSpPr>
        <p:spPr>
          <a:xfrm>
            <a:off x="1002750" y="1018575"/>
            <a:ext cx="30843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5. 에필로그</a:t>
            </a:r>
            <a:endParaRPr sz="1800">
              <a:solidFill>
                <a:schemeClr val="dk2"/>
              </a:solidFill>
              <a:latin typeface="Malgun Gothic"/>
              <a:ea typeface="Malgun Gothic"/>
              <a:cs typeface="Malgun Gothic"/>
              <a:sym typeface="Malgun Gothic"/>
            </a:endParaRPr>
          </a:p>
        </p:txBody>
      </p:sp>
      <p:sp>
        <p:nvSpPr>
          <p:cNvPr id="276" name="Google Shape;276;p29"/>
          <p:cNvSpPr txBox="1"/>
          <p:nvPr/>
        </p:nvSpPr>
        <p:spPr>
          <a:xfrm>
            <a:off x="1275100" y="1734125"/>
            <a:ext cx="7007100" cy="1031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chemeClr val="lt1"/>
                </a:solidFill>
                <a:latin typeface="Malgun Gothic"/>
                <a:ea typeface="Malgun Gothic"/>
                <a:cs typeface="Malgun Gothic"/>
                <a:sym typeface="Malgun Gothic"/>
              </a:rPr>
              <a:t>이번 팀 프로젝트를 통해 서버 사이드 구조 설계, API 설계, 데이터 흐름 최적화에 중점을 두고 개발에 임했으며, 실시간 데이터를 어떻게 구조화하여 기사와 승객 모두에게 직관적인 정보를 제공할지에 대해 깊이 고민하는 과정을 거치며 백엔드 개발 역량을 한 단계 성장시킬 수 있었다.</a:t>
            </a:r>
            <a:endParaRPr sz="1000">
              <a:solidFill>
                <a:schemeClr val="lt1"/>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1000">
              <a:solidFill>
                <a:schemeClr val="lt1"/>
              </a:solidFill>
              <a:latin typeface="Malgun Gothic"/>
              <a:ea typeface="Malgun Gothic"/>
              <a:cs typeface="Malgun Gothic"/>
              <a:sym typeface="Malgun Gothic"/>
            </a:endParaRPr>
          </a:p>
        </p:txBody>
      </p:sp>
      <p:sp>
        <p:nvSpPr>
          <p:cNvPr id="277" name="Google Shape;277;p29"/>
          <p:cNvSpPr txBox="1"/>
          <p:nvPr/>
        </p:nvSpPr>
        <p:spPr>
          <a:xfrm>
            <a:off x="1078950" y="1457700"/>
            <a:ext cx="1875600" cy="307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800">
                <a:solidFill>
                  <a:srgbClr val="9DAEFF"/>
                </a:solidFill>
                <a:latin typeface="Malgun Gothic"/>
                <a:ea typeface="Malgun Gothic"/>
                <a:cs typeface="Malgun Gothic"/>
                <a:sym typeface="Malgun Gothic"/>
              </a:rPr>
              <a:t>소감 - 박건호</a:t>
            </a:r>
            <a:endParaRPr sz="800">
              <a:solidFill>
                <a:srgbClr val="9DAEFF"/>
              </a:solidFill>
              <a:latin typeface="Malgun Gothic"/>
              <a:ea typeface="Malgun Gothic"/>
              <a:cs typeface="Malgun Gothic"/>
              <a:sym typeface="Malgun Gothic"/>
            </a:endParaRPr>
          </a:p>
        </p:txBody>
      </p:sp>
      <p:sp>
        <p:nvSpPr>
          <p:cNvPr id="278" name="Google Shape;278;p29"/>
          <p:cNvSpPr txBox="1"/>
          <p:nvPr/>
        </p:nvSpPr>
        <p:spPr>
          <a:xfrm>
            <a:off x="1275100" y="2833525"/>
            <a:ext cx="7007100" cy="8004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chemeClr val="lt1"/>
                </a:solidFill>
                <a:latin typeface="Malgun Gothic"/>
                <a:ea typeface="Malgun Gothic"/>
                <a:cs typeface="Malgun Gothic"/>
                <a:sym typeface="Malgun Gothic"/>
              </a:rPr>
              <a:t>팀 프로젝트를 진행하며 프로그래밍에 대한 관점이 바뀌었다. 이전에 프로그래밍이라 하면 ‘게임을 만든다, 어플을 만든다.’라고 생각했지만, 일상 속 문제점을 설정하고 그 문제를 해결하기 위한 프로그래밍을 진행하며 컴퓨팅적 사고를 키울 수 있었다. 다만 파이썬, 프로그래밍 등을 많이 접해보지 않아 다소 이해하기 어려웠던 부분도 있는것이 아쉬웠다.</a:t>
            </a:r>
            <a:endParaRPr sz="1000">
              <a:solidFill>
                <a:schemeClr val="lt1"/>
              </a:solidFill>
              <a:latin typeface="Malgun Gothic"/>
              <a:ea typeface="Malgun Gothic"/>
              <a:cs typeface="Malgun Gothic"/>
              <a:sym typeface="Malgun Gothic"/>
            </a:endParaRPr>
          </a:p>
        </p:txBody>
      </p:sp>
      <p:sp>
        <p:nvSpPr>
          <p:cNvPr id="279" name="Google Shape;279;p29"/>
          <p:cNvSpPr txBox="1"/>
          <p:nvPr/>
        </p:nvSpPr>
        <p:spPr>
          <a:xfrm>
            <a:off x="1078950" y="2557100"/>
            <a:ext cx="1875600" cy="307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800">
                <a:solidFill>
                  <a:srgbClr val="9DAEFF"/>
                </a:solidFill>
                <a:latin typeface="Malgun Gothic"/>
                <a:ea typeface="Malgun Gothic"/>
                <a:cs typeface="Malgun Gothic"/>
                <a:sym typeface="Malgun Gothic"/>
              </a:rPr>
              <a:t>소감 - 문상혁</a:t>
            </a:r>
            <a:endParaRPr sz="800">
              <a:solidFill>
                <a:srgbClr val="9DAEFF"/>
              </a:solidFill>
              <a:latin typeface="Malgun Gothic"/>
              <a:ea typeface="Malgun Gothic"/>
              <a:cs typeface="Malgun Gothic"/>
              <a:sym typeface="Malgun Gothic"/>
            </a:endParaRPr>
          </a:p>
        </p:txBody>
      </p:sp>
      <p:sp>
        <p:nvSpPr>
          <p:cNvPr id="280" name="Google Shape;280;p29"/>
          <p:cNvSpPr txBox="1"/>
          <p:nvPr/>
        </p:nvSpPr>
        <p:spPr>
          <a:xfrm>
            <a:off x="1275100" y="3910350"/>
            <a:ext cx="7007100" cy="877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chemeClr val="lt1"/>
                </a:solidFill>
                <a:latin typeface="Malgun Gothic"/>
                <a:ea typeface="Malgun Gothic"/>
                <a:cs typeface="Malgun Gothic"/>
                <a:sym typeface="Malgun Gothic"/>
              </a:rPr>
              <a:t>잘 모르는 분야에 대해 조사하고 배우면서 일상 속 문제, 다른 문제들을 새로운 시야로 바라볼 수 있게 되었다. 팀프로젝트를 하면서 모르는 것이 많아 더욱 적극적으로 참여하지 못한 점이 가장 아쉬웠지만 모르는 부분을 팀원들을 통해 배울 수 있었다. 앞으로 프로그래밍에 대하여 배우거나 접할 일이 드물 것이기 때문에 이번 기회를 통해 좋은 토대를 쌓고 알아가는 경험을 할 수 있었다.</a:t>
            </a:r>
            <a:endParaRPr sz="1000">
              <a:solidFill>
                <a:schemeClr val="lt1"/>
              </a:solidFill>
              <a:latin typeface="Malgun Gothic"/>
              <a:ea typeface="Malgun Gothic"/>
              <a:cs typeface="Malgun Gothic"/>
              <a:sym typeface="Malgun Gothic"/>
            </a:endParaRPr>
          </a:p>
        </p:txBody>
      </p:sp>
      <p:sp>
        <p:nvSpPr>
          <p:cNvPr id="281" name="Google Shape;281;p29"/>
          <p:cNvSpPr txBox="1"/>
          <p:nvPr/>
        </p:nvSpPr>
        <p:spPr>
          <a:xfrm>
            <a:off x="1078950" y="3633925"/>
            <a:ext cx="1875600" cy="3078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800">
                <a:solidFill>
                  <a:srgbClr val="9DAEFF"/>
                </a:solidFill>
                <a:latin typeface="Malgun Gothic"/>
                <a:ea typeface="Malgun Gothic"/>
                <a:cs typeface="Malgun Gothic"/>
                <a:sym typeface="Malgun Gothic"/>
              </a:rPr>
              <a:t>소감 - 박서현</a:t>
            </a:r>
            <a:endParaRPr sz="800">
              <a:solidFill>
                <a:srgbClr val="9DAEFF"/>
              </a:solidFill>
              <a:latin typeface="Malgun Gothic"/>
              <a:ea typeface="Malgun Gothic"/>
              <a:cs typeface="Malgun Gothic"/>
              <a:sym typeface="Malgun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69"/>
        <p:cNvGrpSpPr/>
        <p:nvPr/>
      </p:nvGrpSpPr>
      <p:grpSpPr>
        <a:xfrm>
          <a:off x="0" y="0"/>
          <a:ext cx="0" cy="0"/>
          <a:chOff x="0" y="0"/>
          <a:chExt cx="0" cy="0"/>
        </a:xfrm>
      </p:grpSpPr>
      <p:pic>
        <p:nvPicPr>
          <p:cNvPr id="70" name="Google Shape;70;p14"/>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71" name="Google Shape;71;p14"/>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2" name="Google Shape;72;p14"/>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3" name="Google Shape;73;p14"/>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4"/>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75" name="Google Shape;75;p14"/>
          <p:cNvSpPr txBox="1"/>
          <p:nvPr/>
        </p:nvSpPr>
        <p:spPr>
          <a:xfrm>
            <a:off x="1162425" y="1751025"/>
            <a:ext cx="5752800" cy="2456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1. 문제 정의</a:t>
            </a:r>
            <a:endParaRPr sz="1800">
              <a:solidFill>
                <a:schemeClr val="lt1"/>
              </a:solidFill>
              <a:latin typeface="Malgun Gothic"/>
              <a:ea typeface="Malgun Gothic"/>
              <a:cs typeface="Malgun Gothic"/>
              <a:sym typeface="Malgun Gothic"/>
            </a:endParaRPr>
          </a:p>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2. 문제 해결 방식 설계</a:t>
            </a:r>
            <a:endParaRPr sz="1800">
              <a:solidFill>
                <a:schemeClr val="lt1"/>
              </a:solidFill>
              <a:latin typeface="Malgun Gothic"/>
              <a:ea typeface="Malgun Gothic"/>
              <a:cs typeface="Malgun Gothic"/>
              <a:sym typeface="Malgun Gothic"/>
            </a:endParaRPr>
          </a:p>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3. 코딩을 통한 솔루션 구현</a:t>
            </a:r>
            <a:endParaRPr sz="1800">
              <a:solidFill>
                <a:schemeClr val="lt1"/>
              </a:solidFill>
              <a:latin typeface="Malgun Gothic"/>
              <a:ea typeface="Malgun Gothic"/>
              <a:cs typeface="Malgun Gothic"/>
              <a:sym typeface="Malgun Gothic"/>
            </a:endParaRPr>
          </a:p>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4. 결과물</a:t>
            </a:r>
            <a:endParaRPr sz="1800">
              <a:solidFill>
                <a:schemeClr val="lt1"/>
              </a:solidFill>
              <a:latin typeface="Malgun Gothic"/>
              <a:ea typeface="Malgun Gothic"/>
              <a:cs typeface="Malgun Gothic"/>
              <a:sym typeface="Malgun Gothic"/>
            </a:endParaRPr>
          </a:p>
          <a:p>
            <a:pPr marL="0" lvl="0" indent="0" algn="l" rtl="0">
              <a:lnSpc>
                <a:spcPct val="180000"/>
              </a:lnSpc>
              <a:spcBef>
                <a:spcPts val="0"/>
              </a:spcBef>
              <a:spcAft>
                <a:spcPts val="0"/>
              </a:spcAft>
              <a:buClr>
                <a:schemeClr val="dk1"/>
              </a:buClr>
              <a:buSzPts val="1100"/>
              <a:buFont typeface="Arial"/>
              <a:buNone/>
            </a:pPr>
            <a:r>
              <a:rPr lang="ko" sz="1800">
                <a:solidFill>
                  <a:schemeClr val="lt1"/>
                </a:solidFill>
                <a:latin typeface="Malgun Gothic"/>
                <a:ea typeface="Malgun Gothic"/>
                <a:cs typeface="Malgun Gothic"/>
                <a:sym typeface="Malgun Gothic"/>
              </a:rPr>
              <a:t>5. 에필로그</a:t>
            </a:r>
            <a:endParaRPr sz="2500">
              <a:solidFill>
                <a:schemeClr val="dk2"/>
              </a:solidFill>
              <a:latin typeface="Malgun Gothic"/>
              <a:ea typeface="Malgun Gothic"/>
              <a:cs typeface="Malgun Gothic"/>
              <a:sym typeface="Malgun Gothic"/>
            </a:endParaRPr>
          </a:p>
        </p:txBody>
      </p:sp>
      <p:sp>
        <p:nvSpPr>
          <p:cNvPr id="76" name="Google Shape;76;p14"/>
          <p:cNvSpPr txBox="1"/>
          <p:nvPr/>
        </p:nvSpPr>
        <p:spPr>
          <a:xfrm>
            <a:off x="1078950" y="1011938"/>
            <a:ext cx="4196400" cy="5541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Clr>
                <a:schemeClr val="dk1"/>
              </a:buClr>
              <a:buSzPts val="1100"/>
              <a:buFont typeface="Arial"/>
              <a:buNone/>
            </a:pPr>
            <a:r>
              <a:rPr lang="ko" sz="1900">
                <a:solidFill>
                  <a:schemeClr val="lt1"/>
                </a:solidFill>
                <a:latin typeface="Malgun Gothic"/>
                <a:ea typeface="Malgun Gothic"/>
                <a:cs typeface="Malgun Gothic"/>
                <a:sym typeface="Malgun Gothic"/>
              </a:rPr>
              <a:t> </a:t>
            </a:r>
            <a:r>
              <a:rPr lang="ko" sz="2400">
                <a:solidFill>
                  <a:schemeClr val="lt1"/>
                </a:solidFill>
                <a:latin typeface="Malgun Gothic"/>
                <a:ea typeface="Malgun Gothic"/>
                <a:cs typeface="Malgun Gothic"/>
                <a:sym typeface="Malgun Gothic"/>
              </a:rPr>
              <a:t>목차</a:t>
            </a:r>
            <a:endParaRPr sz="24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80"/>
        <p:cNvGrpSpPr/>
        <p:nvPr/>
      </p:nvGrpSpPr>
      <p:grpSpPr>
        <a:xfrm>
          <a:off x="0" y="0"/>
          <a:ext cx="0" cy="0"/>
          <a:chOff x="0" y="0"/>
          <a:chExt cx="0" cy="0"/>
        </a:xfrm>
      </p:grpSpPr>
      <p:pic>
        <p:nvPicPr>
          <p:cNvPr id="81" name="Google Shape;81;p15"/>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82" name="Google Shape;82;p15"/>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3" name="Google Shape;83;p15"/>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 name="Google Shape;84;p15"/>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5"/>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86" name="Google Shape;86;p15"/>
          <p:cNvSpPr txBox="1"/>
          <p:nvPr/>
        </p:nvSpPr>
        <p:spPr>
          <a:xfrm>
            <a:off x="1002750" y="1018575"/>
            <a:ext cx="21054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Clr>
                <a:schemeClr val="dk1"/>
              </a:buClr>
              <a:buSzPts val="1100"/>
              <a:buFont typeface="Arial"/>
              <a:buNone/>
            </a:pPr>
            <a:r>
              <a:rPr lang="ko" sz="1800">
                <a:solidFill>
                  <a:schemeClr val="lt1"/>
                </a:solidFill>
                <a:latin typeface="Malgun Gothic"/>
                <a:ea typeface="Malgun Gothic"/>
                <a:cs typeface="Malgun Gothic"/>
                <a:sym typeface="Malgun Gothic"/>
              </a:rPr>
              <a:t>1. 문제 정의</a:t>
            </a:r>
            <a:endParaRPr sz="1800">
              <a:solidFill>
                <a:schemeClr val="dk2"/>
              </a:solidFill>
              <a:latin typeface="Malgun Gothic"/>
              <a:ea typeface="Malgun Gothic"/>
              <a:cs typeface="Malgun Gothic"/>
              <a:sym typeface="Malgun Gothic"/>
            </a:endParaRPr>
          </a:p>
        </p:txBody>
      </p:sp>
      <p:sp>
        <p:nvSpPr>
          <p:cNvPr id="87" name="Google Shape;87;p15"/>
          <p:cNvSpPr txBox="1"/>
          <p:nvPr/>
        </p:nvSpPr>
        <p:spPr>
          <a:xfrm>
            <a:off x="1000150" y="2160150"/>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주제 선정 이유</a:t>
            </a:r>
            <a:endParaRPr sz="1000">
              <a:solidFill>
                <a:srgbClr val="9DAEFF"/>
              </a:solidFill>
              <a:latin typeface="Malgun Gothic"/>
              <a:ea typeface="Malgun Gothic"/>
              <a:cs typeface="Malgun Gothic"/>
              <a:sym typeface="Malgun Gothic"/>
            </a:endParaRPr>
          </a:p>
        </p:txBody>
      </p:sp>
      <p:sp>
        <p:nvSpPr>
          <p:cNvPr id="88" name="Google Shape;88;p15"/>
          <p:cNvSpPr txBox="1"/>
          <p:nvPr/>
        </p:nvSpPr>
        <p:spPr>
          <a:xfrm>
            <a:off x="1252950" y="2498850"/>
            <a:ext cx="4903200" cy="2123628"/>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lt1"/>
              </a:buClr>
              <a:buSzPts val="1400"/>
              <a:buFont typeface="Wingdings" panose="05000000000000000000" pitchFamily="2" charset="2"/>
              <a:buChar char="l"/>
            </a:pPr>
            <a:r>
              <a:rPr lang="ko-KR" altLang="en-US" dirty="0">
                <a:solidFill>
                  <a:schemeClr val="lt1"/>
                </a:solidFill>
              </a:rPr>
              <a:t>일부 사람들이 정류장에서 기다리던 버스가 정차하지 않고 지나친 경험이 있음</a:t>
            </a:r>
            <a:endParaRPr lang="en-US" altLang="ko-KR" dirty="0">
              <a:solidFill>
                <a:schemeClr val="lt1"/>
              </a:solidFill>
            </a:endParaRPr>
          </a:p>
          <a:p>
            <a:pPr marL="457200" lvl="0" indent="-317500" algn="l" rtl="0">
              <a:lnSpc>
                <a:spcPct val="150000"/>
              </a:lnSpc>
              <a:spcBef>
                <a:spcPts val="0"/>
              </a:spcBef>
              <a:spcAft>
                <a:spcPts val="0"/>
              </a:spcAft>
              <a:buClr>
                <a:schemeClr val="lt1"/>
              </a:buClr>
              <a:buSzPts val="1400"/>
              <a:buFont typeface="Wingdings" panose="05000000000000000000" pitchFamily="2" charset="2"/>
              <a:buChar char="l"/>
            </a:pPr>
            <a:r>
              <a:rPr lang="ko-KR" altLang="en-US" dirty="0">
                <a:solidFill>
                  <a:schemeClr val="lt1"/>
                </a:solidFill>
              </a:rPr>
              <a:t>혼잡한 시간대나 여러 노선이 동시에 도착할 경우</a:t>
            </a:r>
            <a:r>
              <a:rPr lang="en-US" altLang="ko-KR" dirty="0">
                <a:solidFill>
                  <a:schemeClr val="lt1"/>
                </a:solidFill>
              </a:rPr>
              <a:t>, </a:t>
            </a:r>
            <a:r>
              <a:rPr lang="ko-KR" altLang="en-US" dirty="0">
                <a:solidFill>
                  <a:schemeClr val="lt1"/>
                </a:solidFill>
              </a:rPr>
              <a:t>탑승 의사를 기사에게 정확히 전달하기 어려움</a:t>
            </a:r>
            <a:endParaRPr dirty="0">
              <a:solidFill>
                <a:schemeClr val="lt1"/>
              </a:solidFill>
            </a:endParaRPr>
          </a:p>
          <a:p>
            <a:pPr marL="457200" lvl="0" indent="-317500" algn="l" rtl="0">
              <a:lnSpc>
                <a:spcPct val="150000"/>
              </a:lnSpc>
              <a:spcBef>
                <a:spcPts val="0"/>
              </a:spcBef>
              <a:spcAft>
                <a:spcPts val="0"/>
              </a:spcAft>
              <a:buClr>
                <a:schemeClr val="lt1"/>
              </a:buClr>
              <a:buSzPts val="1400"/>
              <a:buFont typeface="Wingdings" panose="05000000000000000000" pitchFamily="2" charset="2"/>
              <a:buChar char="l"/>
            </a:pPr>
            <a:r>
              <a:rPr lang="ko" dirty="0">
                <a:solidFill>
                  <a:schemeClr val="lt1"/>
                </a:solidFill>
              </a:rPr>
              <a:t>승객이 기사 시야에 보이지 않아 정차하지 않는 경우가 발생할 수 있음</a:t>
            </a:r>
            <a:endParaRPr dirty="0">
              <a:solidFill>
                <a:schemeClr val="lt1"/>
              </a:solidFill>
            </a:endParaRPr>
          </a:p>
        </p:txBody>
      </p:sp>
      <p:sp>
        <p:nvSpPr>
          <p:cNvPr id="89" name="Google Shape;89;p15"/>
          <p:cNvSpPr txBox="1"/>
          <p:nvPr/>
        </p:nvSpPr>
        <p:spPr>
          <a:xfrm>
            <a:off x="1196300" y="1756688"/>
            <a:ext cx="4196400" cy="400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1100"/>
              <a:buFont typeface="Arial"/>
              <a:buNone/>
            </a:pPr>
            <a:r>
              <a:rPr lang="ko">
                <a:solidFill>
                  <a:schemeClr val="lt1"/>
                </a:solidFill>
                <a:latin typeface="Malgun Gothic"/>
                <a:ea typeface="Malgun Gothic"/>
                <a:cs typeface="Malgun Gothic"/>
                <a:sym typeface="Malgun Gothic"/>
              </a:rPr>
              <a:t> 버스 기사 인지 실패로 인한 승차 누락 문제</a:t>
            </a:r>
            <a:endParaRPr sz="1800">
              <a:solidFill>
                <a:schemeClr val="dk2"/>
              </a:solidFill>
            </a:endParaRPr>
          </a:p>
        </p:txBody>
      </p:sp>
      <p:sp>
        <p:nvSpPr>
          <p:cNvPr id="90" name="Google Shape;90;p15"/>
          <p:cNvSpPr txBox="1"/>
          <p:nvPr/>
        </p:nvSpPr>
        <p:spPr>
          <a:xfrm>
            <a:off x="1000150" y="1480275"/>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선정 주제</a:t>
            </a:r>
            <a:endParaRPr sz="1000">
              <a:solidFill>
                <a:srgbClr val="9DAEFF"/>
              </a:solidFill>
              <a:latin typeface="Malgun Gothic"/>
              <a:ea typeface="Malgun Gothic"/>
              <a:cs typeface="Malgun Gothic"/>
              <a:sym typeface="Malgun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94"/>
        <p:cNvGrpSpPr/>
        <p:nvPr/>
      </p:nvGrpSpPr>
      <p:grpSpPr>
        <a:xfrm>
          <a:off x="0" y="0"/>
          <a:ext cx="0" cy="0"/>
          <a:chOff x="0" y="0"/>
          <a:chExt cx="0" cy="0"/>
        </a:xfrm>
      </p:grpSpPr>
      <p:pic>
        <p:nvPicPr>
          <p:cNvPr id="95" name="Google Shape;95;p16"/>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96" name="Google Shape;96;p16"/>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7" name="Google Shape;97;p16"/>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 name="Google Shape;98;p16"/>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99;p16"/>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100" name="Google Shape;100;p16"/>
          <p:cNvSpPr txBox="1"/>
          <p:nvPr/>
        </p:nvSpPr>
        <p:spPr>
          <a:xfrm>
            <a:off x="1002750" y="1018575"/>
            <a:ext cx="21054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1. 문제 정의</a:t>
            </a:r>
            <a:endParaRPr sz="1800">
              <a:solidFill>
                <a:schemeClr val="dk2"/>
              </a:solidFill>
              <a:latin typeface="Malgun Gothic"/>
              <a:ea typeface="Malgun Gothic"/>
              <a:cs typeface="Malgun Gothic"/>
              <a:sym typeface="Malgun Gothic"/>
            </a:endParaRPr>
          </a:p>
        </p:txBody>
      </p:sp>
      <p:sp>
        <p:nvSpPr>
          <p:cNvPr id="101" name="Google Shape;101;p16"/>
          <p:cNvSpPr txBox="1"/>
          <p:nvPr/>
        </p:nvSpPr>
        <p:spPr>
          <a:xfrm>
            <a:off x="1196300" y="1756700"/>
            <a:ext cx="7007100" cy="2123628"/>
          </a:xfrm>
          <a:prstGeom prst="rect">
            <a:avLst/>
          </a:prstGeom>
          <a:noFill/>
          <a:ln>
            <a:noFill/>
          </a:ln>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chemeClr val="lt1"/>
              </a:buClr>
              <a:buSzPts val="1400"/>
              <a:buFont typeface="Wingdings" panose="05000000000000000000" pitchFamily="2" charset="2"/>
              <a:buChar char="l"/>
            </a:pPr>
            <a:r>
              <a:rPr lang="ko" dirty="0">
                <a:solidFill>
                  <a:schemeClr val="lt1"/>
                </a:solidFill>
                <a:latin typeface="Malgun Gothic"/>
                <a:ea typeface="Malgun Gothic"/>
                <a:cs typeface="Malgun Gothic"/>
                <a:sym typeface="Malgun Gothic"/>
              </a:rPr>
              <a:t>출근 시간대 정류장에서 A 승객이 손을 들어 의사 표현을 했으나, 기사는 이를 보지 못하고 정차하지 않음 → 지각</a:t>
            </a:r>
            <a:endParaRPr dirty="0">
              <a:solidFill>
                <a:schemeClr val="lt1"/>
              </a:solidFill>
              <a:latin typeface="Malgun Gothic"/>
              <a:ea typeface="Malgun Gothic"/>
              <a:cs typeface="Malgun Gothic"/>
              <a:sym typeface="Malgun Gothic"/>
            </a:endParaRPr>
          </a:p>
          <a:p>
            <a:pPr marL="457200" lvl="0" indent="-317500" algn="l" rtl="0">
              <a:lnSpc>
                <a:spcPct val="150000"/>
              </a:lnSpc>
              <a:spcBef>
                <a:spcPts val="0"/>
              </a:spcBef>
              <a:spcAft>
                <a:spcPts val="0"/>
              </a:spcAft>
              <a:buClr>
                <a:schemeClr val="lt1"/>
              </a:buClr>
              <a:buSzPts val="1400"/>
              <a:buFont typeface="Wingdings" panose="05000000000000000000" pitchFamily="2" charset="2"/>
              <a:buChar char="l"/>
            </a:pPr>
            <a:r>
              <a:rPr lang="ko" dirty="0">
                <a:solidFill>
                  <a:schemeClr val="lt1"/>
                </a:solidFill>
                <a:latin typeface="Malgun Gothic"/>
                <a:ea typeface="Malgun Gothic"/>
                <a:cs typeface="Malgun Gothic"/>
                <a:sym typeface="Malgun Gothic"/>
              </a:rPr>
              <a:t>기사 입장에서도 모든 정류장을 주의 깊게 확인하기 어려울 수 있어 기계적 보조가 필요</a:t>
            </a:r>
            <a:endParaRPr dirty="0">
              <a:solidFill>
                <a:schemeClr val="lt1"/>
              </a:solidFill>
              <a:latin typeface="Malgun Gothic"/>
              <a:ea typeface="Malgun Gothic"/>
              <a:cs typeface="Malgun Gothic"/>
              <a:sym typeface="Malgun Gothic"/>
            </a:endParaRPr>
          </a:p>
          <a:p>
            <a:pPr marL="457200" lvl="0" indent="-317500" algn="l" rtl="0">
              <a:lnSpc>
                <a:spcPct val="150000"/>
              </a:lnSpc>
              <a:spcBef>
                <a:spcPts val="0"/>
              </a:spcBef>
              <a:spcAft>
                <a:spcPts val="0"/>
              </a:spcAft>
              <a:buClr>
                <a:schemeClr val="lt1"/>
              </a:buClr>
              <a:buSzPts val="1400"/>
              <a:buFont typeface="Wingdings" panose="05000000000000000000" pitchFamily="2" charset="2"/>
              <a:buChar char="l"/>
            </a:pPr>
            <a:r>
              <a:rPr lang="ko" dirty="0">
                <a:solidFill>
                  <a:schemeClr val="lt1"/>
                </a:solidFill>
                <a:latin typeface="Malgun Gothic"/>
                <a:ea typeface="Malgun Gothic"/>
                <a:cs typeface="Malgun Gothic"/>
                <a:sym typeface="Malgun Gothic"/>
              </a:rPr>
              <a:t>승객의 탑승 의사를 명확히 전달하고, 기사는 실시간으로 확인할 수 있는 시스템이 필요하다고 판단</a:t>
            </a:r>
            <a:endParaRPr dirty="0">
              <a:solidFill>
                <a:schemeClr val="lt1"/>
              </a:solidFill>
              <a:latin typeface="Malgun Gothic"/>
              <a:ea typeface="Malgun Gothic"/>
              <a:cs typeface="Malgun Gothic"/>
              <a:sym typeface="Malgun Gothic"/>
            </a:endParaRPr>
          </a:p>
        </p:txBody>
      </p:sp>
      <p:sp>
        <p:nvSpPr>
          <p:cNvPr id="102" name="Google Shape;102;p16"/>
          <p:cNvSpPr txBox="1"/>
          <p:nvPr/>
        </p:nvSpPr>
        <p:spPr>
          <a:xfrm>
            <a:off x="1000150" y="1480275"/>
            <a:ext cx="18756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예시 및 필요성</a:t>
            </a:r>
            <a:endParaRPr sz="1000">
              <a:solidFill>
                <a:srgbClr val="9DAEFF"/>
              </a:solidFill>
              <a:latin typeface="Malgun Gothic"/>
              <a:ea typeface="Malgun Gothic"/>
              <a:cs typeface="Malgun Gothic"/>
              <a:sym typeface="Malgun Gothic"/>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106"/>
        <p:cNvGrpSpPr/>
        <p:nvPr/>
      </p:nvGrpSpPr>
      <p:grpSpPr>
        <a:xfrm>
          <a:off x="0" y="0"/>
          <a:ext cx="0" cy="0"/>
          <a:chOff x="0" y="0"/>
          <a:chExt cx="0" cy="0"/>
        </a:xfrm>
      </p:grpSpPr>
      <p:pic>
        <p:nvPicPr>
          <p:cNvPr id="107" name="Google Shape;107;p17"/>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108" name="Google Shape;108;p17"/>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17"/>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7"/>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1" name="Google Shape;111;p17"/>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112" name="Google Shape;112;p17"/>
          <p:cNvSpPr txBox="1"/>
          <p:nvPr/>
        </p:nvSpPr>
        <p:spPr>
          <a:xfrm>
            <a:off x="1002750" y="1018575"/>
            <a:ext cx="25962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2. 문제 해결 방식 설계</a:t>
            </a:r>
            <a:endParaRPr sz="1800">
              <a:solidFill>
                <a:schemeClr val="dk2"/>
              </a:solidFill>
              <a:latin typeface="Malgun Gothic"/>
              <a:ea typeface="Malgun Gothic"/>
              <a:cs typeface="Malgun Gothic"/>
              <a:sym typeface="Malgun Gothic"/>
            </a:endParaRPr>
          </a:p>
        </p:txBody>
      </p:sp>
      <p:sp>
        <p:nvSpPr>
          <p:cNvPr id="113" name="Google Shape;113;p17"/>
          <p:cNvSpPr txBox="1"/>
          <p:nvPr/>
        </p:nvSpPr>
        <p:spPr>
          <a:xfrm>
            <a:off x="1000150" y="1480275"/>
            <a:ext cx="21690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개요도 - 정류소 터치 스크린 사용</a:t>
            </a:r>
            <a:endParaRPr sz="1000">
              <a:solidFill>
                <a:srgbClr val="9DAEFF"/>
              </a:solidFill>
              <a:latin typeface="Malgun Gothic"/>
              <a:ea typeface="Malgun Gothic"/>
              <a:cs typeface="Malgun Gothic"/>
              <a:sym typeface="Malgun Gothic"/>
            </a:endParaRPr>
          </a:p>
        </p:txBody>
      </p:sp>
      <p:pic>
        <p:nvPicPr>
          <p:cNvPr id="114" name="Google Shape;114;p17"/>
          <p:cNvPicPr preferRelativeResize="0"/>
          <p:nvPr/>
        </p:nvPicPr>
        <p:blipFill>
          <a:blip r:embed="rId4">
            <a:alphaModFix/>
          </a:blip>
          <a:stretch>
            <a:fillRect/>
          </a:stretch>
        </p:blipFill>
        <p:spPr>
          <a:xfrm>
            <a:off x="1426850" y="1801850"/>
            <a:ext cx="4876800" cy="2562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118"/>
        <p:cNvGrpSpPr/>
        <p:nvPr/>
      </p:nvGrpSpPr>
      <p:grpSpPr>
        <a:xfrm>
          <a:off x="0" y="0"/>
          <a:ext cx="0" cy="0"/>
          <a:chOff x="0" y="0"/>
          <a:chExt cx="0" cy="0"/>
        </a:xfrm>
      </p:grpSpPr>
      <p:pic>
        <p:nvPicPr>
          <p:cNvPr id="119" name="Google Shape;119;p18"/>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120" name="Google Shape;120;p18"/>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1" name="Google Shape;121;p18"/>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2" name="Google Shape;122;p18"/>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3" name="Google Shape;123;p18"/>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124" name="Google Shape;124;p18"/>
          <p:cNvSpPr txBox="1"/>
          <p:nvPr/>
        </p:nvSpPr>
        <p:spPr>
          <a:xfrm>
            <a:off x="1002750" y="1018575"/>
            <a:ext cx="25962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2. 문제 해결 방식 설계</a:t>
            </a:r>
            <a:endParaRPr sz="1800">
              <a:solidFill>
                <a:schemeClr val="dk2"/>
              </a:solidFill>
              <a:latin typeface="Malgun Gothic"/>
              <a:ea typeface="Malgun Gothic"/>
              <a:cs typeface="Malgun Gothic"/>
              <a:sym typeface="Malgun Gothic"/>
            </a:endParaRPr>
          </a:p>
        </p:txBody>
      </p:sp>
      <p:sp>
        <p:nvSpPr>
          <p:cNvPr id="125" name="Google Shape;125;p18"/>
          <p:cNvSpPr txBox="1"/>
          <p:nvPr/>
        </p:nvSpPr>
        <p:spPr>
          <a:xfrm>
            <a:off x="1000150" y="1480275"/>
            <a:ext cx="21690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개요도 - QR코드 사용</a:t>
            </a:r>
            <a:endParaRPr sz="1000">
              <a:solidFill>
                <a:srgbClr val="9DAEFF"/>
              </a:solidFill>
              <a:latin typeface="Malgun Gothic"/>
              <a:ea typeface="Malgun Gothic"/>
              <a:cs typeface="Malgun Gothic"/>
              <a:sym typeface="Malgun Gothic"/>
            </a:endParaRPr>
          </a:p>
        </p:txBody>
      </p:sp>
      <p:pic>
        <p:nvPicPr>
          <p:cNvPr id="126" name="Google Shape;126;p18"/>
          <p:cNvPicPr preferRelativeResize="0"/>
          <p:nvPr/>
        </p:nvPicPr>
        <p:blipFill>
          <a:blip r:embed="rId4">
            <a:alphaModFix/>
          </a:blip>
          <a:stretch>
            <a:fillRect/>
          </a:stretch>
        </p:blipFill>
        <p:spPr>
          <a:xfrm>
            <a:off x="1426850" y="1801850"/>
            <a:ext cx="5257800" cy="2486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130"/>
        <p:cNvGrpSpPr/>
        <p:nvPr/>
      </p:nvGrpSpPr>
      <p:grpSpPr>
        <a:xfrm>
          <a:off x="0" y="0"/>
          <a:ext cx="0" cy="0"/>
          <a:chOff x="0" y="0"/>
          <a:chExt cx="0" cy="0"/>
        </a:xfrm>
      </p:grpSpPr>
      <p:pic>
        <p:nvPicPr>
          <p:cNvPr id="131" name="Google Shape;131;p19"/>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132" name="Google Shape;132;p19"/>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3" name="Google Shape;133;p19"/>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19"/>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5" name="Google Shape;135;p19"/>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136" name="Google Shape;136;p19"/>
          <p:cNvSpPr txBox="1"/>
          <p:nvPr/>
        </p:nvSpPr>
        <p:spPr>
          <a:xfrm>
            <a:off x="1002750" y="1018575"/>
            <a:ext cx="25962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2. 문제 해결 방식 설계</a:t>
            </a:r>
            <a:endParaRPr sz="1800">
              <a:solidFill>
                <a:schemeClr val="dk2"/>
              </a:solidFill>
              <a:latin typeface="Malgun Gothic"/>
              <a:ea typeface="Malgun Gothic"/>
              <a:cs typeface="Malgun Gothic"/>
              <a:sym typeface="Malgun Gothic"/>
            </a:endParaRPr>
          </a:p>
        </p:txBody>
      </p:sp>
      <p:sp>
        <p:nvSpPr>
          <p:cNvPr id="137" name="Google Shape;137;p19"/>
          <p:cNvSpPr txBox="1"/>
          <p:nvPr/>
        </p:nvSpPr>
        <p:spPr>
          <a:xfrm>
            <a:off x="1000150" y="1480275"/>
            <a:ext cx="21690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Server-Side Flowchart</a:t>
            </a:r>
            <a:endParaRPr sz="1000">
              <a:solidFill>
                <a:srgbClr val="9DAEFF"/>
              </a:solidFill>
              <a:latin typeface="Malgun Gothic"/>
              <a:ea typeface="Malgun Gothic"/>
              <a:cs typeface="Malgun Gothic"/>
              <a:sym typeface="Malgun Gothic"/>
            </a:endParaRPr>
          </a:p>
        </p:txBody>
      </p:sp>
      <p:pic>
        <p:nvPicPr>
          <p:cNvPr id="138" name="Google Shape;138;p19"/>
          <p:cNvPicPr preferRelativeResize="0"/>
          <p:nvPr/>
        </p:nvPicPr>
        <p:blipFill>
          <a:blip r:embed="rId4">
            <a:alphaModFix/>
          </a:blip>
          <a:stretch>
            <a:fillRect/>
          </a:stretch>
        </p:blipFill>
        <p:spPr>
          <a:xfrm>
            <a:off x="1234950" y="1818975"/>
            <a:ext cx="3884712" cy="1967444"/>
          </a:xfrm>
          <a:prstGeom prst="rect">
            <a:avLst/>
          </a:prstGeom>
          <a:noFill/>
          <a:ln>
            <a:noFill/>
          </a:ln>
        </p:spPr>
      </p:pic>
      <p:pic>
        <p:nvPicPr>
          <p:cNvPr id="139" name="Google Shape;139;p19"/>
          <p:cNvPicPr preferRelativeResize="0"/>
          <p:nvPr/>
        </p:nvPicPr>
        <p:blipFill>
          <a:blip r:embed="rId5">
            <a:alphaModFix/>
          </a:blip>
          <a:stretch>
            <a:fillRect/>
          </a:stretch>
        </p:blipFill>
        <p:spPr>
          <a:xfrm>
            <a:off x="5536900" y="1818975"/>
            <a:ext cx="3081750" cy="223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143"/>
        <p:cNvGrpSpPr/>
        <p:nvPr/>
      </p:nvGrpSpPr>
      <p:grpSpPr>
        <a:xfrm>
          <a:off x="0" y="0"/>
          <a:ext cx="0" cy="0"/>
          <a:chOff x="0" y="0"/>
          <a:chExt cx="0" cy="0"/>
        </a:xfrm>
      </p:grpSpPr>
      <p:pic>
        <p:nvPicPr>
          <p:cNvPr id="144" name="Google Shape;144;p20"/>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145" name="Google Shape;145;p20"/>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0"/>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20"/>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 name="Google Shape;148;p20"/>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149" name="Google Shape;149;p20"/>
          <p:cNvSpPr txBox="1"/>
          <p:nvPr/>
        </p:nvSpPr>
        <p:spPr>
          <a:xfrm>
            <a:off x="1002750" y="1018575"/>
            <a:ext cx="25962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2. 문제 해결 방식 설계</a:t>
            </a:r>
            <a:endParaRPr sz="1800">
              <a:solidFill>
                <a:schemeClr val="dk2"/>
              </a:solidFill>
              <a:latin typeface="Malgun Gothic"/>
              <a:ea typeface="Malgun Gothic"/>
              <a:cs typeface="Malgun Gothic"/>
              <a:sym typeface="Malgun Gothic"/>
            </a:endParaRPr>
          </a:p>
        </p:txBody>
      </p:sp>
      <p:sp>
        <p:nvSpPr>
          <p:cNvPr id="150" name="Google Shape;150;p20"/>
          <p:cNvSpPr txBox="1"/>
          <p:nvPr/>
        </p:nvSpPr>
        <p:spPr>
          <a:xfrm>
            <a:off x="1000150" y="1480275"/>
            <a:ext cx="21690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Server-Side Flowchart</a:t>
            </a:r>
            <a:endParaRPr sz="1000">
              <a:solidFill>
                <a:srgbClr val="9DAEFF"/>
              </a:solidFill>
              <a:latin typeface="Malgun Gothic"/>
              <a:ea typeface="Malgun Gothic"/>
              <a:cs typeface="Malgun Gothic"/>
              <a:sym typeface="Malgun Gothic"/>
            </a:endParaRPr>
          </a:p>
        </p:txBody>
      </p:sp>
      <p:pic>
        <p:nvPicPr>
          <p:cNvPr id="151" name="Google Shape;151;p20"/>
          <p:cNvPicPr preferRelativeResize="0"/>
          <p:nvPr/>
        </p:nvPicPr>
        <p:blipFill>
          <a:blip r:embed="rId4">
            <a:alphaModFix/>
          </a:blip>
          <a:stretch>
            <a:fillRect/>
          </a:stretch>
        </p:blipFill>
        <p:spPr>
          <a:xfrm>
            <a:off x="1252950" y="1818975"/>
            <a:ext cx="5886751" cy="2718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E31"/>
        </a:solidFill>
        <a:effectLst/>
      </p:bgPr>
    </p:bg>
    <p:spTree>
      <p:nvGrpSpPr>
        <p:cNvPr id="1" name="Shape 155"/>
        <p:cNvGrpSpPr/>
        <p:nvPr/>
      </p:nvGrpSpPr>
      <p:grpSpPr>
        <a:xfrm>
          <a:off x="0" y="0"/>
          <a:ext cx="0" cy="0"/>
          <a:chOff x="0" y="0"/>
          <a:chExt cx="0" cy="0"/>
        </a:xfrm>
      </p:grpSpPr>
      <p:pic>
        <p:nvPicPr>
          <p:cNvPr id="156" name="Google Shape;156;p21"/>
          <p:cNvPicPr preferRelativeResize="0"/>
          <p:nvPr/>
        </p:nvPicPr>
        <p:blipFill>
          <a:blip r:embed="rId3">
            <a:alphaModFix/>
          </a:blip>
          <a:stretch>
            <a:fillRect/>
          </a:stretch>
        </p:blipFill>
        <p:spPr>
          <a:xfrm>
            <a:off x="2214625" y="393005"/>
            <a:ext cx="5019551" cy="433975"/>
          </a:xfrm>
          <a:prstGeom prst="rect">
            <a:avLst/>
          </a:prstGeom>
          <a:noFill/>
          <a:ln>
            <a:noFill/>
          </a:ln>
        </p:spPr>
      </p:pic>
      <p:sp>
        <p:nvSpPr>
          <p:cNvPr id="157" name="Google Shape;157;p21"/>
          <p:cNvSpPr/>
          <p:nvPr/>
        </p:nvSpPr>
        <p:spPr>
          <a:xfrm>
            <a:off x="1774750" y="523003"/>
            <a:ext cx="174000" cy="174000"/>
          </a:xfrm>
          <a:prstGeom prst="ellipse">
            <a:avLst/>
          </a:prstGeom>
          <a:solidFill>
            <a:srgbClr val="00FF00"/>
          </a:solidFill>
          <a:ln w="9525"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1"/>
          <p:cNvSpPr/>
          <p:nvPr/>
        </p:nvSpPr>
        <p:spPr>
          <a:xfrm>
            <a:off x="1426850" y="522988"/>
            <a:ext cx="174000" cy="174000"/>
          </a:xfrm>
          <a:prstGeom prst="ellipse">
            <a:avLst/>
          </a:prstGeom>
          <a:solidFill>
            <a:srgbClr val="F1C232"/>
          </a:solidFill>
          <a:ln w="9525" cap="flat" cmpd="sng">
            <a:solidFill>
              <a:srgbClr val="F1C23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1"/>
          <p:cNvSpPr/>
          <p:nvPr/>
        </p:nvSpPr>
        <p:spPr>
          <a:xfrm>
            <a:off x="1078950" y="522988"/>
            <a:ext cx="174000" cy="174000"/>
          </a:xfrm>
          <a:prstGeom prst="ellipse">
            <a:avLst/>
          </a:prstGeom>
          <a:solidFill>
            <a:srgbClr val="FC5230"/>
          </a:solidFill>
          <a:ln w="9525" cap="flat" cmpd="sng">
            <a:solidFill>
              <a:srgbClr val="FC523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0" name="Google Shape;160;p21"/>
          <p:cNvSpPr txBox="1"/>
          <p:nvPr/>
        </p:nvSpPr>
        <p:spPr>
          <a:xfrm>
            <a:off x="383000" y="448350"/>
            <a:ext cx="434700" cy="46332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 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17</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18</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19</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20</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21</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22</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23</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24</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25</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r>
              <a:rPr lang="ko" sz="1000" b="1">
                <a:solidFill>
                  <a:schemeClr val="dk2"/>
                </a:solidFill>
                <a:latin typeface="Malgun Gothic"/>
                <a:ea typeface="Malgun Gothic"/>
                <a:cs typeface="Malgun Gothic"/>
                <a:sym typeface="Malgun Gothic"/>
              </a:rPr>
              <a:t>26</a:t>
            </a:r>
            <a:endParaRPr sz="1000" b="1">
              <a:solidFill>
                <a:schemeClr val="dk2"/>
              </a:solidFill>
              <a:latin typeface="Malgun Gothic"/>
              <a:ea typeface="Malgun Gothic"/>
              <a:cs typeface="Malgun Gothic"/>
              <a:sym typeface="Malgun Gothic"/>
            </a:endParaRPr>
          </a:p>
          <a:p>
            <a:pPr marL="0" lvl="0" indent="0" algn="l" rtl="0">
              <a:lnSpc>
                <a:spcPct val="150000"/>
              </a:lnSpc>
              <a:spcBef>
                <a:spcPts val="0"/>
              </a:spcBef>
              <a:spcAft>
                <a:spcPts val="0"/>
              </a:spcAft>
              <a:buNone/>
            </a:pPr>
            <a:endParaRPr sz="400" b="1">
              <a:solidFill>
                <a:schemeClr val="dk2"/>
              </a:solidFill>
              <a:latin typeface="Malgun Gothic"/>
              <a:ea typeface="Malgun Gothic"/>
              <a:cs typeface="Malgun Gothic"/>
              <a:sym typeface="Malgun Gothic"/>
            </a:endParaRPr>
          </a:p>
        </p:txBody>
      </p:sp>
      <p:sp>
        <p:nvSpPr>
          <p:cNvPr id="161" name="Google Shape;161;p21"/>
          <p:cNvSpPr txBox="1"/>
          <p:nvPr/>
        </p:nvSpPr>
        <p:spPr>
          <a:xfrm>
            <a:off x="1002750" y="1018575"/>
            <a:ext cx="2596200" cy="461700"/>
          </a:xfrm>
          <a:prstGeom prst="rect">
            <a:avLst/>
          </a:prstGeom>
          <a:noFill/>
          <a:ln>
            <a:noFill/>
          </a:ln>
        </p:spPr>
        <p:txBody>
          <a:bodyPr spcFirstLastPara="1" wrap="square" lIns="91425" tIns="91425" rIns="91425" bIns="91425" anchor="t" anchorCtr="0">
            <a:spAutoFit/>
          </a:bodyPr>
          <a:lstStyle/>
          <a:p>
            <a:pPr marL="0" lvl="0" indent="0" algn="l" rtl="0">
              <a:lnSpc>
                <a:spcPct val="180000"/>
              </a:lnSpc>
              <a:spcBef>
                <a:spcPts val="0"/>
              </a:spcBef>
              <a:spcAft>
                <a:spcPts val="0"/>
              </a:spcAft>
              <a:buNone/>
            </a:pPr>
            <a:r>
              <a:rPr lang="ko" sz="1800">
                <a:solidFill>
                  <a:schemeClr val="lt1"/>
                </a:solidFill>
                <a:latin typeface="Malgun Gothic"/>
                <a:ea typeface="Malgun Gothic"/>
                <a:cs typeface="Malgun Gothic"/>
                <a:sym typeface="Malgun Gothic"/>
              </a:rPr>
              <a:t>2. 문제 해결 방식 설계</a:t>
            </a:r>
            <a:endParaRPr sz="1800">
              <a:solidFill>
                <a:schemeClr val="dk2"/>
              </a:solidFill>
              <a:latin typeface="Malgun Gothic"/>
              <a:ea typeface="Malgun Gothic"/>
              <a:cs typeface="Malgun Gothic"/>
              <a:sym typeface="Malgun Gothic"/>
            </a:endParaRPr>
          </a:p>
        </p:txBody>
      </p:sp>
      <p:sp>
        <p:nvSpPr>
          <p:cNvPr id="162" name="Google Shape;162;p21"/>
          <p:cNvSpPr txBox="1"/>
          <p:nvPr/>
        </p:nvSpPr>
        <p:spPr>
          <a:xfrm>
            <a:off x="1000150" y="1480275"/>
            <a:ext cx="2169000" cy="3387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ko" sz="1000">
                <a:solidFill>
                  <a:srgbClr val="9DAEFF"/>
                </a:solidFill>
                <a:latin typeface="Malgun Gothic"/>
                <a:ea typeface="Malgun Gothic"/>
                <a:cs typeface="Malgun Gothic"/>
                <a:sym typeface="Malgun Gothic"/>
              </a:rPr>
              <a:t>Client-Side Flowchart</a:t>
            </a:r>
            <a:endParaRPr sz="1000">
              <a:solidFill>
                <a:srgbClr val="9DAEFF"/>
              </a:solidFill>
              <a:latin typeface="Malgun Gothic"/>
              <a:ea typeface="Malgun Gothic"/>
              <a:cs typeface="Malgun Gothic"/>
              <a:sym typeface="Malgun Gothic"/>
            </a:endParaRPr>
          </a:p>
        </p:txBody>
      </p:sp>
      <p:pic>
        <p:nvPicPr>
          <p:cNvPr id="163" name="Google Shape;163;p21"/>
          <p:cNvPicPr preferRelativeResize="0"/>
          <p:nvPr/>
        </p:nvPicPr>
        <p:blipFill>
          <a:blip r:embed="rId4">
            <a:alphaModFix/>
          </a:blip>
          <a:stretch>
            <a:fillRect/>
          </a:stretch>
        </p:blipFill>
        <p:spPr>
          <a:xfrm>
            <a:off x="1252950" y="1853025"/>
            <a:ext cx="3493044" cy="1473150"/>
          </a:xfrm>
          <a:prstGeom prst="rect">
            <a:avLst/>
          </a:prstGeom>
          <a:noFill/>
          <a:ln>
            <a:noFill/>
          </a:ln>
        </p:spPr>
      </p:pic>
      <p:pic>
        <p:nvPicPr>
          <p:cNvPr id="164" name="Google Shape;164;p21"/>
          <p:cNvPicPr preferRelativeResize="0"/>
          <p:nvPr/>
        </p:nvPicPr>
        <p:blipFill>
          <a:blip r:embed="rId5">
            <a:alphaModFix/>
          </a:blip>
          <a:stretch>
            <a:fillRect/>
          </a:stretch>
        </p:blipFill>
        <p:spPr>
          <a:xfrm>
            <a:off x="5107300" y="1835175"/>
            <a:ext cx="3657051" cy="1473150"/>
          </a:xfrm>
          <a:prstGeom prst="rect">
            <a:avLst/>
          </a:prstGeom>
          <a:noFill/>
          <a:ln>
            <a:noFill/>
          </a:ln>
        </p:spPr>
      </p:pic>
      <p:pic>
        <p:nvPicPr>
          <p:cNvPr id="165" name="Google Shape;165;p21"/>
          <p:cNvPicPr preferRelativeResize="0"/>
          <p:nvPr/>
        </p:nvPicPr>
        <p:blipFill>
          <a:blip r:embed="rId6">
            <a:alphaModFix/>
          </a:blip>
          <a:stretch>
            <a:fillRect/>
          </a:stretch>
        </p:blipFill>
        <p:spPr>
          <a:xfrm>
            <a:off x="1252952" y="3603900"/>
            <a:ext cx="4942647" cy="863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827</Words>
  <Application>Microsoft Office PowerPoint</Application>
  <PresentationFormat>화면 슬라이드 쇼(16:9)</PresentationFormat>
  <Paragraphs>388</Paragraphs>
  <Slides>17</Slides>
  <Notes>17</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17</vt:i4>
      </vt:variant>
    </vt:vector>
  </HeadingPairs>
  <TitlesOfParts>
    <vt:vector size="21" baseType="lpstr">
      <vt:lpstr>Malgun Gothic</vt:lpstr>
      <vt:lpstr>Arial</vt:lpstr>
      <vt:lpstr>Wingdings</vt:lpstr>
      <vt:lpstr>Simple Light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박건호</cp:lastModifiedBy>
  <cp:revision>2</cp:revision>
  <dcterms:modified xsi:type="dcterms:W3CDTF">2025-06-12T09:54:26Z</dcterms:modified>
</cp:coreProperties>
</file>