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9" d="100"/>
          <a:sy n="139" d="100"/>
        </p:scale>
        <p:origin x="72" y="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</a:t>
            </a:r>
            <a:r>
              <a:rPr lang="en-US" altLang="en-US"/>
              <a:t> </a:t>
            </a:r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부제목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2023-08-10</a:t>
            </a:fld>
            <a:endParaRPr/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10_shape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</p:txBody>
      </p:sp>
      <p:sp>
        <p:nvSpPr>
          <p:cNvPr id="6" name="layout10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2023-08-10</a:t>
            </a:fld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10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2023-08-10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2_shape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12_shape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1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2023-08-10</a:t>
            </a:fld>
            <a:endParaRPr/>
          </a:p>
        </p:txBody>
      </p:sp>
      <p:sp>
        <p:nvSpPr>
          <p:cNvPr id="6" name="layout1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2023-08-10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2023-08-10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2023-08-10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2023-08-10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2023-08-10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/>
          <p:nvPr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algn="r" defTabSz="914400" latinLnBrk="1"/>
            <a:r>
              <a:rPr lang="en-US" altLang="ko-KR" sz="900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ⓒSaebyeol Yu.</a:t>
            </a:r>
            <a:r>
              <a:rPr lang="en-US" altLang="en-US" sz="900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altLang="ko-KR" sz="900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Saebyeol’s</a:t>
            </a:r>
            <a:r>
              <a:rPr lang="en-US" altLang="en-US" sz="900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altLang="ko-KR" sz="900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PowerPoint</a:t>
            </a:r>
            <a:endParaRPr sz="900" kern="1200">
              <a:solidFill>
                <a:schemeClr val="tx1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" name="layout7_shape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2023-08-10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7_shape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7_shape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/>
          <p:nvPr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algn="r" defTabSz="914400" latinLnBrk="1"/>
            <a:r>
              <a:rPr lang="en-US" altLang="ko-KR" sz="900" kern="1200">
                <a:solidFill>
                  <a:schemeClr val="bg1"/>
                </a:solidFill>
                <a:latin typeface="Arial"/>
                <a:ea typeface="+mn-ea"/>
                <a:cs typeface="Arial"/>
              </a:rPr>
              <a:t>ⓒSaebyeol Yu.</a:t>
            </a:r>
            <a:r>
              <a:rPr lang="en-US" altLang="en-US" sz="900" kern="1200">
                <a:solidFill>
                  <a:schemeClr val="bg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altLang="ko-KR" sz="900" kern="1200">
                <a:solidFill>
                  <a:schemeClr val="bg1"/>
                </a:solidFill>
                <a:latin typeface="Arial"/>
                <a:ea typeface="+mn-ea"/>
                <a:cs typeface="Arial"/>
              </a:rPr>
              <a:t>Saebyeol’s</a:t>
            </a:r>
            <a:r>
              <a:rPr lang="en-US" altLang="en-US" sz="900" kern="1200">
                <a:solidFill>
                  <a:schemeClr val="bg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altLang="ko-KR" sz="900" kern="1200">
                <a:solidFill>
                  <a:schemeClr val="bg1"/>
                </a:solidFill>
                <a:latin typeface="Arial"/>
                <a:ea typeface="+mn-ea"/>
                <a:cs typeface="Arial"/>
              </a:rPr>
              <a:t>PowerPoint</a:t>
            </a:r>
            <a:endParaRPr sz="900" kern="120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" name="layout8_shape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2023-08-10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8_shape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8_shape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9_shape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2023-08-10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2023-08-10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defTabSz="914400" latinLnBrk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latinLnBrk="1">
        <a:lnSpc>
          <a:spcPct val="90000"/>
        </a:lnSpc>
        <a:spcBef>
          <a:spcPts val="1000"/>
        </a:spcBef>
        <a:buFont typeface="Arial" pitchFamily="2" charset="2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_shape1"/>
          <p:cNvSpPr/>
          <p:nvPr/>
        </p:nvSpPr>
        <p:spPr>
          <a:xfrm>
            <a:off x="3712174" y="2511961"/>
            <a:ext cx="4767652" cy="9118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algn="ctr">
              <a:lnSpc>
                <a:spcPct val="100000"/>
              </a:lnSpc>
              <a:buNone/>
            </a:pPr>
            <a:r>
              <a:rPr lang="en-US" altLang="ko-KR" sz="5400">
                <a:solidFill>
                  <a:schemeClr val="bg1">
                    <a:alpha val="100000"/>
                  </a:schemeClr>
                </a:solidFill>
                <a:latin typeface="+mn-cs"/>
              </a:rPr>
              <a:t>가위바위보</a:t>
            </a:r>
          </a:p>
        </p:txBody>
      </p:sp>
      <p:cxnSp>
        <p:nvCxnSpPr>
          <p:cNvPr id="4" name="slide1_shape3"/>
          <p:cNvCxnSpPr/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 w="6350" cap="flat">
            <a:solidFill>
              <a:schemeClr val="bg1">
                <a:lumMod val="95000"/>
              </a:schemeClr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1_shape4"/>
          <p:cNvSpPr/>
          <p:nvPr/>
        </p:nvSpPr>
        <p:spPr>
          <a:xfrm>
            <a:off x="4961715" y="3914734"/>
            <a:ext cx="2268570" cy="3663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algn="ctr">
              <a:lnSpc>
                <a:spcPct val="100000"/>
              </a:lnSpc>
              <a:buNone/>
            </a:pPr>
            <a:r>
              <a:rPr lang="ko-KR" altLang="ko-KR" sz="1800">
                <a:solidFill>
                  <a:schemeClr val="bg1">
                    <a:alpha val="100000"/>
                  </a:schemeClr>
                </a:solidFill>
                <a:ea typeface="+mn-cs"/>
              </a:rPr>
              <a:t>유주은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7_shape1"/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7_shape2"/>
          <p:cNvSpPr/>
          <p:nvPr/>
        </p:nvSpPr>
        <p:spPr>
          <a:xfrm>
            <a:off x="152400" y="4358640"/>
            <a:ext cx="88036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algn="l" defTabSz="914400" latinLnBrk="1"/>
            <a:r>
              <a:rPr lang="ko-KR" altLang="en-US" sz="28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목차</a:t>
            </a:r>
          </a:p>
        </p:txBody>
      </p:sp>
      <p:grpSp>
        <p:nvGrpSpPr>
          <p:cNvPr id="5" name="slide7_group1"/>
          <p:cNvGrpSpPr>
            <a:grpSpLocks/>
          </p:cNvGrpSpPr>
          <p:nvPr/>
        </p:nvGrpSpPr>
        <p:grpSpPr>
          <a:xfrm>
            <a:off x="1676452" y="4758750"/>
            <a:ext cx="4419548" cy="523220"/>
            <a:chOff x="1676452" y="4758750"/>
            <a:chExt cx="4419548" cy="523220"/>
          </a:xfrm>
        </p:grpSpPr>
        <p:sp>
          <p:nvSpPr>
            <p:cNvPr id="6" name="slide7_shape3"/>
            <p:cNvSpPr/>
            <p:nvPr/>
          </p:nvSpPr>
          <p:spPr>
            <a:xfrm>
              <a:off x="2275840" y="4823938"/>
              <a:ext cx="3820160" cy="3923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l">
                <a:lnSpc>
                  <a:spcPct val="100000"/>
                </a:lnSpc>
                <a:buNone/>
              </a:pPr>
              <a:r>
                <a:rPr altLang="ko-KR" sz="2000">
                  <a:solidFill>
                    <a:srgbClr val="FFFFFF"/>
                  </a:solidFill>
                  <a:latin typeface="마루 부리 Beta"/>
                  <a:ea typeface="마루 부리 Beta"/>
                </a:rPr>
                <a:t>Main</a:t>
              </a:r>
            </a:p>
          </p:txBody>
        </p:sp>
        <p:sp>
          <p:nvSpPr>
            <p:cNvPr id="7" name="slide7_shape4"/>
            <p:cNvSpPr/>
            <p:nvPr/>
          </p:nvSpPr>
          <p:spPr>
            <a:xfrm>
              <a:off x="1676452" y="4758750"/>
              <a:ext cx="311304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algn="l" defTabSz="914400" latinLnBrk="1"/>
              <a:r>
                <a:rPr lang="en-US" altLang="ko-KR"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1</a:t>
              </a:r>
              <a:endParaRPr sz="2800" kern="1200">
                <a:solidFill>
                  <a:schemeClr val="bg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8" name="slide7_group2"/>
          <p:cNvGrpSpPr>
            <a:grpSpLocks/>
          </p:cNvGrpSpPr>
          <p:nvPr/>
        </p:nvGrpSpPr>
        <p:grpSpPr>
          <a:xfrm>
            <a:off x="1676452" y="5777895"/>
            <a:ext cx="4419548" cy="523220"/>
            <a:chOff x="1676452" y="5777895"/>
            <a:chExt cx="4419548" cy="523220"/>
          </a:xfrm>
        </p:grpSpPr>
        <p:sp>
          <p:nvSpPr>
            <p:cNvPr id="9" name="slide7_shape5"/>
            <p:cNvSpPr/>
            <p:nvPr/>
          </p:nvSpPr>
          <p:spPr>
            <a:xfrm>
              <a:off x="2275840" y="5837052"/>
              <a:ext cx="3820160" cy="3923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l">
                <a:lnSpc>
                  <a:spcPct val="100000"/>
                </a:lnSpc>
                <a:buNone/>
              </a:pPr>
              <a:r>
                <a:rPr lang="ko-KR" altLang="ko-KR" sz="2000">
                  <a:solidFill>
                    <a:schemeClr val="bg1">
                      <a:alpha val="100000"/>
                    </a:schemeClr>
                  </a:solidFill>
                  <a:ea typeface="+mn-cs"/>
                </a:rPr>
                <a:t>RSP</a:t>
              </a:r>
            </a:p>
          </p:txBody>
        </p:sp>
        <p:sp>
          <p:nvSpPr>
            <p:cNvPr id="10" name="slide7_shape6"/>
            <p:cNvSpPr/>
            <p:nvPr/>
          </p:nvSpPr>
          <p:spPr>
            <a:xfrm>
              <a:off x="1676452" y="5777895"/>
              <a:ext cx="389850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algn="l" defTabSz="914400" latinLnBrk="1"/>
              <a:r>
                <a:rPr lang="en-US" altLang="ko-KR"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</a:t>
              </a:r>
              <a:endParaRPr sz="2800" kern="1200">
                <a:solidFill>
                  <a:schemeClr val="bg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1" name="slide7_group3"/>
          <p:cNvGrpSpPr>
            <a:grpSpLocks/>
          </p:cNvGrpSpPr>
          <p:nvPr/>
        </p:nvGrpSpPr>
        <p:grpSpPr>
          <a:xfrm>
            <a:off x="6934226" y="4758750"/>
            <a:ext cx="4419548" cy="523220"/>
            <a:chOff x="6934226" y="4758750"/>
            <a:chExt cx="4419548" cy="523220"/>
          </a:xfrm>
        </p:grpSpPr>
        <p:sp>
          <p:nvSpPr>
            <p:cNvPr id="12" name="slide7_shape7"/>
            <p:cNvSpPr/>
            <p:nvPr/>
          </p:nvSpPr>
          <p:spPr>
            <a:xfrm>
              <a:off x="7533614" y="4823938"/>
              <a:ext cx="3820160" cy="3923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l">
                <a:lnSpc>
                  <a:spcPct val="100000"/>
                </a:lnSpc>
                <a:buNone/>
              </a:pPr>
              <a:r>
                <a:rPr lang="ko-KR" altLang="ko-KR" sz="2000">
                  <a:solidFill>
                    <a:schemeClr val="bg1">
                      <a:alpha val="100000"/>
                    </a:schemeClr>
                  </a:solidFill>
                  <a:ea typeface="+mn-cs"/>
                </a:rPr>
                <a:t>Lotto</a:t>
              </a:r>
            </a:p>
          </p:txBody>
        </p:sp>
        <p:sp>
          <p:nvSpPr>
            <p:cNvPr id="13" name="slide7_shape8"/>
            <p:cNvSpPr/>
            <p:nvPr/>
          </p:nvSpPr>
          <p:spPr>
            <a:xfrm>
              <a:off x="6934226" y="4758750"/>
              <a:ext cx="386644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algn="l" defTabSz="914400" latinLnBrk="1"/>
              <a:r>
                <a:rPr lang="en-US" altLang="ko-KR"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3</a:t>
              </a:r>
              <a:endParaRPr sz="2800" kern="1200">
                <a:solidFill>
                  <a:schemeClr val="bg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4" name="slide7_group4"/>
          <p:cNvGrpSpPr>
            <a:grpSpLocks/>
          </p:cNvGrpSpPr>
          <p:nvPr/>
        </p:nvGrpSpPr>
        <p:grpSpPr>
          <a:xfrm>
            <a:off x="6934226" y="5777895"/>
            <a:ext cx="4419548" cy="523220"/>
            <a:chOff x="6934226" y="5777895"/>
            <a:chExt cx="4419548" cy="523220"/>
          </a:xfrm>
        </p:grpSpPr>
        <p:sp>
          <p:nvSpPr>
            <p:cNvPr id="15" name="slide7_shape9"/>
            <p:cNvSpPr/>
            <p:nvPr/>
          </p:nvSpPr>
          <p:spPr>
            <a:xfrm>
              <a:off x="7533614" y="5837052"/>
              <a:ext cx="3820160" cy="7040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l">
                <a:lnSpc>
                  <a:spcPct val="100000"/>
                </a:lnSpc>
                <a:buNone/>
              </a:pPr>
              <a:r>
                <a:rPr altLang="ko-KR" sz="2000">
                  <a:solidFill>
                    <a:srgbClr val="FFFFFF"/>
                  </a:solidFill>
                  <a:latin typeface="마루 부리 Beta"/>
                  <a:ea typeface="마루 부리 Beta"/>
                </a:rPr>
                <a:t>문제 및 해결방안</a:t>
              </a:r>
              <a:br>
                <a:rPr lang="en-US" altLang="ko-KR"/>
              </a:br>
              <a:endParaRPr lang="en-US" altLang="ko-KR"/>
            </a:p>
          </p:txBody>
        </p:sp>
        <p:sp>
          <p:nvSpPr>
            <p:cNvPr id="16" name="slide7_shape10"/>
            <p:cNvSpPr/>
            <p:nvPr/>
          </p:nvSpPr>
          <p:spPr>
            <a:xfrm>
              <a:off x="6934226" y="5777895"/>
              <a:ext cx="405880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algn="l" defTabSz="914400" latinLnBrk="1"/>
              <a:r>
                <a:rPr lang="en-US" altLang="ko-KR"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4</a:t>
              </a:r>
              <a:endParaRPr sz="2800" kern="1200">
                <a:solidFill>
                  <a:schemeClr val="bg1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916276873589041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680" y="1742110"/>
            <a:ext cx="9753600" cy="4196738"/>
          </a:xfrm>
          <a:prstGeom prst="rect">
            <a:avLst/>
          </a:prstGeom>
        </p:spPr>
      </p:pic>
      <p:cxnSp>
        <p:nvCxnSpPr>
          <p:cNvPr id="4" name="nppt_16916276873586581"/>
          <p:cNvCxnSpPr/>
          <p:nvPr/>
        </p:nvCxnSpPr>
        <p:spPr>
          <a:xfrm>
            <a:off x="177799" y="835707"/>
            <a:ext cx="12014200" cy="0"/>
          </a:xfrm>
          <a:prstGeom prst="line">
            <a:avLst/>
          </a:prstGeom>
          <a:ln w="6350" cap="flat">
            <a:solidFill>
              <a:schemeClr val="accent2"/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nppt_1691627687358658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nppt_16916276873586588"/>
          <p:cNvSpPr/>
          <p:nvPr/>
        </p:nvSpPr>
        <p:spPr>
          <a:xfrm>
            <a:off x="329610" y="109063"/>
            <a:ext cx="3134191" cy="5871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algn="l">
              <a:lnSpc>
                <a:spcPct val="100000"/>
              </a:lnSpc>
              <a:buNone/>
            </a:pPr>
            <a:r>
              <a:rPr lang="ko-KR" altLang="ko-KR" sz="3200" b="1" spc="-300">
                <a:solidFill>
                  <a:schemeClr val="tx1">
                    <a:alpha val="100000"/>
                    <a:lumMod val="85000"/>
                    <a:lumOff val="15000"/>
                  </a:schemeClr>
                </a:solidFill>
                <a:ea typeface="+mn-cs"/>
              </a:rPr>
              <a:t>Part </a:t>
            </a:r>
            <a:r>
              <a:rPr lang="ko-KR" altLang="ko-KR" sz="3200" b="1">
                <a:solidFill>
                  <a:srgbClr val="262626"/>
                </a:solidFill>
                <a:ea typeface="마루 부리 Beta"/>
              </a:rPr>
              <a:t>1 Main</a:t>
            </a:r>
          </a:p>
        </p:txBody>
      </p:sp>
      <p:sp>
        <p:nvSpPr>
          <p:cNvPr id="7" name="nppt_16916276873586604"/>
          <p:cNvSpPr/>
          <p:nvPr/>
        </p:nvSpPr>
        <p:spPr>
          <a:xfrm>
            <a:off x="6474498" y="5132368"/>
            <a:ext cx="5789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latinLnBrk="1"/>
            <a:r>
              <a:rPr lang="en-US" altLang="ko-KR" sz="4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</a:t>
            </a:r>
            <a:endParaRPr sz="40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nppt_16916276873589267"/>
          <p:cNvSpPr/>
          <p:nvPr/>
        </p:nvSpPr>
        <p:spPr>
          <a:xfrm>
            <a:off x="8176691" y="1401075"/>
            <a:ext cx="3611127" cy="2222537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l">
              <a:lnSpc>
                <a:spcPct val="100000"/>
              </a:lnSpc>
              <a:buNone/>
            </a:pPr>
            <a:r>
              <a:rPr altLang="ko-KR" sz="1400" b="1" i="1" dirty="0">
                <a:solidFill>
                  <a:schemeClr val="tx1"/>
                </a:solidFill>
                <a:latin typeface="마루 부리 Beta"/>
                <a:ea typeface="마루 부리 Beta"/>
              </a:rPr>
              <a:t>head </a:t>
            </a:r>
            <a:r>
              <a:rPr altLang="ko-KR" sz="1400" b="1" i="1" dirty="0" err="1">
                <a:solidFill>
                  <a:schemeClr val="tx1"/>
                </a:solidFill>
                <a:latin typeface="마루 부리 Beta"/>
                <a:ea typeface="마루 부리 Beta"/>
              </a:rPr>
              <a:t>부분에</a:t>
            </a:r>
            <a:r>
              <a:rPr altLang="ko-KR" sz="1400" b="1" i="1" dirty="0">
                <a:solidFill>
                  <a:schemeClr val="tx1"/>
                </a:solidFill>
                <a:latin typeface="마루 부리 Beta"/>
                <a:ea typeface="마루 부리 Beta"/>
              </a:rPr>
              <a:t> </a:t>
            </a:r>
            <a:r>
              <a:rPr altLang="ko-KR" sz="1400" b="1" i="1" dirty="0" err="1">
                <a:solidFill>
                  <a:schemeClr val="tx1"/>
                </a:solidFill>
                <a:latin typeface="마루 부리 Beta"/>
                <a:ea typeface="마루 부리 Beta"/>
              </a:rPr>
              <a:t>추가</a:t>
            </a:r>
            <a:r>
              <a:rPr altLang="ko-KR" sz="1400" b="1" i="1" dirty="0">
                <a:solidFill>
                  <a:schemeClr val="tx1"/>
                </a:solidFill>
                <a:latin typeface="마루 부리 Beta"/>
                <a:ea typeface="마루 부리 Beta"/>
              </a:rPr>
              <a:t> (</a:t>
            </a:r>
            <a:r>
              <a:rPr altLang="ko-KR" sz="1400" b="1" i="1" dirty="0" err="1">
                <a:solidFill>
                  <a:schemeClr val="tx1"/>
                </a:solidFill>
                <a:latin typeface="마루 부리 Beta"/>
                <a:ea typeface="마루 부리 Beta"/>
              </a:rPr>
              <a:t>한글</a:t>
            </a:r>
            <a:r>
              <a:rPr altLang="ko-KR" sz="1400" b="1" i="1" dirty="0">
                <a:solidFill>
                  <a:schemeClr val="tx1"/>
                </a:solidFill>
                <a:latin typeface="마루 부리 Beta"/>
                <a:ea typeface="마루 부리 Beta"/>
              </a:rPr>
              <a:t> </a:t>
            </a:r>
            <a:r>
              <a:rPr altLang="ko-KR" sz="1400" b="1" i="1" dirty="0" err="1">
                <a:solidFill>
                  <a:schemeClr val="tx1"/>
                </a:solidFill>
                <a:latin typeface="마루 부리 Beta"/>
                <a:ea typeface="마루 부리 Beta"/>
              </a:rPr>
              <a:t>깨짐</a:t>
            </a:r>
            <a:r>
              <a:rPr altLang="ko-KR" sz="1400" b="1" i="1" dirty="0">
                <a:solidFill>
                  <a:schemeClr val="tx1"/>
                </a:solidFill>
                <a:latin typeface="마루 부리 Beta"/>
                <a:ea typeface="마루 부리 Beta"/>
              </a:rPr>
              <a:t>)</a:t>
            </a:r>
          </a:p>
          <a:p>
            <a:pPr marL="0" algn="l">
              <a:lnSpc>
                <a:spcPct val="100000"/>
              </a:lnSpc>
              <a:buNone/>
            </a:pPr>
            <a:r>
              <a:rPr altLang="ko-KR" sz="1400" i="1" dirty="0">
                <a:solidFill>
                  <a:schemeClr val="tx1"/>
                </a:solidFill>
                <a:latin typeface="+mn-ea"/>
                <a:ea typeface="+mn-ea"/>
              </a:rPr>
              <a:t>&lt;%@ page language="java" </a:t>
            </a:r>
            <a:r>
              <a:rPr altLang="ko-KR" sz="1400" i="1" dirty="0" err="1">
                <a:solidFill>
                  <a:schemeClr val="tx1"/>
                </a:solidFill>
                <a:latin typeface="+mn-ea"/>
                <a:ea typeface="+mn-ea"/>
              </a:rPr>
              <a:t>contentType</a:t>
            </a:r>
            <a:r>
              <a:rPr altLang="ko-KR" sz="1400" i="1" dirty="0">
                <a:solidFill>
                  <a:schemeClr val="tx1"/>
                </a:solidFill>
                <a:latin typeface="+mn-ea"/>
                <a:ea typeface="+mn-ea"/>
              </a:rPr>
              <a:t>="text/html; charset=UTF-8"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altLang="ko-KR" sz="1400" i="1" dirty="0">
                <a:solidFill>
                  <a:schemeClr val="tx1"/>
                </a:solidFill>
                <a:latin typeface="+mn-ea"/>
                <a:ea typeface="+mn-ea"/>
              </a:rPr>
              <a:t>  </a:t>
            </a:r>
            <a:r>
              <a:rPr altLang="ko-KR" sz="1400" i="1" dirty="0" err="1">
                <a:solidFill>
                  <a:schemeClr val="tx1"/>
                </a:solidFill>
                <a:latin typeface="+mn-ea"/>
                <a:ea typeface="+mn-ea"/>
              </a:rPr>
              <a:t>pageEncoding</a:t>
            </a:r>
            <a:r>
              <a:rPr altLang="ko-KR" sz="1400" i="1" dirty="0">
                <a:solidFill>
                  <a:schemeClr val="tx1"/>
                </a:solidFill>
                <a:latin typeface="+mn-ea"/>
                <a:ea typeface="+mn-ea"/>
              </a:rPr>
              <a:t>="UTF-8"%&gt;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altLang="ko-KR" sz="1400" i="1" dirty="0">
                <a:solidFill>
                  <a:schemeClr val="tx1"/>
                </a:solidFill>
                <a:latin typeface="+mn-ea"/>
                <a:ea typeface="+mn-ea"/>
              </a:rPr>
              <a:t>&lt;%@ </a:t>
            </a:r>
            <a:r>
              <a:rPr altLang="ko-KR" sz="1400" i="1" dirty="0" err="1">
                <a:solidFill>
                  <a:schemeClr val="tx1"/>
                </a:solidFill>
                <a:latin typeface="+mn-ea"/>
                <a:ea typeface="+mn-ea"/>
              </a:rPr>
              <a:t>taglib</a:t>
            </a:r>
            <a:r>
              <a:rPr altLang="ko-KR" sz="1400" i="1" dirty="0">
                <a:solidFill>
                  <a:schemeClr val="tx1"/>
                </a:solidFill>
                <a:latin typeface="+mn-ea"/>
                <a:ea typeface="+mn-ea"/>
              </a:rPr>
              <a:t> prefix="c" </a:t>
            </a:r>
            <a:r>
              <a:rPr altLang="ko-KR" sz="1400" i="1" dirty="0" err="1">
                <a:solidFill>
                  <a:schemeClr val="tx1"/>
                </a:solidFill>
                <a:latin typeface="+mn-ea"/>
                <a:ea typeface="+mn-ea"/>
              </a:rPr>
              <a:t>uri</a:t>
            </a:r>
            <a:r>
              <a:rPr altLang="ko-KR" sz="1400" i="1" dirty="0">
                <a:solidFill>
                  <a:schemeClr val="tx1"/>
                </a:solidFill>
                <a:latin typeface="+mn-ea"/>
                <a:ea typeface="+mn-ea"/>
              </a:rPr>
              <a:t>="http://java.sun.com/</a:t>
            </a:r>
            <a:r>
              <a:rPr altLang="ko-KR" sz="1400" i="1" dirty="0" err="1">
                <a:solidFill>
                  <a:schemeClr val="tx1"/>
                </a:solidFill>
                <a:latin typeface="+mn-ea"/>
                <a:ea typeface="+mn-ea"/>
              </a:rPr>
              <a:t>jsp</a:t>
            </a:r>
            <a:r>
              <a:rPr altLang="ko-KR" sz="1400" i="1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altLang="ko-KR" sz="1400" i="1" dirty="0" err="1">
                <a:solidFill>
                  <a:schemeClr val="tx1"/>
                </a:solidFill>
                <a:latin typeface="+mn-ea"/>
                <a:ea typeface="+mn-ea"/>
              </a:rPr>
              <a:t>jstl</a:t>
            </a:r>
            <a:r>
              <a:rPr altLang="ko-KR" sz="1400" i="1" dirty="0">
                <a:solidFill>
                  <a:schemeClr val="tx1"/>
                </a:solidFill>
                <a:latin typeface="+mn-ea"/>
                <a:ea typeface="+mn-ea"/>
              </a:rPr>
              <a:t>/core" %&gt;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altLang="ko-KR" sz="1400" i="1" dirty="0">
                <a:solidFill>
                  <a:schemeClr val="tx1"/>
                </a:solidFill>
                <a:latin typeface="+mn-ea"/>
                <a:ea typeface="+mn-ea"/>
              </a:rPr>
              <a:t>&lt;</a:t>
            </a:r>
            <a:r>
              <a:rPr altLang="ko-KR" sz="1400" i="1" dirty="0" err="1">
                <a:solidFill>
                  <a:schemeClr val="tx1"/>
                </a:solidFill>
                <a:latin typeface="+mn-ea"/>
                <a:ea typeface="+mn-ea"/>
              </a:rPr>
              <a:t>c:set</a:t>
            </a:r>
            <a:r>
              <a:rPr altLang="ko-KR" sz="1400" i="1" dirty="0">
                <a:solidFill>
                  <a:schemeClr val="tx1"/>
                </a:solidFill>
                <a:latin typeface="+mn-ea"/>
                <a:ea typeface="+mn-ea"/>
              </a:rPr>
              <a:t> var="</a:t>
            </a:r>
            <a:r>
              <a:rPr altLang="ko-KR" sz="1400" i="1" dirty="0" err="1">
                <a:solidFill>
                  <a:schemeClr val="tx1"/>
                </a:solidFill>
                <a:latin typeface="+mn-ea"/>
                <a:ea typeface="+mn-ea"/>
              </a:rPr>
              <a:t>cpath</a:t>
            </a:r>
            <a:r>
              <a:rPr altLang="ko-KR" sz="1400" i="1" dirty="0">
                <a:solidFill>
                  <a:schemeClr val="tx1"/>
                </a:solidFill>
                <a:latin typeface="+mn-ea"/>
                <a:ea typeface="+mn-ea"/>
              </a:rPr>
              <a:t>" value="${</a:t>
            </a:r>
            <a:r>
              <a:rPr altLang="ko-KR" sz="1400" i="1" dirty="0" err="1">
                <a:solidFill>
                  <a:schemeClr val="tx1"/>
                </a:solidFill>
                <a:latin typeface="+mn-ea"/>
                <a:ea typeface="+mn-ea"/>
              </a:rPr>
              <a:t>pageContext.request.contextPath</a:t>
            </a:r>
            <a:r>
              <a:rPr altLang="ko-KR" sz="1400" i="1" dirty="0">
                <a:solidFill>
                  <a:schemeClr val="tx1"/>
                </a:solidFill>
                <a:latin typeface="+mn-ea"/>
                <a:ea typeface="+mn-ea"/>
              </a:rPr>
              <a:t> }" /&gt;</a:t>
            </a:r>
          </a:p>
        </p:txBody>
      </p:sp>
      <p:sp>
        <p:nvSpPr>
          <p:cNvPr id="9" name="nppt_16916276873589271"/>
          <p:cNvSpPr/>
          <p:nvPr/>
        </p:nvSpPr>
        <p:spPr>
          <a:xfrm>
            <a:off x="7874917" y="1401074"/>
            <a:ext cx="301774" cy="2235526"/>
          </a:xfrm>
          <a:prstGeom prst="rect">
            <a:avLst/>
          </a:prstGeom>
          <a:solidFill>
            <a:srgbClr val="21345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916276873588139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199" y="1059982"/>
            <a:ext cx="9733895" cy="5486400"/>
          </a:xfrm>
          <a:prstGeom prst="rect">
            <a:avLst/>
          </a:prstGeom>
        </p:spPr>
      </p:pic>
      <p:cxnSp>
        <p:nvCxnSpPr>
          <p:cNvPr id="4" name="nppt_16916276873585267"/>
          <p:cNvCxnSpPr/>
          <p:nvPr/>
        </p:nvCxnSpPr>
        <p:spPr>
          <a:xfrm>
            <a:off x="177799" y="835707"/>
            <a:ext cx="12014200" cy="0"/>
          </a:xfrm>
          <a:prstGeom prst="line">
            <a:avLst/>
          </a:prstGeom>
          <a:ln w="6350" cap="flat">
            <a:solidFill>
              <a:schemeClr val="accent2"/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nppt_16916276873585270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nppt_16916276873585274"/>
          <p:cNvSpPr/>
          <p:nvPr/>
        </p:nvSpPr>
        <p:spPr>
          <a:xfrm>
            <a:off x="329610" y="109063"/>
            <a:ext cx="3134191" cy="5871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algn="l">
              <a:lnSpc>
                <a:spcPct val="100000"/>
              </a:lnSpc>
              <a:buNone/>
            </a:pPr>
            <a:r>
              <a:rPr lang="ko-KR" altLang="ko-KR" sz="3200" b="1" spc="-300">
                <a:solidFill>
                  <a:schemeClr val="tx1">
                    <a:alpha val="100000"/>
                    <a:lumMod val="85000"/>
                    <a:lumOff val="15000"/>
                  </a:schemeClr>
                </a:solidFill>
                <a:ea typeface="+mn-cs"/>
              </a:rPr>
              <a:t>Part 2 RSP</a:t>
            </a:r>
          </a:p>
        </p:txBody>
      </p:sp>
      <p:sp>
        <p:nvSpPr>
          <p:cNvPr id="7" name="nppt_16916276873585290"/>
          <p:cNvSpPr/>
          <p:nvPr/>
        </p:nvSpPr>
        <p:spPr>
          <a:xfrm>
            <a:off x="6474498" y="5132368"/>
            <a:ext cx="5789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latinLnBrk="1"/>
            <a:r>
              <a:rPr lang="en-US" altLang="ko-KR" sz="4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</a:t>
            </a:r>
            <a:endParaRPr sz="40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nppt_16916276873585303"/>
          <p:cNvSpPr/>
          <p:nvPr/>
        </p:nvSpPr>
        <p:spPr>
          <a:xfrm>
            <a:off x="7861715" y="3464616"/>
            <a:ext cx="552018" cy="704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>
              <a:lnSpc>
                <a:spcPct val="100000"/>
              </a:lnSpc>
              <a:buNone/>
            </a:pPr>
            <a:r>
              <a:rPr lang="en-US" altLang="ko-KR" sz="4000">
                <a:solidFill>
                  <a:srgbClr val="FFFFFF">
                    <a:alpha val="100000"/>
                  </a:srgbClr>
                </a:solidFill>
              </a:rPr>
              <a:t>A</a:t>
            </a:r>
          </a:p>
        </p:txBody>
      </p:sp>
      <p:sp>
        <p:nvSpPr>
          <p:cNvPr id="9" name="nppt_16916276873589960"/>
          <p:cNvSpPr/>
          <p:nvPr/>
        </p:nvSpPr>
        <p:spPr>
          <a:xfrm>
            <a:off x="8137724" y="1401074"/>
            <a:ext cx="3611127" cy="161207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l">
              <a:lnSpc>
                <a:spcPct val="100000"/>
              </a:lnSpc>
              <a:buNone/>
            </a:pPr>
            <a:r>
              <a:rPr altLang="ko-KR" sz="1400" b="1" i="1" dirty="0">
                <a:solidFill>
                  <a:schemeClr val="tx1"/>
                </a:solidFill>
                <a:latin typeface="마루 부리 Beta"/>
                <a:ea typeface="마루 부리 Beta"/>
              </a:rPr>
              <a:t>head </a:t>
            </a:r>
            <a:r>
              <a:rPr altLang="ko-KR" sz="1400" b="1" i="1" dirty="0" err="1">
                <a:solidFill>
                  <a:schemeClr val="tx1"/>
                </a:solidFill>
                <a:latin typeface="마루 부리 Beta"/>
                <a:ea typeface="마루 부리 Beta"/>
              </a:rPr>
              <a:t>부분에</a:t>
            </a:r>
            <a:r>
              <a:rPr altLang="ko-KR" sz="1400" b="1" i="1" dirty="0">
                <a:solidFill>
                  <a:schemeClr val="tx1"/>
                </a:solidFill>
                <a:latin typeface="마루 부리 Beta"/>
                <a:ea typeface="마루 부리 Beta"/>
              </a:rPr>
              <a:t> </a:t>
            </a:r>
            <a:r>
              <a:rPr altLang="ko-KR" sz="1400" b="1" i="1" dirty="0" err="1">
                <a:solidFill>
                  <a:schemeClr val="tx1"/>
                </a:solidFill>
                <a:latin typeface="마루 부리 Beta"/>
                <a:ea typeface="마루 부리 Beta"/>
              </a:rPr>
              <a:t>추가</a:t>
            </a:r>
            <a:r>
              <a:rPr altLang="ko-KR" sz="1400" b="1" i="1" dirty="0">
                <a:solidFill>
                  <a:schemeClr val="tx1"/>
                </a:solidFill>
                <a:latin typeface="마루 부리 Beta"/>
                <a:ea typeface="마루 부리 Beta"/>
              </a:rPr>
              <a:t> (</a:t>
            </a:r>
            <a:r>
              <a:rPr altLang="ko-KR" sz="1400" b="1" i="1" dirty="0" err="1">
                <a:solidFill>
                  <a:schemeClr val="tx1"/>
                </a:solidFill>
                <a:latin typeface="마루 부리 Beta"/>
                <a:ea typeface="마루 부리 Beta"/>
              </a:rPr>
              <a:t>한글</a:t>
            </a:r>
            <a:r>
              <a:rPr altLang="ko-KR" sz="1400" b="1" i="1" dirty="0">
                <a:solidFill>
                  <a:schemeClr val="tx1"/>
                </a:solidFill>
                <a:latin typeface="마루 부리 Beta"/>
                <a:ea typeface="마루 부리 Beta"/>
              </a:rPr>
              <a:t> </a:t>
            </a:r>
            <a:r>
              <a:rPr altLang="ko-KR" sz="1400" b="1" i="1" dirty="0" err="1">
                <a:solidFill>
                  <a:schemeClr val="tx1"/>
                </a:solidFill>
                <a:latin typeface="마루 부리 Beta"/>
                <a:ea typeface="마루 부리 Beta"/>
              </a:rPr>
              <a:t>깨짐</a:t>
            </a:r>
            <a:r>
              <a:rPr altLang="ko-KR" sz="1400" b="1" i="1" dirty="0">
                <a:solidFill>
                  <a:schemeClr val="tx1"/>
                </a:solidFill>
                <a:latin typeface="마루 부리 Beta"/>
                <a:ea typeface="마루 부리 Beta"/>
              </a:rPr>
              <a:t>)</a:t>
            </a:r>
          </a:p>
          <a:p>
            <a:pPr marL="0" algn="l">
              <a:lnSpc>
                <a:spcPct val="100000"/>
              </a:lnSpc>
              <a:buNone/>
            </a:pPr>
            <a:r>
              <a:rPr altLang="ko-KR" sz="1400" i="1" dirty="0">
                <a:solidFill>
                  <a:schemeClr val="tx1"/>
                </a:solidFill>
                <a:latin typeface="마루 부리 Beta"/>
                <a:ea typeface="마루 부리 Beta"/>
              </a:rPr>
              <a:t>&lt;%@ page language="java" </a:t>
            </a:r>
            <a:r>
              <a:rPr altLang="ko-KR" sz="1400" i="1" dirty="0" err="1">
                <a:solidFill>
                  <a:schemeClr val="tx1"/>
                </a:solidFill>
                <a:latin typeface="마루 부리 Beta"/>
                <a:ea typeface="마루 부리 Beta"/>
              </a:rPr>
              <a:t>contentType</a:t>
            </a:r>
            <a:r>
              <a:rPr altLang="ko-KR" sz="1400" i="1" dirty="0">
                <a:solidFill>
                  <a:schemeClr val="tx1"/>
                </a:solidFill>
                <a:latin typeface="마루 부리 Beta"/>
                <a:ea typeface="마루 부리 Beta"/>
              </a:rPr>
              <a:t>="text/html; charset=UTF-8"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altLang="ko-KR" sz="1400" i="1" dirty="0" err="1">
                <a:solidFill>
                  <a:schemeClr val="tx1"/>
                </a:solidFill>
                <a:latin typeface="마루 부리 Beta"/>
                <a:ea typeface="마루 부리 Beta"/>
              </a:rPr>
              <a:t>pageEncoding</a:t>
            </a:r>
            <a:r>
              <a:rPr altLang="ko-KR" sz="1400" i="1" dirty="0">
                <a:solidFill>
                  <a:schemeClr val="tx1"/>
                </a:solidFill>
                <a:latin typeface="마루 부리 Beta"/>
                <a:ea typeface="마루 부리 Beta"/>
              </a:rPr>
              <a:t>="UTF-8"%&gt;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altLang="ko-KR" sz="1400" i="1" dirty="0">
                <a:solidFill>
                  <a:schemeClr val="tx1"/>
                </a:solidFill>
                <a:latin typeface="마루 부리 Beta"/>
                <a:ea typeface="마루 부리 Beta"/>
              </a:rPr>
              <a:t>&lt;%@ </a:t>
            </a:r>
            <a:r>
              <a:rPr altLang="ko-KR" sz="1400" i="1" dirty="0" err="1">
                <a:solidFill>
                  <a:schemeClr val="tx1"/>
                </a:solidFill>
                <a:latin typeface="마루 부리 Beta"/>
                <a:ea typeface="마루 부리 Beta"/>
              </a:rPr>
              <a:t>taglib</a:t>
            </a:r>
            <a:r>
              <a:rPr altLang="ko-KR" sz="1400" i="1" dirty="0">
                <a:solidFill>
                  <a:schemeClr val="tx1"/>
                </a:solidFill>
                <a:latin typeface="마루 부리 Beta"/>
                <a:ea typeface="마루 부리 Beta"/>
              </a:rPr>
              <a:t> prefix="c" </a:t>
            </a:r>
            <a:r>
              <a:rPr altLang="ko-KR" sz="1400" i="1" dirty="0" err="1">
                <a:solidFill>
                  <a:schemeClr val="tx1"/>
                </a:solidFill>
                <a:latin typeface="마루 부리 Beta"/>
                <a:ea typeface="마루 부리 Beta"/>
              </a:rPr>
              <a:t>uri</a:t>
            </a:r>
            <a:r>
              <a:rPr altLang="ko-KR" sz="1400" i="1" dirty="0">
                <a:solidFill>
                  <a:schemeClr val="tx1"/>
                </a:solidFill>
                <a:latin typeface="마루 부리 Beta"/>
                <a:ea typeface="마루 부리 Beta"/>
              </a:rPr>
              <a:t>="http://java.sun.com/</a:t>
            </a:r>
            <a:r>
              <a:rPr altLang="ko-KR" sz="1400" i="1" dirty="0" err="1">
                <a:solidFill>
                  <a:schemeClr val="tx1"/>
                </a:solidFill>
                <a:latin typeface="마루 부리 Beta"/>
                <a:ea typeface="마루 부리 Beta"/>
              </a:rPr>
              <a:t>jsp</a:t>
            </a:r>
            <a:r>
              <a:rPr altLang="ko-KR" sz="1400" i="1" dirty="0">
                <a:solidFill>
                  <a:schemeClr val="tx1"/>
                </a:solidFill>
                <a:latin typeface="마루 부리 Beta"/>
                <a:ea typeface="마루 부리 Beta"/>
              </a:rPr>
              <a:t>/</a:t>
            </a:r>
            <a:r>
              <a:rPr altLang="ko-KR" sz="1400" i="1" dirty="0" err="1">
                <a:solidFill>
                  <a:schemeClr val="tx1"/>
                </a:solidFill>
                <a:latin typeface="마루 부리 Beta"/>
                <a:ea typeface="마루 부리 Beta"/>
              </a:rPr>
              <a:t>jstl</a:t>
            </a:r>
            <a:r>
              <a:rPr altLang="ko-KR" sz="1400" i="1" dirty="0">
                <a:solidFill>
                  <a:schemeClr val="tx1"/>
                </a:solidFill>
                <a:latin typeface="마루 부리 Beta"/>
                <a:ea typeface="마루 부리 Beta"/>
              </a:rPr>
              <a:t>/core" %&gt;</a:t>
            </a:r>
          </a:p>
        </p:txBody>
      </p:sp>
      <p:sp>
        <p:nvSpPr>
          <p:cNvPr id="10" name="nppt_16916276873589964"/>
          <p:cNvSpPr/>
          <p:nvPr/>
        </p:nvSpPr>
        <p:spPr>
          <a:xfrm>
            <a:off x="7874917" y="1401075"/>
            <a:ext cx="301774" cy="1599082"/>
          </a:xfrm>
          <a:prstGeom prst="rect">
            <a:avLst/>
          </a:prstGeom>
          <a:solidFill>
            <a:srgbClr val="21345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916276873588403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359322"/>
            <a:ext cx="9753600" cy="4962315"/>
          </a:xfrm>
          <a:prstGeom prst="rect">
            <a:avLst/>
          </a:prstGeom>
        </p:spPr>
      </p:pic>
      <p:cxnSp>
        <p:nvCxnSpPr>
          <p:cNvPr id="4" name="nppt_16916276873585574"/>
          <p:cNvCxnSpPr/>
          <p:nvPr/>
        </p:nvCxnSpPr>
        <p:spPr>
          <a:xfrm>
            <a:off x="177799" y="835707"/>
            <a:ext cx="12014200" cy="0"/>
          </a:xfrm>
          <a:prstGeom prst="line">
            <a:avLst/>
          </a:prstGeom>
          <a:ln w="6350" cap="flat">
            <a:solidFill>
              <a:schemeClr val="accent2"/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nppt_16916276873585577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nppt_16916276873585581"/>
          <p:cNvSpPr/>
          <p:nvPr/>
        </p:nvSpPr>
        <p:spPr>
          <a:xfrm>
            <a:off x="329610" y="109063"/>
            <a:ext cx="3134191" cy="5871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algn="l">
              <a:lnSpc>
                <a:spcPct val="100000"/>
              </a:lnSpc>
              <a:buNone/>
            </a:pPr>
            <a:r>
              <a:rPr lang="ko-KR" altLang="ko-KR" sz="3200" b="1" spc="-300">
                <a:solidFill>
                  <a:schemeClr val="tx1">
                    <a:alpha val="100000"/>
                    <a:lumMod val="85000"/>
                    <a:lumOff val="15000"/>
                  </a:schemeClr>
                </a:solidFill>
                <a:ea typeface="+mn-cs"/>
              </a:rPr>
              <a:t>Part 2 RSP</a:t>
            </a:r>
          </a:p>
        </p:txBody>
      </p:sp>
      <p:sp>
        <p:nvSpPr>
          <p:cNvPr id="7" name="nppt_16916276873585597"/>
          <p:cNvSpPr/>
          <p:nvPr/>
        </p:nvSpPr>
        <p:spPr>
          <a:xfrm>
            <a:off x="6474498" y="5132368"/>
            <a:ext cx="5789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latinLnBrk="1"/>
            <a:r>
              <a:rPr lang="en-US" altLang="ko-KR" sz="4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</a:t>
            </a:r>
            <a:endParaRPr sz="40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nppt_16916276873585610"/>
          <p:cNvSpPr/>
          <p:nvPr/>
        </p:nvSpPr>
        <p:spPr>
          <a:xfrm>
            <a:off x="7861715" y="3464616"/>
            <a:ext cx="552018" cy="704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>
              <a:lnSpc>
                <a:spcPct val="100000"/>
              </a:lnSpc>
              <a:buNone/>
            </a:pPr>
            <a:r>
              <a:rPr lang="en-US" altLang="ko-KR" sz="4000">
                <a:solidFill>
                  <a:srgbClr val="FFFFFF">
                    <a:alpha val="100000"/>
                  </a:srgbClr>
                </a:solidFill>
              </a:rPr>
              <a:t>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916276873586906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329299"/>
            <a:ext cx="7890477" cy="4977989"/>
          </a:xfrm>
          <a:prstGeom prst="rect">
            <a:avLst/>
          </a:prstGeom>
        </p:spPr>
      </p:pic>
      <p:cxnSp>
        <p:nvCxnSpPr>
          <p:cNvPr id="4" name="nppt_16916276873586479"/>
          <p:cNvCxnSpPr/>
          <p:nvPr/>
        </p:nvCxnSpPr>
        <p:spPr>
          <a:xfrm>
            <a:off x="177799" y="835707"/>
            <a:ext cx="12014200" cy="0"/>
          </a:xfrm>
          <a:prstGeom prst="line">
            <a:avLst/>
          </a:prstGeom>
          <a:ln w="6350" cap="flat">
            <a:solidFill>
              <a:schemeClr val="accent2"/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nppt_16916276873586482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nppt_16916276873586486"/>
          <p:cNvSpPr/>
          <p:nvPr/>
        </p:nvSpPr>
        <p:spPr>
          <a:xfrm>
            <a:off x="329610" y="109063"/>
            <a:ext cx="3134191" cy="5871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algn="l">
              <a:lnSpc>
                <a:spcPct val="100000"/>
              </a:lnSpc>
              <a:buNone/>
            </a:pPr>
            <a:r>
              <a:rPr lang="ko-KR" altLang="ko-KR" sz="3200" b="1" spc="-300">
                <a:solidFill>
                  <a:schemeClr val="tx1">
                    <a:alpha val="100000"/>
                    <a:lumMod val="85000"/>
                    <a:lumOff val="15000"/>
                  </a:schemeClr>
                </a:solidFill>
                <a:ea typeface="+mn-cs"/>
              </a:rPr>
              <a:t>Part 3 Lotto</a:t>
            </a:r>
          </a:p>
        </p:txBody>
      </p:sp>
      <p:sp>
        <p:nvSpPr>
          <p:cNvPr id="7" name="nppt_16916276873586492"/>
          <p:cNvSpPr/>
          <p:nvPr/>
        </p:nvSpPr>
        <p:spPr>
          <a:xfrm>
            <a:off x="7916734" y="1401075"/>
            <a:ext cx="3871084" cy="17679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nppt_16916276873586496"/>
          <p:cNvSpPr/>
          <p:nvPr/>
        </p:nvSpPr>
        <p:spPr>
          <a:xfrm>
            <a:off x="7885961" y="1401074"/>
            <a:ext cx="301774" cy="1754946"/>
          </a:xfrm>
          <a:prstGeom prst="rect">
            <a:avLst/>
          </a:prstGeom>
          <a:solidFill>
            <a:schemeClr val="accent1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nppt_16916276873586500"/>
          <p:cNvSpPr/>
          <p:nvPr/>
        </p:nvSpPr>
        <p:spPr>
          <a:xfrm>
            <a:off x="6474498" y="5132368"/>
            <a:ext cx="5789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latinLnBrk="1"/>
            <a:r>
              <a:rPr lang="en-US" altLang="ko-KR" sz="4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</a:t>
            </a:r>
            <a:endParaRPr sz="40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nppt_16916276873586502"/>
          <p:cNvSpPr/>
          <p:nvPr/>
        </p:nvSpPr>
        <p:spPr>
          <a:xfrm>
            <a:off x="8187735" y="1511836"/>
            <a:ext cx="3475839" cy="15872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>
              <a:lnSpc>
                <a:spcPct val="100000"/>
              </a:lnSpc>
              <a:buNone/>
            </a:pPr>
            <a:r>
              <a:rPr altLang="ko-KR" sz="1400" b="1" i="1">
                <a:latin typeface="+mn-ea"/>
                <a:ea typeface="+mn-ea"/>
              </a:rPr>
              <a:t>head 부분에 추가 (한글 깨짐)</a:t>
            </a:r>
          </a:p>
          <a:p>
            <a:pPr marL="0" algn="l">
              <a:lnSpc>
                <a:spcPct val="100000"/>
              </a:lnSpc>
              <a:buNone/>
            </a:pPr>
            <a:r>
              <a:rPr altLang="ko-KR" sz="1400" i="1">
                <a:latin typeface="+mn-ea"/>
                <a:ea typeface="+mn-ea"/>
              </a:rPr>
              <a:t>&lt;%@ page language="java" contentType="text/html; charset=UTF-8"</a:t>
            </a:r>
            <a:br>
              <a:rPr lang="en-US" altLang="ko-KR"/>
            </a:br>
            <a:r>
              <a:rPr altLang="ko-KR" sz="1400" i="1">
                <a:latin typeface="+mn-ea"/>
                <a:ea typeface="+mn-ea"/>
              </a:rPr>
              <a:t>    pageEncoding="UTF-8"%&gt;</a:t>
            </a:r>
            <a:br>
              <a:rPr lang="en-US" altLang="ko-KR"/>
            </a:br>
            <a:r>
              <a:rPr altLang="ko-KR" sz="1400" i="1">
                <a:latin typeface="+mn-ea"/>
                <a:ea typeface="+mn-ea"/>
              </a:rPr>
              <a:t>&lt;%@ taglib prefix="c" uri="http://java.sun.com/jsp/jstl/core" %&gt;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916276873587841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1383" y="2045887"/>
            <a:ext cx="9753600" cy="3589185"/>
          </a:xfrm>
          <a:prstGeom prst="rect">
            <a:avLst/>
          </a:prstGeom>
        </p:spPr>
      </p:pic>
      <p:cxnSp>
        <p:nvCxnSpPr>
          <p:cNvPr id="4" name="nppt_16916276873585862"/>
          <p:cNvCxnSpPr/>
          <p:nvPr/>
        </p:nvCxnSpPr>
        <p:spPr>
          <a:xfrm>
            <a:off x="177799" y="835707"/>
            <a:ext cx="12014200" cy="0"/>
          </a:xfrm>
          <a:prstGeom prst="line">
            <a:avLst/>
          </a:prstGeom>
          <a:ln w="6350" cap="flat">
            <a:solidFill>
              <a:schemeClr val="accent2"/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nppt_16916276873585865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nppt_16916276873585869"/>
          <p:cNvSpPr/>
          <p:nvPr/>
        </p:nvSpPr>
        <p:spPr>
          <a:xfrm>
            <a:off x="329610" y="109063"/>
            <a:ext cx="3134191" cy="5871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algn="l">
              <a:lnSpc>
                <a:spcPct val="100000"/>
              </a:lnSpc>
              <a:buNone/>
            </a:pPr>
            <a:r>
              <a:rPr lang="ko-KR" altLang="ko-KR" sz="3200" b="1" spc="-300">
                <a:solidFill>
                  <a:schemeClr val="tx1">
                    <a:alpha val="100000"/>
                    <a:lumMod val="85000"/>
                    <a:lumOff val="15000"/>
                  </a:schemeClr>
                </a:solidFill>
                <a:ea typeface="+mn-cs"/>
              </a:rPr>
              <a:t>Part 3 Lotto</a:t>
            </a:r>
          </a:p>
        </p:txBody>
      </p:sp>
      <p:sp>
        <p:nvSpPr>
          <p:cNvPr id="7" name="nppt_16916276873585883"/>
          <p:cNvSpPr/>
          <p:nvPr/>
        </p:nvSpPr>
        <p:spPr>
          <a:xfrm>
            <a:off x="7867941" y="1757663"/>
            <a:ext cx="552018" cy="704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>
              <a:lnSpc>
                <a:spcPct val="100000"/>
              </a:lnSpc>
              <a:buNone/>
            </a:pPr>
            <a:r>
              <a:rPr lang="en-US" altLang="ko-KR" sz="4000">
                <a:solidFill>
                  <a:schemeClr val="bg1">
                    <a:alpha val="100000"/>
                  </a:schemeClr>
                </a:solidFill>
                <a:latin typeface="+mn-cs"/>
              </a:rPr>
              <a:t>A</a:t>
            </a:r>
          </a:p>
        </p:txBody>
      </p:sp>
      <p:sp>
        <p:nvSpPr>
          <p:cNvPr id="8" name="nppt_16916276873585885"/>
          <p:cNvSpPr/>
          <p:nvPr/>
        </p:nvSpPr>
        <p:spPr>
          <a:xfrm>
            <a:off x="6474498" y="5132368"/>
            <a:ext cx="5789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latinLnBrk="1"/>
            <a:r>
              <a:rPr lang="en-US" altLang="ko-KR" sz="4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</a:t>
            </a:r>
            <a:endParaRPr sz="40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nppt_169162768735810273"/>
          <p:cNvSpPr/>
          <p:nvPr/>
        </p:nvSpPr>
        <p:spPr>
          <a:xfrm>
            <a:off x="7916734" y="1401075"/>
            <a:ext cx="3871084" cy="975628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nppt_169162768735810277"/>
          <p:cNvSpPr/>
          <p:nvPr/>
        </p:nvSpPr>
        <p:spPr>
          <a:xfrm>
            <a:off x="7885961" y="1401074"/>
            <a:ext cx="301774" cy="962639"/>
          </a:xfrm>
          <a:prstGeom prst="rect">
            <a:avLst/>
          </a:prstGeom>
          <a:solidFill>
            <a:srgbClr val="21345C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nppt_169162768735810281"/>
          <p:cNvSpPr/>
          <p:nvPr/>
        </p:nvSpPr>
        <p:spPr>
          <a:xfrm>
            <a:off x="8143950" y="1524825"/>
            <a:ext cx="3475839" cy="730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>
              <a:lnSpc>
                <a:spcPct val="100000"/>
              </a:lnSpc>
              <a:buNone/>
            </a:pPr>
            <a:r>
              <a:rPr altLang="ko-KR" sz="1400" b="1" i="1">
                <a:latin typeface="+mn-ea"/>
                <a:ea typeface="+mn-ea"/>
              </a:rPr>
              <a:t>버튼 추가</a:t>
            </a:r>
          </a:p>
          <a:p>
            <a:pPr marL="0" algn="l">
              <a:lnSpc>
                <a:spcPct val="100000"/>
              </a:lnSpc>
              <a:buNone/>
            </a:pPr>
            <a:r>
              <a:rPr altLang="ko-KR" sz="1400" i="1">
                <a:latin typeface="+mn-ea"/>
                <a:ea typeface="+mn-ea"/>
              </a:rPr>
              <a:t>&lt;input id="lotto-btn" type="button" value="button"/&gt;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nppt_16915540920879034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 w="6350" cap="flat">
            <a:solidFill>
              <a:schemeClr val="accent2"/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nppt_16915540920879037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nppt_16915540920879041"/>
          <p:cNvSpPr/>
          <p:nvPr/>
        </p:nvSpPr>
        <p:spPr>
          <a:xfrm>
            <a:off x="329610" y="109063"/>
            <a:ext cx="3134191" cy="5871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algn="l">
              <a:lnSpc>
                <a:spcPct val="100000"/>
              </a:lnSpc>
              <a:buNone/>
            </a:pPr>
            <a:r>
              <a:rPr lang="ko-KR" altLang="ko-KR" sz="3200" b="1" spc="-300">
                <a:solidFill>
                  <a:schemeClr val="tx1">
                    <a:alpha val="100000"/>
                    <a:lumMod val="85000"/>
                    <a:lumOff val="15000"/>
                  </a:schemeClr>
                </a:solidFill>
                <a:ea typeface="+mn-cs"/>
              </a:rPr>
              <a:t>Part 4 문제 및 해결방안</a:t>
            </a:r>
          </a:p>
        </p:txBody>
      </p:sp>
      <p:sp>
        <p:nvSpPr>
          <p:cNvPr id="6" name="nppt_16915540920879049"/>
          <p:cNvSpPr/>
          <p:nvPr/>
        </p:nvSpPr>
        <p:spPr>
          <a:xfrm>
            <a:off x="768071" y="3914734"/>
            <a:ext cx="3261361" cy="2860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just">
              <a:lnSpc>
                <a:spcPct val="100000"/>
              </a:lnSpc>
              <a:buNone/>
            </a:pPr>
            <a:r>
              <a:rPr altLang="ko-KR" sz="1400" b="1">
                <a:solidFill>
                  <a:srgbClr val="3F3F3F"/>
                </a:solidFill>
                <a:latin typeface="마루 부리 Beta"/>
                <a:ea typeface="마루 부리 Beta"/>
              </a:rPr>
              <a:t>파비콘 이미지가 안뜨는 문제</a:t>
            </a:r>
          </a:p>
          <a:p>
            <a:pPr marL="0" algn="l">
              <a:lnSpc>
                <a:spcPct val="100000"/>
              </a:lnSpc>
              <a:buNone/>
            </a:pPr>
            <a:r>
              <a:rPr altLang="ko-KR" sz="1200" i="1">
                <a:latin typeface="+mn-ea"/>
                <a:ea typeface="+mn-ea"/>
              </a:rPr>
              <a:t>&lt;link rel="apple-touch-icon" sizes="180x180" href="./img_/apple-touch-icon.png"&gt;</a:t>
            </a:r>
            <a:br>
              <a:rPr lang="en-US" altLang="ko-KR"/>
            </a:br>
            <a:r>
              <a:rPr altLang="ko-KR" sz="1200" i="1">
                <a:latin typeface="+mn-ea"/>
                <a:ea typeface="+mn-ea"/>
              </a:rPr>
              <a:t>&lt;link rel="icon" type="image/png" sizes="16x16" href="/img_/favicon.ico"&gt;</a:t>
            </a:r>
            <a:br>
              <a:rPr lang="en-US" altLang="ko-KR"/>
            </a:br>
            <a:r>
              <a:rPr altLang="ko-KR" sz="1200" i="1">
                <a:latin typeface="+mn-ea"/>
                <a:ea typeface="+mn-ea"/>
              </a:rPr>
              <a:t>&lt;link rel="manifest" href="./img_/site.webmanifest"&gt;</a:t>
            </a:r>
          </a:p>
          <a:p>
            <a:pPr marL="0" algn="l">
              <a:lnSpc>
                <a:spcPct val="100000"/>
              </a:lnSpc>
              <a:buNone/>
            </a:pPr>
            <a:r>
              <a:rPr altLang="ko-KR" sz="1200" b="1">
                <a:solidFill>
                  <a:srgbClr val="3F3F3F"/>
                </a:solidFill>
                <a:latin typeface="마루 부리 Beta"/>
                <a:ea typeface="마루 부리 Beta"/>
              </a:rPr>
              <a:t>=&gt;</a:t>
            </a:r>
          </a:p>
          <a:p>
            <a:pPr marL="0" algn="l">
              <a:lnSpc>
                <a:spcPct val="100000"/>
              </a:lnSpc>
              <a:buNone/>
            </a:pPr>
            <a:r>
              <a:rPr altLang="ko-KR" sz="1200" i="1">
                <a:latin typeface="+mn-ea"/>
                <a:ea typeface="+mn-ea"/>
              </a:rPr>
              <a:t>&lt;link rel="shortcut icon" href="${cpath }/static/images/favicon.png" type="image/x-icon"&gt;</a:t>
            </a:r>
            <a:br>
              <a:rPr lang="en-US" altLang="ko-KR"/>
            </a:br>
            <a:r>
              <a:rPr altLang="ko-KR" sz="1200" i="1">
                <a:latin typeface="+mn-ea"/>
                <a:ea typeface="+mn-ea"/>
              </a:rPr>
              <a:t>&lt;link rel="icon" href="${cpath }/static/images/favicon.png" type="image/x-icon"&gt;</a:t>
            </a:r>
          </a:p>
        </p:txBody>
      </p:sp>
      <p:sp>
        <p:nvSpPr>
          <p:cNvPr id="7" name="nppt_16915540920879051"/>
          <p:cNvSpPr/>
          <p:nvPr/>
        </p:nvSpPr>
        <p:spPr>
          <a:xfrm>
            <a:off x="1428774" y="3318295"/>
            <a:ext cx="1939955" cy="3663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algn="ctr">
              <a:lnSpc>
                <a:spcPct val="100000"/>
              </a:lnSpc>
              <a:buNone/>
            </a:pPr>
            <a:r>
              <a:rPr lang="ko-KR" altLang="ko-KR" sz="1800" b="1" spc="-15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Main</a:t>
            </a:r>
          </a:p>
        </p:txBody>
      </p:sp>
      <p:sp>
        <p:nvSpPr>
          <p:cNvPr id="8" name="nppt_16915540920879057"/>
          <p:cNvSpPr/>
          <p:nvPr/>
        </p:nvSpPr>
        <p:spPr>
          <a:xfrm>
            <a:off x="4445991" y="3927722"/>
            <a:ext cx="3261361" cy="859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just">
              <a:lnSpc>
                <a:spcPct val="100000"/>
              </a:lnSpc>
              <a:buNone/>
            </a:pPr>
            <a:r>
              <a:rPr altLang="ko-KR" sz="1400" b="1">
                <a:solidFill>
                  <a:srgbClr val="3F3F3F"/>
                </a:solidFill>
                <a:latin typeface="마루 부리 Beta"/>
                <a:ea typeface="마루 부리 Beta"/>
              </a:rPr>
              <a:t>가위바위보 이미지들이 안뜨는 문제</a:t>
            </a:r>
          </a:p>
          <a:p>
            <a:pPr marL="0" algn="just">
              <a:lnSpc>
                <a:spcPct val="100000"/>
              </a:lnSpc>
              <a:buNone/>
            </a:pPr>
            <a:r>
              <a:rPr altLang="ko-KR" sz="1200" i="1">
                <a:latin typeface="+mn-ea"/>
                <a:ea typeface="+mn-ea"/>
              </a:rPr>
              <a:t>src = "img_/rock.jpg"</a:t>
            </a:r>
          </a:p>
          <a:p>
            <a:pPr marL="0" algn="just">
              <a:lnSpc>
                <a:spcPct val="100000"/>
              </a:lnSpc>
              <a:buNone/>
            </a:pPr>
            <a:r>
              <a:rPr altLang="ko-KR" sz="1200">
                <a:latin typeface="+mn-ea"/>
                <a:ea typeface="+mn-ea"/>
              </a:rPr>
              <a:t>=&gt;</a:t>
            </a:r>
            <a:br>
              <a:rPr lang="en-US" altLang="ko-KR"/>
            </a:br>
            <a:r>
              <a:rPr altLang="ko-KR" sz="1200" i="1">
                <a:latin typeface="+mn-ea"/>
                <a:ea typeface="+mn-ea"/>
              </a:rPr>
              <a:t>src = "${cPath}${imageFolder}/rock.jpg"</a:t>
            </a:r>
          </a:p>
        </p:txBody>
      </p:sp>
      <p:sp>
        <p:nvSpPr>
          <p:cNvPr id="9" name="nppt_16915540920879059"/>
          <p:cNvSpPr/>
          <p:nvPr/>
        </p:nvSpPr>
        <p:spPr>
          <a:xfrm>
            <a:off x="5106694" y="3318295"/>
            <a:ext cx="1939955" cy="3663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algn="ctr">
              <a:lnSpc>
                <a:spcPct val="100000"/>
              </a:lnSpc>
              <a:buNone/>
            </a:pPr>
            <a:r>
              <a:rPr lang="ko-KR" altLang="ko-KR" sz="1800" b="1" spc="-15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RSP</a:t>
            </a:r>
          </a:p>
        </p:txBody>
      </p:sp>
      <p:sp>
        <p:nvSpPr>
          <p:cNvPr id="10" name="nppt_16915540920879065"/>
          <p:cNvSpPr/>
          <p:nvPr/>
        </p:nvSpPr>
        <p:spPr>
          <a:xfrm>
            <a:off x="8123911" y="3927722"/>
            <a:ext cx="3261361" cy="1496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>
              <a:lnSpc>
                <a:spcPct val="100000"/>
              </a:lnSpc>
              <a:buNone/>
            </a:pPr>
            <a:r>
              <a:rPr altLang="ko-KR" sz="1400" b="1">
                <a:solidFill>
                  <a:srgbClr val="3F3F3F"/>
                </a:solidFill>
                <a:latin typeface="마루 부리 Beta"/>
                <a:ea typeface="마루 부리 Beta"/>
              </a:rPr>
              <a:t>공 이미지들이 안뜨는 문제</a:t>
            </a:r>
            <a:br>
              <a:rPr lang="en-US" altLang="ko-KR"/>
            </a:br>
            <a:r>
              <a:rPr altLang="ko-KR" sz="1400" i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&lt;script src="https://cdn.jsdelivr.net/npm/bootstrap@5.3.0/dist/js/bootstrap.bundle.min.js"&gt;&lt;/script&gt;</a:t>
            </a:r>
          </a:p>
          <a:p>
            <a:pPr marL="0" algn="l">
              <a:lnSpc>
                <a:spcPct val="100000"/>
              </a:lnSpc>
              <a:buNone/>
            </a:pPr>
            <a:r>
              <a:rPr altLang="ko-KR" sz="1200">
                <a:latin typeface="+mn-ea"/>
                <a:ea typeface="+mn-ea"/>
              </a:rPr>
              <a:t>=&gt;</a:t>
            </a:r>
          </a:p>
          <a:p>
            <a:pPr marL="0" algn="l">
              <a:lnSpc>
                <a:spcPct val="100000"/>
              </a:lnSpc>
              <a:buNone/>
            </a:pPr>
            <a:r>
              <a:rPr altLang="ko-KR" sz="1200" i="1">
                <a:latin typeface="+mn-ea"/>
                <a:ea typeface="+mn-ea"/>
              </a:rPr>
              <a:t>&lt;link rel="stylesheet" href="${cPath }${cssFolder}/lotto.css" /&gt;</a:t>
            </a:r>
          </a:p>
        </p:txBody>
      </p:sp>
      <p:sp>
        <p:nvSpPr>
          <p:cNvPr id="11" name="nppt_16915540920879067"/>
          <p:cNvSpPr/>
          <p:nvPr/>
        </p:nvSpPr>
        <p:spPr>
          <a:xfrm>
            <a:off x="8784614" y="3318295"/>
            <a:ext cx="1939955" cy="3663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algn="ctr">
              <a:lnSpc>
                <a:spcPct val="100000"/>
              </a:lnSpc>
              <a:buNone/>
            </a:pPr>
            <a:r>
              <a:rPr altLang="ko-KR" sz="1800" b="1">
                <a:solidFill>
                  <a:srgbClr val="3F3F3F"/>
                </a:solidFill>
                <a:latin typeface="마루 부리 Beta"/>
                <a:ea typeface="마루 부리 Beta"/>
              </a:rPr>
              <a:t>Lotto</a:t>
            </a:r>
          </a:p>
        </p:txBody>
      </p:sp>
      <p:pic>
        <p:nvPicPr>
          <p:cNvPr id="12" name="nppt_169155409208712248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5991" y="977237"/>
            <a:ext cx="3515949" cy="1884954"/>
          </a:xfrm>
          <a:prstGeom prst="rect">
            <a:avLst/>
          </a:prstGeom>
        </p:spPr>
      </p:pic>
      <p:pic>
        <p:nvPicPr>
          <p:cNvPr id="13" name="nppt_169155409208712388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13911" y="977237"/>
            <a:ext cx="3514623" cy="1880451"/>
          </a:xfrm>
          <a:prstGeom prst="rect">
            <a:avLst/>
          </a:prstGeom>
        </p:spPr>
      </p:pic>
      <p:pic>
        <p:nvPicPr>
          <p:cNvPr id="14" name="nppt_169155409208712638" descr="이미지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91831" y="977237"/>
            <a:ext cx="3514623" cy="18804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tint val="67000"/>
                <a:satMod val="105000"/>
              </a:schemeClr>
            </a:gs>
            <a:gs pos="50000">
              <a:schemeClr val="phClr">
                <a:lumMod val="105000"/>
                <a:tint val="73000"/>
                <a:satMod val="103000"/>
              </a:schemeClr>
            </a:gs>
            <a:gs pos="100000">
              <a:schemeClr val="phClr">
                <a:lumMod val="105000"/>
                <a:tint val="81000"/>
                <a:satMod val="10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lumMod val="102000"/>
                <a:tint val="94000"/>
                <a:satMod val="103000"/>
              </a:schemeClr>
            </a:gs>
            <a:gs pos="50000">
              <a:schemeClr val="phClr">
                <a:lumMod val="100000"/>
                <a:shade val="100000"/>
                <a:satMod val="110000"/>
              </a:schemeClr>
            </a:gs>
            <a:gs pos="100000">
              <a:schemeClr val="phClr">
                <a:lumMod val="99000"/>
                <a:shade val="78000"/>
                <a:satMod val="120000"/>
              </a:schemeClr>
            </a:gs>
          </a:gsLst>
          <a:lin ang="540000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lumMod val="102000"/>
                <a:tint val="93000"/>
                <a:shade val="98000"/>
                <a:satMod val="150000"/>
              </a:schemeClr>
            </a:gs>
            <a:gs pos="50000">
              <a:schemeClr val="phClr">
                <a:lumMod val="103000"/>
                <a:tint val="98000"/>
                <a:shade val="90000"/>
                <a:satMod val="130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431</Words>
  <Application>Microsoft Office PowerPoint</Application>
  <PresentationFormat>와이드스크린</PresentationFormat>
  <Paragraphs>46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마루 부리 Beta</vt:lpstr>
      <vt:lpstr>Arial</vt:lpstr>
      <vt:lpstr/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사이냅소프트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이 원건</cp:lastModifiedBy>
  <cp:revision>2</cp:revision>
  <dcterms:modified xsi:type="dcterms:W3CDTF">2023-08-10T05:33:11Z</dcterms:modified>
</cp:coreProperties>
</file>