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69" r:id="rId4"/>
    <p:sldId id="259" r:id="rId5"/>
    <p:sldId id="289" r:id="rId6"/>
    <p:sldId id="262" r:id="rId7"/>
    <p:sldId id="263" r:id="rId8"/>
    <p:sldId id="268" r:id="rId9"/>
    <p:sldId id="266" r:id="rId10"/>
    <p:sldId id="267" r:id="rId11"/>
    <p:sldId id="271" r:id="rId12"/>
    <p:sldId id="272" r:id="rId13"/>
    <p:sldId id="273" r:id="rId14"/>
    <p:sldId id="290" r:id="rId15"/>
    <p:sldId id="291" r:id="rId16"/>
    <p:sldId id="274" r:id="rId17"/>
    <p:sldId id="275" r:id="rId18"/>
    <p:sldId id="276" r:id="rId19"/>
    <p:sldId id="285" r:id="rId20"/>
    <p:sldId id="279" r:id="rId21"/>
    <p:sldId id="292" r:id="rId22"/>
    <p:sldId id="287" r:id="rId23"/>
    <p:sldId id="293" r:id="rId24"/>
    <p:sldId id="294" r:id="rId25"/>
    <p:sldId id="295" r:id="rId26"/>
    <p:sldId id="286" r:id="rId27"/>
    <p:sldId id="296" r:id="rId28"/>
    <p:sldId id="297" r:id="rId29"/>
    <p:sldId id="299" r:id="rId30"/>
    <p:sldId id="300" r:id="rId31"/>
    <p:sldId id="301" r:id="rId32"/>
    <p:sldId id="277" r:id="rId33"/>
    <p:sldId id="280" r:id="rId34"/>
    <p:sldId id="278" r:id="rId35"/>
    <p:sldId id="281" r:id="rId36"/>
    <p:sldId id="283" r:id="rId37"/>
    <p:sldId id="284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6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7914E-83DD-43CA-9A21-D869D0E0B5B3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8FF53-0DBD-4E87-9F66-AA0A946CC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86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EB6C8-7C25-E2B0-666A-C800138EA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D96876-E325-C76A-2171-CC6E76093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5E7C8-40E3-D4BC-5BDD-BD962E141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FA02-0FAF-42FF-9851-1A22D9032E9C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50F44-971C-1292-01B1-ED73156B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6749F5-8300-951F-B547-DBB2A7C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2017-381A-4C00-9EF4-30729264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43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A457A-94D2-8D69-1807-527D9736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B9C92F-F4CA-E701-083D-91965B5CF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F68E29-3111-0814-EAE3-27BAFBF8D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FA02-0FAF-42FF-9851-1A22D9032E9C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18EF64-E9BC-5569-37D4-8647FBED1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26176-DBE7-391C-939A-CF863B2E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2017-381A-4C00-9EF4-30729264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73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06B0C9-13F2-AB30-756C-F8FB177FB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FBBE07-1791-1E19-E6DA-6A9AE83D6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C4719-EE94-3B4A-D59F-8135D04E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FA02-0FAF-42FF-9851-1A22D9032E9C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C07B17-F6A5-4995-775C-985407A4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677BB-9908-DBB1-37CF-855E523CE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2017-381A-4C00-9EF4-30729264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6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642EB-3FC1-7B4A-9A2B-E2B55A69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B4B079-ED37-2483-8931-915CC6F16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AF6BC-1E7B-E329-D06D-835472B8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FA02-0FAF-42FF-9851-1A22D9032E9C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884FA1-6F60-8C9F-6AEF-65FF9782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CE901-FBB7-0CF1-6E7C-003F3381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2017-381A-4C00-9EF4-30729264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39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88A69-6AE2-5571-B631-723752F0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6AA25B-E6D1-A32D-3E4E-0E874B6E8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069BD-AF32-1B7C-A858-22EA531A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FA02-0FAF-42FF-9851-1A22D9032E9C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F5A40-5736-62A0-CB36-F2CBCCFF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4449E-9C16-4331-DCBD-FAE3E01F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2017-381A-4C00-9EF4-30729264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20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EDAA7-71BC-8377-277A-08275E29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9F31E-4448-14FA-F3EE-2C7DA2B48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3471EA-5B6A-4DC5-6823-D23EFE82D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B281A3-2D9B-46C3-D609-2A275C15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FA02-0FAF-42FF-9851-1A22D9032E9C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708916-54EF-2DA2-40EB-1EE30344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35938E-39C6-DE8D-CC72-A9F289CA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2017-381A-4C00-9EF4-30729264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9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D52DB-B46D-EBB3-B8FC-2F86A4957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F26D2E-E7E4-8EBF-3AA8-3F9DFB129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758246-E43A-9BBA-F791-F3116657D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35037D-C92E-9D4F-F212-2687FC900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030716-0318-47C9-79A8-9A0A1537D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E749DB-A2EC-E8A0-DDE1-BF9A043D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FA02-0FAF-42FF-9851-1A22D9032E9C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6C2C03-EDD0-9138-317D-0E951C46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7263C9-8097-7798-FCEC-FE11A738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2017-381A-4C00-9EF4-30729264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1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5458E-ACC8-C649-E609-F9382414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778FAC-9F51-0071-47CD-675847B1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FA02-0FAF-42FF-9851-1A22D9032E9C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51C790-BE60-487F-D8A1-5DBDB05E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CACCE4-AD0A-3BE2-3E48-6601D0BC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2017-381A-4C00-9EF4-30729264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85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9B3790-805C-D244-8E20-441CF8F6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FA02-0FAF-42FF-9851-1A22D9032E9C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3B3E5D-2EBC-10ED-8091-8462DBCF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39F554-12CD-B868-E30F-778725E1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2017-381A-4C00-9EF4-30729264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1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7EF7A-E075-043F-6A99-EF586B86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AB08B-9AC7-1CDB-50BC-81C377EBF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1D4F36-01C5-3089-F5F3-79C8FD614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99F1A8-0198-3139-F6BF-3C118E40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FA02-0FAF-42FF-9851-1A22D9032E9C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752308-55A4-1584-C935-9B50E888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F389E-DA6E-AB2F-B87E-B23BD816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2017-381A-4C00-9EF4-30729264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80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5F1B5-1976-A7F5-EBF9-FA1A06E9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4AE886-059D-E723-EBEF-AD130DF72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05DADA-21CA-378E-6088-4987F2542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CC248D-3163-20E6-9811-11F4AFE3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FA02-0FAF-42FF-9851-1A22D9032E9C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92A5C-61C5-09E9-A730-D707D5E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C85824-A25F-2F90-5786-806874E0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2017-381A-4C00-9EF4-30729264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17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8F4449-DC86-C3E5-94BD-EAB7FB18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EF230B-E4C1-33D8-A318-A0ADE7077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DBC9C-19FE-C5A9-BCD3-3BE83A247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CFA02-0FAF-42FF-9851-1A22D9032E9C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ED6C7-15A5-3652-F42E-952A5D277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70AD9A-EA21-0304-2D3F-04679F076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62017-381A-4C00-9EF4-30729264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65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2509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JAVA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네트워크 게시판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6EFFAB-F029-0DAA-7A7B-F2813913D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7456"/>
            <a:ext cx="9144000" cy="1110343"/>
          </a:xfrm>
        </p:spPr>
        <p:txBody>
          <a:bodyPr/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이원건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F08664-9983-926E-B771-3CFF30BC1B9F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FEEFE65-F79D-6F05-183E-2946ACAEC327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141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기본 구조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5D2E6D1-B12B-D3E3-9175-71160F69B101}"/>
              </a:ext>
            </a:extLst>
          </p:cNvPr>
          <p:cNvSpPr txBox="1"/>
          <p:nvPr/>
        </p:nvSpPr>
        <p:spPr>
          <a:xfrm>
            <a:off x="836564" y="1298157"/>
            <a:ext cx="11538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Server Main + Controller =&gt; Controller,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실제 자료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(File)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=&gt; Model</a:t>
            </a:r>
            <a:endParaRPr lang="ko-KR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CE1B19-BCDF-664D-6DAF-58032BCFED68}"/>
              </a:ext>
            </a:extLst>
          </p:cNvPr>
          <p:cNvSpPr/>
          <p:nvPr/>
        </p:nvSpPr>
        <p:spPr>
          <a:xfrm>
            <a:off x="2026919" y="1759822"/>
            <a:ext cx="9326881" cy="4411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rnd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740323C-D428-C47D-BB33-5C15226A7973}"/>
              </a:ext>
            </a:extLst>
          </p:cNvPr>
          <p:cNvSpPr/>
          <p:nvPr/>
        </p:nvSpPr>
        <p:spPr>
          <a:xfrm>
            <a:off x="2026918" y="2911072"/>
            <a:ext cx="943219" cy="19049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 Socket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A717A49-AF53-6268-6098-2C28F456BC22}"/>
              </a:ext>
            </a:extLst>
          </p:cNvPr>
          <p:cNvCxnSpPr>
            <a:cxnSpLocks/>
          </p:cNvCxnSpPr>
          <p:nvPr/>
        </p:nvCxnSpPr>
        <p:spPr>
          <a:xfrm>
            <a:off x="742348" y="3797588"/>
            <a:ext cx="1012123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DAE3289-6BCD-4ADC-B2B2-2F26A0F17FF6}"/>
              </a:ext>
            </a:extLst>
          </p:cNvPr>
          <p:cNvCxnSpPr>
            <a:cxnSpLocks/>
          </p:cNvCxnSpPr>
          <p:nvPr/>
        </p:nvCxnSpPr>
        <p:spPr>
          <a:xfrm flipH="1">
            <a:off x="837598" y="4017899"/>
            <a:ext cx="1012123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F99B013-5158-8D46-D981-9616F77346A4}"/>
              </a:ext>
            </a:extLst>
          </p:cNvPr>
          <p:cNvCxnSpPr/>
          <p:nvPr/>
        </p:nvCxnSpPr>
        <p:spPr>
          <a:xfrm>
            <a:off x="565149" y="3499695"/>
            <a:ext cx="14617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08510FA-8C7C-41D8-6AD9-F3F76BE0227B}"/>
              </a:ext>
            </a:extLst>
          </p:cNvPr>
          <p:cNvCxnSpPr/>
          <p:nvPr/>
        </p:nvCxnSpPr>
        <p:spPr>
          <a:xfrm>
            <a:off x="565149" y="4328370"/>
            <a:ext cx="14617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F177BB-3153-EE3F-9812-B464CAD32A0D}"/>
              </a:ext>
            </a:extLst>
          </p:cNvPr>
          <p:cNvSpPr txBox="1"/>
          <p:nvPr/>
        </p:nvSpPr>
        <p:spPr>
          <a:xfrm>
            <a:off x="565148" y="3059668"/>
            <a:ext cx="146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DataStream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AEF9840-855F-2B40-06D7-C94A37E3058E}"/>
              </a:ext>
            </a:extLst>
          </p:cNvPr>
          <p:cNvSpPr/>
          <p:nvPr/>
        </p:nvSpPr>
        <p:spPr>
          <a:xfrm>
            <a:off x="3722892" y="2213842"/>
            <a:ext cx="2636520" cy="13944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첫 메뉴의 </a:t>
            </a:r>
            <a:r>
              <a:rPr lang="en-US" altLang="ko-KR" dirty="0"/>
              <a:t>Command</a:t>
            </a:r>
            <a:r>
              <a:rPr lang="ko-KR" altLang="en-US" dirty="0"/>
              <a:t>를 통해</a:t>
            </a:r>
            <a:r>
              <a:rPr lang="ko-KR" altLang="en-US" sz="1800" dirty="0"/>
              <a:t> </a:t>
            </a:r>
            <a:r>
              <a:rPr lang="en-US" altLang="ko-KR" sz="1800" dirty="0"/>
              <a:t>Controller</a:t>
            </a:r>
            <a:r>
              <a:rPr lang="ko-KR" altLang="en-US" sz="1800" dirty="0"/>
              <a:t>로 들어간다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3982FE5-C00D-6B67-696F-F0519F6A33E5}"/>
              </a:ext>
            </a:extLst>
          </p:cNvPr>
          <p:cNvSpPr/>
          <p:nvPr/>
        </p:nvSpPr>
        <p:spPr>
          <a:xfrm>
            <a:off x="3722892" y="4328370"/>
            <a:ext cx="2636520" cy="13944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Command</a:t>
            </a:r>
            <a:r>
              <a:rPr lang="ko-KR" altLang="en-US" sz="1600" dirty="0"/>
              <a:t>를 통해 필요한 자료를 </a:t>
            </a:r>
            <a:r>
              <a:rPr lang="en-US" altLang="ko-KR" sz="1600" dirty="0"/>
              <a:t>DAO</a:t>
            </a:r>
            <a:r>
              <a:rPr lang="ko-KR" altLang="en-US" sz="1600" dirty="0"/>
              <a:t>를 통해 가져온다</a:t>
            </a:r>
            <a:r>
              <a:rPr lang="en-US" altLang="ko-KR" sz="1600" dirty="0"/>
              <a:t>. </a:t>
            </a:r>
            <a:r>
              <a:rPr lang="ko-KR" altLang="en-US" sz="1600" dirty="0"/>
              <a:t>받은 </a:t>
            </a:r>
            <a:r>
              <a:rPr lang="en-US" altLang="ko-KR" sz="1600" dirty="0"/>
              <a:t>Data</a:t>
            </a:r>
            <a:r>
              <a:rPr lang="ko-KR" altLang="en-US" sz="1600" dirty="0"/>
              <a:t>를 가공해 </a:t>
            </a:r>
            <a:r>
              <a:rPr lang="en-US" altLang="ko-KR" sz="1600" dirty="0"/>
              <a:t>Socket</a:t>
            </a:r>
            <a:r>
              <a:rPr lang="ko-KR" altLang="en-US" sz="1600" dirty="0"/>
              <a:t>을 통해 </a:t>
            </a:r>
            <a:r>
              <a:rPr lang="en-US" altLang="ko-KR" sz="1600" dirty="0"/>
              <a:t>Client</a:t>
            </a:r>
            <a:r>
              <a:rPr lang="ko-KR" altLang="en-US" sz="1600" dirty="0"/>
              <a:t>에게 전송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D794BF-7B95-F562-500B-578D32156CD3}"/>
              </a:ext>
            </a:extLst>
          </p:cNvPr>
          <p:cNvSpPr txBox="1"/>
          <p:nvPr/>
        </p:nvSpPr>
        <p:spPr>
          <a:xfrm>
            <a:off x="3722891" y="1844510"/>
            <a:ext cx="217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 Main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393244-C0B7-D897-7A31-49A0C42CFA07}"/>
              </a:ext>
            </a:extLst>
          </p:cNvPr>
          <p:cNvSpPr txBox="1"/>
          <p:nvPr/>
        </p:nvSpPr>
        <p:spPr>
          <a:xfrm>
            <a:off x="8128678" y="5717584"/>
            <a:ext cx="163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DAO(Service)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C1AC9B5-F53F-C8E2-00BD-17FA815D271E}"/>
              </a:ext>
            </a:extLst>
          </p:cNvPr>
          <p:cNvCxnSpPr>
            <a:cxnSpLocks/>
          </p:cNvCxnSpPr>
          <p:nvPr/>
        </p:nvCxnSpPr>
        <p:spPr>
          <a:xfrm>
            <a:off x="6671309" y="4962416"/>
            <a:ext cx="1107373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CBFBEDC-96BB-9FBD-928C-30141B70E6F7}"/>
              </a:ext>
            </a:extLst>
          </p:cNvPr>
          <p:cNvCxnSpPr>
            <a:cxnSpLocks/>
          </p:cNvCxnSpPr>
          <p:nvPr/>
        </p:nvCxnSpPr>
        <p:spPr>
          <a:xfrm flipH="1">
            <a:off x="6671309" y="5182727"/>
            <a:ext cx="1107373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44C8580-7B01-997C-BA6A-CF1D5485B679}"/>
              </a:ext>
            </a:extLst>
          </p:cNvPr>
          <p:cNvCxnSpPr>
            <a:cxnSpLocks/>
          </p:cNvCxnSpPr>
          <p:nvPr/>
        </p:nvCxnSpPr>
        <p:spPr>
          <a:xfrm>
            <a:off x="5175555" y="3797588"/>
            <a:ext cx="0" cy="36166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FA27825-D1B5-6B51-9D86-902E1AE0AEE3}"/>
              </a:ext>
            </a:extLst>
          </p:cNvPr>
          <p:cNvCxnSpPr>
            <a:cxnSpLocks/>
          </p:cNvCxnSpPr>
          <p:nvPr/>
        </p:nvCxnSpPr>
        <p:spPr>
          <a:xfrm flipV="1">
            <a:off x="4953000" y="3797588"/>
            <a:ext cx="0" cy="38706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CBAB9E2-12F9-F1FA-898F-A2AE7CEC50A5}"/>
              </a:ext>
            </a:extLst>
          </p:cNvPr>
          <p:cNvCxnSpPr>
            <a:cxnSpLocks/>
          </p:cNvCxnSpPr>
          <p:nvPr/>
        </p:nvCxnSpPr>
        <p:spPr>
          <a:xfrm flipH="1">
            <a:off x="3217274" y="2905826"/>
            <a:ext cx="294276" cy="47872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1777F22-C7BD-A98F-6374-0005A0449B5F}"/>
              </a:ext>
            </a:extLst>
          </p:cNvPr>
          <p:cNvCxnSpPr>
            <a:cxnSpLocks/>
          </p:cNvCxnSpPr>
          <p:nvPr/>
        </p:nvCxnSpPr>
        <p:spPr>
          <a:xfrm flipV="1">
            <a:off x="3180400" y="2675746"/>
            <a:ext cx="304800" cy="50360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DD6691B-FD98-D02F-662C-65E243E2B4FA}"/>
              </a:ext>
            </a:extLst>
          </p:cNvPr>
          <p:cNvSpPr/>
          <p:nvPr/>
        </p:nvSpPr>
        <p:spPr>
          <a:xfrm>
            <a:off x="8128679" y="2208596"/>
            <a:ext cx="2636520" cy="13944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실제 </a:t>
            </a:r>
            <a:r>
              <a:rPr lang="en-US" altLang="ko-KR" dirty="0"/>
              <a:t>File. DAO</a:t>
            </a:r>
            <a:r>
              <a:rPr lang="ko-KR" altLang="en-US" dirty="0"/>
              <a:t>가 접근해 </a:t>
            </a:r>
            <a:r>
              <a:rPr lang="en-US" altLang="ko-KR" dirty="0"/>
              <a:t>File</a:t>
            </a:r>
            <a:r>
              <a:rPr lang="ko-KR" altLang="en-US" dirty="0"/>
              <a:t>를 다룬다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C224D11-89EE-2D71-8F00-65FED958157C}"/>
              </a:ext>
            </a:extLst>
          </p:cNvPr>
          <p:cNvSpPr/>
          <p:nvPr/>
        </p:nvSpPr>
        <p:spPr>
          <a:xfrm>
            <a:off x="8128679" y="4323124"/>
            <a:ext cx="2636520" cy="13944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r>
              <a:rPr lang="ko-KR" altLang="en-US" dirty="0"/>
              <a:t>가 원하는 자료를 준다</a:t>
            </a:r>
            <a:r>
              <a:rPr lang="en-US" altLang="ko-KR" dirty="0"/>
              <a:t>. </a:t>
            </a:r>
            <a:r>
              <a:rPr lang="ko-KR" altLang="en-US" dirty="0"/>
              <a:t>그 자료는 </a:t>
            </a:r>
            <a:r>
              <a:rPr lang="en-US" altLang="ko-KR" dirty="0"/>
              <a:t>File</a:t>
            </a:r>
            <a:r>
              <a:rPr lang="ko-KR" altLang="en-US" dirty="0"/>
              <a:t>에서 가져온다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B203524-A44E-5B9A-218D-71A8524FBB79}"/>
              </a:ext>
            </a:extLst>
          </p:cNvPr>
          <p:cNvSpPr txBox="1"/>
          <p:nvPr/>
        </p:nvSpPr>
        <p:spPr>
          <a:xfrm>
            <a:off x="3722890" y="5724774"/>
            <a:ext cx="163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B72D034-0A39-3148-1FAB-6CB91443A37C}"/>
              </a:ext>
            </a:extLst>
          </p:cNvPr>
          <p:cNvCxnSpPr>
            <a:cxnSpLocks/>
          </p:cNvCxnSpPr>
          <p:nvPr/>
        </p:nvCxnSpPr>
        <p:spPr>
          <a:xfrm>
            <a:off x="9550705" y="3797588"/>
            <a:ext cx="0" cy="36166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EF8898E-892D-C819-48A1-D111A1685C88}"/>
              </a:ext>
            </a:extLst>
          </p:cNvPr>
          <p:cNvCxnSpPr>
            <a:cxnSpLocks/>
          </p:cNvCxnSpPr>
          <p:nvPr/>
        </p:nvCxnSpPr>
        <p:spPr>
          <a:xfrm flipV="1">
            <a:off x="9328150" y="3797588"/>
            <a:ext cx="0" cy="38706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3B9544-377F-E252-9F09-87B6A0CF30FB}"/>
              </a:ext>
            </a:extLst>
          </p:cNvPr>
          <p:cNvSpPr txBox="1"/>
          <p:nvPr/>
        </p:nvSpPr>
        <p:spPr>
          <a:xfrm>
            <a:off x="8128677" y="1808902"/>
            <a:ext cx="163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File</a:t>
            </a:r>
            <a:endParaRPr lang="ko-KR" altLang="en-US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7FE99C2-641B-7BEC-7172-D80FA4ED1C11}"/>
              </a:ext>
            </a:extLst>
          </p:cNvPr>
          <p:cNvCxnSpPr>
            <a:cxnSpLocks/>
          </p:cNvCxnSpPr>
          <p:nvPr/>
        </p:nvCxnSpPr>
        <p:spPr>
          <a:xfrm flipH="1" flipV="1">
            <a:off x="3229306" y="4716780"/>
            <a:ext cx="255894" cy="61722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D368528-33E5-52EA-AC4B-13682355948C}"/>
              </a:ext>
            </a:extLst>
          </p:cNvPr>
          <p:cNvCxnSpPr>
            <a:cxnSpLocks/>
          </p:cNvCxnSpPr>
          <p:nvPr/>
        </p:nvCxnSpPr>
        <p:spPr>
          <a:xfrm>
            <a:off x="3229305" y="4370296"/>
            <a:ext cx="261299" cy="59212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C4CCDA51-7391-00F0-4AB9-4D39F791FED9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46165B73-0764-A032-704C-8411EFCD378B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67AE2C2D-B2F6-3DA0-D61C-AFFB6299EDEE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9DD4F304-49D9-6595-3469-11B38C6A8770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053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2742C39-75AD-8256-09FC-3DED19C55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6520" y="2864480"/>
            <a:ext cx="6751320" cy="4962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4000" dirty="0">
                <a:solidFill>
                  <a:schemeClr val="bg1"/>
                </a:solidFill>
              </a:rPr>
              <a:t>2. </a:t>
            </a:r>
            <a:r>
              <a:rPr lang="ko-KR" altLang="en-US" sz="4000" dirty="0">
                <a:solidFill>
                  <a:schemeClr val="bg1"/>
                </a:solidFill>
              </a:rPr>
              <a:t>일반 게시판과의 차이점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FA23942-D2D6-93D0-E0A4-B6003DDA486D}"/>
              </a:ext>
            </a:extLst>
          </p:cNvPr>
          <p:cNvCxnSpPr>
            <a:cxnSpLocks/>
          </p:cNvCxnSpPr>
          <p:nvPr/>
        </p:nvCxnSpPr>
        <p:spPr>
          <a:xfrm>
            <a:off x="2788920" y="3459743"/>
            <a:ext cx="64693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BA4DFFB5-90F9-E775-FB3F-AE891539905E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65D5D88-356B-F29E-CFDA-A53F43415D3A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1686040-90C8-03E5-0932-33F48737A8C2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74E24BC-69C0-47F9-42BD-E37397C45B32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3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일반 게시판과의 차이점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2BB980-EDA2-15DE-22C0-71BC368F4F70}"/>
              </a:ext>
            </a:extLst>
          </p:cNvPr>
          <p:cNvSpPr txBox="1"/>
          <p:nvPr/>
        </p:nvSpPr>
        <p:spPr>
          <a:xfrm>
            <a:off x="838200" y="1301976"/>
            <a:ext cx="419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Thread Pool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적용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69713F-E7F8-BB5B-C514-8617DCA735F0}"/>
              </a:ext>
            </a:extLst>
          </p:cNvPr>
          <p:cNvSpPr/>
          <p:nvPr/>
        </p:nvSpPr>
        <p:spPr>
          <a:xfrm>
            <a:off x="838200" y="1821180"/>
            <a:ext cx="6050280" cy="2819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cap="rnd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B3D9050-BD3F-1110-4DB1-0D40DACFBB83}"/>
              </a:ext>
            </a:extLst>
          </p:cNvPr>
          <p:cNvSpPr/>
          <p:nvPr/>
        </p:nvSpPr>
        <p:spPr>
          <a:xfrm>
            <a:off x="1340645" y="2244661"/>
            <a:ext cx="1046243" cy="8414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6DFC8B-C965-D88D-2F18-7C762A3CF5FF}"/>
              </a:ext>
            </a:extLst>
          </p:cNvPr>
          <p:cNvSpPr/>
          <p:nvPr/>
        </p:nvSpPr>
        <p:spPr>
          <a:xfrm>
            <a:off x="2674145" y="2244661"/>
            <a:ext cx="1046243" cy="8414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3783D6-FE7E-2A19-450F-2CF933CBF199}"/>
              </a:ext>
            </a:extLst>
          </p:cNvPr>
          <p:cNvSpPr/>
          <p:nvPr/>
        </p:nvSpPr>
        <p:spPr>
          <a:xfrm>
            <a:off x="4007645" y="2244660"/>
            <a:ext cx="1046243" cy="8414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4D4665-3E13-E55B-F914-9447818D90B0}"/>
              </a:ext>
            </a:extLst>
          </p:cNvPr>
          <p:cNvSpPr/>
          <p:nvPr/>
        </p:nvSpPr>
        <p:spPr>
          <a:xfrm>
            <a:off x="5341145" y="2244660"/>
            <a:ext cx="1046243" cy="8414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CDFABC5-ABAD-7D6E-63A4-F0648986F57B}"/>
              </a:ext>
            </a:extLst>
          </p:cNvPr>
          <p:cNvSpPr/>
          <p:nvPr/>
        </p:nvSpPr>
        <p:spPr>
          <a:xfrm>
            <a:off x="2646323" y="3308250"/>
            <a:ext cx="1046243" cy="8414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808703-612E-6218-040B-61BCC666AFCA}"/>
              </a:ext>
            </a:extLst>
          </p:cNvPr>
          <p:cNvSpPr/>
          <p:nvPr/>
        </p:nvSpPr>
        <p:spPr>
          <a:xfrm>
            <a:off x="1340644" y="3308251"/>
            <a:ext cx="1046243" cy="8414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6B097F-BA1C-B16B-E6E0-4EE503D28AA5}"/>
              </a:ext>
            </a:extLst>
          </p:cNvPr>
          <p:cNvSpPr/>
          <p:nvPr/>
        </p:nvSpPr>
        <p:spPr>
          <a:xfrm>
            <a:off x="4007645" y="3308250"/>
            <a:ext cx="1046243" cy="8414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AFF63FD-BF32-CF64-DB9D-C11C9109D9DA}"/>
              </a:ext>
            </a:extLst>
          </p:cNvPr>
          <p:cNvSpPr/>
          <p:nvPr/>
        </p:nvSpPr>
        <p:spPr>
          <a:xfrm>
            <a:off x="5463280" y="3623912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5C05A98-752C-3ACB-4C04-2B0C56C9F81D}"/>
              </a:ext>
            </a:extLst>
          </p:cNvPr>
          <p:cNvSpPr/>
          <p:nvPr/>
        </p:nvSpPr>
        <p:spPr>
          <a:xfrm>
            <a:off x="5778358" y="3619035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6A662FB-55D5-C377-2182-1108BBFF10C8}"/>
              </a:ext>
            </a:extLst>
          </p:cNvPr>
          <p:cNvSpPr/>
          <p:nvPr/>
        </p:nvSpPr>
        <p:spPr>
          <a:xfrm>
            <a:off x="6087490" y="3619034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652539-E2CC-7711-A51C-FCBFBFD4B2AE}"/>
              </a:ext>
            </a:extLst>
          </p:cNvPr>
          <p:cNvSpPr txBox="1"/>
          <p:nvPr/>
        </p:nvSpPr>
        <p:spPr>
          <a:xfrm>
            <a:off x="7165647" y="1821180"/>
            <a:ext cx="4257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다중 </a:t>
            </a:r>
            <a:r>
              <a:rPr lang="en-US" altLang="ko-KR" dirty="0"/>
              <a:t>Thread(Socket </a:t>
            </a:r>
            <a:r>
              <a:rPr lang="ko-KR" altLang="en-US" dirty="0"/>
              <a:t>통신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OS </a:t>
            </a:r>
            <a:r>
              <a:rPr lang="ko-KR" altLang="en-US" dirty="0"/>
              <a:t>자체적으로 효과적으로 관리하기 위해 </a:t>
            </a:r>
            <a:r>
              <a:rPr lang="en-US" altLang="ko-KR" dirty="0"/>
              <a:t>Thread Pool</a:t>
            </a:r>
            <a:r>
              <a:rPr lang="ko-KR" altLang="en-US" dirty="0"/>
              <a:t>을 적용하였다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35EACCD-40FE-1681-829D-B2167E5B6BFB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A4A03B1-D157-B6A9-1799-211F958F8BB5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EE890C0-C3C8-A5D4-D951-7C024DAEA99E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1BB7B6B-287E-183A-4CF7-DA22A0B006C2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020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2742C39-75AD-8256-09FC-3DED19C55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6520" y="2864480"/>
            <a:ext cx="6751320" cy="4962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4000" dirty="0">
                <a:solidFill>
                  <a:schemeClr val="bg1"/>
                </a:solidFill>
              </a:rPr>
              <a:t>3. </a:t>
            </a:r>
            <a:r>
              <a:rPr lang="ko-KR" altLang="en-US" sz="4000" dirty="0">
                <a:solidFill>
                  <a:schemeClr val="bg1"/>
                </a:solidFill>
              </a:rPr>
              <a:t>구현 방식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FA23942-D2D6-93D0-E0A4-B6003DDA486D}"/>
              </a:ext>
            </a:extLst>
          </p:cNvPr>
          <p:cNvCxnSpPr>
            <a:cxnSpLocks/>
          </p:cNvCxnSpPr>
          <p:nvPr/>
        </p:nvCxnSpPr>
        <p:spPr>
          <a:xfrm>
            <a:off x="4450080" y="3459743"/>
            <a:ext cx="3124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68429C90-64E3-6083-5B2A-E7F90241E258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E01141B-8E3F-9036-BC84-CDC9293792AA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90F0144-0D9F-F2AC-44C5-CAA046CB841F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441C6F2-95F0-F0EE-B3CC-66EEB573E184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866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구현방식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2BB980-EDA2-15DE-22C0-71BC368F4F70}"/>
              </a:ext>
            </a:extLst>
          </p:cNvPr>
          <p:cNvSpPr txBox="1"/>
          <p:nvPr/>
        </p:nvSpPr>
        <p:spPr>
          <a:xfrm>
            <a:off x="838200" y="1301976"/>
            <a:ext cx="436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MVC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패턴 적용한 것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C8264F3-CFF5-9FB8-283A-EC1CEF63E9F1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F729133-5E2B-B376-BEBE-223981F12DEE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D290C48-4B33-FE1C-9124-2EC0C060651A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8D0F041-6251-5F9B-A174-98C9DDCC9095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3C850D-48D0-D3C7-3919-6EE92B6C3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98" y="1844193"/>
            <a:ext cx="2084794" cy="232422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4685769-8D4E-AF49-74E8-FAAA03545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182" y="3725255"/>
            <a:ext cx="2379206" cy="25562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4A0339-ED3C-5EE1-ED27-80D98A4DD875}"/>
              </a:ext>
            </a:extLst>
          </p:cNvPr>
          <p:cNvSpPr txBox="1"/>
          <p:nvPr/>
        </p:nvSpPr>
        <p:spPr>
          <a:xfrm>
            <a:off x="3309966" y="3355923"/>
            <a:ext cx="319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Client(BoardClient.java)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D3D024-4941-CF57-FCDC-BA231DF04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280" y="3725255"/>
            <a:ext cx="2542744" cy="25562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CB1328-E86A-76A8-A34A-DC4A6B2E2FA5}"/>
              </a:ext>
            </a:extLst>
          </p:cNvPr>
          <p:cNvSpPr txBox="1"/>
          <p:nvPr/>
        </p:nvSpPr>
        <p:spPr>
          <a:xfrm>
            <a:off x="8347280" y="3355923"/>
            <a:ext cx="351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Receiver(SocketClient.java)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8069B0F-D671-A7D4-F1D5-CAE8A463BA55}"/>
              </a:ext>
            </a:extLst>
          </p:cNvPr>
          <p:cNvCxnSpPr>
            <a:cxnSpLocks/>
          </p:cNvCxnSpPr>
          <p:nvPr/>
        </p:nvCxnSpPr>
        <p:spPr>
          <a:xfrm flipV="1">
            <a:off x="4402570" y="2267415"/>
            <a:ext cx="801890" cy="79676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545B549E-42CE-0D7D-5306-329464EBF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388" y="629136"/>
            <a:ext cx="2581892" cy="243011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A7D9010-1F2F-40F1-FFE9-2B1BC52DADF2}"/>
              </a:ext>
            </a:extLst>
          </p:cNvPr>
          <p:cNvSpPr txBox="1"/>
          <p:nvPr/>
        </p:nvSpPr>
        <p:spPr>
          <a:xfrm>
            <a:off x="5765388" y="180459"/>
            <a:ext cx="395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ThreadPool</a:t>
            </a:r>
            <a:r>
              <a:rPr lang="en-US" altLang="ko-KR" dirty="0"/>
              <a:t>(BoardServer.java)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702BD7-DC38-3B06-8073-3B2F5D0A7A9F}"/>
              </a:ext>
            </a:extLst>
          </p:cNvPr>
          <p:cNvSpPr txBox="1"/>
          <p:nvPr/>
        </p:nvSpPr>
        <p:spPr>
          <a:xfrm>
            <a:off x="8422888" y="773151"/>
            <a:ext cx="343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 </a:t>
            </a:r>
            <a:r>
              <a:rPr lang="ko-KR" altLang="en-US" dirty="0"/>
              <a:t>연결 관리</a:t>
            </a:r>
            <a:r>
              <a:rPr lang="en-US" altLang="ko-KR" dirty="0"/>
              <a:t>. </a:t>
            </a:r>
            <a:r>
              <a:rPr lang="ko-KR" altLang="en-US" dirty="0"/>
              <a:t>가장 먼저 실행되어야 할 서버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60D16AF-39C0-8EB1-3EC5-F17BB4F26961}"/>
              </a:ext>
            </a:extLst>
          </p:cNvPr>
          <p:cNvCxnSpPr>
            <a:cxnSpLocks/>
          </p:cNvCxnSpPr>
          <p:nvPr/>
        </p:nvCxnSpPr>
        <p:spPr>
          <a:xfrm>
            <a:off x="8908208" y="2267415"/>
            <a:ext cx="710444" cy="70709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292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구현방식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2BB980-EDA2-15DE-22C0-71BC368F4F70}"/>
              </a:ext>
            </a:extLst>
          </p:cNvPr>
          <p:cNvSpPr txBox="1"/>
          <p:nvPr/>
        </p:nvSpPr>
        <p:spPr>
          <a:xfrm>
            <a:off x="838200" y="1301976"/>
            <a:ext cx="436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MVC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패턴 적용한 것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C8264F3-CFF5-9FB8-283A-EC1CEF63E9F1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F729133-5E2B-B376-BEBE-223981F12DEE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D290C48-4B33-FE1C-9124-2EC0C060651A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8D0F041-6251-5F9B-A174-98C9DDCC9095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4685769-8D4E-AF49-74E8-FAAA03545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85" y="2661019"/>
            <a:ext cx="2379206" cy="25562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4A0339-ED3C-5EE1-ED27-80D98A4DD875}"/>
              </a:ext>
            </a:extLst>
          </p:cNvPr>
          <p:cNvSpPr txBox="1"/>
          <p:nvPr/>
        </p:nvSpPr>
        <p:spPr>
          <a:xfrm>
            <a:off x="719869" y="2291687"/>
            <a:ext cx="319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Client(BoardClient.java)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D3D024-4941-CF57-FCDC-BA231DF0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945" y="704930"/>
            <a:ext cx="2542744" cy="25562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CB1328-E86A-76A8-A34A-DC4A6B2E2FA5}"/>
              </a:ext>
            </a:extLst>
          </p:cNvPr>
          <p:cNvSpPr txBox="1"/>
          <p:nvPr/>
        </p:nvSpPr>
        <p:spPr>
          <a:xfrm>
            <a:off x="4658945" y="335598"/>
            <a:ext cx="351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Receiver(SocketClient.java)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8069B0F-D671-A7D4-F1D5-CAE8A463BA55}"/>
              </a:ext>
            </a:extLst>
          </p:cNvPr>
          <p:cNvCxnSpPr>
            <a:cxnSpLocks/>
          </p:cNvCxnSpPr>
          <p:nvPr/>
        </p:nvCxnSpPr>
        <p:spPr>
          <a:xfrm flipV="1">
            <a:off x="3509236" y="3081910"/>
            <a:ext cx="815597" cy="35847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942DDCD5-641A-211D-A9C4-3904772A7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577" y="3574105"/>
            <a:ext cx="2504022" cy="26589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7703EAD-6981-B7E2-AB35-6B4B65F191A9}"/>
              </a:ext>
            </a:extLst>
          </p:cNvPr>
          <p:cNvSpPr txBox="1"/>
          <p:nvPr/>
        </p:nvSpPr>
        <p:spPr>
          <a:xfrm>
            <a:off x="3069454" y="6298874"/>
            <a:ext cx="427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Controller(BoardController.java)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79DD289-B551-34A5-DE4E-0C98737FB195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5895588" y="3261148"/>
            <a:ext cx="34729" cy="31295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679DF7E-DCC7-498B-1496-5CDEBF445DF4}"/>
              </a:ext>
            </a:extLst>
          </p:cNvPr>
          <p:cNvCxnSpPr>
            <a:cxnSpLocks/>
          </p:cNvCxnSpPr>
          <p:nvPr/>
        </p:nvCxnSpPr>
        <p:spPr>
          <a:xfrm flipH="1" flipV="1">
            <a:off x="3533002" y="4482790"/>
            <a:ext cx="726764" cy="27586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58BE912A-B535-23EE-AA4D-63265D2C2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4889" y="3568447"/>
            <a:ext cx="1963580" cy="266457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6FEF4A3-06AE-20F2-7D38-5B5199A14399}"/>
              </a:ext>
            </a:extLst>
          </p:cNvPr>
          <p:cNvSpPr txBox="1"/>
          <p:nvPr/>
        </p:nvSpPr>
        <p:spPr>
          <a:xfrm>
            <a:off x="7221745" y="3199114"/>
            <a:ext cx="487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DAO (BoardService.java, BoardDAO.java)</a:t>
            </a:r>
            <a:endParaRPr lang="ko-KR" altLang="en-US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75B303C0-5391-D969-EE7F-6CC3C1A462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1956" y="3568446"/>
            <a:ext cx="1757246" cy="2664574"/>
          </a:xfrm>
          <a:prstGeom prst="rect">
            <a:avLst/>
          </a:prstGeom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631AEB6-D0A1-B274-A008-3EEDDE367DFD}"/>
              </a:ext>
            </a:extLst>
          </p:cNvPr>
          <p:cNvCxnSpPr>
            <a:cxnSpLocks/>
          </p:cNvCxnSpPr>
          <p:nvPr/>
        </p:nvCxnSpPr>
        <p:spPr>
          <a:xfrm>
            <a:off x="7221745" y="4614481"/>
            <a:ext cx="487465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A34658E-92CC-54D8-FA0E-00A4DADE1489}"/>
              </a:ext>
            </a:extLst>
          </p:cNvPr>
          <p:cNvCxnSpPr>
            <a:cxnSpLocks/>
          </p:cNvCxnSpPr>
          <p:nvPr/>
        </p:nvCxnSpPr>
        <p:spPr>
          <a:xfrm flipH="1">
            <a:off x="7203190" y="4976974"/>
            <a:ext cx="506020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>
            <a:extLst>
              <a:ext uri="{FF2B5EF4-FFF2-40B4-BE49-F238E27FC236}">
                <a16:creationId xmlns:a16="http://schemas.microsoft.com/office/drawing/2014/main" id="{B2FE9A88-1B3F-CAE8-87B4-E2D400EA7B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4221" y="1236270"/>
            <a:ext cx="1943100" cy="1190625"/>
          </a:xfrm>
          <a:prstGeom prst="rect">
            <a:avLst/>
          </a:prstGeom>
        </p:spPr>
      </p:pic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34B519C-356D-E1BF-4B8E-D845259A4126}"/>
              </a:ext>
            </a:extLst>
          </p:cNvPr>
          <p:cNvCxnSpPr>
            <a:cxnSpLocks/>
          </p:cNvCxnSpPr>
          <p:nvPr/>
        </p:nvCxnSpPr>
        <p:spPr>
          <a:xfrm flipV="1">
            <a:off x="9300117" y="2619744"/>
            <a:ext cx="0" cy="50343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CFB003A-B89C-4F13-5126-50282C84D6AC}"/>
              </a:ext>
            </a:extLst>
          </p:cNvPr>
          <p:cNvCxnSpPr>
            <a:cxnSpLocks/>
          </p:cNvCxnSpPr>
          <p:nvPr/>
        </p:nvCxnSpPr>
        <p:spPr>
          <a:xfrm>
            <a:off x="9658351" y="2661019"/>
            <a:ext cx="0" cy="42089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7D37FF6-DCC6-DCDC-9AF0-079D40A6962E}"/>
              </a:ext>
            </a:extLst>
          </p:cNvPr>
          <p:cNvSpPr txBox="1"/>
          <p:nvPr/>
        </p:nvSpPr>
        <p:spPr>
          <a:xfrm>
            <a:off x="8518729" y="841884"/>
            <a:ext cx="351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 파일</a:t>
            </a:r>
            <a:r>
              <a:rPr lang="en-US" altLang="ko-KR" dirty="0"/>
              <a:t>(project </a:t>
            </a:r>
            <a:r>
              <a:rPr lang="ko-KR" altLang="en-US" dirty="0"/>
              <a:t>폴더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6945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구현 방식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2BB980-EDA2-15DE-22C0-71BC368F4F70}"/>
              </a:ext>
            </a:extLst>
          </p:cNvPr>
          <p:cNvSpPr txBox="1"/>
          <p:nvPr/>
        </p:nvSpPr>
        <p:spPr>
          <a:xfrm>
            <a:off x="838200" y="1301976"/>
            <a:ext cx="436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다중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Socket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접속 구현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6E51CB-8837-9C4F-3557-892180363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21180"/>
            <a:ext cx="5623560" cy="4282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2604B2-CC3D-0C21-11D6-6B8C9436FEA6}"/>
              </a:ext>
            </a:extLst>
          </p:cNvPr>
          <p:cNvSpPr txBox="1"/>
          <p:nvPr/>
        </p:nvSpPr>
        <p:spPr>
          <a:xfrm>
            <a:off x="6804660" y="1821180"/>
            <a:ext cx="48082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Map(</a:t>
            </a:r>
            <a:r>
              <a:rPr lang="en-US" altLang="ko-KR" dirty="0" err="1"/>
              <a:t>SynchronizedMap</a:t>
            </a:r>
            <a:r>
              <a:rPr lang="en-US" altLang="ko-KR" dirty="0"/>
              <a:t>)</a:t>
            </a:r>
            <a:r>
              <a:rPr lang="ko-KR" altLang="en-US" dirty="0"/>
              <a:t>을 이용해 </a:t>
            </a:r>
            <a:r>
              <a:rPr lang="en-US" altLang="ko-KR" dirty="0"/>
              <a:t>Client Socket</a:t>
            </a:r>
            <a:r>
              <a:rPr lang="ko-KR" altLang="en-US" dirty="0"/>
              <a:t>을 </a:t>
            </a:r>
            <a:r>
              <a:rPr lang="en-US" altLang="ko-KR" dirty="0"/>
              <a:t>Key, Value</a:t>
            </a:r>
            <a:r>
              <a:rPr lang="ko-KR" altLang="en-US" dirty="0"/>
              <a:t>형태로 관리한다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Key</a:t>
            </a:r>
            <a:r>
              <a:rPr lang="ko-KR" altLang="en-US" dirty="0"/>
              <a:t>는 임의의 정수형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만까지의 수와 </a:t>
            </a:r>
            <a:r>
              <a:rPr lang="en-US" altLang="ko-KR" dirty="0"/>
              <a:t>Client</a:t>
            </a:r>
            <a:r>
              <a:rPr lang="ko-KR" altLang="en-US" dirty="0"/>
              <a:t>의 </a:t>
            </a:r>
            <a:r>
              <a:rPr lang="en-US" altLang="ko-KR" dirty="0"/>
              <a:t>IP</a:t>
            </a:r>
            <a:r>
              <a:rPr lang="ko-KR" altLang="en-US" dirty="0"/>
              <a:t>를 조합한 </a:t>
            </a:r>
            <a:r>
              <a:rPr lang="en-US" altLang="ko-KR" dirty="0"/>
              <a:t>String</a:t>
            </a:r>
            <a:r>
              <a:rPr lang="ko-KR" altLang="en-US" dirty="0"/>
              <a:t>형 </a:t>
            </a:r>
            <a:r>
              <a:rPr lang="en-US" altLang="ko-KR" dirty="0"/>
              <a:t>key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5C15484-AE6D-5809-D5A9-8DACD978800D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FF30E78-1A3B-2B57-7E4D-3AA67C7AE687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695AF0A-3E4E-87BD-E8F2-9769F8294399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F3ABD80-D085-A1CF-D891-0F4E8710D735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923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구현 방식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2BB980-EDA2-15DE-22C0-71BC368F4F70}"/>
              </a:ext>
            </a:extLst>
          </p:cNvPr>
          <p:cNvSpPr txBox="1"/>
          <p:nvPr/>
        </p:nvSpPr>
        <p:spPr>
          <a:xfrm>
            <a:off x="838200" y="1301976"/>
            <a:ext cx="436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JSONObject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라이브러리 적용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604B2-CC3D-0C21-11D6-6B8C9436FEA6}"/>
              </a:ext>
            </a:extLst>
          </p:cNvPr>
          <p:cNvSpPr txBox="1"/>
          <p:nvPr/>
        </p:nvSpPr>
        <p:spPr>
          <a:xfrm>
            <a:off x="5935980" y="1778962"/>
            <a:ext cx="48082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DataStream</a:t>
            </a:r>
            <a:r>
              <a:rPr lang="ko-KR" altLang="en-US" dirty="0"/>
              <a:t>을 통해 </a:t>
            </a:r>
            <a:r>
              <a:rPr lang="en-US" altLang="ko-KR" dirty="0"/>
              <a:t>write, in</a:t>
            </a:r>
            <a:r>
              <a:rPr lang="ko-KR" altLang="en-US" dirty="0"/>
              <a:t>할 시에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err="1"/>
              <a:t>JSONObject</a:t>
            </a:r>
            <a:r>
              <a:rPr lang="ko-KR" altLang="en-US" dirty="0"/>
              <a:t>를 </a:t>
            </a:r>
            <a:r>
              <a:rPr lang="en-US" altLang="ko-KR" dirty="0"/>
              <a:t>String</a:t>
            </a:r>
            <a:r>
              <a:rPr lang="ko-KR" altLang="en-US" dirty="0"/>
              <a:t>화 해 주고 받는데 여기서 장점은</a:t>
            </a:r>
            <a:r>
              <a:rPr lang="en-US" altLang="ko-KR" dirty="0"/>
              <a:t> Json</a:t>
            </a:r>
            <a:r>
              <a:rPr lang="ko-KR" altLang="en-US" dirty="0"/>
              <a:t>은 </a:t>
            </a:r>
            <a:r>
              <a:rPr lang="en-US" altLang="ko-KR" dirty="0"/>
              <a:t>Map</a:t>
            </a:r>
            <a:r>
              <a:rPr lang="ko-KR" altLang="en-US" dirty="0"/>
              <a:t>과 비슷하게 </a:t>
            </a:r>
            <a:r>
              <a:rPr lang="en-US" altLang="ko-KR" dirty="0"/>
              <a:t>key, value </a:t>
            </a:r>
            <a:r>
              <a:rPr lang="ko-KR" altLang="en-US" dirty="0"/>
              <a:t>형태로 값을 저장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Map</a:t>
            </a:r>
            <a:r>
              <a:rPr lang="ko-KR" altLang="en-US" dirty="0"/>
              <a:t>과 비슷하게 값을 입력하거나 가져오기 쉽다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하기 전에는 지금 현재 위치인 </a:t>
            </a:r>
            <a:r>
              <a:rPr lang="en-US" altLang="ko-KR" dirty="0"/>
              <a:t>main</a:t>
            </a:r>
            <a:r>
              <a:rPr lang="ko-KR" altLang="en-US" dirty="0"/>
              <a:t>인지</a:t>
            </a:r>
            <a:r>
              <a:rPr lang="en-US" altLang="ko-KR" dirty="0"/>
              <a:t> </a:t>
            </a:r>
            <a:r>
              <a:rPr lang="ko-KR" altLang="en-US" dirty="0"/>
              <a:t>아니면 </a:t>
            </a:r>
            <a:r>
              <a:rPr lang="en-US" altLang="ko-KR" dirty="0"/>
              <a:t>in-menu</a:t>
            </a:r>
            <a:r>
              <a:rPr lang="ko-KR" altLang="en-US" dirty="0"/>
              <a:t>인지에 대해 </a:t>
            </a:r>
            <a:r>
              <a:rPr lang="en-US" altLang="ko-KR" dirty="0"/>
              <a:t>DataStream</a:t>
            </a:r>
            <a:r>
              <a:rPr lang="ko-KR" altLang="en-US" dirty="0"/>
              <a:t>을 통해 한번 더 읽어야 하는 번거로움이 있었다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JSONObject</a:t>
            </a:r>
            <a:r>
              <a:rPr lang="en-US" altLang="ko-KR" dirty="0"/>
              <a:t> </a:t>
            </a:r>
            <a:r>
              <a:rPr lang="ko-KR" altLang="en-US" dirty="0"/>
              <a:t>라이브러리를 이용해 쉽게 필요한 값만 가져올 수 있다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118928-3471-9805-A965-0364B1788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1821180"/>
            <a:ext cx="2781300" cy="1114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B5F400-7754-0D0E-66EE-5BE8D6B26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" y="3209438"/>
            <a:ext cx="3457575" cy="64770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04B227F5-9365-F2D4-3B82-22B8A863E6A8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1EF42F2-9E25-48EB-7999-284F014B3F84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2E13C49-DE77-BFA7-FB28-6F36A03A7F21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2947DDC-F1BC-610F-EEC9-EA06E98BFD28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240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구현 방식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2BB980-EDA2-15DE-22C0-71BC368F4F70}"/>
              </a:ext>
            </a:extLst>
          </p:cNvPr>
          <p:cNvSpPr txBox="1"/>
          <p:nvPr/>
        </p:nvSpPr>
        <p:spPr>
          <a:xfrm>
            <a:off x="838200" y="1301976"/>
            <a:ext cx="436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다중 접속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604B2-CC3D-0C21-11D6-6B8C9436FEA6}"/>
              </a:ext>
            </a:extLst>
          </p:cNvPr>
          <p:cNvSpPr txBox="1"/>
          <p:nvPr/>
        </p:nvSpPr>
        <p:spPr>
          <a:xfrm>
            <a:off x="7688580" y="1821180"/>
            <a:ext cx="3924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왼쪽 콘솔은 서버</a:t>
            </a:r>
            <a:r>
              <a:rPr lang="en-US" altLang="ko-KR" dirty="0"/>
              <a:t>, </a:t>
            </a:r>
            <a:r>
              <a:rPr lang="ko-KR" altLang="en-US" dirty="0"/>
              <a:t>가운데와 오른쪽 콘솔은 클라이언트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가운데에서 목록을 가져왔을 때는 글이 최대 </a:t>
            </a:r>
            <a:r>
              <a:rPr lang="en-US" altLang="ko-KR" dirty="0"/>
              <a:t>25</a:t>
            </a:r>
            <a:r>
              <a:rPr lang="ko-KR" altLang="en-US" dirty="0"/>
              <a:t>번까지 있었으나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오른쪽에서 글을 등록 후 가운데에서 다시 글목록을 확인하니 새로운 글이 등록된 것을 확인할 수 있다</a:t>
            </a:r>
            <a:r>
              <a:rPr lang="en-US" altLang="ko-KR" dirty="0"/>
              <a:t>.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923183E-9507-D37E-B2D8-E64E461895F8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86DB1BB-35D6-8F63-6AA5-A3027C3C4725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5A9C173-BB27-18DC-AC29-28E54C33B038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5D4BAC-AF8A-75CF-90D4-C1BF4FEA8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79" y="1867290"/>
            <a:ext cx="6782661" cy="21421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1488F77-12CB-93FC-BC3F-63E2D2962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79" y="4009460"/>
            <a:ext cx="6782661" cy="2170709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67966AC5-9460-BFF9-0BAD-F4AFD6BB043D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028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구현방식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2BB980-EDA2-15DE-22C0-71BC368F4F70}"/>
              </a:ext>
            </a:extLst>
          </p:cNvPr>
          <p:cNvSpPr txBox="1"/>
          <p:nvPr/>
        </p:nvSpPr>
        <p:spPr>
          <a:xfrm>
            <a:off x="838200" y="1301976"/>
            <a:ext cx="436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구성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604B2-CC3D-0C21-11D6-6B8C9436FEA6}"/>
              </a:ext>
            </a:extLst>
          </p:cNvPr>
          <p:cNvSpPr txBox="1"/>
          <p:nvPr/>
        </p:nvSpPr>
        <p:spPr>
          <a:xfrm>
            <a:off x="7688580" y="1821180"/>
            <a:ext cx="3924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</a:t>
            </a:r>
            <a:r>
              <a:rPr lang="en-US" altLang="ko-KR" dirty="0"/>
              <a:t> </a:t>
            </a:r>
            <a:r>
              <a:rPr lang="ko-KR" altLang="en-US" dirty="0"/>
              <a:t>글 개수에 따라 한 페이지당 </a:t>
            </a:r>
            <a:r>
              <a:rPr lang="en-US" altLang="ko-KR" dirty="0"/>
              <a:t>5</a:t>
            </a:r>
            <a:r>
              <a:rPr lang="ko-KR" altLang="en-US" dirty="0"/>
              <a:t>개의 글이 최근에 등록된 순서대로</a:t>
            </a:r>
            <a:r>
              <a:rPr lang="en-US" altLang="ko-KR" dirty="0"/>
              <a:t> </a:t>
            </a:r>
            <a:r>
              <a:rPr lang="ko-KR" altLang="en-US" dirty="0"/>
              <a:t>나오도록 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수정된 경우 수정일자도 반영되도록 하였다</a:t>
            </a:r>
            <a:r>
              <a:rPr lang="en-US" altLang="ko-KR" dirty="0"/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5944321-84B3-5CE0-FBF8-74F0C5D36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1181"/>
            <a:ext cx="3300321" cy="213359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C53A95F-628E-BBFB-3641-9D15496EC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522" y="1821180"/>
            <a:ext cx="3428138" cy="213359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F043EB4-A399-2837-E6C3-5FE175EB6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54779"/>
            <a:ext cx="3300321" cy="223098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2BA5FF1-C4A2-C4B7-48E2-27A0A384F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8521" y="3954780"/>
            <a:ext cx="3428138" cy="2230986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E7B781DC-6342-7FF0-1091-CAE58AC3E46E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BEE5C57-6DA5-4139-F46D-DF5054F1E544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968DDE1-6AB3-61E2-FA65-0B61374C4D8B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3AFB9A2-92A0-3BE6-E0D7-3A175E988194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38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219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목차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2742C39-75AD-8256-09FC-3DED19C55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05" y="2288658"/>
            <a:ext cx="2296885" cy="49620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기본 구조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FA23942-D2D6-93D0-E0A4-B6003DDA486D}"/>
              </a:ext>
            </a:extLst>
          </p:cNvPr>
          <p:cNvCxnSpPr>
            <a:cxnSpLocks/>
          </p:cNvCxnSpPr>
          <p:nvPr/>
        </p:nvCxnSpPr>
        <p:spPr>
          <a:xfrm>
            <a:off x="533945" y="2784861"/>
            <a:ext cx="20802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2C2032-C20F-04E9-E73D-52453C7888F1}"/>
              </a:ext>
            </a:extLst>
          </p:cNvPr>
          <p:cNvSpPr txBox="1"/>
          <p:nvPr/>
        </p:nvSpPr>
        <p:spPr>
          <a:xfrm>
            <a:off x="3086372" y="2279709"/>
            <a:ext cx="29881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</a:rPr>
              <a:t>일반 게시판과의 차이점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algn="ctr"/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2E827A-A674-8BB0-016C-A9B673628EAB}"/>
              </a:ext>
            </a:extLst>
          </p:cNvPr>
          <p:cNvSpPr txBox="1"/>
          <p:nvPr/>
        </p:nvSpPr>
        <p:spPr>
          <a:xfrm>
            <a:off x="6404610" y="2279709"/>
            <a:ext cx="24307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</a:rPr>
              <a:t>구현 방식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algn="ctr"/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EF8622A-BA1A-30E8-0DC7-830A706A3380}"/>
              </a:ext>
            </a:extLst>
          </p:cNvPr>
          <p:cNvCxnSpPr>
            <a:cxnSpLocks/>
          </p:cNvCxnSpPr>
          <p:nvPr/>
        </p:nvCxnSpPr>
        <p:spPr>
          <a:xfrm>
            <a:off x="3168196" y="3275124"/>
            <a:ext cx="28244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C550B40-D5E9-D4E3-6EB8-E8230B52EE0E}"/>
              </a:ext>
            </a:extLst>
          </p:cNvPr>
          <p:cNvCxnSpPr>
            <a:cxnSpLocks/>
          </p:cNvCxnSpPr>
          <p:nvPr/>
        </p:nvCxnSpPr>
        <p:spPr>
          <a:xfrm>
            <a:off x="6557009" y="2831706"/>
            <a:ext cx="21640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146E287-E998-D658-046C-0C8719BB119F}"/>
              </a:ext>
            </a:extLst>
          </p:cNvPr>
          <p:cNvCxnSpPr>
            <a:cxnSpLocks/>
          </p:cNvCxnSpPr>
          <p:nvPr/>
        </p:nvCxnSpPr>
        <p:spPr>
          <a:xfrm flipV="1">
            <a:off x="3048000" y="1301976"/>
            <a:ext cx="0" cy="42535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0E86717-9693-19F4-DF4E-612084B79765}"/>
              </a:ext>
            </a:extLst>
          </p:cNvPr>
          <p:cNvCxnSpPr>
            <a:cxnSpLocks/>
          </p:cNvCxnSpPr>
          <p:nvPr/>
        </p:nvCxnSpPr>
        <p:spPr>
          <a:xfrm flipV="1">
            <a:off x="6096000" y="1302237"/>
            <a:ext cx="0" cy="42535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17BDD8EC-7F99-3C3C-FF78-A8124FF7217D}"/>
              </a:ext>
            </a:extLst>
          </p:cNvPr>
          <p:cNvCxnSpPr>
            <a:cxnSpLocks/>
          </p:cNvCxnSpPr>
          <p:nvPr/>
        </p:nvCxnSpPr>
        <p:spPr>
          <a:xfrm flipV="1">
            <a:off x="9144000" y="1302237"/>
            <a:ext cx="0" cy="42535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AAB3EBE-BBE1-A479-6251-3B0590B89412}"/>
              </a:ext>
            </a:extLst>
          </p:cNvPr>
          <p:cNvSpPr txBox="1"/>
          <p:nvPr/>
        </p:nvSpPr>
        <p:spPr>
          <a:xfrm>
            <a:off x="9452611" y="2288658"/>
            <a:ext cx="2430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4. Issues</a:t>
            </a:r>
            <a:endParaRPr lang="ko-KR" altLang="en-US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000B312-19F8-7F4E-62F6-8C6BE2243B7F}"/>
              </a:ext>
            </a:extLst>
          </p:cNvPr>
          <p:cNvCxnSpPr>
            <a:cxnSpLocks/>
          </p:cNvCxnSpPr>
          <p:nvPr/>
        </p:nvCxnSpPr>
        <p:spPr>
          <a:xfrm>
            <a:off x="9605010" y="2840655"/>
            <a:ext cx="21640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833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구현방식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2BB980-EDA2-15DE-22C0-71BC368F4F70}"/>
              </a:ext>
            </a:extLst>
          </p:cNvPr>
          <p:cNvSpPr txBox="1"/>
          <p:nvPr/>
        </p:nvSpPr>
        <p:spPr>
          <a:xfrm>
            <a:off x="838200" y="1301976"/>
            <a:ext cx="436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목록 출력 시 글자간격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604B2-CC3D-0C21-11D6-6B8C9436FEA6}"/>
              </a:ext>
            </a:extLst>
          </p:cNvPr>
          <p:cNvSpPr txBox="1"/>
          <p:nvPr/>
        </p:nvSpPr>
        <p:spPr>
          <a:xfrm>
            <a:off x="6416040" y="1821180"/>
            <a:ext cx="51968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고정 폭 폰트만 적용된다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알파벳</a:t>
            </a:r>
            <a:r>
              <a:rPr lang="en-US" altLang="ko-KR" dirty="0"/>
              <a:t>, </a:t>
            </a:r>
            <a:r>
              <a:rPr lang="ko-KR" altLang="en-US" dirty="0"/>
              <a:t>숫자일 경우</a:t>
            </a:r>
            <a:r>
              <a:rPr lang="en-US" altLang="ko-KR" dirty="0"/>
              <a:t>(ascii code</a:t>
            </a:r>
            <a:r>
              <a:rPr lang="ko-KR" altLang="en-US" dirty="0"/>
              <a:t>값 범위에 해당할 경우</a:t>
            </a:r>
            <a:r>
              <a:rPr lang="en-US" altLang="ko-KR" dirty="0"/>
              <a:t>)</a:t>
            </a:r>
            <a:r>
              <a:rPr lang="ko-KR" altLang="en-US" dirty="0"/>
              <a:t>에는 </a:t>
            </a:r>
            <a:r>
              <a:rPr lang="en-US" altLang="ko-KR" dirty="0"/>
              <a:t>1</a:t>
            </a:r>
            <a:r>
              <a:rPr lang="ko-KR" altLang="en-US" dirty="0"/>
              <a:t>칸</a:t>
            </a:r>
            <a:r>
              <a:rPr lang="en-US" altLang="ko-KR" dirty="0"/>
              <a:t>, </a:t>
            </a:r>
            <a:r>
              <a:rPr lang="ko-KR" altLang="en-US" dirty="0"/>
              <a:t>나머지는 </a:t>
            </a:r>
            <a:r>
              <a:rPr lang="en-US" altLang="ko-KR" dirty="0"/>
              <a:t>2</a:t>
            </a:r>
            <a:r>
              <a:rPr lang="ko-KR" altLang="en-US" dirty="0"/>
              <a:t>칸이 적용되도록 </a:t>
            </a:r>
            <a:r>
              <a:rPr lang="en-US" altLang="ko-KR" dirty="0"/>
              <a:t>logic</a:t>
            </a:r>
            <a:r>
              <a:rPr lang="ko-KR" altLang="en-US" dirty="0"/>
              <a:t>을 통해 </a:t>
            </a:r>
            <a:r>
              <a:rPr lang="en-US" altLang="ko-KR" dirty="0"/>
              <a:t>space</a:t>
            </a:r>
            <a:r>
              <a:rPr lang="ko-KR" altLang="en-US" dirty="0"/>
              <a:t>를 추가했다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일정 칸수가 넘어가면 생략 형식인 </a:t>
            </a:r>
            <a:r>
              <a:rPr lang="en-US" altLang="ko-KR" dirty="0"/>
              <a:t>...</a:t>
            </a:r>
            <a:r>
              <a:rPr lang="ko-KR" altLang="en-US" dirty="0"/>
              <a:t>을 적용했다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고정 폭 폰트가 아닐 경우 적용되지 않으므로</a:t>
            </a:r>
            <a:r>
              <a:rPr lang="en-US" altLang="ko-KR" dirty="0"/>
              <a:t> </a:t>
            </a:r>
            <a:r>
              <a:rPr lang="ko-KR" altLang="en-US" dirty="0"/>
              <a:t>목록이 예쁘게 출력되지 않을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정수형을 이용하므로 알파벳</a:t>
            </a:r>
            <a:r>
              <a:rPr lang="en-US" altLang="ko-KR" dirty="0"/>
              <a:t>, </a:t>
            </a:r>
            <a:r>
              <a:rPr lang="ko-KR" altLang="en-US" dirty="0"/>
              <a:t>숫자가 </a:t>
            </a:r>
            <a:r>
              <a:rPr lang="en-US" altLang="ko-KR" dirty="0"/>
              <a:t>3</a:t>
            </a:r>
            <a:r>
              <a:rPr lang="ko-KR" altLang="en-US" dirty="0"/>
              <a:t>개일 때 나머지가 </a:t>
            </a:r>
            <a:r>
              <a:rPr lang="en-US" altLang="ko-KR" dirty="0"/>
              <a:t>2</a:t>
            </a:r>
            <a:r>
              <a:rPr lang="ko-KR" altLang="en-US" dirty="0"/>
              <a:t>개에 해당하는 크기인 경우도 있으므로 그 때는 </a:t>
            </a:r>
            <a:r>
              <a:rPr lang="en-US" altLang="ko-KR" dirty="0" err="1"/>
              <a:t>isAscii</a:t>
            </a:r>
            <a:r>
              <a:rPr lang="en-US" altLang="ko-KR" dirty="0"/>
              <a:t> method</a:t>
            </a:r>
            <a:r>
              <a:rPr lang="ko-KR" altLang="en-US" dirty="0"/>
              <a:t>의 </a:t>
            </a:r>
            <a:r>
              <a:rPr lang="en-US" altLang="ko-KR" dirty="0"/>
              <a:t>return</a:t>
            </a:r>
            <a:r>
              <a:rPr lang="ko-KR" altLang="en-US" dirty="0"/>
              <a:t>값을 </a:t>
            </a:r>
            <a:r>
              <a:rPr lang="en-US" altLang="ko-KR" dirty="0"/>
              <a:t>3/2 </a:t>
            </a:r>
            <a:r>
              <a:rPr lang="ko-KR" altLang="en-US" dirty="0"/>
              <a:t>정도로 수정하면 된다</a:t>
            </a:r>
            <a:r>
              <a:rPr lang="en-US" altLang="ko-KR" dirty="0"/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5ECBDB5-F5BC-4A67-D5D1-DF4DB7609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2641"/>
            <a:ext cx="5196840" cy="109867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0FA9687-C9E3-CA69-460C-8C591A2CC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41319"/>
            <a:ext cx="2560320" cy="30485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A13EE96-C73C-BEFF-1E78-20560A293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520" y="2941319"/>
            <a:ext cx="2636520" cy="304852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EC8264F3-CFF5-9FB8-283A-EC1CEF63E9F1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F729133-5E2B-B376-BEBE-223981F12DEE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D290C48-4B33-FE1C-9124-2EC0C060651A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8D0F041-6251-5F9B-A174-98C9DDCC9095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473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구현방식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2BB980-EDA2-15DE-22C0-71BC368F4F70}"/>
              </a:ext>
            </a:extLst>
          </p:cNvPr>
          <p:cNvSpPr txBox="1"/>
          <p:nvPr/>
        </p:nvSpPr>
        <p:spPr>
          <a:xfrm>
            <a:off x="838200" y="1301976"/>
            <a:ext cx="436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Controller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기본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604B2-CC3D-0C21-11D6-6B8C9436FEA6}"/>
              </a:ext>
            </a:extLst>
          </p:cNvPr>
          <p:cNvSpPr txBox="1"/>
          <p:nvPr/>
        </p:nvSpPr>
        <p:spPr>
          <a:xfrm>
            <a:off x="6416040" y="1821180"/>
            <a:ext cx="5196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BoardController</a:t>
            </a:r>
            <a:r>
              <a:rPr lang="en-US" altLang="ko-KR" dirty="0"/>
              <a:t> </a:t>
            </a:r>
            <a:r>
              <a:rPr lang="ko-KR" altLang="en-US" dirty="0"/>
              <a:t>객체 생성 시 </a:t>
            </a:r>
            <a:r>
              <a:rPr lang="en-US" altLang="ko-KR" dirty="0"/>
              <a:t>socket</a:t>
            </a:r>
            <a:r>
              <a:rPr lang="ko-KR" altLang="en-US" dirty="0"/>
              <a:t>연결</a:t>
            </a:r>
            <a:r>
              <a:rPr lang="en-US" altLang="ko-KR" dirty="0"/>
              <a:t>, Service </a:t>
            </a:r>
            <a:r>
              <a:rPr lang="ko-KR" altLang="en-US" dirty="0"/>
              <a:t>객체를 생성하고 </a:t>
            </a:r>
            <a:r>
              <a:rPr lang="en-US" altLang="ko-KR" dirty="0"/>
              <a:t>socket</a:t>
            </a:r>
            <a:r>
              <a:rPr lang="ko-KR" altLang="en-US" dirty="0"/>
              <a:t>에서 </a:t>
            </a:r>
            <a:r>
              <a:rPr lang="en-US" altLang="ko-KR" dirty="0"/>
              <a:t>input, output </a:t>
            </a:r>
            <a:r>
              <a:rPr lang="en-US" altLang="ko-KR" dirty="0" err="1"/>
              <a:t>datastream</a:t>
            </a:r>
            <a:r>
              <a:rPr lang="ko-KR" altLang="en-US" dirty="0"/>
              <a:t>을 가져온다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Send method</a:t>
            </a:r>
            <a:r>
              <a:rPr lang="ko-KR" altLang="en-US" dirty="0"/>
              <a:t>와 </a:t>
            </a:r>
            <a:r>
              <a:rPr lang="en-US" altLang="ko-KR" dirty="0"/>
              <a:t>overloading</a:t>
            </a:r>
            <a:r>
              <a:rPr lang="ko-KR" altLang="en-US" dirty="0"/>
              <a:t>된 </a:t>
            </a:r>
            <a:r>
              <a:rPr lang="en-US" altLang="ko-KR" dirty="0" err="1"/>
              <a:t>defaultMenu</a:t>
            </a:r>
            <a:r>
              <a:rPr lang="en-US" altLang="ko-KR" dirty="0"/>
              <a:t> method</a:t>
            </a:r>
            <a:r>
              <a:rPr lang="ko-KR" altLang="en-US" dirty="0"/>
              <a:t>들</a:t>
            </a:r>
            <a:r>
              <a:rPr lang="en-US" altLang="ko-KR" dirty="0"/>
              <a:t>. Send method</a:t>
            </a:r>
            <a:r>
              <a:rPr lang="ko-KR" altLang="en-US" dirty="0"/>
              <a:t>는 </a:t>
            </a:r>
            <a:r>
              <a:rPr lang="en-US" altLang="ko-KR" dirty="0"/>
              <a:t>output stream</a:t>
            </a:r>
            <a:r>
              <a:rPr lang="ko-KR" altLang="en-US" dirty="0"/>
              <a:t>을 통해 서버내부에서 생성한 </a:t>
            </a:r>
            <a:r>
              <a:rPr lang="en-US" altLang="ko-KR" dirty="0" err="1"/>
              <a:t>JSONObject</a:t>
            </a:r>
            <a:r>
              <a:rPr lang="en-US" altLang="ko-KR" dirty="0"/>
              <a:t> </a:t>
            </a:r>
            <a:r>
              <a:rPr lang="ko-KR" altLang="en-US" dirty="0"/>
              <a:t>형태의 </a:t>
            </a:r>
            <a:r>
              <a:rPr lang="en-US" altLang="ko-KR" dirty="0"/>
              <a:t>data</a:t>
            </a:r>
            <a:r>
              <a:rPr lang="ko-KR" altLang="en-US" dirty="0"/>
              <a:t>를 </a:t>
            </a:r>
            <a:r>
              <a:rPr lang="en-US" altLang="ko-KR" dirty="0"/>
              <a:t>string</a:t>
            </a:r>
            <a:r>
              <a:rPr lang="ko-KR" altLang="en-US" dirty="0"/>
              <a:t>으로 변환해 </a:t>
            </a:r>
            <a:r>
              <a:rPr lang="en-US" altLang="ko-KR" dirty="0"/>
              <a:t>client</a:t>
            </a:r>
            <a:r>
              <a:rPr lang="ko-KR" altLang="en-US" dirty="0"/>
              <a:t>에게 보낸다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defaultMenu</a:t>
            </a:r>
            <a:r>
              <a:rPr lang="ko-KR" altLang="en-US" dirty="0"/>
              <a:t>는 </a:t>
            </a:r>
            <a:r>
              <a:rPr lang="en-US" altLang="ko-KR" dirty="0" err="1"/>
              <a:t>backToMenu</a:t>
            </a:r>
            <a:r>
              <a:rPr lang="ko-KR" altLang="en-US" dirty="0"/>
              <a:t>와 조합해 </a:t>
            </a:r>
            <a:r>
              <a:rPr lang="en-US" altLang="ko-KR" dirty="0"/>
              <a:t>main menu</a:t>
            </a:r>
            <a:r>
              <a:rPr lang="ko-KR" altLang="en-US" dirty="0"/>
              <a:t>로 돌아가기 위해 사용</a:t>
            </a:r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C8264F3-CFF5-9FB8-283A-EC1CEF63E9F1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F729133-5E2B-B376-BEBE-223981F12DEE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D290C48-4B33-FE1C-9124-2EC0C060651A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8D0F041-6251-5F9B-A174-98C9DDCC9095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4A2BA2B-EBD6-193C-4E6E-71135B497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8863"/>
            <a:ext cx="2813263" cy="142306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7C1A604-32EA-1315-DD54-021AEBE8D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463" y="1808863"/>
            <a:ext cx="2308573" cy="142306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76D085A0-D28E-4A34-B067-42AE24C4B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77027"/>
            <a:ext cx="5121836" cy="180323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D67B1A2-C481-A8A6-5086-FCA8C0A42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213734"/>
            <a:ext cx="2406764" cy="46329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D5AC8E4B-A075-752C-7351-798D80087A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4964" y="3231928"/>
            <a:ext cx="2715073" cy="45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99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구현방식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2BB980-EDA2-15DE-22C0-71BC368F4F70}"/>
              </a:ext>
            </a:extLst>
          </p:cNvPr>
          <p:cNvSpPr txBox="1"/>
          <p:nvPr/>
        </p:nvSpPr>
        <p:spPr>
          <a:xfrm>
            <a:off x="838200" y="1301976"/>
            <a:ext cx="436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Controller -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getlist</a:t>
            </a:r>
            <a:endParaRPr lang="ko-KR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604B2-CC3D-0C21-11D6-6B8C9436FEA6}"/>
              </a:ext>
            </a:extLst>
          </p:cNvPr>
          <p:cNvSpPr txBox="1"/>
          <p:nvPr/>
        </p:nvSpPr>
        <p:spPr>
          <a:xfrm>
            <a:off x="6416040" y="1821180"/>
            <a:ext cx="5196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getPartialList</a:t>
            </a:r>
            <a:r>
              <a:rPr lang="en-US" altLang="ko-KR" dirty="0"/>
              <a:t> method.</a:t>
            </a:r>
          </a:p>
          <a:p>
            <a:endParaRPr lang="en-US" altLang="ko-KR" dirty="0"/>
          </a:p>
          <a:p>
            <a:r>
              <a:rPr lang="en-US" altLang="ko-KR" dirty="0"/>
              <a:t>Service</a:t>
            </a:r>
            <a:r>
              <a:rPr lang="ko-KR" altLang="en-US" dirty="0"/>
              <a:t>에서 제공하는 </a:t>
            </a:r>
            <a:r>
              <a:rPr lang="en-US" altLang="ko-KR" dirty="0" err="1"/>
              <a:t>cntAllPost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r>
              <a:rPr lang="ko-KR" altLang="en-US" dirty="0"/>
              <a:t>를 통해 게시글 개수를 가져와 </a:t>
            </a:r>
            <a:r>
              <a:rPr lang="en-US" altLang="ko-KR" dirty="0"/>
              <a:t>page</a:t>
            </a:r>
            <a:r>
              <a:rPr lang="ko-KR" altLang="en-US" dirty="0"/>
              <a:t>를 나눠 출력 제공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partialListMenu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r>
              <a:rPr lang="ko-KR" altLang="en-US" dirty="0"/>
              <a:t>에서 </a:t>
            </a:r>
            <a:r>
              <a:rPr lang="en-US" altLang="ko-KR" dirty="0"/>
              <a:t>input stream</a:t>
            </a:r>
            <a:r>
              <a:rPr lang="ko-KR" altLang="en-US" dirty="0"/>
              <a:t>을 통해 전달받은 </a:t>
            </a:r>
            <a:r>
              <a:rPr lang="en-US" altLang="ko-KR" dirty="0"/>
              <a:t>command</a:t>
            </a:r>
            <a:r>
              <a:rPr lang="ko-KR" altLang="en-US" dirty="0"/>
              <a:t>로 </a:t>
            </a:r>
            <a:r>
              <a:rPr lang="en-US" altLang="ko-KR" dirty="0"/>
              <a:t>page </a:t>
            </a:r>
            <a:r>
              <a:rPr lang="ko-KR" altLang="en-US" dirty="0"/>
              <a:t>등을 조작할 수 있도록 제공</a:t>
            </a:r>
            <a:r>
              <a:rPr lang="en-US" altLang="ko-KR" dirty="0"/>
              <a:t>.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C8264F3-CFF5-9FB8-283A-EC1CEF63E9F1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F729133-5E2B-B376-BEBE-223981F12DEE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D290C48-4B33-FE1C-9124-2EC0C060651A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8D0F041-6251-5F9B-A174-98C9DDCC9095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1A0FE23B-E496-2585-1C53-99168C2C3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0790"/>
            <a:ext cx="4464162" cy="154798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73723135-37B8-305E-EC83-FE508D9BB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15077"/>
            <a:ext cx="4464162" cy="154798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B0B36E8B-272B-A364-B6A5-C3DA026D0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48775"/>
            <a:ext cx="4464162" cy="104059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B6ADA404-1638-2D68-D52C-E50452198B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580" y="4475689"/>
            <a:ext cx="5132300" cy="160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7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구현방식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2BB980-EDA2-15DE-22C0-71BC368F4F70}"/>
              </a:ext>
            </a:extLst>
          </p:cNvPr>
          <p:cNvSpPr txBox="1"/>
          <p:nvPr/>
        </p:nvSpPr>
        <p:spPr>
          <a:xfrm>
            <a:off x="838199" y="1301976"/>
            <a:ext cx="540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Controller - create and detail</a:t>
            </a:r>
            <a:endParaRPr lang="ko-KR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604B2-CC3D-0C21-11D6-6B8C9436FEA6}"/>
              </a:ext>
            </a:extLst>
          </p:cNvPr>
          <p:cNvSpPr txBox="1"/>
          <p:nvPr/>
        </p:nvSpPr>
        <p:spPr>
          <a:xfrm>
            <a:off x="6416040" y="1821180"/>
            <a:ext cx="5196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createContent</a:t>
            </a:r>
            <a:r>
              <a:rPr lang="en-US" altLang="ko-KR" dirty="0"/>
              <a:t> method. </a:t>
            </a:r>
            <a:r>
              <a:rPr lang="ko-KR" altLang="en-US" dirty="0"/>
              <a:t>작성하고자 하는 </a:t>
            </a:r>
            <a:r>
              <a:rPr lang="ko-KR" altLang="en-US" dirty="0" err="1"/>
              <a:t>게시글에</a:t>
            </a:r>
            <a:r>
              <a:rPr lang="ko-KR" altLang="en-US" dirty="0"/>
              <a:t> 대한 정보를 </a:t>
            </a:r>
            <a:r>
              <a:rPr lang="en-US" altLang="ko-KR" dirty="0"/>
              <a:t>client</a:t>
            </a:r>
            <a:r>
              <a:rPr lang="ko-KR" altLang="en-US" dirty="0"/>
              <a:t>에게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en-US" altLang="ko-KR" dirty="0"/>
              <a:t>service</a:t>
            </a:r>
            <a:r>
              <a:rPr lang="ko-KR" altLang="en-US" dirty="0"/>
              <a:t>객체를 통해 </a:t>
            </a:r>
            <a:r>
              <a:rPr lang="en-US" altLang="ko-KR" dirty="0" err="1"/>
              <a:t>dao</a:t>
            </a:r>
            <a:r>
              <a:rPr lang="ko-KR" altLang="en-US" dirty="0"/>
              <a:t>에 접근해 </a:t>
            </a:r>
            <a:r>
              <a:rPr lang="en-US" altLang="ko-KR" dirty="0"/>
              <a:t>file</a:t>
            </a:r>
            <a:r>
              <a:rPr lang="ko-KR" altLang="en-US" dirty="0"/>
              <a:t>을 생성</a:t>
            </a:r>
            <a:r>
              <a:rPr lang="en-US" altLang="ko-KR" dirty="0"/>
              <a:t>. </a:t>
            </a:r>
            <a:r>
              <a:rPr lang="en-US" altLang="ko-KR" dirty="0" err="1"/>
              <a:t>defaultMenu</a:t>
            </a:r>
            <a:r>
              <a:rPr lang="ko-KR" altLang="en-US" dirty="0"/>
              <a:t>로 돌아가며 </a:t>
            </a:r>
            <a:r>
              <a:rPr lang="en-US" altLang="ko-KR" dirty="0"/>
              <a:t>client</a:t>
            </a:r>
            <a:r>
              <a:rPr lang="ko-KR" altLang="en-US" dirty="0"/>
              <a:t>에게는 </a:t>
            </a:r>
            <a:r>
              <a:rPr lang="en-US" altLang="ko-KR" dirty="0"/>
              <a:t>“</a:t>
            </a:r>
            <a:r>
              <a:rPr lang="ko-KR" altLang="en-US" dirty="0"/>
              <a:t>글이 등록되었습니다</a:t>
            </a:r>
            <a:r>
              <a:rPr lang="en-US" altLang="ko-KR" dirty="0"/>
              <a:t>.”</a:t>
            </a:r>
            <a:r>
              <a:rPr lang="ko-KR" altLang="en-US" dirty="0"/>
              <a:t>는 메시지를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getDetailContent</a:t>
            </a:r>
            <a:r>
              <a:rPr lang="en-US" altLang="ko-KR" dirty="0"/>
              <a:t> method. Client</a:t>
            </a:r>
            <a:r>
              <a:rPr lang="ko-KR" altLang="en-US" dirty="0"/>
              <a:t>가 글 번호를 입력하면 </a:t>
            </a:r>
            <a:r>
              <a:rPr lang="en-US" altLang="ko-KR" dirty="0"/>
              <a:t>server</a:t>
            </a:r>
            <a:r>
              <a:rPr lang="ko-KR" altLang="en-US" dirty="0"/>
              <a:t>에서 </a:t>
            </a:r>
            <a:r>
              <a:rPr lang="en-US" altLang="ko-KR" dirty="0"/>
              <a:t>service </a:t>
            </a:r>
            <a:r>
              <a:rPr lang="ko-KR" altLang="en-US" dirty="0"/>
              <a:t>객체를 통해 </a:t>
            </a:r>
            <a:r>
              <a:rPr lang="en-US" altLang="ko-KR" dirty="0" err="1"/>
              <a:t>dao</a:t>
            </a:r>
            <a:r>
              <a:rPr lang="ko-KR" altLang="en-US" dirty="0"/>
              <a:t>에 접근해 내용을 가져와 </a:t>
            </a:r>
            <a:r>
              <a:rPr lang="en-US" altLang="ko-KR" dirty="0"/>
              <a:t>client</a:t>
            </a:r>
            <a:r>
              <a:rPr lang="ko-KR" altLang="en-US" dirty="0"/>
              <a:t>에게 보내준다</a:t>
            </a:r>
            <a:r>
              <a:rPr lang="en-US" altLang="ko-KR" dirty="0"/>
              <a:t>.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C8264F3-CFF5-9FB8-283A-EC1CEF63E9F1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F729133-5E2B-B376-BEBE-223981F12DEE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D290C48-4B33-FE1C-9124-2EC0C060651A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8D0F041-6251-5F9B-A174-98C9DDCC9095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CEB860-4AFB-E15A-CEE9-B7DEC7527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1180"/>
            <a:ext cx="2494145" cy="29058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574093C-ACC8-8C10-5689-D1BD0F6FD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344" y="1821180"/>
            <a:ext cx="2763656" cy="29058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61D833C-5128-6F7B-02E3-63BC78264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02458"/>
            <a:ext cx="2592861" cy="101614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1444422-3AFD-789C-04BF-76CB9F98B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061" y="4702458"/>
            <a:ext cx="2664939" cy="101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94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구현방식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2BB980-EDA2-15DE-22C0-71BC368F4F70}"/>
              </a:ext>
            </a:extLst>
          </p:cNvPr>
          <p:cNvSpPr txBox="1"/>
          <p:nvPr/>
        </p:nvSpPr>
        <p:spPr>
          <a:xfrm>
            <a:off x="838199" y="1301976"/>
            <a:ext cx="540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Controller – delete</a:t>
            </a:r>
            <a:endParaRPr lang="ko-KR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604B2-CC3D-0C21-11D6-6B8C9436FEA6}"/>
              </a:ext>
            </a:extLst>
          </p:cNvPr>
          <p:cNvSpPr txBox="1"/>
          <p:nvPr/>
        </p:nvSpPr>
        <p:spPr>
          <a:xfrm>
            <a:off x="6416040" y="1821180"/>
            <a:ext cx="5196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deleteContent</a:t>
            </a:r>
            <a:r>
              <a:rPr lang="en-US" altLang="ko-KR" dirty="0"/>
              <a:t> method. Client</a:t>
            </a:r>
            <a:r>
              <a:rPr lang="ko-KR" altLang="en-US" dirty="0"/>
              <a:t>에게서 지울 글 번호를 입력 받아 </a:t>
            </a:r>
            <a:r>
              <a:rPr lang="en-US" altLang="ko-KR" dirty="0"/>
              <a:t>server</a:t>
            </a:r>
            <a:r>
              <a:rPr lang="ko-KR" altLang="en-US" dirty="0"/>
              <a:t>에서 </a:t>
            </a:r>
            <a:r>
              <a:rPr lang="en-US" altLang="ko-KR" dirty="0"/>
              <a:t>service </a:t>
            </a:r>
            <a:r>
              <a:rPr lang="ko-KR" altLang="en-US" dirty="0"/>
              <a:t>객체를 통해 </a:t>
            </a:r>
            <a:r>
              <a:rPr lang="en-US" altLang="ko-KR" dirty="0" err="1"/>
              <a:t>dao</a:t>
            </a:r>
            <a:r>
              <a:rPr lang="ko-KR" altLang="en-US" dirty="0"/>
              <a:t>에 접근해 해당 글 번호를 지우도록 하고 글이 삭제되면 삭제되었다고 출력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C8264F3-CFF5-9FB8-283A-EC1CEF63E9F1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F729133-5E2B-B376-BEBE-223981F12DEE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D290C48-4B33-FE1C-9124-2EC0C060651A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8D0F041-6251-5F9B-A174-98C9DDCC9095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3ADAFA9-0647-68FB-DE91-E3C0A377C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1180"/>
            <a:ext cx="4073612" cy="27281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470FCFF-5059-B45F-FEEB-F9864C0DE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549368"/>
            <a:ext cx="4073612" cy="117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14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구현방식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2BB980-EDA2-15DE-22C0-71BC368F4F70}"/>
              </a:ext>
            </a:extLst>
          </p:cNvPr>
          <p:cNvSpPr txBox="1"/>
          <p:nvPr/>
        </p:nvSpPr>
        <p:spPr>
          <a:xfrm>
            <a:off x="838199" y="1301976"/>
            <a:ext cx="540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Controller – update</a:t>
            </a:r>
            <a:endParaRPr lang="ko-KR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604B2-CC3D-0C21-11D6-6B8C9436FEA6}"/>
              </a:ext>
            </a:extLst>
          </p:cNvPr>
          <p:cNvSpPr txBox="1"/>
          <p:nvPr/>
        </p:nvSpPr>
        <p:spPr>
          <a:xfrm>
            <a:off x="6416040" y="1821180"/>
            <a:ext cx="5196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updateContent</a:t>
            </a:r>
            <a:r>
              <a:rPr lang="en-US" altLang="ko-KR" dirty="0"/>
              <a:t> method. Client</a:t>
            </a:r>
            <a:r>
              <a:rPr lang="ko-KR" altLang="en-US" dirty="0"/>
              <a:t>쪽에서 글 번호를 입력 받아 내용을 가져온 후 수정할지 말지 </a:t>
            </a:r>
            <a:r>
              <a:rPr lang="en-US" altLang="ko-KR" dirty="0"/>
              <a:t>command</a:t>
            </a:r>
            <a:r>
              <a:rPr lang="ko-KR" altLang="en-US" dirty="0"/>
              <a:t>를 입력 받은 후</a:t>
            </a:r>
            <a:r>
              <a:rPr lang="en-US" altLang="ko-KR" dirty="0"/>
              <a:t>, </a:t>
            </a:r>
            <a:r>
              <a:rPr lang="ko-KR" altLang="en-US" dirty="0"/>
              <a:t>수정을 한 후에 다시 글을 확인하면 바뀐 내용과 작성일자는 </a:t>
            </a:r>
            <a:r>
              <a:rPr lang="ko-KR" altLang="en-US" dirty="0" err="1"/>
              <a:t>그대로지만</a:t>
            </a:r>
            <a:r>
              <a:rPr lang="ko-KR" altLang="en-US" dirty="0"/>
              <a:t> 수정일자가 수정한 날짜로 바뀐다</a:t>
            </a:r>
            <a:r>
              <a:rPr lang="en-US" altLang="ko-KR" dirty="0"/>
              <a:t>.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C8264F3-CFF5-9FB8-283A-EC1CEF63E9F1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F729133-5E2B-B376-BEBE-223981F12DEE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D290C48-4B33-FE1C-9124-2EC0C060651A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8D0F041-6251-5F9B-A174-98C9DDCC9095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177C576-718A-62C5-7638-EB7E4951A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16997"/>
            <a:ext cx="2695833" cy="171982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69E70A9-E948-392B-6445-92AE3A27F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22" y="3526317"/>
            <a:ext cx="2713613" cy="14495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CB2227-AF38-0A56-3B42-5C10E2B0F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655" y="1816997"/>
            <a:ext cx="2561967" cy="171982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7FBD955-90C3-3BF5-A22F-7E1876541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7435" y="3510429"/>
            <a:ext cx="2552945" cy="144951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089093A-F543-8937-2DAD-8EA6772B64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622" y="3530922"/>
            <a:ext cx="2685952" cy="14290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50B2489-DA09-9828-C3EB-981126EF05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7574" y="3526317"/>
            <a:ext cx="2835306" cy="14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55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구현방식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2BB980-EDA2-15DE-22C0-71BC368F4F70}"/>
              </a:ext>
            </a:extLst>
          </p:cNvPr>
          <p:cNvSpPr txBox="1"/>
          <p:nvPr/>
        </p:nvSpPr>
        <p:spPr>
          <a:xfrm>
            <a:off x="838200" y="1301976"/>
            <a:ext cx="436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Service</a:t>
            </a:r>
            <a:endParaRPr lang="ko-KR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604B2-CC3D-0C21-11D6-6B8C9436FEA6}"/>
              </a:ext>
            </a:extLst>
          </p:cNvPr>
          <p:cNvSpPr txBox="1"/>
          <p:nvPr/>
        </p:nvSpPr>
        <p:spPr>
          <a:xfrm>
            <a:off x="6416040" y="1821180"/>
            <a:ext cx="5196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DAO </a:t>
            </a:r>
            <a:r>
              <a:rPr lang="ko-KR" altLang="en-US" dirty="0"/>
              <a:t>객체에 접근할 수 있도록 만든 </a:t>
            </a:r>
            <a:r>
              <a:rPr lang="en-US" altLang="ko-KR" dirty="0"/>
              <a:t>service</a:t>
            </a:r>
            <a:r>
              <a:rPr lang="ko-KR" altLang="en-US" dirty="0"/>
              <a:t>객체</a:t>
            </a:r>
            <a:r>
              <a:rPr lang="en-US" altLang="ko-KR" dirty="0"/>
              <a:t>. Controller</a:t>
            </a:r>
            <a:r>
              <a:rPr lang="ko-KR" altLang="en-US" dirty="0"/>
              <a:t>에 트랜잭션을 제공하기 위해 만들었다</a:t>
            </a:r>
            <a:r>
              <a:rPr lang="en-US" altLang="ko-KR" dirty="0"/>
              <a:t>. </a:t>
            </a:r>
            <a:r>
              <a:rPr lang="ko-KR" altLang="en-US" dirty="0"/>
              <a:t>보통 </a:t>
            </a:r>
            <a:r>
              <a:rPr lang="en-US" altLang="ko-KR" dirty="0"/>
              <a:t>Spring(boot)</a:t>
            </a:r>
            <a:r>
              <a:rPr lang="ko-KR" altLang="en-US" dirty="0"/>
              <a:t>에서는 </a:t>
            </a:r>
            <a:r>
              <a:rPr lang="en-US" altLang="ko-KR" dirty="0"/>
              <a:t>interface</a:t>
            </a:r>
            <a:r>
              <a:rPr lang="ko-KR" altLang="en-US" dirty="0"/>
              <a:t>로 작성 후 이걸 </a:t>
            </a:r>
            <a:r>
              <a:rPr lang="en-US" altLang="ko-KR" dirty="0"/>
              <a:t>implements</a:t>
            </a:r>
            <a:r>
              <a:rPr lang="ko-KR" altLang="en-US" dirty="0"/>
              <a:t>하는 클래스를 만들어 따로 작성하는 게 기본</a:t>
            </a:r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C8264F3-CFF5-9FB8-283A-EC1CEF63E9F1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F729133-5E2B-B376-BEBE-223981F12DEE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D290C48-4B33-FE1C-9124-2EC0C060651A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8D0F041-6251-5F9B-A174-98C9DDCC9095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B0BE2A-41AA-E322-BF5E-781A997C7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1180"/>
            <a:ext cx="4045158" cy="373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61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구현방식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2BB980-EDA2-15DE-22C0-71BC368F4F70}"/>
              </a:ext>
            </a:extLst>
          </p:cNvPr>
          <p:cNvSpPr txBox="1"/>
          <p:nvPr/>
        </p:nvSpPr>
        <p:spPr>
          <a:xfrm>
            <a:off x="838200" y="1301976"/>
            <a:ext cx="436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DAO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기본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604B2-CC3D-0C21-11D6-6B8C9436FEA6}"/>
              </a:ext>
            </a:extLst>
          </p:cNvPr>
          <p:cNvSpPr txBox="1"/>
          <p:nvPr/>
        </p:nvSpPr>
        <p:spPr>
          <a:xfrm>
            <a:off x="6416040" y="1821180"/>
            <a:ext cx="5196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는 파일을 쓰거나 파일을 읽어</a:t>
            </a:r>
            <a:r>
              <a:rPr lang="en-US" altLang="ko-KR" dirty="0"/>
              <a:t>(DB</a:t>
            </a:r>
            <a:r>
              <a:rPr lang="ko-KR" altLang="en-US" dirty="0"/>
              <a:t>가 없으므로</a:t>
            </a:r>
            <a:r>
              <a:rPr lang="en-US" altLang="ko-KR" dirty="0"/>
              <a:t>) </a:t>
            </a:r>
            <a:r>
              <a:rPr lang="ko-KR" altLang="en-US" dirty="0"/>
              <a:t>그 내용을 가져와 </a:t>
            </a:r>
            <a:r>
              <a:rPr lang="en-US" altLang="ko-KR" dirty="0"/>
              <a:t>view</a:t>
            </a:r>
            <a:r>
              <a:rPr lang="ko-KR" altLang="en-US" dirty="0"/>
              <a:t>단으로 보내기 위해 </a:t>
            </a:r>
            <a:r>
              <a:rPr lang="en-US" altLang="ko-KR" dirty="0"/>
              <a:t>service </a:t>
            </a:r>
            <a:r>
              <a:rPr lang="ko-KR" altLang="en-US" dirty="0"/>
              <a:t>객체를 통해 </a:t>
            </a:r>
            <a:r>
              <a:rPr lang="en-US" altLang="ko-KR" dirty="0"/>
              <a:t>controller</a:t>
            </a:r>
            <a:r>
              <a:rPr lang="ko-KR" altLang="en-US" dirty="0"/>
              <a:t>와 트랜잭션을 한다</a:t>
            </a:r>
            <a:r>
              <a:rPr lang="en-US" altLang="ko-KR" dirty="0"/>
              <a:t>. Server</a:t>
            </a:r>
            <a:r>
              <a:rPr lang="ko-KR" altLang="en-US" dirty="0"/>
              <a:t>가 실행될 때 </a:t>
            </a:r>
            <a:r>
              <a:rPr lang="en-US" altLang="ko-KR" dirty="0"/>
              <a:t>DAO</a:t>
            </a:r>
            <a:r>
              <a:rPr lang="ko-KR" altLang="en-US" dirty="0"/>
              <a:t>객체를 생성해 게시판에 필요한 파일들이 존재하는지 확인 후 없으면 새로 생성한다</a:t>
            </a:r>
            <a:r>
              <a:rPr lang="en-US" altLang="ko-KR" dirty="0"/>
              <a:t>. </a:t>
            </a:r>
            <a:r>
              <a:rPr lang="ko-KR" altLang="en-US" dirty="0"/>
              <a:t>그렇게 </a:t>
            </a:r>
            <a:r>
              <a:rPr lang="ko-KR" altLang="en-US" dirty="0" err="1"/>
              <a:t>하므로써</a:t>
            </a:r>
            <a:r>
              <a:rPr lang="ko-KR" altLang="en-US" dirty="0"/>
              <a:t> 트랜잭션의 기초를 설정한다고 볼 수 있다</a:t>
            </a:r>
            <a:r>
              <a:rPr lang="en-US" altLang="ko-KR" dirty="0"/>
              <a:t>.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C8264F3-CFF5-9FB8-283A-EC1CEF63E9F1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F729133-5E2B-B376-BEBE-223981F12DEE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D290C48-4B33-FE1C-9124-2EC0C060651A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8D0F041-6251-5F9B-A174-98C9DDCC9095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1A4A1E-1B83-8B95-10AD-CDBC03060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1181"/>
            <a:ext cx="3446228" cy="55131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163CACF-7F8D-0A35-AA19-6657DA7D0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72497"/>
            <a:ext cx="3446228" cy="338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2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구현방식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2BB980-EDA2-15DE-22C0-71BC368F4F70}"/>
              </a:ext>
            </a:extLst>
          </p:cNvPr>
          <p:cNvSpPr txBox="1"/>
          <p:nvPr/>
        </p:nvSpPr>
        <p:spPr>
          <a:xfrm>
            <a:off x="838200" y="1301976"/>
            <a:ext cx="436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DAO – get posts</a:t>
            </a:r>
            <a:endParaRPr lang="ko-KR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604B2-CC3D-0C21-11D6-6B8C9436FEA6}"/>
              </a:ext>
            </a:extLst>
          </p:cNvPr>
          <p:cNvSpPr txBox="1"/>
          <p:nvPr/>
        </p:nvSpPr>
        <p:spPr>
          <a:xfrm>
            <a:off x="6416040" y="1821180"/>
            <a:ext cx="51968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getAllinPage</a:t>
            </a:r>
            <a:r>
              <a:rPr lang="en-US" altLang="ko-KR" dirty="0"/>
              <a:t> method. Page</a:t>
            </a:r>
            <a:r>
              <a:rPr lang="ko-KR" altLang="en-US" dirty="0"/>
              <a:t>에 해당하는 글들을 가져온다</a:t>
            </a:r>
            <a:r>
              <a:rPr lang="en-US" altLang="ko-KR" dirty="0"/>
              <a:t>. </a:t>
            </a:r>
            <a:r>
              <a:rPr lang="ko-KR" altLang="en-US" dirty="0"/>
              <a:t>로직은 글 번호 역순으로 글을 가져오면서 해당 </a:t>
            </a:r>
            <a:r>
              <a:rPr lang="en-US" altLang="ko-KR" dirty="0"/>
              <a:t>page</a:t>
            </a:r>
            <a:r>
              <a:rPr lang="ko-KR" altLang="en-US" dirty="0"/>
              <a:t>에 맞는</a:t>
            </a:r>
            <a:r>
              <a:rPr lang="en-US" altLang="ko-KR" dirty="0"/>
              <a:t> </a:t>
            </a:r>
            <a:r>
              <a:rPr lang="ko-KR" altLang="en-US" dirty="0"/>
              <a:t>글 번호부터 </a:t>
            </a:r>
            <a:r>
              <a:rPr lang="en-US" altLang="ko-KR" dirty="0"/>
              <a:t>size(5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만큼 가져오는 로직으로 </a:t>
            </a:r>
            <a:r>
              <a:rPr lang="ko-KR" altLang="en-US" dirty="0" err="1"/>
              <a:t>구성되어있다</a:t>
            </a:r>
            <a:r>
              <a:rPr lang="en-US" altLang="ko-KR" dirty="0"/>
              <a:t>. </a:t>
            </a:r>
            <a:r>
              <a:rPr lang="ko-KR" altLang="en-US" dirty="0"/>
              <a:t>물론 중간부터 가져올 수 없기에 처음부터 가져와서 해당 </a:t>
            </a:r>
            <a:r>
              <a:rPr lang="en-US" altLang="ko-KR" dirty="0"/>
              <a:t>page, size</a:t>
            </a:r>
            <a:r>
              <a:rPr lang="ko-KR" altLang="en-US" dirty="0"/>
              <a:t>에 도달하면 그만 불러오고 </a:t>
            </a:r>
            <a:r>
              <a:rPr lang="en-US" altLang="ko-KR" dirty="0"/>
              <a:t>page</a:t>
            </a:r>
            <a:r>
              <a:rPr lang="ko-KR" altLang="en-US" dirty="0"/>
              <a:t>와 </a:t>
            </a:r>
            <a:r>
              <a:rPr lang="en-US" altLang="ko-KR" dirty="0"/>
              <a:t>size</a:t>
            </a:r>
            <a:r>
              <a:rPr lang="ko-KR" altLang="en-US" dirty="0"/>
              <a:t>에 맞게 </a:t>
            </a:r>
            <a:r>
              <a:rPr lang="en-US" altLang="ko-KR" dirty="0"/>
              <a:t>list</a:t>
            </a:r>
            <a:r>
              <a:rPr lang="ko-KR" altLang="en-US" dirty="0"/>
              <a:t>를 </a:t>
            </a:r>
            <a:r>
              <a:rPr lang="en-US" altLang="ko-KR" dirty="0"/>
              <a:t>return</a:t>
            </a:r>
            <a:r>
              <a:rPr lang="ko-KR" altLang="en-US" dirty="0"/>
              <a:t>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cntAllPost</a:t>
            </a:r>
            <a:r>
              <a:rPr lang="en-US" altLang="ko-KR" dirty="0"/>
              <a:t> method</a:t>
            </a:r>
            <a:r>
              <a:rPr lang="ko-KR" altLang="en-US" dirty="0"/>
              <a:t>는 글 개수에 해당하는 </a:t>
            </a:r>
            <a:r>
              <a:rPr lang="en-US" altLang="ko-KR" dirty="0"/>
              <a:t>bcnt.txt </a:t>
            </a:r>
            <a:r>
              <a:rPr lang="ko-KR" altLang="en-US" dirty="0"/>
              <a:t>파일을 읽어와 </a:t>
            </a:r>
            <a:r>
              <a:rPr lang="en-US" altLang="ko-KR" dirty="0"/>
              <a:t>controller</a:t>
            </a:r>
            <a:r>
              <a:rPr lang="ko-KR" altLang="en-US" dirty="0"/>
              <a:t>에서 출력할 때 필요한 글 개수를 주기위해 작성한 </a:t>
            </a:r>
            <a:r>
              <a:rPr lang="en-US" altLang="ko-KR" dirty="0"/>
              <a:t>method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C8264F3-CFF5-9FB8-283A-EC1CEF63E9F1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F729133-5E2B-B376-BEBE-223981F12DEE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D290C48-4B33-FE1C-9124-2EC0C060651A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8D0F041-6251-5F9B-A174-98C9DDCC9095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49FFE9-248E-873F-AE91-B95C80280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1179"/>
            <a:ext cx="4648199" cy="22874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3E42CE6-CC68-7C50-FFBB-47128804F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05806"/>
            <a:ext cx="4648199" cy="152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62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구현방식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2BB980-EDA2-15DE-22C0-71BC368F4F70}"/>
              </a:ext>
            </a:extLst>
          </p:cNvPr>
          <p:cNvSpPr txBox="1"/>
          <p:nvPr/>
        </p:nvSpPr>
        <p:spPr>
          <a:xfrm>
            <a:off x="838200" y="1301976"/>
            <a:ext cx="436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DAO – insert post</a:t>
            </a:r>
            <a:endParaRPr lang="ko-KR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604B2-CC3D-0C21-11D6-6B8C9436FEA6}"/>
              </a:ext>
            </a:extLst>
          </p:cNvPr>
          <p:cNvSpPr txBox="1"/>
          <p:nvPr/>
        </p:nvSpPr>
        <p:spPr>
          <a:xfrm>
            <a:off x="6416040" y="1821180"/>
            <a:ext cx="5196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r>
              <a:rPr lang="en-US" altLang="ko-KR"/>
              <a:t>nsert </a:t>
            </a:r>
            <a:r>
              <a:rPr lang="en-US" altLang="ko-KR" dirty="0"/>
              <a:t>method. Controller</a:t>
            </a:r>
            <a:r>
              <a:rPr lang="ko-KR" altLang="en-US" dirty="0"/>
              <a:t>에서 받은 객체를 기반으로 글을 작성해 파일로 저장하는 부분</a:t>
            </a:r>
            <a:r>
              <a:rPr lang="en-US" altLang="ko-KR" dirty="0"/>
              <a:t>. </a:t>
            </a:r>
            <a:r>
              <a:rPr lang="ko-KR" altLang="en-US" dirty="0"/>
              <a:t>작성 일자는 </a:t>
            </a:r>
            <a:r>
              <a:rPr lang="en-US" altLang="ko-KR" dirty="0" err="1"/>
              <a:t>LocalDateTime</a:t>
            </a:r>
            <a:r>
              <a:rPr lang="en-US" altLang="ko-KR" dirty="0"/>
              <a:t> </a:t>
            </a:r>
            <a:r>
              <a:rPr lang="ko-KR" altLang="en-US" dirty="0"/>
              <a:t>객체를 이용했다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Bno.txt </a:t>
            </a:r>
            <a:r>
              <a:rPr lang="ko-KR" altLang="en-US" dirty="0"/>
              <a:t>파일을 읽어와 글 번호를 갱신해준다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글을 작성해 </a:t>
            </a:r>
            <a:r>
              <a:rPr lang="en-US" altLang="ko-KR" dirty="0"/>
              <a:t>/project/board </a:t>
            </a:r>
            <a:r>
              <a:rPr lang="ko-KR" altLang="en-US" dirty="0"/>
              <a:t>폴더 밑에 저장해준다</a:t>
            </a:r>
            <a:r>
              <a:rPr lang="en-US" altLang="ko-KR" dirty="0"/>
              <a:t>.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C8264F3-CFF5-9FB8-283A-EC1CEF63E9F1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F729133-5E2B-B376-BEBE-223981F12DEE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D290C48-4B33-FE1C-9124-2EC0C060651A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8D0F041-6251-5F9B-A174-98C9DDCC9095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970B71-2C7F-5A20-8D6F-4B2C4393D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1180"/>
            <a:ext cx="4691449" cy="200710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9BE00F6-ED6E-0B10-276B-AD667048A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828289"/>
            <a:ext cx="4691449" cy="200710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A46E6BC-7212-CA74-2AF8-DC1C1ED8D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648" y="3828289"/>
            <a:ext cx="4473147" cy="200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0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2742C39-75AD-8256-09FC-3DED19C55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6720" y="2864480"/>
            <a:ext cx="3409405" cy="4962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4000" dirty="0">
                <a:solidFill>
                  <a:schemeClr val="bg1"/>
                </a:solidFill>
              </a:rPr>
              <a:t>1. </a:t>
            </a:r>
            <a:r>
              <a:rPr lang="ko-KR" altLang="en-US" sz="4000" dirty="0">
                <a:solidFill>
                  <a:schemeClr val="bg1"/>
                </a:solidFill>
              </a:rPr>
              <a:t>기본 구조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FA23942-D2D6-93D0-E0A4-B6003DDA486D}"/>
              </a:ext>
            </a:extLst>
          </p:cNvPr>
          <p:cNvCxnSpPr>
            <a:cxnSpLocks/>
          </p:cNvCxnSpPr>
          <p:nvPr/>
        </p:nvCxnSpPr>
        <p:spPr>
          <a:xfrm>
            <a:off x="4351020" y="3459743"/>
            <a:ext cx="3200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ED5EE007-DD50-ACB1-3CB1-0B3D311DF084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1211242-0B94-6031-DA64-3E3778B789F7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3B00773-AD4B-9A58-222B-62A4CB32B31F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DE49F35-7424-2941-AAED-13AEF6BF00FF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452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구현방식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2BB980-EDA2-15DE-22C0-71BC368F4F70}"/>
              </a:ext>
            </a:extLst>
          </p:cNvPr>
          <p:cNvSpPr txBox="1"/>
          <p:nvPr/>
        </p:nvSpPr>
        <p:spPr>
          <a:xfrm>
            <a:off x="838200" y="1301976"/>
            <a:ext cx="509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DAO – get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one, delete</a:t>
            </a:r>
            <a:endParaRPr lang="ko-KR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604B2-CC3D-0C21-11D6-6B8C9436FEA6}"/>
              </a:ext>
            </a:extLst>
          </p:cNvPr>
          <p:cNvSpPr txBox="1"/>
          <p:nvPr/>
        </p:nvSpPr>
        <p:spPr>
          <a:xfrm>
            <a:off x="6422218" y="1821180"/>
            <a:ext cx="5196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getOne</a:t>
            </a:r>
            <a:r>
              <a:rPr lang="en-US" altLang="ko-KR" dirty="0"/>
              <a:t> method. </a:t>
            </a:r>
            <a:r>
              <a:rPr lang="en-US" altLang="ko-KR" dirty="0" err="1"/>
              <a:t>Bno</a:t>
            </a:r>
            <a:r>
              <a:rPr lang="ko-KR" altLang="en-US" dirty="0"/>
              <a:t>를 매개변수로 받아 </a:t>
            </a:r>
            <a:r>
              <a:rPr lang="en-US" altLang="ko-KR" dirty="0" err="1"/>
              <a:t>bno</a:t>
            </a:r>
            <a:r>
              <a:rPr lang="ko-KR" altLang="en-US" dirty="0"/>
              <a:t>에 해당하는 파일을 가져와서 </a:t>
            </a:r>
            <a:r>
              <a:rPr lang="en-US" altLang="ko-KR" dirty="0"/>
              <a:t>Board </a:t>
            </a:r>
            <a:r>
              <a:rPr lang="ko-KR" altLang="en-US" dirty="0"/>
              <a:t>객체에 넣어 </a:t>
            </a:r>
            <a:r>
              <a:rPr lang="en-US" altLang="ko-KR" dirty="0"/>
              <a:t>return</a:t>
            </a:r>
            <a:r>
              <a:rPr lang="ko-KR" altLang="en-US" dirty="0"/>
              <a:t>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deleteOne</a:t>
            </a:r>
            <a:r>
              <a:rPr lang="en-US" altLang="ko-KR" dirty="0"/>
              <a:t> method. </a:t>
            </a:r>
            <a:r>
              <a:rPr lang="en-US" altLang="ko-KR" dirty="0" err="1"/>
              <a:t>Bno</a:t>
            </a:r>
            <a:r>
              <a:rPr lang="ko-KR" altLang="en-US" dirty="0"/>
              <a:t>를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en-US" altLang="ko-KR" dirty="0"/>
              <a:t>bcnt.txt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을 빼고 다시 입력 후 파일을 지운다</a:t>
            </a:r>
            <a:r>
              <a:rPr lang="en-US" altLang="ko-KR" dirty="0"/>
              <a:t>. File</a:t>
            </a:r>
            <a:r>
              <a:rPr lang="ko-KR" altLang="en-US" dirty="0"/>
              <a:t>이 지워졌으면 </a:t>
            </a:r>
            <a:r>
              <a:rPr lang="en-US" altLang="ko-KR" dirty="0"/>
              <a:t>true</a:t>
            </a:r>
            <a:r>
              <a:rPr lang="ko-KR" altLang="en-US" dirty="0"/>
              <a:t>를 </a:t>
            </a:r>
            <a:r>
              <a:rPr lang="en-US" altLang="ko-KR" dirty="0"/>
              <a:t>return. </a:t>
            </a:r>
            <a:r>
              <a:rPr lang="ko-KR" altLang="en-US" dirty="0"/>
              <a:t>아니면 </a:t>
            </a:r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en-US" altLang="ko-KR" dirty="0"/>
              <a:t>return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C8264F3-CFF5-9FB8-283A-EC1CEF63E9F1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F729133-5E2B-B376-BEBE-223981F12DEE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D290C48-4B33-FE1C-9124-2EC0C060651A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8D0F041-6251-5F9B-A174-98C9DDCC9095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A9B8B6-C954-76A1-E6AB-30C16E695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1181"/>
            <a:ext cx="2375794" cy="310298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D37A413-D92B-5A24-0740-881AF6F7C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994" y="1821181"/>
            <a:ext cx="2555789" cy="310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480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구현방식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2BB980-EDA2-15DE-22C0-71BC368F4F70}"/>
              </a:ext>
            </a:extLst>
          </p:cNvPr>
          <p:cNvSpPr txBox="1"/>
          <p:nvPr/>
        </p:nvSpPr>
        <p:spPr>
          <a:xfrm>
            <a:off x="838200" y="1301976"/>
            <a:ext cx="509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DAO – update</a:t>
            </a:r>
            <a:endParaRPr lang="ko-KR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604B2-CC3D-0C21-11D6-6B8C9436FEA6}"/>
              </a:ext>
            </a:extLst>
          </p:cNvPr>
          <p:cNvSpPr txBox="1"/>
          <p:nvPr/>
        </p:nvSpPr>
        <p:spPr>
          <a:xfrm>
            <a:off x="6422218" y="1821180"/>
            <a:ext cx="5196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update method. Controller</a:t>
            </a:r>
            <a:r>
              <a:rPr lang="ko-KR" altLang="en-US" dirty="0"/>
              <a:t>에서 입력 받은 내용을 토대로 넘어온 </a:t>
            </a:r>
            <a:r>
              <a:rPr lang="en-US" altLang="ko-KR" dirty="0"/>
              <a:t>Board </a:t>
            </a:r>
            <a:r>
              <a:rPr lang="ko-KR" altLang="en-US" dirty="0"/>
              <a:t>객체를 꺼내 작성일자를 다시 바꾸고 파일에 쓴다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C8264F3-CFF5-9FB8-283A-EC1CEF63E9F1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F729133-5E2B-B376-BEBE-223981F12DEE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D290C48-4B33-FE1C-9124-2EC0C060651A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8D0F041-6251-5F9B-A174-98C9DDCC9095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4601847-6F31-54B5-C9F5-C4F99C0F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1180"/>
            <a:ext cx="4401066" cy="390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46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2742C39-75AD-8256-09FC-3DED19C55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6520" y="2864480"/>
            <a:ext cx="6751320" cy="4962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4000" dirty="0">
                <a:solidFill>
                  <a:schemeClr val="bg1"/>
                </a:solidFill>
              </a:rPr>
              <a:t>4. Issues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FA23942-D2D6-93D0-E0A4-B6003DDA486D}"/>
              </a:ext>
            </a:extLst>
          </p:cNvPr>
          <p:cNvCxnSpPr>
            <a:cxnSpLocks/>
          </p:cNvCxnSpPr>
          <p:nvPr/>
        </p:nvCxnSpPr>
        <p:spPr>
          <a:xfrm>
            <a:off x="4777740" y="3459743"/>
            <a:ext cx="24536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68429C90-64E3-6083-5B2A-E7F90241E258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E01141B-8E3F-9036-BC84-CDC9293792AA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90F0144-0D9F-F2AC-44C5-CAA046CB841F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441C6F2-95F0-F0EE-B3CC-66EEB573E184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04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4. Issues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2BB980-EDA2-15DE-22C0-71BC368F4F70}"/>
              </a:ext>
            </a:extLst>
          </p:cNvPr>
          <p:cNvSpPr txBox="1"/>
          <p:nvPr/>
        </p:nvSpPr>
        <p:spPr>
          <a:xfrm>
            <a:off x="838200" y="1301976"/>
            <a:ext cx="436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JSONObject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classpath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추가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604B2-CC3D-0C21-11D6-6B8C9436FEA6}"/>
              </a:ext>
            </a:extLst>
          </p:cNvPr>
          <p:cNvSpPr txBox="1"/>
          <p:nvPr/>
        </p:nvSpPr>
        <p:spPr>
          <a:xfrm>
            <a:off x="7688580" y="1821180"/>
            <a:ext cx="39243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환경에서는 </a:t>
            </a:r>
            <a:r>
              <a:rPr lang="en-US" altLang="ko-KR" dirty="0" err="1"/>
              <a:t>Classpath</a:t>
            </a:r>
            <a:r>
              <a:rPr lang="ko-KR" altLang="en-US" dirty="0"/>
              <a:t>의 </a:t>
            </a:r>
            <a:r>
              <a:rPr lang="en-US" altLang="ko-KR" dirty="0"/>
              <a:t>path(</a:t>
            </a:r>
            <a:r>
              <a:rPr lang="ko-KR" altLang="en-US" dirty="0"/>
              <a:t>경로</a:t>
            </a:r>
            <a:r>
              <a:rPr lang="en-US" altLang="ko-KR" dirty="0"/>
              <a:t>)</a:t>
            </a:r>
            <a:r>
              <a:rPr lang="ko-KR" altLang="en-US" dirty="0"/>
              <a:t>값이 달라지므로</a:t>
            </a:r>
            <a:r>
              <a:rPr lang="en-US" altLang="ko-KR" dirty="0"/>
              <a:t>, </a:t>
            </a:r>
            <a:r>
              <a:rPr lang="ko-KR" altLang="en-US" dirty="0"/>
              <a:t>실행하기 전에 </a:t>
            </a:r>
            <a:r>
              <a:rPr lang="en-US" altLang="ko-KR" dirty="0"/>
              <a:t>library</a:t>
            </a:r>
            <a:r>
              <a:rPr lang="ko-KR" altLang="en-US" dirty="0"/>
              <a:t>의 </a:t>
            </a:r>
            <a:r>
              <a:rPr lang="en-US" altLang="ko-KR" dirty="0" err="1"/>
              <a:t>classpath</a:t>
            </a:r>
            <a:r>
              <a:rPr lang="ko-KR" altLang="en-US" dirty="0"/>
              <a:t>를 한번 확인해야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그렇지 않으면 </a:t>
            </a:r>
            <a:r>
              <a:rPr lang="en-US" altLang="ko-KR" dirty="0" err="1"/>
              <a:t>JSONObject</a:t>
            </a:r>
            <a:r>
              <a:rPr lang="ko-KR" altLang="en-US" dirty="0"/>
              <a:t>를 읽을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참고로 </a:t>
            </a:r>
            <a:r>
              <a:rPr lang="en-US" altLang="ko-KR" dirty="0" err="1"/>
              <a:t>JSONObject</a:t>
            </a:r>
            <a:r>
              <a:rPr lang="en-US" altLang="ko-KR" dirty="0"/>
              <a:t> </a:t>
            </a:r>
            <a:r>
              <a:rPr lang="ko-KR" altLang="en-US" dirty="0"/>
              <a:t>라이브러리는 </a:t>
            </a:r>
            <a:r>
              <a:rPr lang="en-US" altLang="ko-KR" dirty="0"/>
              <a:t>project</a:t>
            </a:r>
            <a:r>
              <a:rPr lang="ko-KR" altLang="en-US" dirty="0"/>
              <a:t>의 </a:t>
            </a:r>
            <a:r>
              <a:rPr lang="en-US" altLang="ko-KR" dirty="0" err="1"/>
              <a:t>workSpace</a:t>
            </a:r>
            <a:r>
              <a:rPr lang="en-US" altLang="ko-KR" dirty="0"/>
              <a:t>/project</a:t>
            </a:r>
            <a:r>
              <a:rPr lang="ko-KR" altLang="en-US" dirty="0"/>
              <a:t>명</a:t>
            </a:r>
            <a:r>
              <a:rPr lang="en-US" altLang="ko-KR" dirty="0"/>
              <a:t>/lib </a:t>
            </a:r>
            <a:r>
              <a:rPr lang="ko-KR" altLang="en-US" dirty="0"/>
              <a:t>폴더에 있다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5D4BAC-AF8A-75CF-90D4-C1BF4FEA8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79" y="1867290"/>
            <a:ext cx="5791019" cy="214217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C392B16F-87F8-2445-D130-9B1105847510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555BF13-F0AF-133F-7941-7018E1F919C2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6330533-505D-9862-4D6C-1C62C15E5B0F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6CDCEC-BF34-DAD9-3E77-871DD693B23E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7882B8B-8621-7EB6-1D70-7F8570690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79" y="4009460"/>
            <a:ext cx="5791019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423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4. Issues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2BB980-EDA2-15DE-22C0-71BC368F4F70}"/>
              </a:ext>
            </a:extLst>
          </p:cNvPr>
          <p:cNvSpPr txBox="1"/>
          <p:nvPr/>
        </p:nvSpPr>
        <p:spPr>
          <a:xfrm>
            <a:off x="838200" y="1301976"/>
            <a:ext cx="436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Position</a:t>
            </a:r>
            <a:endParaRPr lang="ko-KR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604B2-CC3D-0C21-11D6-6B8C9436FEA6}"/>
              </a:ext>
            </a:extLst>
          </p:cNvPr>
          <p:cNvSpPr txBox="1"/>
          <p:nvPr/>
        </p:nvSpPr>
        <p:spPr>
          <a:xfrm>
            <a:off x="7688580" y="1821180"/>
            <a:ext cx="3924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</a:t>
            </a:r>
            <a:r>
              <a:rPr lang="ko-KR" altLang="en-US" dirty="0"/>
              <a:t>에서 </a:t>
            </a:r>
            <a:r>
              <a:rPr lang="en-US" altLang="ko-KR" dirty="0"/>
              <a:t>Position</a:t>
            </a:r>
            <a:r>
              <a:rPr lang="ko-KR" altLang="en-US" dirty="0"/>
              <a:t>을 이용해 </a:t>
            </a:r>
            <a:r>
              <a:rPr lang="en-US" altLang="ko-KR" dirty="0"/>
              <a:t>main</a:t>
            </a:r>
            <a:r>
              <a:rPr lang="ko-KR" altLang="en-US" dirty="0"/>
              <a:t>인지 </a:t>
            </a:r>
            <a:r>
              <a:rPr lang="en-US" altLang="ko-KR" dirty="0"/>
              <a:t>menu</a:t>
            </a:r>
            <a:r>
              <a:rPr lang="ko-KR" altLang="en-US" dirty="0"/>
              <a:t>안에 있는지 확인하는 용도로 쓰고자 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받는 쪽과 보내는 쪽의 </a:t>
            </a:r>
            <a:r>
              <a:rPr lang="en-US" altLang="ko-KR" dirty="0"/>
              <a:t>Thread</a:t>
            </a:r>
            <a:r>
              <a:rPr lang="ko-KR" altLang="en-US" dirty="0"/>
              <a:t>가 다르기 때문에 </a:t>
            </a:r>
            <a:r>
              <a:rPr lang="en-US" altLang="ko-KR" dirty="0"/>
              <a:t>Static </a:t>
            </a:r>
            <a:r>
              <a:rPr lang="ko-KR" altLang="en-US" dirty="0"/>
              <a:t>변수의 값을 동기화하기 위해 </a:t>
            </a:r>
            <a:r>
              <a:rPr lang="en-US" altLang="ko-KR" dirty="0"/>
              <a:t>getter, setter</a:t>
            </a:r>
            <a:r>
              <a:rPr lang="ko-KR" altLang="en-US" dirty="0"/>
              <a:t>에 </a:t>
            </a:r>
            <a:r>
              <a:rPr lang="en-US" altLang="ko-KR" dirty="0"/>
              <a:t>Synchronized</a:t>
            </a:r>
            <a:r>
              <a:rPr lang="ko-KR" altLang="en-US" dirty="0"/>
              <a:t>를 적용해 바꾸도록 했다</a:t>
            </a:r>
            <a:r>
              <a:rPr lang="en-US" altLang="ko-KR" dirty="0"/>
              <a:t>.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392B16F-87F8-2445-D130-9B1105847510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555BF13-F0AF-133F-7941-7018E1F919C2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6330533-505D-9862-4D6C-1C62C15E5B0F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6CDCEC-BF34-DAD9-3E77-871DD693B23E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5774FD9-C7D5-14D3-7C68-6B0F3E10D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763641"/>
            <a:ext cx="2865120" cy="278666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18B1141-C473-7A96-49D7-0CE2E6C27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321" y="1763641"/>
            <a:ext cx="2865121" cy="278666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F49CBBC-BDAE-3227-9E7B-91CA7D13A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50307"/>
            <a:ext cx="5730241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38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6">
            <a:extLst>
              <a:ext uri="{FF2B5EF4-FFF2-40B4-BE49-F238E27FC236}">
                <a16:creationId xmlns:a16="http://schemas.microsoft.com/office/drawing/2014/main" id="{1AF79325-73BA-7A7E-0B80-3B209A41E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6520" y="2864480"/>
            <a:ext cx="6751320" cy="4962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4000" dirty="0">
                <a:solidFill>
                  <a:schemeClr val="bg1"/>
                </a:solidFill>
              </a:rPr>
              <a:t>References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98B74B9-BA80-0C54-C2A3-B85F57519227}"/>
              </a:ext>
            </a:extLst>
          </p:cNvPr>
          <p:cNvCxnSpPr>
            <a:cxnSpLocks/>
          </p:cNvCxnSpPr>
          <p:nvPr/>
        </p:nvCxnSpPr>
        <p:spPr>
          <a:xfrm>
            <a:off x="4655820" y="3459743"/>
            <a:ext cx="27051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618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References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2BB980-EDA2-15DE-22C0-71BC368F4F70}"/>
              </a:ext>
            </a:extLst>
          </p:cNvPr>
          <p:cNvSpPr txBox="1"/>
          <p:nvPr/>
        </p:nvSpPr>
        <p:spPr>
          <a:xfrm>
            <a:off x="838200" y="1301976"/>
            <a:ext cx="1065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ThreadPool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관련 설명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 https://cheershennah.tistory.com/170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B1E27-521B-9426-6A3B-E0CA1F8ADCE9}"/>
              </a:ext>
            </a:extLst>
          </p:cNvPr>
          <p:cNvSpPr txBox="1"/>
          <p:nvPr/>
        </p:nvSpPr>
        <p:spPr>
          <a:xfrm>
            <a:off x="838200" y="1763641"/>
            <a:ext cx="1065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2. MVC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패턴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 https://m.blog.naver.com/jhc9639/220967034588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4BB899-7ABC-6D44-80A9-7A85F9973E1A}"/>
              </a:ext>
            </a:extLst>
          </p:cNvPr>
          <p:cNvSpPr txBox="1"/>
          <p:nvPr/>
        </p:nvSpPr>
        <p:spPr>
          <a:xfrm>
            <a:off x="838200" y="2225306"/>
            <a:ext cx="1065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3.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ThreadPool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관련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Codes: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이것이 자바다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19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장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9CEDFC-4F64-CC10-748D-42D10FAD153B}"/>
              </a:ext>
            </a:extLst>
          </p:cNvPr>
          <p:cNvSpPr txBox="1"/>
          <p:nvPr/>
        </p:nvSpPr>
        <p:spPr>
          <a:xfrm>
            <a:off x="838200" y="2686971"/>
            <a:ext cx="1065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내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Codes: https://github.com/geoni4/first_project_globalin/ </a:t>
            </a:r>
          </a:p>
        </p:txBody>
      </p:sp>
    </p:spTree>
    <p:extLst>
      <p:ext uri="{BB962C8B-B14F-4D97-AF65-F5344CB8AC3E}">
        <p14:creationId xmlns:p14="http://schemas.microsoft.com/office/powerpoint/2010/main" val="1156503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6">
            <a:extLst>
              <a:ext uri="{FF2B5EF4-FFF2-40B4-BE49-F238E27FC236}">
                <a16:creationId xmlns:a16="http://schemas.microsoft.com/office/drawing/2014/main" id="{1AF79325-73BA-7A7E-0B80-3B209A41E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6520" y="2864480"/>
            <a:ext cx="6751320" cy="4962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4000" dirty="0">
                <a:solidFill>
                  <a:schemeClr val="bg1"/>
                </a:solidFill>
              </a:rPr>
              <a:t>감사합니다</a:t>
            </a:r>
            <a:r>
              <a:rPr lang="en-US" altLang="ko-KR" sz="4000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98B74B9-BA80-0C54-C2A3-B85F57519227}"/>
              </a:ext>
            </a:extLst>
          </p:cNvPr>
          <p:cNvCxnSpPr>
            <a:cxnSpLocks/>
          </p:cNvCxnSpPr>
          <p:nvPr/>
        </p:nvCxnSpPr>
        <p:spPr>
          <a:xfrm>
            <a:off x="4655820" y="3459743"/>
            <a:ext cx="27051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99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기본 구조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2BB980-EDA2-15DE-22C0-71BC368F4F70}"/>
              </a:ext>
            </a:extLst>
          </p:cNvPr>
          <p:cNvSpPr txBox="1"/>
          <p:nvPr/>
        </p:nvSpPr>
        <p:spPr>
          <a:xfrm>
            <a:off x="838200" y="1301976"/>
            <a:ext cx="419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MVC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패턴 적용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1CC3D54-605D-656D-5B08-C34923832F6C}"/>
              </a:ext>
            </a:extLst>
          </p:cNvPr>
          <p:cNvSpPr/>
          <p:nvPr/>
        </p:nvSpPr>
        <p:spPr>
          <a:xfrm>
            <a:off x="1470957" y="2494945"/>
            <a:ext cx="2546266" cy="19049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604ABA5-B6F8-CA1E-B33D-710469391EF9}"/>
              </a:ext>
            </a:extLst>
          </p:cNvPr>
          <p:cNvSpPr/>
          <p:nvPr/>
        </p:nvSpPr>
        <p:spPr>
          <a:xfrm>
            <a:off x="5266843" y="2494944"/>
            <a:ext cx="1658313" cy="19049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FDD782D-845F-27D9-3119-0F70AF4F1A69}"/>
              </a:ext>
            </a:extLst>
          </p:cNvPr>
          <p:cNvSpPr/>
          <p:nvPr/>
        </p:nvSpPr>
        <p:spPr>
          <a:xfrm>
            <a:off x="8450580" y="2494944"/>
            <a:ext cx="1531620" cy="19049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9D7147F-59D9-DE2D-8972-4C9BE9F91459}"/>
              </a:ext>
            </a:extLst>
          </p:cNvPr>
          <p:cNvSpPr/>
          <p:nvPr/>
        </p:nvSpPr>
        <p:spPr>
          <a:xfrm>
            <a:off x="6792267" y="4728730"/>
            <a:ext cx="1658313" cy="14782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E9EB9C6-4928-E47E-8082-7C7C842E133B}"/>
              </a:ext>
            </a:extLst>
          </p:cNvPr>
          <p:cNvCxnSpPr>
            <a:cxnSpLocks/>
          </p:cNvCxnSpPr>
          <p:nvPr/>
        </p:nvCxnSpPr>
        <p:spPr>
          <a:xfrm flipH="1">
            <a:off x="8572500" y="4632960"/>
            <a:ext cx="472440" cy="68580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C7CA7A1-89A9-6B13-F655-B1058901C63D}"/>
              </a:ext>
            </a:extLst>
          </p:cNvPr>
          <p:cNvCxnSpPr>
            <a:cxnSpLocks/>
          </p:cNvCxnSpPr>
          <p:nvPr/>
        </p:nvCxnSpPr>
        <p:spPr>
          <a:xfrm flipH="1" flipV="1">
            <a:off x="6004560" y="4742929"/>
            <a:ext cx="433295" cy="57583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5E4CB864-FDB0-F0F6-42F4-B8553F802D84}"/>
              </a:ext>
            </a:extLst>
          </p:cNvPr>
          <p:cNvCxnSpPr>
            <a:cxnSpLocks/>
          </p:cNvCxnSpPr>
          <p:nvPr/>
        </p:nvCxnSpPr>
        <p:spPr>
          <a:xfrm>
            <a:off x="7040880" y="3234889"/>
            <a:ext cx="123630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D4585D0-1E32-4914-29A7-9FA903A9C932}"/>
              </a:ext>
            </a:extLst>
          </p:cNvPr>
          <p:cNvCxnSpPr>
            <a:cxnSpLocks/>
          </p:cNvCxnSpPr>
          <p:nvPr/>
        </p:nvCxnSpPr>
        <p:spPr>
          <a:xfrm flipH="1">
            <a:off x="4268788" y="3745138"/>
            <a:ext cx="765185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7D722B0-01CE-8D54-2BE2-F59F3921A5F0}"/>
              </a:ext>
            </a:extLst>
          </p:cNvPr>
          <p:cNvCxnSpPr>
            <a:cxnSpLocks/>
          </p:cNvCxnSpPr>
          <p:nvPr/>
        </p:nvCxnSpPr>
        <p:spPr>
          <a:xfrm flipH="1">
            <a:off x="4268787" y="3105058"/>
            <a:ext cx="765185" cy="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75B3AFC7-9BA1-1FD1-C815-09849CF6FBA6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56ED4093-397A-26FE-8314-AB33D5F2EE63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D9C840C4-E9AA-2ABC-A39C-38BE64B2CB6E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AEF83F7F-D6AF-00D8-4F3D-C29B36A0C448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55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기본 구조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75B3AFC7-9BA1-1FD1-C815-09849CF6FBA6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56ED4093-397A-26FE-8314-AB33D5F2EE63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D9C840C4-E9AA-2ABC-A39C-38BE64B2CB6E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AEF83F7F-D6AF-00D8-4F3D-C29B36A0C448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777C32-F14B-68BA-CCE1-3C2E75942B3F}"/>
              </a:ext>
            </a:extLst>
          </p:cNvPr>
          <p:cNvSpPr/>
          <p:nvPr/>
        </p:nvSpPr>
        <p:spPr>
          <a:xfrm>
            <a:off x="1154266" y="2439542"/>
            <a:ext cx="2448070" cy="29665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A8C15B7-6C8B-2C9E-773A-29DAFAB8DF0E}"/>
              </a:ext>
            </a:extLst>
          </p:cNvPr>
          <p:cNvCxnSpPr>
            <a:cxnSpLocks/>
          </p:cNvCxnSpPr>
          <p:nvPr/>
        </p:nvCxnSpPr>
        <p:spPr>
          <a:xfrm>
            <a:off x="3779535" y="3545918"/>
            <a:ext cx="1012123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CA0D056-C860-B58D-2579-2805A8D61B6A}"/>
              </a:ext>
            </a:extLst>
          </p:cNvPr>
          <p:cNvCxnSpPr>
            <a:cxnSpLocks/>
          </p:cNvCxnSpPr>
          <p:nvPr/>
        </p:nvCxnSpPr>
        <p:spPr>
          <a:xfrm flipH="1">
            <a:off x="3874785" y="3766229"/>
            <a:ext cx="1012123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7D4DF8C-07D8-95D1-58B9-ACEC6ABD7F28}"/>
              </a:ext>
            </a:extLst>
          </p:cNvPr>
          <p:cNvSpPr txBox="1"/>
          <p:nvPr/>
        </p:nvSpPr>
        <p:spPr>
          <a:xfrm>
            <a:off x="1154266" y="1984218"/>
            <a:ext cx="220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Client</a:t>
            </a:r>
            <a:endParaRPr lang="ko-KR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84D5F0-9CF8-B67F-2488-4AB62B1270D0}"/>
              </a:ext>
            </a:extLst>
          </p:cNvPr>
          <p:cNvSpPr/>
          <p:nvPr/>
        </p:nvSpPr>
        <p:spPr>
          <a:xfrm>
            <a:off x="5064107" y="1763641"/>
            <a:ext cx="5432199" cy="36630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rnd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21EDAA-E6AE-3C78-CB74-2C2F9B332643}"/>
              </a:ext>
            </a:extLst>
          </p:cNvPr>
          <p:cNvSpPr txBox="1"/>
          <p:nvPr/>
        </p:nvSpPr>
        <p:spPr>
          <a:xfrm>
            <a:off x="5064107" y="1301976"/>
            <a:ext cx="3705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Server</a:t>
            </a:r>
            <a:endParaRPr lang="ko-KR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C6FB0DC-D834-E682-EB6F-9588E4B2FD58}"/>
              </a:ext>
            </a:extLst>
          </p:cNvPr>
          <p:cNvCxnSpPr/>
          <p:nvPr/>
        </p:nvCxnSpPr>
        <p:spPr>
          <a:xfrm>
            <a:off x="3602336" y="3248025"/>
            <a:ext cx="14617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822C071-222B-30D9-ADF7-6C70BC9DB11A}"/>
              </a:ext>
            </a:extLst>
          </p:cNvPr>
          <p:cNvCxnSpPr/>
          <p:nvPr/>
        </p:nvCxnSpPr>
        <p:spPr>
          <a:xfrm>
            <a:off x="3602336" y="4076700"/>
            <a:ext cx="14617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2460DA-ECF9-16E6-76F3-E60318BD22D5}"/>
              </a:ext>
            </a:extLst>
          </p:cNvPr>
          <p:cNvSpPr txBox="1"/>
          <p:nvPr/>
        </p:nvSpPr>
        <p:spPr>
          <a:xfrm>
            <a:off x="3602335" y="2836685"/>
            <a:ext cx="146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DataStream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F6239D-1D30-1FE9-836E-6DF9AE785B1B}"/>
              </a:ext>
            </a:extLst>
          </p:cNvPr>
          <p:cNvSpPr/>
          <p:nvPr/>
        </p:nvSpPr>
        <p:spPr>
          <a:xfrm>
            <a:off x="5064106" y="2781300"/>
            <a:ext cx="869969" cy="19049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 Socket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8A2C7F-1867-590D-F53A-AF94EAD57973}"/>
              </a:ext>
            </a:extLst>
          </p:cNvPr>
          <p:cNvSpPr/>
          <p:nvPr/>
        </p:nvSpPr>
        <p:spPr>
          <a:xfrm>
            <a:off x="2732367" y="2779535"/>
            <a:ext cx="869969" cy="19049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0A363E-6989-29FE-41D3-76B20FBACE63}"/>
              </a:ext>
            </a:extLst>
          </p:cNvPr>
          <p:cNvSpPr txBox="1"/>
          <p:nvPr/>
        </p:nvSpPr>
        <p:spPr>
          <a:xfrm>
            <a:off x="838200" y="1301976"/>
            <a:ext cx="419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DataStream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을 통한 통신</a:t>
            </a:r>
          </a:p>
        </p:txBody>
      </p:sp>
    </p:spTree>
    <p:extLst>
      <p:ext uri="{BB962C8B-B14F-4D97-AF65-F5344CB8AC3E}">
        <p14:creationId xmlns:p14="http://schemas.microsoft.com/office/powerpoint/2010/main" val="217068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기본 구조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FA4AC7-00BB-4A45-C4BA-94D35E09DFAE}"/>
              </a:ext>
            </a:extLst>
          </p:cNvPr>
          <p:cNvSpPr/>
          <p:nvPr/>
        </p:nvSpPr>
        <p:spPr>
          <a:xfrm>
            <a:off x="838200" y="2647279"/>
            <a:ext cx="4195773" cy="29665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0F53995-E0D1-9C05-9BCD-985F58752B91}"/>
              </a:ext>
            </a:extLst>
          </p:cNvPr>
          <p:cNvCxnSpPr>
            <a:cxnSpLocks/>
          </p:cNvCxnSpPr>
          <p:nvPr/>
        </p:nvCxnSpPr>
        <p:spPr>
          <a:xfrm>
            <a:off x="5193756" y="3854626"/>
            <a:ext cx="1012123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D57195D-178C-98A7-89A2-A6597E9BF90B}"/>
              </a:ext>
            </a:extLst>
          </p:cNvPr>
          <p:cNvCxnSpPr>
            <a:cxnSpLocks/>
          </p:cNvCxnSpPr>
          <p:nvPr/>
        </p:nvCxnSpPr>
        <p:spPr>
          <a:xfrm flipH="1">
            <a:off x="5289006" y="4074937"/>
            <a:ext cx="1012123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3A08DF7-7ECC-DC1E-110F-7E5597469DB7}"/>
              </a:ext>
            </a:extLst>
          </p:cNvPr>
          <p:cNvSpPr txBox="1"/>
          <p:nvPr/>
        </p:nvSpPr>
        <p:spPr>
          <a:xfrm>
            <a:off x="838200" y="2191955"/>
            <a:ext cx="2563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Client</a:t>
            </a:r>
            <a:endParaRPr lang="ko-KR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2020BF1-DAA2-5B55-6CB8-898B645D6861}"/>
              </a:ext>
            </a:extLst>
          </p:cNvPr>
          <p:cNvCxnSpPr/>
          <p:nvPr/>
        </p:nvCxnSpPr>
        <p:spPr>
          <a:xfrm>
            <a:off x="5016557" y="3556733"/>
            <a:ext cx="14617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234CC75-8C56-0B52-C307-B9687C1C74F3}"/>
              </a:ext>
            </a:extLst>
          </p:cNvPr>
          <p:cNvCxnSpPr/>
          <p:nvPr/>
        </p:nvCxnSpPr>
        <p:spPr>
          <a:xfrm>
            <a:off x="5016557" y="4385408"/>
            <a:ext cx="14617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0FA75B-1F67-FF1F-6456-873F14EF5959}"/>
              </a:ext>
            </a:extLst>
          </p:cNvPr>
          <p:cNvSpPr/>
          <p:nvPr/>
        </p:nvSpPr>
        <p:spPr>
          <a:xfrm>
            <a:off x="6460911" y="3072997"/>
            <a:ext cx="943219" cy="19049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 Socket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3332303-0D08-B4FF-8B2B-AFA5328C2B6B}"/>
              </a:ext>
            </a:extLst>
          </p:cNvPr>
          <p:cNvSpPr/>
          <p:nvPr/>
        </p:nvSpPr>
        <p:spPr>
          <a:xfrm>
            <a:off x="4090754" y="3072997"/>
            <a:ext cx="943219" cy="19049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2BB980-EDA2-15DE-22C0-71BC368F4F70}"/>
              </a:ext>
            </a:extLst>
          </p:cNvPr>
          <p:cNvSpPr txBox="1"/>
          <p:nvPr/>
        </p:nvSpPr>
        <p:spPr>
          <a:xfrm>
            <a:off x="838200" y="1301976"/>
            <a:ext cx="419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DataStream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을 통한 통신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84355C-AF75-9411-37D3-6BE21AC826C5}"/>
              </a:ext>
            </a:extLst>
          </p:cNvPr>
          <p:cNvSpPr txBox="1"/>
          <p:nvPr/>
        </p:nvSpPr>
        <p:spPr>
          <a:xfrm>
            <a:off x="5016556" y="3116706"/>
            <a:ext cx="146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DataStream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08227-2E8C-A2E1-87EF-27A53CC5EBA0}"/>
              </a:ext>
            </a:extLst>
          </p:cNvPr>
          <p:cNvSpPr txBox="1"/>
          <p:nvPr/>
        </p:nvSpPr>
        <p:spPr>
          <a:xfrm>
            <a:off x="7502412" y="2608875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DataStream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을 통한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객체를 이용한 통신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Client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Server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로 명령어를 보내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, Data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를 받아 화면에 출력하는 작업 담당</a:t>
            </a:r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A4E338D-3D29-379E-9F03-B1CB4C7B7C7A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D7D04F7-D934-2E49-DF5D-E43E9DBE279B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29E193D-10A1-68D5-3DD7-3BF5CA97E79F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E5123DE-CDC1-C6C7-D8CD-F8FB57AF88BB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35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기본 구조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2BB980-EDA2-15DE-22C0-71BC368F4F70}"/>
              </a:ext>
            </a:extLst>
          </p:cNvPr>
          <p:cNvSpPr txBox="1"/>
          <p:nvPr/>
        </p:nvSpPr>
        <p:spPr>
          <a:xfrm>
            <a:off x="838200" y="1301976"/>
            <a:ext cx="419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DataStream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을 통한 통신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18052D9-0836-0895-3264-9FD35394FBD8}"/>
              </a:ext>
            </a:extLst>
          </p:cNvPr>
          <p:cNvCxnSpPr>
            <a:cxnSpLocks/>
          </p:cNvCxnSpPr>
          <p:nvPr/>
        </p:nvCxnSpPr>
        <p:spPr>
          <a:xfrm>
            <a:off x="5872785" y="3331090"/>
            <a:ext cx="1012123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4D4DA8A-F563-5CC6-A295-912F905D52F4}"/>
              </a:ext>
            </a:extLst>
          </p:cNvPr>
          <p:cNvCxnSpPr>
            <a:cxnSpLocks/>
          </p:cNvCxnSpPr>
          <p:nvPr/>
        </p:nvCxnSpPr>
        <p:spPr>
          <a:xfrm flipH="1">
            <a:off x="5968035" y="3551401"/>
            <a:ext cx="1012123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69713F-E7F8-BB5B-C514-8617DCA735F0}"/>
              </a:ext>
            </a:extLst>
          </p:cNvPr>
          <p:cNvSpPr/>
          <p:nvPr/>
        </p:nvSpPr>
        <p:spPr>
          <a:xfrm>
            <a:off x="7147560" y="1971378"/>
            <a:ext cx="4206240" cy="36630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rnd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D4EF30-4E4D-78BB-6A0B-8A695EA26A48}"/>
              </a:ext>
            </a:extLst>
          </p:cNvPr>
          <p:cNvSpPr txBox="1"/>
          <p:nvPr/>
        </p:nvSpPr>
        <p:spPr>
          <a:xfrm>
            <a:off x="7147560" y="1509713"/>
            <a:ext cx="247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Server</a:t>
            </a:r>
            <a:endParaRPr lang="ko-KR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50637B7-E356-3D6F-631A-2453B57CEED9}"/>
              </a:ext>
            </a:extLst>
          </p:cNvPr>
          <p:cNvCxnSpPr/>
          <p:nvPr/>
        </p:nvCxnSpPr>
        <p:spPr>
          <a:xfrm>
            <a:off x="5695586" y="3033197"/>
            <a:ext cx="14617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0D2438F-49E3-D34F-060E-EF537FDD0F19}"/>
              </a:ext>
            </a:extLst>
          </p:cNvPr>
          <p:cNvCxnSpPr/>
          <p:nvPr/>
        </p:nvCxnSpPr>
        <p:spPr>
          <a:xfrm>
            <a:off x="5695586" y="3861872"/>
            <a:ext cx="14617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B93376-A4B4-49E5-3762-7CE320B6EA6E}"/>
              </a:ext>
            </a:extLst>
          </p:cNvPr>
          <p:cNvSpPr txBox="1"/>
          <p:nvPr/>
        </p:nvSpPr>
        <p:spPr>
          <a:xfrm>
            <a:off x="5695585" y="2621857"/>
            <a:ext cx="146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DataStream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B3D9050-BD3F-1110-4DB1-0D40DACFBB83}"/>
              </a:ext>
            </a:extLst>
          </p:cNvPr>
          <p:cNvSpPr/>
          <p:nvPr/>
        </p:nvSpPr>
        <p:spPr>
          <a:xfrm>
            <a:off x="7139940" y="2549461"/>
            <a:ext cx="943219" cy="19049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 Socket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5CA72A-AF50-A911-3D00-9CEA84ACF1AF}"/>
              </a:ext>
            </a:extLst>
          </p:cNvPr>
          <p:cNvSpPr/>
          <p:nvPr/>
        </p:nvSpPr>
        <p:spPr>
          <a:xfrm>
            <a:off x="4769783" y="2549461"/>
            <a:ext cx="943219" cy="19049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605D2F-279A-BA95-D8FC-CAC0D5A51C43}"/>
              </a:ext>
            </a:extLst>
          </p:cNvPr>
          <p:cNvSpPr txBox="1"/>
          <p:nvPr/>
        </p:nvSpPr>
        <p:spPr>
          <a:xfrm>
            <a:off x="835591" y="2087796"/>
            <a:ext cx="4038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DataStream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을 통한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객체를 이용한 통신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Server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Thread Pool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을 이용해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Server Socket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여러 개를 관리</a:t>
            </a:r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해당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Client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에서 오는 명령을 받아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Controller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를 거쳐 데이터 접근 객체인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DAO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를 통해 실제 파일에 접근해 데이터를 받아온다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다시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Controller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에서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Client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에 보낼 데이터를 가공해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Client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에는 출력할 데이터를 보낸다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E20AB20-BEEE-5EDF-2137-380F4FF5A887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BFD43D2-30E6-3CA0-3E0E-00ABD1010A15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9EFB902-0E8B-4A68-90FA-2A2AF9B891CB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36D23FA-4815-BE3F-F4BD-AD19B5935A71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120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기본 구조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2BB980-EDA2-15DE-22C0-71BC368F4F70}"/>
              </a:ext>
            </a:extLst>
          </p:cNvPr>
          <p:cNvSpPr txBox="1"/>
          <p:nvPr/>
        </p:nvSpPr>
        <p:spPr>
          <a:xfrm>
            <a:off x="838200" y="1301976"/>
            <a:ext cx="419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Thread Pool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이란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ko-KR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69713F-E7F8-BB5B-C514-8617DCA735F0}"/>
              </a:ext>
            </a:extLst>
          </p:cNvPr>
          <p:cNvSpPr/>
          <p:nvPr/>
        </p:nvSpPr>
        <p:spPr>
          <a:xfrm>
            <a:off x="838200" y="1821180"/>
            <a:ext cx="6050280" cy="2819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cap="rnd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B3D9050-BD3F-1110-4DB1-0D40DACFBB83}"/>
              </a:ext>
            </a:extLst>
          </p:cNvPr>
          <p:cNvSpPr/>
          <p:nvPr/>
        </p:nvSpPr>
        <p:spPr>
          <a:xfrm>
            <a:off x="1340645" y="2244661"/>
            <a:ext cx="1046243" cy="8414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6DFC8B-C965-D88D-2F18-7C762A3CF5FF}"/>
              </a:ext>
            </a:extLst>
          </p:cNvPr>
          <p:cNvSpPr/>
          <p:nvPr/>
        </p:nvSpPr>
        <p:spPr>
          <a:xfrm>
            <a:off x="2674145" y="2244661"/>
            <a:ext cx="1046243" cy="8414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3783D6-FE7E-2A19-450F-2CF933CBF199}"/>
              </a:ext>
            </a:extLst>
          </p:cNvPr>
          <p:cNvSpPr/>
          <p:nvPr/>
        </p:nvSpPr>
        <p:spPr>
          <a:xfrm>
            <a:off x="4007645" y="2244660"/>
            <a:ext cx="1046243" cy="8414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4D4665-3E13-E55B-F914-9447818D90B0}"/>
              </a:ext>
            </a:extLst>
          </p:cNvPr>
          <p:cNvSpPr/>
          <p:nvPr/>
        </p:nvSpPr>
        <p:spPr>
          <a:xfrm>
            <a:off x="5341145" y="2244660"/>
            <a:ext cx="1046243" cy="8414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CDFABC5-ABAD-7D6E-63A4-F0648986F57B}"/>
              </a:ext>
            </a:extLst>
          </p:cNvPr>
          <p:cNvSpPr/>
          <p:nvPr/>
        </p:nvSpPr>
        <p:spPr>
          <a:xfrm>
            <a:off x="2646323" y="3308250"/>
            <a:ext cx="1046243" cy="8414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808703-612E-6218-040B-61BCC666AFCA}"/>
              </a:ext>
            </a:extLst>
          </p:cNvPr>
          <p:cNvSpPr/>
          <p:nvPr/>
        </p:nvSpPr>
        <p:spPr>
          <a:xfrm>
            <a:off x="1340644" y="3308251"/>
            <a:ext cx="1046243" cy="8414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6B097F-BA1C-B16B-E6E0-4EE503D28AA5}"/>
              </a:ext>
            </a:extLst>
          </p:cNvPr>
          <p:cNvSpPr/>
          <p:nvPr/>
        </p:nvSpPr>
        <p:spPr>
          <a:xfrm>
            <a:off x="4007645" y="3308250"/>
            <a:ext cx="1046243" cy="8414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AFF63FD-BF32-CF64-DB9D-C11C9109D9DA}"/>
              </a:ext>
            </a:extLst>
          </p:cNvPr>
          <p:cNvSpPr/>
          <p:nvPr/>
        </p:nvSpPr>
        <p:spPr>
          <a:xfrm>
            <a:off x="5463280" y="3623912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5C05A98-752C-3ACB-4C04-2B0C56C9F81D}"/>
              </a:ext>
            </a:extLst>
          </p:cNvPr>
          <p:cNvSpPr/>
          <p:nvPr/>
        </p:nvSpPr>
        <p:spPr>
          <a:xfrm>
            <a:off x="5778358" y="3619035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6A662FB-55D5-C377-2182-1108BBFF10C8}"/>
              </a:ext>
            </a:extLst>
          </p:cNvPr>
          <p:cNvSpPr/>
          <p:nvPr/>
        </p:nvSpPr>
        <p:spPr>
          <a:xfrm>
            <a:off x="6087490" y="3619034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652539-E2CC-7711-A51C-FCBFBFD4B2AE}"/>
              </a:ext>
            </a:extLst>
          </p:cNvPr>
          <p:cNvSpPr txBox="1"/>
          <p:nvPr/>
        </p:nvSpPr>
        <p:spPr>
          <a:xfrm>
            <a:off x="7165647" y="1821180"/>
            <a:ext cx="42579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Thread</a:t>
            </a:r>
            <a:r>
              <a:rPr lang="ko-KR" altLang="en-US" dirty="0"/>
              <a:t>를 여러 개 미리 생성해둔 후 이 </a:t>
            </a:r>
            <a:r>
              <a:rPr lang="en-US" altLang="ko-KR" dirty="0"/>
              <a:t>Thread</a:t>
            </a:r>
            <a:r>
              <a:rPr lang="ko-KR" altLang="en-US" dirty="0"/>
              <a:t>들을 할당</a:t>
            </a:r>
            <a:r>
              <a:rPr lang="en-US" altLang="ko-KR" dirty="0"/>
              <a:t>, </a:t>
            </a:r>
            <a:r>
              <a:rPr lang="ko-KR" altLang="en-US" dirty="0"/>
              <a:t>제어 하도록 하는 일종의 관리자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다중 </a:t>
            </a:r>
            <a:r>
              <a:rPr lang="en-US" altLang="ko-KR" dirty="0"/>
              <a:t>Thread(Socket </a:t>
            </a:r>
            <a:r>
              <a:rPr lang="ko-KR" altLang="en-US" dirty="0"/>
              <a:t>통신</a:t>
            </a:r>
            <a:r>
              <a:rPr lang="en-US" altLang="ko-KR" dirty="0"/>
              <a:t>)</a:t>
            </a:r>
            <a:r>
              <a:rPr lang="ko-KR" altLang="en-US" dirty="0"/>
              <a:t>를 효과적으로 관리하기 위해 </a:t>
            </a:r>
            <a:r>
              <a:rPr lang="en-US" altLang="ko-KR" dirty="0"/>
              <a:t>Thread Pool</a:t>
            </a:r>
            <a:r>
              <a:rPr lang="ko-KR" altLang="en-US" dirty="0"/>
              <a:t>을 적용하였다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98F76BD-E1C8-7A98-B67F-860DD7AFD5FA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11B1613-3EBF-D391-2CAA-AD3F803C3BB3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6A5E616-9262-6E0C-84E5-70404BB07EE7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442C014-698E-DADD-88DF-27A79DA26814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9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기본 구조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FA4AC7-00BB-4A45-C4BA-94D35E09DFAE}"/>
              </a:ext>
            </a:extLst>
          </p:cNvPr>
          <p:cNvSpPr/>
          <p:nvPr/>
        </p:nvSpPr>
        <p:spPr>
          <a:xfrm>
            <a:off x="838199" y="1768656"/>
            <a:ext cx="7931695" cy="43273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0F53995-E0D1-9C05-9BCD-985F58752B91}"/>
              </a:ext>
            </a:extLst>
          </p:cNvPr>
          <p:cNvCxnSpPr>
            <a:cxnSpLocks/>
          </p:cNvCxnSpPr>
          <p:nvPr/>
        </p:nvCxnSpPr>
        <p:spPr>
          <a:xfrm>
            <a:off x="8947094" y="3797588"/>
            <a:ext cx="1012123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D57195D-178C-98A7-89A2-A6597E9BF90B}"/>
              </a:ext>
            </a:extLst>
          </p:cNvPr>
          <p:cNvCxnSpPr>
            <a:cxnSpLocks/>
          </p:cNvCxnSpPr>
          <p:nvPr/>
        </p:nvCxnSpPr>
        <p:spPr>
          <a:xfrm flipH="1">
            <a:off x="9042344" y="4017899"/>
            <a:ext cx="1012123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3A08DF7-7ECC-DC1E-110F-7E5597469DB7}"/>
              </a:ext>
            </a:extLst>
          </p:cNvPr>
          <p:cNvSpPr txBox="1"/>
          <p:nvPr/>
        </p:nvSpPr>
        <p:spPr>
          <a:xfrm>
            <a:off x="858244" y="1306991"/>
            <a:ext cx="3980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Client    =&gt;   View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단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2020BF1-DAA2-5B55-6CB8-898B645D6861}"/>
              </a:ext>
            </a:extLst>
          </p:cNvPr>
          <p:cNvCxnSpPr/>
          <p:nvPr/>
        </p:nvCxnSpPr>
        <p:spPr>
          <a:xfrm>
            <a:off x="8769895" y="3499695"/>
            <a:ext cx="14617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234CC75-8C56-0B52-C307-B9687C1C74F3}"/>
              </a:ext>
            </a:extLst>
          </p:cNvPr>
          <p:cNvCxnSpPr/>
          <p:nvPr/>
        </p:nvCxnSpPr>
        <p:spPr>
          <a:xfrm>
            <a:off x="8769895" y="4328370"/>
            <a:ext cx="14617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684355C-AF75-9411-37D3-6BE21AC826C5}"/>
              </a:ext>
            </a:extLst>
          </p:cNvPr>
          <p:cNvSpPr txBox="1"/>
          <p:nvPr/>
        </p:nvSpPr>
        <p:spPr>
          <a:xfrm>
            <a:off x="8769894" y="3059668"/>
            <a:ext cx="146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DataStream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3AC43D-9BC0-610B-DD98-5DC3458E88FF}"/>
              </a:ext>
            </a:extLst>
          </p:cNvPr>
          <p:cNvSpPr/>
          <p:nvPr/>
        </p:nvSpPr>
        <p:spPr>
          <a:xfrm>
            <a:off x="2546260" y="1980966"/>
            <a:ext cx="2484120" cy="15799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Scanner(System.in)</a:t>
            </a:r>
            <a:r>
              <a:rPr lang="ko-KR" altLang="en-US" dirty="0"/>
              <a:t>로 입력 후</a:t>
            </a:r>
            <a:endParaRPr lang="en-US" altLang="ko-KR" dirty="0"/>
          </a:p>
          <a:p>
            <a:pPr algn="ctr"/>
            <a:r>
              <a:rPr lang="en-US" altLang="ko-KR" dirty="0"/>
              <a:t>Server</a:t>
            </a:r>
            <a:r>
              <a:rPr lang="ko-KR" altLang="en-US" dirty="0"/>
              <a:t>로 </a:t>
            </a:r>
            <a:r>
              <a:rPr lang="en-US" altLang="ko-KR" dirty="0"/>
              <a:t>Command </a:t>
            </a:r>
            <a:r>
              <a:rPr lang="ko-KR" altLang="en-US" dirty="0"/>
              <a:t>보냄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848F7BD-275C-0F48-3632-DCEEA256398D}"/>
              </a:ext>
            </a:extLst>
          </p:cNvPr>
          <p:cNvCxnSpPr/>
          <p:nvPr/>
        </p:nvCxnSpPr>
        <p:spPr>
          <a:xfrm flipH="1">
            <a:off x="6096000" y="4541520"/>
            <a:ext cx="2042160" cy="74676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71B74D8-31AB-7D93-D6BD-918B22AE68E4}"/>
              </a:ext>
            </a:extLst>
          </p:cNvPr>
          <p:cNvCxnSpPr>
            <a:cxnSpLocks/>
          </p:cNvCxnSpPr>
          <p:nvPr/>
        </p:nvCxnSpPr>
        <p:spPr>
          <a:xfrm>
            <a:off x="6149340" y="2870186"/>
            <a:ext cx="1988820" cy="6295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1FE2DF6-7F35-F490-97A2-149740CB6495}"/>
              </a:ext>
            </a:extLst>
          </p:cNvPr>
          <p:cNvSpPr/>
          <p:nvPr/>
        </p:nvSpPr>
        <p:spPr>
          <a:xfrm>
            <a:off x="2546260" y="4303765"/>
            <a:ext cx="2484120" cy="15799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r>
              <a:rPr lang="ko-KR" altLang="en-US" dirty="0"/>
              <a:t>에서 </a:t>
            </a:r>
            <a:r>
              <a:rPr lang="en-US" altLang="ko-KR" dirty="0"/>
              <a:t>Data </a:t>
            </a:r>
            <a:r>
              <a:rPr lang="ko-KR" altLang="en-US" dirty="0"/>
              <a:t>받아</a:t>
            </a:r>
            <a:endParaRPr lang="en-US" altLang="ko-KR" dirty="0"/>
          </a:p>
          <a:p>
            <a:pPr algn="ctr"/>
            <a:r>
              <a:rPr lang="en-US" altLang="ko-KR" dirty="0" err="1"/>
              <a:t>System.out</a:t>
            </a:r>
            <a:r>
              <a:rPr lang="en-US" altLang="ko-KR" dirty="0"/>
              <a:t>(Console)</a:t>
            </a:r>
            <a:r>
              <a:rPr lang="ko-KR" altLang="en-US" dirty="0"/>
              <a:t>에 출력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809B13-45D0-E2E7-4630-34B53C86BBCC}"/>
              </a:ext>
            </a:extLst>
          </p:cNvPr>
          <p:cNvSpPr txBox="1"/>
          <p:nvPr/>
        </p:nvSpPr>
        <p:spPr>
          <a:xfrm>
            <a:off x="1301976" y="2023392"/>
            <a:ext cx="118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FD7643-F7D9-61BA-554D-149AE1C9C658}"/>
              </a:ext>
            </a:extLst>
          </p:cNvPr>
          <p:cNvSpPr txBox="1"/>
          <p:nvPr/>
        </p:nvSpPr>
        <p:spPr>
          <a:xfrm>
            <a:off x="1301976" y="4507703"/>
            <a:ext cx="118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96BC22E-D3B4-25C4-D41B-27246C7BF7ED}"/>
              </a:ext>
            </a:extLst>
          </p:cNvPr>
          <p:cNvCxnSpPr>
            <a:cxnSpLocks/>
          </p:cNvCxnSpPr>
          <p:nvPr/>
        </p:nvCxnSpPr>
        <p:spPr>
          <a:xfrm>
            <a:off x="6149340" y="3168079"/>
            <a:ext cx="1988820" cy="62950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2935AD4-3E13-C306-7662-BD4561094913}"/>
              </a:ext>
            </a:extLst>
          </p:cNvPr>
          <p:cNvCxnSpPr/>
          <p:nvPr/>
        </p:nvCxnSpPr>
        <p:spPr>
          <a:xfrm flipH="1">
            <a:off x="6060621" y="4303765"/>
            <a:ext cx="2042160" cy="74676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4EA95A43-0E5C-5799-9B6D-44A8865C6095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0F96656-84FC-9680-5533-D7002C771A5C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DA416E-6B0A-4017-5A3B-6782DD998251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91D17DF-5324-AF53-8768-5F2B312A8F93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693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FFFFFF"/>
      </a:dk1>
      <a:lt1>
        <a:srgbClr val="FFFFFF"/>
      </a:lt1>
      <a:dk2>
        <a:srgbClr val="D8D8D8"/>
      </a:dk2>
      <a:lt2>
        <a:srgbClr val="D8D8D8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solas-맑은 고딕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1421</Words>
  <Application>Microsoft Office PowerPoint</Application>
  <PresentationFormat>와이드스크린</PresentationFormat>
  <Paragraphs>205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맑은 고딕</vt:lpstr>
      <vt:lpstr>Arial</vt:lpstr>
      <vt:lpstr>Consolas</vt:lpstr>
      <vt:lpstr>Office 테마</vt:lpstr>
      <vt:lpstr>JAVA 네트워크 게시판 프로젝트</vt:lpstr>
      <vt:lpstr>목차</vt:lpstr>
      <vt:lpstr>PowerPoint 프레젠테이션</vt:lpstr>
      <vt:lpstr>1. 기본 구조</vt:lpstr>
      <vt:lpstr>1. 기본 구조</vt:lpstr>
      <vt:lpstr>1. 기본 구조</vt:lpstr>
      <vt:lpstr>1. 기본 구조</vt:lpstr>
      <vt:lpstr>1. 기본 구조</vt:lpstr>
      <vt:lpstr>1. 기본 구조</vt:lpstr>
      <vt:lpstr>1. 기본 구조</vt:lpstr>
      <vt:lpstr>PowerPoint 프레젠테이션</vt:lpstr>
      <vt:lpstr>2. 일반 게시판과의 차이점</vt:lpstr>
      <vt:lpstr>PowerPoint 프레젠테이션</vt:lpstr>
      <vt:lpstr>3. 구현방식</vt:lpstr>
      <vt:lpstr>3. 구현방식</vt:lpstr>
      <vt:lpstr>3. 구현 방식</vt:lpstr>
      <vt:lpstr>3. 구현 방식</vt:lpstr>
      <vt:lpstr>3. 구현 방식</vt:lpstr>
      <vt:lpstr>3. 구현방식</vt:lpstr>
      <vt:lpstr>3. 구현방식</vt:lpstr>
      <vt:lpstr>3. 구현방식</vt:lpstr>
      <vt:lpstr>3. 구현방식</vt:lpstr>
      <vt:lpstr>3. 구현방식</vt:lpstr>
      <vt:lpstr>3. 구현방식</vt:lpstr>
      <vt:lpstr>3. 구현방식</vt:lpstr>
      <vt:lpstr>3. 구현방식</vt:lpstr>
      <vt:lpstr>3. 구현방식</vt:lpstr>
      <vt:lpstr>3. 구현방식</vt:lpstr>
      <vt:lpstr>3. 구현방식</vt:lpstr>
      <vt:lpstr>3. 구현방식</vt:lpstr>
      <vt:lpstr>3. 구현방식</vt:lpstr>
      <vt:lpstr>PowerPoint 프레젠테이션</vt:lpstr>
      <vt:lpstr>4. Issues</vt:lpstr>
      <vt:lpstr>4. Issues</vt:lpstr>
      <vt:lpstr>PowerPoint 프레젠테이션</vt:lpstr>
      <vt:lpstr>References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네트워크 게시판 프로젝트</dc:title>
  <dc:creator>원건 이</dc:creator>
  <cp:lastModifiedBy>이 원건</cp:lastModifiedBy>
  <cp:revision>58</cp:revision>
  <dcterms:created xsi:type="dcterms:W3CDTF">2023-07-16T08:02:19Z</dcterms:created>
  <dcterms:modified xsi:type="dcterms:W3CDTF">2023-08-02T09:35:22Z</dcterms:modified>
</cp:coreProperties>
</file>