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40"/>
  </p:notesMasterIdLst>
  <p:sldIdLst>
    <p:sldId id="257" r:id="rId2"/>
    <p:sldId id="260" r:id="rId3"/>
    <p:sldId id="267" r:id="rId4"/>
    <p:sldId id="268" r:id="rId5"/>
    <p:sldId id="283" r:id="rId6"/>
    <p:sldId id="270" r:id="rId7"/>
    <p:sldId id="273" r:id="rId8"/>
    <p:sldId id="286" r:id="rId9"/>
    <p:sldId id="287" r:id="rId10"/>
    <p:sldId id="288" r:id="rId11"/>
    <p:sldId id="290" r:id="rId12"/>
    <p:sldId id="271" r:id="rId13"/>
    <p:sldId id="291" r:id="rId14"/>
    <p:sldId id="274" r:id="rId15"/>
    <p:sldId id="292" r:id="rId16"/>
    <p:sldId id="293" r:id="rId17"/>
    <p:sldId id="294" r:id="rId18"/>
    <p:sldId id="296" r:id="rId19"/>
    <p:sldId id="297" r:id="rId20"/>
    <p:sldId id="314" r:id="rId21"/>
    <p:sldId id="298" r:id="rId22"/>
    <p:sldId id="301" r:id="rId23"/>
    <p:sldId id="299" r:id="rId24"/>
    <p:sldId id="302" r:id="rId25"/>
    <p:sldId id="303" r:id="rId26"/>
    <p:sldId id="304" r:id="rId27"/>
    <p:sldId id="305" r:id="rId28"/>
    <p:sldId id="306" r:id="rId29"/>
    <p:sldId id="307" r:id="rId30"/>
    <p:sldId id="309" r:id="rId31"/>
    <p:sldId id="310" r:id="rId32"/>
    <p:sldId id="308" r:id="rId33"/>
    <p:sldId id="272" r:id="rId34"/>
    <p:sldId id="275" r:id="rId35"/>
    <p:sldId id="311" r:id="rId36"/>
    <p:sldId id="312" r:id="rId37"/>
    <p:sldId id="313" r:id="rId38"/>
    <p:sldId id="269" r:id="rId39"/>
  </p:sldIdLst>
  <p:sldSz cx="12192000" cy="6858000"/>
  <p:notesSz cx="6858000" cy="9144000"/>
  <p:embeddedFontLst>
    <p:embeddedFont>
      <p:font typeface="맑은 고딕" panose="020B0503020000020004" pitchFamily="50" charset="-127"/>
      <p:regular r:id="rId41"/>
      <p:bold r:id="rId4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2F"/>
    <a:srgbClr val="D0CECE"/>
    <a:srgbClr val="8DBABD"/>
    <a:srgbClr val="634EEA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24" autoAdjust="0"/>
    <p:restoredTop sz="94660"/>
  </p:normalViewPr>
  <p:slideViewPr>
    <p:cSldViewPr snapToGrid="0">
      <p:cViewPr varScale="1">
        <p:scale>
          <a:sx n="56" d="100"/>
          <a:sy n="56" d="100"/>
        </p:scale>
        <p:origin x="76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34879" y="2447473"/>
            <a:ext cx="87222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 spc="-300" dirty="0">
                <a:solidFill>
                  <a:srgbClr val="00002F"/>
                </a:solidFill>
                <a:latin typeface="+mn-ea"/>
              </a:rPr>
              <a:t>대륙의 악동을 찾아라</a:t>
            </a:r>
            <a:endParaRPr lang="en-US" altLang="ko-KR" sz="7200" spc="-30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141786" y="3591816"/>
            <a:ext cx="5550876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+mn-ea"/>
              </a:rPr>
              <a:t>대륙별</a:t>
            </a:r>
            <a:r>
              <a:rPr lang="ko-KR" altLang="en-US" dirty="0">
                <a:latin typeface="+mn-ea"/>
              </a:rPr>
              <a:t> 통계와 수단에 집중해서</a:t>
            </a:r>
            <a:endParaRPr lang="en-US" altLang="ko-KR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5B9E8E-A123-6EE6-509E-85B229F14BCA}"/>
              </a:ext>
            </a:extLst>
          </p:cNvPr>
          <p:cNvSpPr txBox="1"/>
          <p:nvPr/>
        </p:nvSpPr>
        <p:spPr>
          <a:xfrm>
            <a:off x="10089085" y="175846"/>
            <a:ext cx="197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20200053 </a:t>
            </a:r>
            <a:r>
              <a:rPr lang="ko-KR" altLang="en-US" dirty="0">
                <a:latin typeface="+mn-ea"/>
              </a:rPr>
              <a:t>윤건호</a:t>
            </a: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1283953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0856218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25072" y="392275"/>
            <a:ext cx="4079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+mn-ea"/>
              </a:rPr>
              <a:t>목표 및 데이터 </a:t>
            </a:r>
            <a:r>
              <a:rPr lang="ko-KR" altLang="en-US" sz="3200" spc="-150" dirty="0" err="1">
                <a:solidFill>
                  <a:srgbClr val="00002F"/>
                </a:solidFill>
                <a:latin typeface="+mn-ea"/>
              </a:rPr>
              <a:t>전처리</a:t>
            </a:r>
            <a:endParaRPr lang="ko-KR" altLang="en-US" sz="32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+mn-ea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20261" y="1044711"/>
            <a:ext cx="204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err="1">
                <a:solidFill>
                  <a:srgbClr val="00002F"/>
                </a:solidFill>
                <a:latin typeface="+mn-ea"/>
              </a:rPr>
              <a:t>전처리</a:t>
            </a:r>
            <a:r>
              <a:rPr lang="en-US" altLang="ko-KR" spc="-150" dirty="0">
                <a:solidFill>
                  <a:srgbClr val="00002F"/>
                </a:solidFill>
                <a:latin typeface="+mn-ea"/>
              </a:rPr>
              <a:t>(</a:t>
            </a:r>
            <a:r>
              <a:rPr lang="ko-KR" altLang="en-US" spc="-150" dirty="0" err="1">
                <a:solidFill>
                  <a:srgbClr val="00002F"/>
                </a:solidFill>
                <a:latin typeface="+mn-ea"/>
              </a:rPr>
              <a:t>대륙별</a:t>
            </a:r>
            <a:r>
              <a:rPr lang="ko-KR" altLang="en-US" spc="-150" dirty="0">
                <a:solidFill>
                  <a:srgbClr val="00002F"/>
                </a:solidFill>
                <a:latin typeface="+mn-ea"/>
              </a:rPr>
              <a:t> 통계</a:t>
            </a:r>
            <a:r>
              <a:rPr lang="en-US" altLang="ko-KR" spc="-150" dirty="0">
                <a:solidFill>
                  <a:srgbClr val="00002F"/>
                </a:solidFill>
                <a:latin typeface="+mn-ea"/>
              </a:rPr>
              <a:t>)</a:t>
            </a:r>
            <a:endParaRPr lang="ko-KR" altLang="en-US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DA2639-703B-4BF3-9BCD-9EB5D18DB7A3}"/>
              </a:ext>
            </a:extLst>
          </p:cNvPr>
          <p:cNvSpPr txBox="1"/>
          <p:nvPr/>
        </p:nvSpPr>
        <p:spPr>
          <a:xfrm>
            <a:off x="6713872" y="3139849"/>
            <a:ext cx="56982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/>
              <a:t>2016~2020</a:t>
            </a:r>
            <a:r>
              <a:rPr lang="ko-KR" altLang="en-US" sz="3000" dirty="0"/>
              <a:t>년 데이터</a:t>
            </a:r>
            <a:endParaRPr lang="en-US" altLang="ko-KR" sz="3000" dirty="0"/>
          </a:p>
          <a:p>
            <a:pPr algn="ctr"/>
            <a:r>
              <a:rPr lang="en-US" altLang="ko-KR" sz="3000" dirty="0"/>
              <a:t>-&gt; </a:t>
            </a:r>
            <a:r>
              <a:rPr lang="en-US" altLang="ko-KR" sz="3000" dirty="0" err="1"/>
              <a:t>asia</a:t>
            </a:r>
            <a:r>
              <a:rPr lang="en-US" altLang="ko-KR" sz="3000" dirty="0"/>
              <a:t>, </a:t>
            </a:r>
            <a:r>
              <a:rPr lang="en-US" altLang="ko-KR" sz="3000" dirty="0" err="1"/>
              <a:t>africa</a:t>
            </a:r>
            <a:r>
              <a:rPr lang="en-US" altLang="ko-KR" sz="3000" dirty="0"/>
              <a:t>, </a:t>
            </a:r>
            <a:r>
              <a:rPr lang="en-US" altLang="ko-KR" sz="3000" dirty="0" err="1"/>
              <a:t>america</a:t>
            </a:r>
            <a:endParaRPr lang="ko-KR" altLang="en-US" sz="3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75712A-B1D7-4CB7-A921-112606A8418B}"/>
              </a:ext>
            </a:extLst>
          </p:cNvPr>
          <p:cNvSpPr txBox="1"/>
          <p:nvPr/>
        </p:nvSpPr>
        <p:spPr>
          <a:xfrm>
            <a:off x="2872404" y="6306452"/>
            <a:ext cx="17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2016~2020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83D0A6F-2C85-4430-B7FE-8EEDB4B9C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2" y="1509077"/>
            <a:ext cx="6830378" cy="488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958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1283953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0856218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25072" y="392275"/>
            <a:ext cx="4079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+mn-ea"/>
              </a:rPr>
              <a:t>목표 및 데이터 </a:t>
            </a:r>
            <a:r>
              <a:rPr lang="ko-KR" altLang="en-US" sz="3200" spc="-150" dirty="0" err="1">
                <a:solidFill>
                  <a:srgbClr val="00002F"/>
                </a:solidFill>
                <a:latin typeface="+mn-ea"/>
              </a:rPr>
              <a:t>전처리</a:t>
            </a:r>
            <a:endParaRPr lang="ko-KR" altLang="en-US" sz="32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+mn-ea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20261" y="1044711"/>
            <a:ext cx="204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err="1">
                <a:solidFill>
                  <a:srgbClr val="00002F"/>
                </a:solidFill>
                <a:latin typeface="+mn-ea"/>
              </a:rPr>
              <a:t>전처리</a:t>
            </a:r>
            <a:r>
              <a:rPr lang="en-US" altLang="ko-KR" spc="-150" dirty="0">
                <a:solidFill>
                  <a:srgbClr val="00002F"/>
                </a:solidFill>
                <a:latin typeface="+mn-ea"/>
              </a:rPr>
              <a:t>(</a:t>
            </a:r>
            <a:r>
              <a:rPr lang="ko-KR" altLang="en-US" spc="-150" dirty="0">
                <a:solidFill>
                  <a:srgbClr val="00002F"/>
                </a:solidFill>
                <a:latin typeface="+mn-ea"/>
              </a:rPr>
              <a:t>수단별 통계</a:t>
            </a:r>
            <a:r>
              <a:rPr lang="en-US" altLang="ko-KR" spc="-150" dirty="0">
                <a:solidFill>
                  <a:srgbClr val="00002F"/>
                </a:solidFill>
                <a:latin typeface="+mn-ea"/>
              </a:rPr>
              <a:t>)</a:t>
            </a:r>
            <a:endParaRPr lang="ko-KR" altLang="en-US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DA2639-703B-4BF3-9BCD-9EB5D18DB7A3}"/>
              </a:ext>
            </a:extLst>
          </p:cNvPr>
          <p:cNvSpPr txBox="1"/>
          <p:nvPr/>
        </p:nvSpPr>
        <p:spPr>
          <a:xfrm>
            <a:off x="6328656" y="3429000"/>
            <a:ext cx="63715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/>
              <a:t>2001~2020</a:t>
            </a:r>
            <a:r>
              <a:rPr lang="ko-KR" altLang="en-US" sz="3000" dirty="0"/>
              <a:t>년 데이터</a:t>
            </a:r>
            <a:endParaRPr lang="en-US" altLang="ko-KR" sz="3000" dirty="0"/>
          </a:p>
          <a:p>
            <a:pPr algn="ctr"/>
            <a:r>
              <a:rPr lang="en-US" altLang="ko-KR" sz="3000" dirty="0"/>
              <a:t>-&gt; Explosives,</a:t>
            </a:r>
            <a:r>
              <a:rPr lang="ko-KR" altLang="en-US" sz="3000" dirty="0"/>
              <a:t> </a:t>
            </a:r>
            <a:r>
              <a:rPr lang="en-US" altLang="ko-KR" sz="3000" dirty="0"/>
              <a:t>Firearms, </a:t>
            </a:r>
          </a:p>
          <a:p>
            <a:pPr algn="ctr"/>
            <a:r>
              <a:rPr lang="en-US" altLang="ko-KR" sz="3000" dirty="0"/>
              <a:t>Incendiary</a:t>
            </a:r>
            <a:endParaRPr lang="ko-KR" altLang="en-US" sz="3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4D71D9-D69C-4ED4-8729-E46B30F68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43" y="1719344"/>
            <a:ext cx="2923690" cy="243361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766E807-E379-4BDA-A1FC-A82E978E7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0117" y="1719344"/>
            <a:ext cx="2932068" cy="243361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D09E4F8-CEC9-4F0C-B358-563AB2A29F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607" y="4152960"/>
            <a:ext cx="2932068" cy="24288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BCB9C68-7587-452A-A674-DC9CDF9B3A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0118" y="4071089"/>
            <a:ext cx="2932068" cy="23989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75712A-B1D7-4CB7-A921-112606A8418B}"/>
              </a:ext>
            </a:extLst>
          </p:cNvPr>
          <p:cNvSpPr txBox="1"/>
          <p:nvPr/>
        </p:nvSpPr>
        <p:spPr>
          <a:xfrm>
            <a:off x="1221754" y="1834234"/>
            <a:ext cx="17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2001~2005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A16CF4-EA41-45F9-A150-20B8F03AD5F0}"/>
              </a:ext>
            </a:extLst>
          </p:cNvPr>
          <p:cNvSpPr txBox="1"/>
          <p:nvPr/>
        </p:nvSpPr>
        <p:spPr>
          <a:xfrm>
            <a:off x="4559121" y="1826337"/>
            <a:ext cx="17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2006~2010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E85BDC-7B44-4AC2-A85D-572253DC34B5}"/>
              </a:ext>
            </a:extLst>
          </p:cNvPr>
          <p:cNvSpPr txBox="1"/>
          <p:nvPr/>
        </p:nvSpPr>
        <p:spPr>
          <a:xfrm>
            <a:off x="1221755" y="4273595"/>
            <a:ext cx="17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2011~2015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374F95C-901E-4891-9712-075A7109F44D}"/>
              </a:ext>
            </a:extLst>
          </p:cNvPr>
          <p:cNvSpPr txBox="1"/>
          <p:nvPr/>
        </p:nvSpPr>
        <p:spPr>
          <a:xfrm>
            <a:off x="4559122" y="4225302"/>
            <a:ext cx="17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2016~2020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3189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296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+mn-ea"/>
              </a:rPr>
              <a:t>03</a:t>
            </a:r>
            <a:endParaRPr lang="ko-KR" altLang="en-US" sz="4400" spc="-30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+mn-ea"/>
              </a:rPr>
              <a:t>연관성 분석</a:t>
            </a:r>
          </a:p>
        </p:txBody>
      </p:sp>
    </p:spTree>
    <p:extLst>
      <p:ext uri="{BB962C8B-B14F-4D97-AF65-F5344CB8AC3E}">
        <p14:creationId xmlns:p14="http://schemas.microsoft.com/office/powerpoint/2010/main" val="3026904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73840" y="437391"/>
            <a:ext cx="2265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+mn-ea"/>
              </a:rPr>
              <a:t>연관성 분석</a:t>
            </a:r>
            <a:endParaRPr lang="ko-KR" altLang="en-US" sz="32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+mn-ea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73840" y="1030660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>
                <a:solidFill>
                  <a:srgbClr val="00002F"/>
                </a:solidFill>
                <a:latin typeface="+mn-ea"/>
              </a:rPr>
              <a:t>분석사양 작성</a:t>
            </a:r>
            <a:endParaRPr lang="ko-KR" altLang="en-US" spc="-150" dirty="0">
              <a:solidFill>
                <a:srgbClr val="00002F"/>
              </a:solidFill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658149-1199-435A-AE5C-517C0A5CE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33" y="1587508"/>
            <a:ext cx="5264039" cy="396126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D5CE2F4-8541-42D8-A056-8E8971364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480" y="1587508"/>
            <a:ext cx="5399546" cy="40442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818645-12C8-46BF-AC87-6708A67BF65D}"/>
              </a:ext>
            </a:extLst>
          </p:cNvPr>
          <p:cNvSpPr txBox="1"/>
          <p:nvPr/>
        </p:nvSpPr>
        <p:spPr>
          <a:xfrm>
            <a:off x="762667" y="5868852"/>
            <a:ext cx="408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대륙</a:t>
            </a:r>
            <a:r>
              <a:rPr lang="en-US" altLang="ko-KR" dirty="0"/>
              <a:t> – </a:t>
            </a:r>
            <a:r>
              <a:rPr lang="ko-KR" altLang="en-US" dirty="0"/>
              <a:t>집단 </a:t>
            </a:r>
            <a:r>
              <a:rPr lang="en-US" altLang="ko-KR" dirty="0"/>
              <a:t>– </a:t>
            </a:r>
            <a:r>
              <a:rPr lang="ko-KR" altLang="en-US" dirty="0"/>
              <a:t>테러 대상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CFD7F2-4A32-4B17-BDBE-708D1E55B036}"/>
              </a:ext>
            </a:extLst>
          </p:cNvPr>
          <p:cNvSpPr txBox="1"/>
          <p:nvPr/>
        </p:nvSpPr>
        <p:spPr>
          <a:xfrm>
            <a:off x="6541553" y="5868852"/>
            <a:ext cx="408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집단 </a:t>
            </a:r>
            <a:r>
              <a:rPr lang="en-US" altLang="ko-KR" dirty="0"/>
              <a:t>– </a:t>
            </a:r>
            <a:r>
              <a:rPr lang="ko-KR" altLang="en-US" dirty="0"/>
              <a:t>수단</a:t>
            </a:r>
          </a:p>
        </p:txBody>
      </p:sp>
    </p:spTree>
    <p:extLst>
      <p:ext uri="{BB962C8B-B14F-4D97-AF65-F5344CB8AC3E}">
        <p14:creationId xmlns:p14="http://schemas.microsoft.com/office/powerpoint/2010/main" val="3760888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73840" y="437391"/>
            <a:ext cx="2265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+mn-ea"/>
              </a:rPr>
              <a:t>연관성 분석</a:t>
            </a:r>
            <a:endParaRPr lang="ko-KR" altLang="en-US" sz="32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+mn-ea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48639" y="1002733"/>
            <a:ext cx="265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+mn-ea"/>
              </a:rPr>
              <a:t>상위 수단 </a:t>
            </a:r>
            <a:r>
              <a:rPr lang="en-US" altLang="ko-KR" spc="-150" dirty="0">
                <a:solidFill>
                  <a:srgbClr val="00002F"/>
                </a:solidFill>
                <a:latin typeface="+mn-ea"/>
              </a:rPr>
              <a:t>3</a:t>
            </a:r>
            <a:r>
              <a:rPr lang="ko-KR" altLang="en-US" spc="-150" dirty="0">
                <a:solidFill>
                  <a:srgbClr val="00002F"/>
                </a:solidFill>
                <a:latin typeface="+mn-ea"/>
              </a:rPr>
              <a:t>개 </a:t>
            </a:r>
            <a:r>
              <a:rPr lang="ko-KR" altLang="en-US" spc="-150" dirty="0" err="1">
                <a:solidFill>
                  <a:srgbClr val="00002F"/>
                </a:solidFill>
                <a:latin typeface="+mn-ea"/>
              </a:rPr>
              <a:t>중심성</a:t>
            </a:r>
            <a:r>
              <a:rPr lang="ko-KR" altLang="en-US" spc="-150" dirty="0">
                <a:solidFill>
                  <a:srgbClr val="00002F"/>
                </a:solidFill>
                <a:latin typeface="+mn-ea"/>
              </a:rPr>
              <a:t> 분석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4172A3A-7290-43B8-9498-A036B6CF9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48" y="2488483"/>
            <a:ext cx="11555438" cy="267689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8CC0CF51-2634-4F17-BE54-265258F2D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58" y="1540906"/>
            <a:ext cx="10486901" cy="485536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16D2F624-3375-4947-8969-220C488464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8391" y="1373389"/>
            <a:ext cx="4393744" cy="502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824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73840" y="437391"/>
            <a:ext cx="2265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+mn-ea"/>
              </a:rPr>
              <a:t>연관성 분석</a:t>
            </a:r>
            <a:endParaRPr lang="ko-KR" altLang="en-US" sz="32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+mn-ea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A035CB8-6725-48F0-8081-6248A7FD0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42" y="1525954"/>
            <a:ext cx="5759123" cy="46351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3587E3A-082F-4F87-9168-04802F3D5AC5}"/>
              </a:ext>
            </a:extLst>
          </p:cNvPr>
          <p:cNvSpPr txBox="1"/>
          <p:nvPr/>
        </p:nvSpPr>
        <p:spPr>
          <a:xfrm>
            <a:off x="1026522" y="6174387"/>
            <a:ext cx="408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대륙</a:t>
            </a:r>
            <a:r>
              <a:rPr lang="en-US" altLang="ko-KR" dirty="0"/>
              <a:t> – </a:t>
            </a:r>
            <a:r>
              <a:rPr lang="ko-KR" altLang="en-US" dirty="0"/>
              <a:t>집단 </a:t>
            </a:r>
            <a:r>
              <a:rPr lang="en-US" altLang="ko-KR" dirty="0"/>
              <a:t>– </a:t>
            </a:r>
            <a:r>
              <a:rPr lang="ko-KR" altLang="en-US" dirty="0"/>
              <a:t>테러 대상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F3D7DD1-790F-4FDD-B8ED-D33C52894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3719" y="1539279"/>
            <a:ext cx="5582307" cy="463510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A119EB8-C558-4F9D-B7CE-488AB0EE9A9E}"/>
              </a:ext>
            </a:extLst>
          </p:cNvPr>
          <p:cNvSpPr txBox="1"/>
          <p:nvPr/>
        </p:nvSpPr>
        <p:spPr>
          <a:xfrm>
            <a:off x="6701492" y="6197833"/>
            <a:ext cx="408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집단 </a:t>
            </a:r>
            <a:r>
              <a:rPr lang="en-US" altLang="ko-KR" dirty="0"/>
              <a:t>– </a:t>
            </a:r>
            <a:r>
              <a:rPr lang="ko-KR" altLang="en-US" dirty="0"/>
              <a:t>수단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3C82D3-F0FB-46D5-AC8B-E28EB5DDF599}"/>
              </a:ext>
            </a:extLst>
          </p:cNvPr>
          <p:cNvSpPr txBox="1"/>
          <p:nvPr/>
        </p:nvSpPr>
        <p:spPr>
          <a:xfrm>
            <a:off x="906006" y="999932"/>
            <a:ext cx="3762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+mn-ea"/>
              </a:rPr>
              <a:t>상위 수단 </a:t>
            </a:r>
            <a:r>
              <a:rPr lang="en-US" altLang="ko-KR" spc="-150" dirty="0">
                <a:solidFill>
                  <a:srgbClr val="00002F"/>
                </a:solidFill>
                <a:latin typeface="+mn-ea"/>
              </a:rPr>
              <a:t>3</a:t>
            </a:r>
            <a:r>
              <a:rPr lang="ko-KR" altLang="en-US" spc="-150" dirty="0">
                <a:solidFill>
                  <a:srgbClr val="00002F"/>
                </a:solidFill>
                <a:latin typeface="+mn-ea"/>
              </a:rPr>
              <a:t>개 </a:t>
            </a:r>
            <a:r>
              <a:rPr lang="ko-KR" altLang="en-US" spc="-150" dirty="0" err="1">
                <a:solidFill>
                  <a:srgbClr val="00002F"/>
                </a:solidFill>
                <a:latin typeface="+mn-ea"/>
              </a:rPr>
              <a:t>중심성</a:t>
            </a:r>
            <a:r>
              <a:rPr lang="ko-KR" altLang="en-US" spc="-150" dirty="0">
                <a:solidFill>
                  <a:srgbClr val="00002F"/>
                </a:solidFill>
                <a:latin typeface="+mn-ea"/>
              </a:rPr>
              <a:t> 분석</a:t>
            </a:r>
            <a:r>
              <a:rPr lang="en-US" altLang="ko-KR" spc="-150" dirty="0">
                <a:solidFill>
                  <a:srgbClr val="00002F"/>
                </a:solidFill>
                <a:latin typeface="+mn-ea"/>
              </a:rPr>
              <a:t>(2001~2005)</a:t>
            </a:r>
            <a:endParaRPr lang="ko-KR" altLang="en-US" spc="-150" dirty="0">
              <a:solidFill>
                <a:srgbClr val="00002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456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73840" y="437391"/>
            <a:ext cx="2265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+mn-ea"/>
              </a:rPr>
              <a:t>연관성 분석</a:t>
            </a:r>
            <a:endParaRPr lang="ko-KR" altLang="en-US" sz="32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+mn-ea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06006" y="999932"/>
            <a:ext cx="3762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+mn-ea"/>
              </a:rPr>
              <a:t>상위 수단 </a:t>
            </a:r>
            <a:r>
              <a:rPr lang="en-US" altLang="ko-KR" spc="-150" dirty="0">
                <a:solidFill>
                  <a:srgbClr val="00002F"/>
                </a:solidFill>
                <a:latin typeface="+mn-ea"/>
              </a:rPr>
              <a:t>3</a:t>
            </a:r>
            <a:r>
              <a:rPr lang="ko-KR" altLang="en-US" spc="-150" dirty="0">
                <a:solidFill>
                  <a:srgbClr val="00002F"/>
                </a:solidFill>
                <a:latin typeface="+mn-ea"/>
              </a:rPr>
              <a:t>개 </a:t>
            </a:r>
            <a:r>
              <a:rPr lang="ko-KR" altLang="en-US" spc="-150" dirty="0" err="1">
                <a:solidFill>
                  <a:srgbClr val="00002F"/>
                </a:solidFill>
                <a:latin typeface="+mn-ea"/>
              </a:rPr>
              <a:t>중심성</a:t>
            </a:r>
            <a:r>
              <a:rPr lang="ko-KR" altLang="en-US" spc="-150" dirty="0">
                <a:solidFill>
                  <a:srgbClr val="00002F"/>
                </a:solidFill>
                <a:latin typeface="+mn-ea"/>
              </a:rPr>
              <a:t> 분석</a:t>
            </a:r>
            <a:r>
              <a:rPr lang="en-US" altLang="ko-KR" spc="-150" dirty="0">
                <a:solidFill>
                  <a:srgbClr val="00002F"/>
                </a:solidFill>
                <a:latin typeface="+mn-ea"/>
              </a:rPr>
              <a:t>(2001~2005)</a:t>
            </a:r>
            <a:endParaRPr lang="ko-KR" altLang="en-US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587E3A-082F-4F87-9168-04802F3D5AC5}"/>
              </a:ext>
            </a:extLst>
          </p:cNvPr>
          <p:cNvSpPr txBox="1"/>
          <p:nvPr/>
        </p:nvSpPr>
        <p:spPr>
          <a:xfrm>
            <a:off x="1141822" y="5551502"/>
            <a:ext cx="408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대륙</a:t>
            </a:r>
            <a:r>
              <a:rPr lang="en-US" altLang="ko-KR" dirty="0"/>
              <a:t> – </a:t>
            </a:r>
            <a:r>
              <a:rPr lang="ko-KR" altLang="en-US" dirty="0"/>
              <a:t>집단 </a:t>
            </a:r>
            <a:r>
              <a:rPr lang="en-US" altLang="ko-KR" dirty="0"/>
              <a:t>– </a:t>
            </a:r>
            <a:r>
              <a:rPr lang="ko-KR" altLang="en-US" dirty="0"/>
              <a:t>테러 대상</a:t>
            </a:r>
            <a:endParaRPr lang="en-US" altLang="ko-KR" dirty="0"/>
          </a:p>
          <a:p>
            <a:pPr algn="ctr"/>
            <a:r>
              <a:rPr lang="en-US" altLang="ko-KR" dirty="0"/>
              <a:t>-&gt;business</a:t>
            </a:r>
            <a:r>
              <a:rPr lang="ko-KR" altLang="en-US" dirty="0"/>
              <a:t>와 </a:t>
            </a:r>
            <a:r>
              <a:rPr lang="en-US" altLang="ko-KR" dirty="0"/>
              <a:t>military </a:t>
            </a:r>
            <a:r>
              <a:rPr lang="ko-KR" altLang="en-US" dirty="0"/>
              <a:t>순위 변동</a:t>
            </a:r>
            <a:endParaRPr lang="en-US" altLang="ko-K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119EB8-C558-4F9D-B7CE-488AB0EE9A9E}"/>
              </a:ext>
            </a:extLst>
          </p:cNvPr>
          <p:cNvSpPr txBox="1"/>
          <p:nvPr/>
        </p:nvSpPr>
        <p:spPr>
          <a:xfrm>
            <a:off x="6026358" y="5512730"/>
            <a:ext cx="45845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집단 </a:t>
            </a:r>
            <a:r>
              <a:rPr lang="en-US" altLang="ko-KR" dirty="0"/>
              <a:t>– </a:t>
            </a:r>
            <a:r>
              <a:rPr lang="ko-KR" altLang="en-US" dirty="0"/>
              <a:t>수단</a:t>
            </a:r>
            <a:endParaRPr lang="en-US" altLang="ko-KR" dirty="0"/>
          </a:p>
          <a:p>
            <a:pPr algn="ctr"/>
            <a:r>
              <a:rPr lang="en-US" altLang="ko-KR" dirty="0"/>
              <a:t>-&gt; Firearms, explosives, incendiary </a:t>
            </a:r>
            <a:r>
              <a:rPr lang="ko-KR" altLang="en-US" dirty="0"/>
              <a:t>순서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단순 발생 횟수와는 다른 결과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1E63B54-DB3D-49D8-B4A1-493D695A6E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370" b="62647"/>
          <a:stretch/>
        </p:blipFill>
        <p:spPr>
          <a:xfrm>
            <a:off x="762667" y="1993307"/>
            <a:ext cx="5015831" cy="93133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6D1095A-AB32-46E9-946D-A03FB0EF62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627" b="63369"/>
          <a:stretch/>
        </p:blipFill>
        <p:spPr>
          <a:xfrm>
            <a:off x="762667" y="3237179"/>
            <a:ext cx="4992854" cy="156342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878D521-3C91-4EFD-A9A3-D658AFB3E6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988" b="80636"/>
          <a:stretch/>
        </p:blipFill>
        <p:spPr>
          <a:xfrm>
            <a:off x="6486770" y="2009712"/>
            <a:ext cx="5074582" cy="57439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30A4C647-4B09-454B-B4E5-8104740C8D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6770" y="2874079"/>
            <a:ext cx="2923690" cy="243361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4038282-26A5-43C2-B89D-0DA1F839DE68}"/>
              </a:ext>
            </a:extLst>
          </p:cNvPr>
          <p:cNvSpPr txBox="1"/>
          <p:nvPr/>
        </p:nvSpPr>
        <p:spPr>
          <a:xfrm>
            <a:off x="9149047" y="3429000"/>
            <a:ext cx="2923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Explosives</a:t>
            </a:r>
          </a:p>
          <a:p>
            <a:pPr algn="ctr"/>
            <a:r>
              <a:rPr lang="en-US" altLang="ko-KR" dirty="0"/>
              <a:t>Firearms</a:t>
            </a:r>
          </a:p>
          <a:p>
            <a:pPr algn="ctr"/>
            <a:r>
              <a:rPr lang="en-US" altLang="ko-KR" dirty="0"/>
              <a:t>Incendiary</a:t>
            </a:r>
          </a:p>
        </p:txBody>
      </p:sp>
    </p:spTree>
    <p:extLst>
      <p:ext uri="{BB962C8B-B14F-4D97-AF65-F5344CB8AC3E}">
        <p14:creationId xmlns:p14="http://schemas.microsoft.com/office/powerpoint/2010/main" val="3642126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73840" y="437391"/>
            <a:ext cx="2265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+mn-ea"/>
              </a:rPr>
              <a:t>연관성 분석</a:t>
            </a:r>
            <a:endParaRPr lang="ko-KR" altLang="en-US" sz="32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+mn-ea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587E3A-082F-4F87-9168-04802F3D5AC5}"/>
              </a:ext>
            </a:extLst>
          </p:cNvPr>
          <p:cNvSpPr txBox="1"/>
          <p:nvPr/>
        </p:nvSpPr>
        <p:spPr>
          <a:xfrm>
            <a:off x="495607" y="5499520"/>
            <a:ext cx="408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대륙</a:t>
            </a:r>
            <a:r>
              <a:rPr lang="en-US" altLang="ko-KR" dirty="0"/>
              <a:t> – </a:t>
            </a:r>
            <a:r>
              <a:rPr lang="ko-KR" altLang="en-US" dirty="0"/>
              <a:t>집단 </a:t>
            </a:r>
            <a:r>
              <a:rPr lang="en-US" altLang="ko-KR" dirty="0"/>
              <a:t>– </a:t>
            </a:r>
            <a:r>
              <a:rPr lang="ko-KR" altLang="en-US" dirty="0"/>
              <a:t>테러 대상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119EB8-C558-4F9D-B7CE-488AB0EE9A9E}"/>
              </a:ext>
            </a:extLst>
          </p:cNvPr>
          <p:cNvSpPr txBox="1"/>
          <p:nvPr/>
        </p:nvSpPr>
        <p:spPr>
          <a:xfrm>
            <a:off x="6701492" y="6197833"/>
            <a:ext cx="408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집단 </a:t>
            </a:r>
            <a:r>
              <a:rPr lang="en-US" altLang="ko-KR" dirty="0"/>
              <a:t>– </a:t>
            </a:r>
            <a:r>
              <a:rPr lang="ko-KR" altLang="en-US" dirty="0"/>
              <a:t>수단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3C82D3-F0FB-46D5-AC8B-E28EB5DDF599}"/>
              </a:ext>
            </a:extLst>
          </p:cNvPr>
          <p:cNvSpPr txBox="1"/>
          <p:nvPr/>
        </p:nvSpPr>
        <p:spPr>
          <a:xfrm>
            <a:off x="906006" y="999932"/>
            <a:ext cx="376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+mn-ea"/>
              </a:rPr>
              <a:t>상위 수단 </a:t>
            </a:r>
            <a:r>
              <a:rPr lang="en-US" altLang="ko-KR" spc="-150" dirty="0">
                <a:solidFill>
                  <a:srgbClr val="00002F"/>
                </a:solidFill>
                <a:latin typeface="+mn-ea"/>
              </a:rPr>
              <a:t>3</a:t>
            </a:r>
            <a:r>
              <a:rPr lang="ko-KR" altLang="en-US" spc="-150" dirty="0">
                <a:solidFill>
                  <a:srgbClr val="00002F"/>
                </a:solidFill>
                <a:latin typeface="+mn-ea"/>
              </a:rPr>
              <a:t>개 </a:t>
            </a:r>
            <a:r>
              <a:rPr lang="ko-KR" altLang="en-US" spc="-150" dirty="0" err="1">
                <a:solidFill>
                  <a:srgbClr val="00002F"/>
                </a:solidFill>
                <a:latin typeface="+mn-ea"/>
              </a:rPr>
              <a:t>중심성</a:t>
            </a:r>
            <a:r>
              <a:rPr lang="ko-KR" altLang="en-US" spc="-150" dirty="0">
                <a:solidFill>
                  <a:srgbClr val="00002F"/>
                </a:solidFill>
                <a:latin typeface="+mn-ea"/>
              </a:rPr>
              <a:t> 분석</a:t>
            </a:r>
            <a:r>
              <a:rPr lang="en-US" altLang="ko-KR" spc="-150" dirty="0">
                <a:solidFill>
                  <a:srgbClr val="00002F"/>
                </a:solidFill>
                <a:latin typeface="+mn-ea"/>
              </a:rPr>
              <a:t>(2006~2010)</a:t>
            </a:r>
            <a:endParaRPr lang="ko-KR" altLang="en-US" spc="-150" dirty="0">
              <a:solidFill>
                <a:srgbClr val="00002F"/>
              </a:solidFill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0A45A0-7020-4ACF-B343-D364D7388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82" y="2261777"/>
            <a:ext cx="4058216" cy="132416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0386164-5E05-4520-8A98-EF1AE7C65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82" y="3803879"/>
            <a:ext cx="4058216" cy="125975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2206B7E-D3F0-4D85-93A1-B7D3FAAB32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1921" y="3173056"/>
            <a:ext cx="6185969" cy="82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454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73840" y="437391"/>
            <a:ext cx="2265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+mn-ea"/>
              </a:rPr>
              <a:t>연관성 분석</a:t>
            </a:r>
            <a:endParaRPr lang="ko-KR" altLang="en-US" sz="32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+mn-ea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587E3A-082F-4F87-9168-04802F3D5AC5}"/>
              </a:ext>
            </a:extLst>
          </p:cNvPr>
          <p:cNvSpPr txBox="1"/>
          <p:nvPr/>
        </p:nvSpPr>
        <p:spPr>
          <a:xfrm>
            <a:off x="495607" y="5499520"/>
            <a:ext cx="408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대륙</a:t>
            </a:r>
            <a:r>
              <a:rPr lang="en-US" altLang="ko-KR" dirty="0"/>
              <a:t> – </a:t>
            </a:r>
            <a:r>
              <a:rPr lang="ko-KR" altLang="en-US" dirty="0"/>
              <a:t>집단 </a:t>
            </a:r>
            <a:r>
              <a:rPr lang="en-US" altLang="ko-KR" dirty="0"/>
              <a:t>– </a:t>
            </a:r>
            <a:r>
              <a:rPr lang="ko-KR" altLang="en-US" dirty="0"/>
              <a:t>테러 대상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119EB8-C558-4F9D-B7CE-488AB0EE9A9E}"/>
              </a:ext>
            </a:extLst>
          </p:cNvPr>
          <p:cNvSpPr txBox="1"/>
          <p:nvPr/>
        </p:nvSpPr>
        <p:spPr>
          <a:xfrm>
            <a:off x="6582959" y="5499520"/>
            <a:ext cx="408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집단 </a:t>
            </a:r>
            <a:r>
              <a:rPr lang="en-US" altLang="ko-KR" dirty="0"/>
              <a:t>– </a:t>
            </a:r>
            <a:r>
              <a:rPr lang="ko-KR" altLang="en-US" dirty="0"/>
              <a:t>수단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3C82D3-F0FB-46D5-AC8B-E28EB5DDF599}"/>
              </a:ext>
            </a:extLst>
          </p:cNvPr>
          <p:cNvSpPr txBox="1"/>
          <p:nvPr/>
        </p:nvSpPr>
        <p:spPr>
          <a:xfrm>
            <a:off x="906006" y="999932"/>
            <a:ext cx="376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+mn-ea"/>
              </a:rPr>
              <a:t>상위 수단 </a:t>
            </a:r>
            <a:r>
              <a:rPr lang="en-US" altLang="ko-KR" spc="-150" dirty="0">
                <a:solidFill>
                  <a:srgbClr val="00002F"/>
                </a:solidFill>
                <a:latin typeface="+mn-ea"/>
              </a:rPr>
              <a:t>3</a:t>
            </a:r>
            <a:r>
              <a:rPr lang="ko-KR" altLang="en-US" spc="-150" dirty="0">
                <a:solidFill>
                  <a:srgbClr val="00002F"/>
                </a:solidFill>
                <a:latin typeface="+mn-ea"/>
              </a:rPr>
              <a:t>개 </a:t>
            </a:r>
            <a:r>
              <a:rPr lang="ko-KR" altLang="en-US" spc="-150" dirty="0" err="1">
                <a:solidFill>
                  <a:srgbClr val="00002F"/>
                </a:solidFill>
                <a:latin typeface="+mn-ea"/>
              </a:rPr>
              <a:t>중심성</a:t>
            </a:r>
            <a:r>
              <a:rPr lang="ko-KR" altLang="en-US" spc="-150" dirty="0">
                <a:solidFill>
                  <a:srgbClr val="00002F"/>
                </a:solidFill>
                <a:latin typeface="+mn-ea"/>
              </a:rPr>
              <a:t> 분석</a:t>
            </a:r>
            <a:r>
              <a:rPr lang="en-US" altLang="ko-KR" spc="-150" dirty="0">
                <a:solidFill>
                  <a:srgbClr val="00002F"/>
                </a:solidFill>
                <a:latin typeface="+mn-ea"/>
              </a:rPr>
              <a:t>(2011~2015)</a:t>
            </a:r>
            <a:endParaRPr lang="ko-KR" altLang="en-US" spc="-150" dirty="0">
              <a:solidFill>
                <a:srgbClr val="00002F"/>
              </a:solidFill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15388F8-EDC7-4D95-9C63-BE9DFD609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840" y="2092852"/>
            <a:ext cx="4115374" cy="133368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BB07AEA-545B-4C9D-B2C8-00EA195F3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840" y="3632758"/>
            <a:ext cx="4089400" cy="114317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E011677-1620-4769-9F02-6FBDA3B7E5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6000" y="3057953"/>
            <a:ext cx="5599904" cy="73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291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73840" y="437391"/>
            <a:ext cx="2265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+mn-ea"/>
              </a:rPr>
              <a:t>연관성 분석</a:t>
            </a:r>
            <a:endParaRPr lang="ko-KR" altLang="en-US" sz="32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+mn-ea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587E3A-082F-4F87-9168-04802F3D5AC5}"/>
              </a:ext>
            </a:extLst>
          </p:cNvPr>
          <p:cNvSpPr txBox="1"/>
          <p:nvPr/>
        </p:nvSpPr>
        <p:spPr>
          <a:xfrm>
            <a:off x="495607" y="5499520"/>
            <a:ext cx="408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대륙</a:t>
            </a:r>
            <a:r>
              <a:rPr lang="en-US" altLang="ko-KR" dirty="0"/>
              <a:t> – </a:t>
            </a:r>
            <a:r>
              <a:rPr lang="ko-KR" altLang="en-US" dirty="0"/>
              <a:t>집단 </a:t>
            </a:r>
            <a:r>
              <a:rPr lang="en-US" altLang="ko-KR" dirty="0"/>
              <a:t>– </a:t>
            </a:r>
            <a:r>
              <a:rPr lang="ko-KR" altLang="en-US" dirty="0"/>
              <a:t>테러 대상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119EB8-C558-4F9D-B7CE-488AB0EE9A9E}"/>
              </a:ext>
            </a:extLst>
          </p:cNvPr>
          <p:cNvSpPr txBox="1"/>
          <p:nvPr/>
        </p:nvSpPr>
        <p:spPr>
          <a:xfrm>
            <a:off x="6701492" y="5499520"/>
            <a:ext cx="408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집단 </a:t>
            </a:r>
            <a:r>
              <a:rPr lang="en-US" altLang="ko-KR" dirty="0"/>
              <a:t>– </a:t>
            </a:r>
            <a:r>
              <a:rPr lang="ko-KR" altLang="en-US" dirty="0"/>
              <a:t>수단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3C82D3-F0FB-46D5-AC8B-E28EB5DDF599}"/>
              </a:ext>
            </a:extLst>
          </p:cNvPr>
          <p:cNvSpPr txBox="1"/>
          <p:nvPr/>
        </p:nvSpPr>
        <p:spPr>
          <a:xfrm>
            <a:off x="906006" y="999932"/>
            <a:ext cx="376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+mn-ea"/>
              </a:rPr>
              <a:t>상위 수단 </a:t>
            </a:r>
            <a:r>
              <a:rPr lang="en-US" altLang="ko-KR" spc="-150" dirty="0">
                <a:solidFill>
                  <a:srgbClr val="00002F"/>
                </a:solidFill>
                <a:latin typeface="+mn-ea"/>
              </a:rPr>
              <a:t>3</a:t>
            </a:r>
            <a:r>
              <a:rPr lang="ko-KR" altLang="en-US" spc="-150" dirty="0">
                <a:solidFill>
                  <a:srgbClr val="00002F"/>
                </a:solidFill>
                <a:latin typeface="+mn-ea"/>
              </a:rPr>
              <a:t>개 </a:t>
            </a:r>
            <a:r>
              <a:rPr lang="ko-KR" altLang="en-US" spc="-150" dirty="0" err="1">
                <a:solidFill>
                  <a:srgbClr val="00002F"/>
                </a:solidFill>
                <a:latin typeface="+mn-ea"/>
              </a:rPr>
              <a:t>중심성</a:t>
            </a:r>
            <a:r>
              <a:rPr lang="ko-KR" altLang="en-US" spc="-150" dirty="0">
                <a:solidFill>
                  <a:srgbClr val="00002F"/>
                </a:solidFill>
                <a:latin typeface="+mn-ea"/>
              </a:rPr>
              <a:t> 분석</a:t>
            </a:r>
            <a:r>
              <a:rPr lang="en-US" altLang="ko-KR" spc="-150" dirty="0">
                <a:solidFill>
                  <a:srgbClr val="00002F"/>
                </a:solidFill>
                <a:latin typeface="+mn-ea"/>
              </a:rPr>
              <a:t>(2016~2020)</a:t>
            </a:r>
            <a:endParaRPr lang="ko-KR" altLang="en-US" spc="-150" dirty="0">
              <a:solidFill>
                <a:srgbClr val="00002F"/>
              </a:solidFill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AE28F87-4AAD-48AF-BDD4-457DF54BD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789" y="1967469"/>
            <a:ext cx="4143953" cy="99073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E8414FB-63DC-4520-BFE9-1C2956854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210" y="3394898"/>
            <a:ext cx="4172532" cy="10097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48B4C8B-D873-4236-9C51-40CAD44935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2341" y="3136890"/>
            <a:ext cx="6541251" cy="51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437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556" y="2497976"/>
            <a:ext cx="189346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+mn-ea"/>
              </a:rPr>
              <a:t>01</a:t>
            </a:r>
            <a:endParaRPr lang="ko-KR" altLang="en-US" sz="11500" b="1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0814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+mn-ea"/>
              </a:rPr>
              <a:t>주제 선정 이유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15156" y="2497976"/>
            <a:ext cx="189346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+mn-ea"/>
              </a:rPr>
              <a:t>02</a:t>
            </a:r>
            <a:endParaRPr lang="ko-KR" altLang="en-US" sz="11500" b="1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035071" y="3197620"/>
            <a:ext cx="2853635" cy="46989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+mn-ea"/>
              </a:rPr>
              <a:t>목표 및 데이터 </a:t>
            </a:r>
            <a:r>
              <a:rPr lang="ko-KR" altLang="en-US" sz="2000" dirty="0" err="1">
                <a:solidFill>
                  <a:srgbClr val="00002F"/>
                </a:solidFill>
                <a:latin typeface="+mn-ea"/>
              </a:rPr>
              <a:t>전처리</a:t>
            </a:r>
            <a:endParaRPr lang="ko-KR" altLang="en-US" sz="200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64756" y="2497976"/>
            <a:ext cx="189346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+mn-ea"/>
              </a:rPr>
              <a:t>03</a:t>
            </a:r>
            <a:endParaRPr lang="ko-KR" altLang="en-US" sz="11500" b="1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427528" y="3194050"/>
            <a:ext cx="2344059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+mn-ea"/>
              </a:rPr>
              <a:t>연관성 분석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14356" y="2497976"/>
            <a:ext cx="189346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+mn-ea"/>
              </a:rPr>
              <a:t>04</a:t>
            </a:r>
            <a:endParaRPr lang="ko-KR" altLang="en-US" sz="11500" b="1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577126" y="3224875"/>
            <a:ext cx="2344060" cy="40824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+mn-ea"/>
              </a:rPr>
              <a:t>결론</a:t>
            </a:r>
            <a:endParaRPr lang="en-US" altLang="ko-KR" sz="200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14614" y="6278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+mn-ea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+mn-ea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3372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73840" y="437391"/>
            <a:ext cx="2265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+mn-ea"/>
              </a:rPr>
              <a:t>연관성 분석</a:t>
            </a:r>
            <a:endParaRPr lang="ko-KR" altLang="en-US" sz="32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+mn-ea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73840" y="1017685"/>
            <a:ext cx="3704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err="1">
                <a:solidFill>
                  <a:srgbClr val="00002F"/>
                </a:solidFill>
                <a:latin typeface="+mn-ea"/>
              </a:rPr>
              <a:t>대륙별</a:t>
            </a:r>
            <a:r>
              <a:rPr lang="ko-KR" altLang="en-US" spc="-150" dirty="0">
                <a:solidFill>
                  <a:srgbClr val="00002F"/>
                </a:solidFill>
                <a:latin typeface="+mn-ea"/>
              </a:rPr>
              <a:t> 상위 </a:t>
            </a:r>
            <a:r>
              <a:rPr lang="en-US" altLang="ko-KR" spc="-150" dirty="0">
                <a:solidFill>
                  <a:srgbClr val="00002F"/>
                </a:solidFill>
                <a:latin typeface="+mn-ea"/>
              </a:rPr>
              <a:t>5</a:t>
            </a:r>
            <a:r>
              <a:rPr lang="ko-KR" altLang="en-US" spc="-150" dirty="0">
                <a:solidFill>
                  <a:srgbClr val="00002F"/>
                </a:solidFill>
                <a:latin typeface="+mn-ea"/>
              </a:rPr>
              <a:t>개 집단 분석</a:t>
            </a:r>
            <a:r>
              <a:rPr lang="en-US" altLang="ko-KR" spc="-150" dirty="0">
                <a:solidFill>
                  <a:srgbClr val="00002F"/>
                </a:solidFill>
                <a:latin typeface="+mn-ea"/>
              </a:rPr>
              <a:t> - </a:t>
            </a:r>
            <a:r>
              <a:rPr lang="ko-KR" altLang="en-US" spc="-150" dirty="0">
                <a:solidFill>
                  <a:srgbClr val="00002F"/>
                </a:solidFill>
                <a:latin typeface="+mn-ea"/>
              </a:rPr>
              <a:t>분석사양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A968099-E64F-4D8E-8F3F-2DFB4663B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775" y="1540906"/>
            <a:ext cx="6862359" cy="516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5895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73840" y="437391"/>
            <a:ext cx="2265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+mn-ea"/>
              </a:rPr>
              <a:t>연관성 분석</a:t>
            </a:r>
            <a:endParaRPr lang="ko-KR" altLang="en-US" sz="32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+mn-ea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5575" y="1005017"/>
            <a:ext cx="265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err="1">
                <a:solidFill>
                  <a:srgbClr val="00002F"/>
                </a:solidFill>
                <a:latin typeface="+mn-ea"/>
              </a:rPr>
              <a:t>대륙별</a:t>
            </a:r>
            <a:r>
              <a:rPr lang="ko-KR" altLang="en-US" spc="-150" dirty="0">
                <a:solidFill>
                  <a:srgbClr val="00002F"/>
                </a:solidFill>
                <a:latin typeface="+mn-ea"/>
              </a:rPr>
              <a:t> 상위 </a:t>
            </a:r>
            <a:r>
              <a:rPr lang="en-US" altLang="ko-KR" spc="-150" dirty="0">
                <a:solidFill>
                  <a:srgbClr val="00002F"/>
                </a:solidFill>
                <a:latin typeface="+mn-ea"/>
              </a:rPr>
              <a:t>5</a:t>
            </a:r>
            <a:r>
              <a:rPr lang="ko-KR" altLang="en-US" spc="-150" dirty="0">
                <a:solidFill>
                  <a:srgbClr val="00002F"/>
                </a:solidFill>
                <a:latin typeface="+mn-ea"/>
              </a:rPr>
              <a:t>개 집단 분석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E8B497A-9A2E-4863-A923-FE174B71B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142" y="1812093"/>
            <a:ext cx="9135750" cy="433448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D1D781D-08F0-4313-907A-63BA4C2F3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4765" y="0"/>
            <a:ext cx="6873694" cy="6858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7E85D5A-E296-418C-BDE8-DDC8BCCEEA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3541" y="0"/>
            <a:ext cx="98861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65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73840" y="437391"/>
            <a:ext cx="2265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+mn-ea"/>
              </a:rPr>
              <a:t>연관성 분석</a:t>
            </a:r>
            <a:endParaRPr lang="ko-KR" altLang="en-US" sz="32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+mn-ea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73840" y="1017685"/>
            <a:ext cx="4806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err="1">
                <a:solidFill>
                  <a:srgbClr val="00002F"/>
                </a:solidFill>
                <a:latin typeface="+mn-ea"/>
              </a:rPr>
              <a:t>대륙별</a:t>
            </a:r>
            <a:r>
              <a:rPr lang="ko-KR" altLang="en-US" spc="-150" dirty="0">
                <a:solidFill>
                  <a:srgbClr val="00002F"/>
                </a:solidFill>
                <a:latin typeface="+mn-ea"/>
              </a:rPr>
              <a:t> 상위 </a:t>
            </a:r>
            <a:r>
              <a:rPr lang="en-US" altLang="ko-KR" spc="-150" dirty="0">
                <a:solidFill>
                  <a:srgbClr val="00002F"/>
                </a:solidFill>
                <a:latin typeface="+mn-ea"/>
              </a:rPr>
              <a:t>5</a:t>
            </a:r>
            <a:r>
              <a:rPr lang="ko-KR" altLang="en-US" spc="-150" dirty="0">
                <a:solidFill>
                  <a:srgbClr val="00002F"/>
                </a:solidFill>
                <a:latin typeface="+mn-ea"/>
              </a:rPr>
              <a:t>개 집단 분석</a:t>
            </a:r>
            <a:r>
              <a:rPr lang="en-US" altLang="ko-KR" spc="-150" dirty="0">
                <a:solidFill>
                  <a:srgbClr val="00002F"/>
                </a:solidFill>
                <a:latin typeface="+mn-ea"/>
              </a:rPr>
              <a:t>(2001~2005 / </a:t>
            </a:r>
            <a:r>
              <a:rPr lang="ko-KR" altLang="en-US" spc="-150" dirty="0">
                <a:solidFill>
                  <a:srgbClr val="00002F"/>
                </a:solidFill>
                <a:latin typeface="+mn-ea"/>
              </a:rPr>
              <a:t>아프리카</a:t>
            </a:r>
            <a:r>
              <a:rPr lang="en-US" altLang="ko-KR" spc="-150" dirty="0">
                <a:solidFill>
                  <a:srgbClr val="00002F"/>
                </a:solidFill>
                <a:latin typeface="+mn-ea"/>
              </a:rPr>
              <a:t>)</a:t>
            </a:r>
            <a:endParaRPr lang="ko-KR" altLang="en-US" spc="-150" dirty="0">
              <a:solidFill>
                <a:srgbClr val="00002F"/>
              </a:solidFill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AD34755-C6BC-4875-8050-BC2FC898D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98" y="1444090"/>
            <a:ext cx="4984811" cy="485071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D697D72-C261-413C-B4E4-DC3ED0AC0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228" y="1868407"/>
            <a:ext cx="5568197" cy="156059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BE09543-FE53-4076-A932-CF73AFBFD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4033" y="3795080"/>
            <a:ext cx="5441993" cy="135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1340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73840" y="437391"/>
            <a:ext cx="2265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+mn-ea"/>
              </a:rPr>
              <a:t>연관성 분석</a:t>
            </a:r>
            <a:endParaRPr lang="ko-KR" altLang="en-US" sz="32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+mn-ea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8DED71-4508-433D-AACB-C2323092EA00}"/>
              </a:ext>
            </a:extLst>
          </p:cNvPr>
          <p:cNvSpPr txBox="1"/>
          <p:nvPr/>
        </p:nvSpPr>
        <p:spPr>
          <a:xfrm>
            <a:off x="973840" y="1017685"/>
            <a:ext cx="4532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err="1">
                <a:solidFill>
                  <a:srgbClr val="00002F"/>
                </a:solidFill>
                <a:latin typeface="+mn-ea"/>
              </a:rPr>
              <a:t>대륙별</a:t>
            </a:r>
            <a:r>
              <a:rPr lang="ko-KR" altLang="en-US" spc="-150" dirty="0">
                <a:solidFill>
                  <a:srgbClr val="00002F"/>
                </a:solidFill>
                <a:latin typeface="+mn-ea"/>
              </a:rPr>
              <a:t> 상위 </a:t>
            </a:r>
            <a:r>
              <a:rPr lang="en-US" altLang="ko-KR" spc="-150" dirty="0">
                <a:solidFill>
                  <a:srgbClr val="00002F"/>
                </a:solidFill>
                <a:latin typeface="+mn-ea"/>
              </a:rPr>
              <a:t>5</a:t>
            </a:r>
            <a:r>
              <a:rPr lang="ko-KR" altLang="en-US" spc="-150" dirty="0">
                <a:solidFill>
                  <a:srgbClr val="00002F"/>
                </a:solidFill>
                <a:latin typeface="+mn-ea"/>
              </a:rPr>
              <a:t>개 집단 분석</a:t>
            </a:r>
            <a:r>
              <a:rPr lang="en-US" altLang="ko-KR" spc="-150" dirty="0">
                <a:solidFill>
                  <a:srgbClr val="00002F"/>
                </a:solidFill>
                <a:latin typeface="+mn-ea"/>
              </a:rPr>
              <a:t>(2001~2005 /</a:t>
            </a:r>
            <a:r>
              <a:rPr lang="ko-KR" altLang="en-US" spc="-150" dirty="0">
                <a:solidFill>
                  <a:srgbClr val="00002F"/>
                </a:solidFill>
                <a:latin typeface="+mn-ea"/>
              </a:rPr>
              <a:t>나머지</a:t>
            </a:r>
            <a:r>
              <a:rPr lang="en-US" altLang="ko-KR" spc="-150" dirty="0">
                <a:solidFill>
                  <a:srgbClr val="00002F"/>
                </a:solidFill>
                <a:latin typeface="+mn-ea"/>
              </a:rPr>
              <a:t>)</a:t>
            </a:r>
            <a:endParaRPr lang="ko-KR" altLang="en-US" spc="-150" dirty="0">
              <a:solidFill>
                <a:srgbClr val="00002F"/>
              </a:solidFill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AD96B2-E274-4F14-8246-AB8DC8BCB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175" y="1885337"/>
            <a:ext cx="3458058" cy="11907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C3D8D6-8BE7-478F-AAE2-518A5D00E1A5}"/>
              </a:ext>
            </a:extLst>
          </p:cNvPr>
          <p:cNvSpPr txBox="1"/>
          <p:nvPr/>
        </p:nvSpPr>
        <p:spPr>
          <a:xfrm>
            <a:off x="382684" y="2296066"/>
            <a:ext cx="912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degree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8A1490-49C0-4D2A-9950-E3205C3DDB9A}"/>
              </a:ext>
            </a:extLst>
          </p:cNvPr>
          <p:cNvSpPr txBox="1"/>
          <p:nvPr/>
        </p:nvSpPr>
        <p:spPr>
          <a:xfrm>
            <a:off x="284869" y="452279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고유벡터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96C23C2-FF4A-4B82-865E-87817942B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175" y="4010471"/>
            <a:ext cx="3781953" cy="119079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96BD98F-5956-4E3A-BC2E-5178FEA1E37A}"/>
              </a:ext>
            </a:extLst>
          </p:cNvPr>
          <p:cNvSpPr txBox="1"/>
          <p:nvPr/>
        </p:nvSpPr>
        <p:spPr>
          <a:xfrm>
            <a:off x="2632524" y="5840315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asia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0CDEDB5-F29A-43DE-89D7-13EDF1A9EB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2556" y="4010470"/>
            <a:ext cx="4502251" cy="119077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2BF878B-827E-4E0E-A0D9-4401E0D66B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4326" y="1885336"/>
            <a:ext cx="4463192" cy="175075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E671B5B-47CC-43D8-BEFB-3D48FCBEA96F}"/>
              </a:ext>
            </a:extLst>
          </p:cNvPr>
          <p:cNvSpPr txBox="1"/>
          <p:nvPr/>
        </p:nvSpPr>
        <p:spPr>
          <a:xfrm>
            <a:off x="8443377" y="5840315"/>
            <a:ext cx="918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europe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72013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73840" y="437391"/>
            <a:ext cx="2265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+mn-ea"/>
              </a:rPr>
              <a:t>연관성 분석</a:t>
            </a:r>
            <a:endParaRPr lang="ko-KR" altLang="en-US" sz="32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+mn-ea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8DED71-4508-433D-AACB-C2323092EA00}"/>
              </a:ext>
            </a:extLst>
          </p:cNvPr>
          <p:cNvSpPr txBox="1"/>
          <p:nvPr/>
        </p:nvSpPr>
        <p:spPr>
          <a:xfrm>
            <a:off x="973840" y="1011813"/>
            <a:ext cx="376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err="1">
                <a:solidFill>
                  <a:srgbClr val="00002F"/>
                </a:solidFill>
                <a:latin typeface="+mn-ea"/>
              </a:rPr>
              <a:t>대륙별</a:t>
            </a:r>
            <a:r>
              <a:rPr lang="ko-KR" altLang="en-US" spc="-150" dirty="0">
                <a:solidFill>
                  <a:srgbClr val="00002F"/>
                </a:solidFill>
                <a:latin typeface="+mn-ea"/>
              </a:rPr>
              <a:t> 상위 </a:t>
            </a:r>
            <a:r>
              <a:rPr lang="en-US" altLang="ko-KR" spc="-150" dirty="0">
                <a:solidFill>
                  <a:srgbClr val="00002F"/>
                </a:solidFill>
                <a:latin typeface="+mn-ea"/>
              </a:rPr>
              <a:t>5</a:t>
            </a:r>
            <a:r>
              <a:rPr lang="ko-KR" altLang="en-US" spc="-150" dirty="0">
                <a:solidFill>
                  <a:srgbClr val="00002F"/>
                </a:solidFill>
                <a:latin typeface="+mn-ea"/>
              </a:rPr>
              <a:t>개 집단 분석</a:t>
            </a:r>
            <a:r>
              <a:rPr lang="en-US" altLang="ko-KR" spc="-150" dirty="0">
                <a:solidFill>
                  <a:srgbClr val="00002F"/>
                </a:solidFill>
                <a:latin typeface="+mn-ea"/>
              </a:rPr>
              <a:t>(2006~2010)</a:t>
            </a:r>
            <a:endParaRPr lang="ko-KR" altLang="en-US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C3D8D6-8BE7-478F-AAE2-518A5D00E1A5}"/>
              </a:ext>
            </a:extLst>
          </p:cNvPr>
          <p:cNvSpPr txBox="1"/>
          <p:nvPr/>
        </p:nvSpPr>
        <p:spPr>
          <a:xfrm>
            <a:off x="114156" y="2249261"/>
            <a:ext cx="912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degree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8A1490-49C0-4D2A-9950-E3205C3DDB9A}"/>
              </a:ext>
            </a:extLst>
          </p:cNvPr>
          <p:cNvSpPr txBox="1"/>
          <p:nvPr/>
        </p:nvSpPr>
        <p:spPr>
          <a:xfrm>
            <a:off x="114156" y="449739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고유벡터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6BD98F-5956-4E3A-BC2E-5178FEA1E37A}"/>
              </a:ext>
            </a:extLst>
          </p:cNvPr>
          <p:cNvSpPr txBox="1"/>
          <p:nvPr/>
        </p:nvSpPr>
        <p:spPr>
          <a:xfrm>
            <a:off x="5805696" y="5771906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asia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671B5B-47CC-43D8-BEFB-3D48FCBEA96F}"/>
              </a:ext>
            </a:extLst>
          </p:cNvPr>
          <p:cNvSpPr txBox="1"/>
          <p:nvPr/>
        </p:nvSpPr>
        <p:spPr>
          <a:xfrm>
            <a:off x="9577911" y="5768853"/>
            <a:ext cx="918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europe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3C0F19-6B5E-4828-A6EA-D3D285D1A9FF}"/>
              </a:ext>
            </a:extLst>
          </p:cNvPr>
          <p:cNvSpPr txBox="1"/>
          <p:nvPr/>
        </p:nvSpPr>
        <p:spPr>
          <a:xfrm>
            <a:off x="2440805" y="5768853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africa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7F2440A-3A3F-4F63-993A-FE90C0CF9596}"/>
              </a:ext>
            </a:extLst>
          </p:cNvPr>
          <p:cNvSpPr/>
          <p:nvPr/>
        </p:nvSpPr>
        <p:spPr>
          <a:xfrm>
            <a:off x="1701800" y="2249261"/>
            <a:ext cx="2099733" cy="32371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유의미한 결과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ko-KR" altLang="en-US" dirty="0">
                <a:solidFill>
                  <a:schemeClr val="bg1"/>
                </a:solidFill>
              </a:rPr>
              <a:t>없음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C00D946-7CB2-4CC0-B9C2-327498054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154" y="1551644"/>
            <a:ext cx="3505689" cy="175882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6E49628-FE31-41F7-852B-3F0D78BD3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154" y="3464330"/>
            <a:ext cx="3505689" cy="184202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F2896CC-5341-48F2-8E2D-37F94A51F4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7193" y="3537499"/>
            <a:ext cx="3791479" cy="169568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FB12B39-BC27-44A8-8BAB-278D7B0656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3175" y="1763289"/>
            <a:ext cx="3775497" cy="146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9997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73840" y="437391"/>
            <a:ext cx="2265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+mn-ea"/>
              </a:rPr>
              <a:t>연관성 분석</a:t>
            </a:r>
            <a:endParaRPr lang="ko-KR" altLang="en-US" sz="32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+mn-ea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8DED71-4508-433D-AACB-C2323092EA00}"/>
              </a:ext>
            </a:extLst>
          </p:cNvPr>
          <p:cNvSpPr txBox="1"/>
          <p:nvPr/>
        </p:nvSpPr>
        <p:spPr>
          <a:xfrm>
            <a:off x="973840" y="1011813"/>
            <a:ext cx="376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err="1">
                <a:solidFill>
                  <a:srgbClr val="00002F"/>
                </a:solidFill>
                <a:latin typeface="+mn-ea"/>
              </a:rPr>
              <a:t>대륙별</a:t>
            </a:r>
            <a:r>
              <a:rPr lang="ko-KR" altLang="en-US" spc="-150" dirty="0">
                <a:solidFill>
                  <a:srgbClr val="00002F"/>
                </a:solidFill>
                <a:latin typeface="+mn-ea"/>
              </a:rPr>
              <a:t> 상위 </a:t>
            </a:r>
            <a:r>
              <a:rPr lang="en-US" altLang="ko-KR" spc="-150" dirty="0">
                <a:solidFill>
                  <a:srgbClr val="00002F"/>
                </a:solidFill>
                <a:latin typeface="+mn-ea"/>
              </a:rPr>
              <a:t>5</a:t>
            </a:r>
            <a:r>
              <a:rPr lang="ko-KR" altLang="en-US" spc="-150" dirty="0">
                <a:solidFill>
                  <a:srgbClr val="00002F"/>
                </a:solidFill>
                <a:latin typeface="+mn-ea"/>
              </a:rPr>
              <a:t>개 집단 분석</a:t>
            </a:r>
            <a:r>
              <a:rPr lang="en-US" altLang="ko-KR" spc="-150" dirty="0">
                <a:solidFill>
                  <a:srgbClr val="00002F"/>
                </a:solidFill>
                <a:latin typeface="+mn-ea"/>
              </a:rPr>
              <a:t>(2011~2015)</a:t>
            </a:r>
            <a:endParaRPr lang="ko-KR" altLang="en-US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C3D8D6-8BE7-478F-AAE2-518A5D00E1A5}"/>
              </a:ext>
            </a:extLst>
          </p:cNvPr>
          <p:cNvSpPr txBox="1"/>
          <p:nvPr/>
        </p:nvSpPr>
        <p:spPr>
          <a:xfrm>
            <a:off x="114156" y="2249261"/>
            <a:ext cx="912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degree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8A1490-49C0-4D2A-9950-E3205C3DDB9A}"/>
              </a:ext>
            </a:extLst>
          </p:cNvPr>
          <p:cNvSpPr txBox="1"/>
          <p:nvPr/>
        </p:nvSpPr>
        <p:spPr>
          <a:xfrm>
            <a:off x="114156" y="449739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고유벡터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6BD98F-5956-4E3A-BC2E-5178FEA1E37A}"/>
              </a:ext>
            </a:extLst>
          </p:cNvPr>
          <p:cNvSpPr txBox="1"/>
          <p:nvPr/>
        </p:nvSpPr>
        <p:spPr>
          <a:xfrm>
            <a:off x="6713458" y="5733346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asia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671B5B-47CC-43D8-BEFB-3D48FCBEA96F}"/>
              </a:ext>
            </a:extLst>
          </p:cNvPr>
          <p:cNvSpPr txBox="1"/>
          <p:nvPr/>
        </p:nvSpPr>
        <p:spPr>
          <a:xfrm>
            <a:off x="10151503" y="5797306"/>
            <a:ext cx="918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europe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3C0F19-6B5E-4828-A6EA-D3D285D1A9FF}"/>
              </a:ext>
            </a:extLst>
          </p:cNvPr>
          <p:cNvSpPr txBox="1"/>
          <p:nvPr/>
        </p:nvSpPr>
        <p:spPr>
          <a:xfrm>
            <a:off x="2510998" y="5981972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africa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018DA2B-1DAE-463C-B0C1-9B76B6515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829" y="1596611"/>
            <a:ext cx="2790057" cy="183238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BC86DEA-5D2D-454A-8686-1BFE82AD7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361" y="3604211"/>
            <a:ext cx="3734321" cy="230537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59B99FB-9827-4A8F-B1A8-09E03B54FD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0891" y="3780448"/>
            <a:ext cx="3705742" cy="195289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0EBEA82-4945-4BB9-9418-33E545D459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0891" y="1403956"/>
            <a:ext cx="3732564" cy="210971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CC8CC4B-679D-4BBB-9038-24549101F6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45498" y="1403956"/>
            <a:ext cx="3028094" cy="2118011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CEF64255-1ECD-401C-818F-E9E1C8539C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43831" y="3703363"/>
            <a:ext cx="3134122" cy="206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9924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73840" y="437391"/>
            <a:ext cx="2265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+mn-ea"/>
              </a:rPr>
              <a:t>연관성 분석</a:t>
            </a:r>
            <a:endParaRPr lang="ko-KR" altLang="en-US" sz="32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+mn-ea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8DED71-4508-433D-AACB-C2323092EA00}"/>
              </a:ext>
            </a:extLst>
          </p:cNvPr>
          <p:cNvSpPr txBox="1"/>
          <p:nvPr/>
        </p:nvSpPr>
        <p:spPr>
          <a:xfrm>
            <a:off x="973840" y="1011813"/>
            <a:ext cx="376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err="1">
                <a:solidFill>
                  <a:srgbClr val="00002F"/>
                </a:solidFill>
                <a:latin typeface="+mn-ea"/>
              </a:rPr>
              <a:t>대륙별</a:t>
            </a:r>
            <a:r>
              <a:rPr lang="ko-KR" altLang="en-US" spc="-150" dirty="0">
                <a:solidFill>
                  <a:srgbClr val="00002F"/>
                </a:solidFill>
                <a:latin typeface="+mn-ea"/>
              </a:rPr>
              <a:t> 상위 </a:t>
            </a:r>
            <a:r>
              <a:rPr lang="en-US" altLang="ko-KR" spc="-150" dirty="0">
                <a:solidFill>
                  <a:srgbClr val="00002F"/>
                </a:solidFill>
                <a:latin typeface="+mn-ea"/>
              </a:rPr>
              <a:t>5</a:t>
            </a:r>
            <a:r>
              <a:rPr lang="ko-KR" altLang="en-US" spc="-150" dirty="0">
                <a:solidFill>
                  <a:srgbClr val="00002F"/>
                </a:solidFill>
                <a:latin typeface="+mn-ea"/>
              </a:rPr>
              <a:t>개 집단 분석</a:t>
            </a:r>
            <a:r>
              <a:rPr lang="en-US" altLang="ko-KR" spc="-150" dirty="0">
                <a:solidFill>
                  <a:srgbClr val="00002F"/>
                </a:solidFill>
                <a:latin typeface="+mn-ea"/>
              </a:rPr>
              <a:t>(2016~2020)</a:t>
            </a:r>
            <a:endParaRPr lang="ko-KR" altLang="en-US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C3D8D6-8BE7-478F-AAE2-518A5D00E1A5}"/>
              </a:ext>
            </a:extLst>
          </p:cNvPr>
          <p:cNvSpPr txBox="1"/>
          <p:nvPr/>
        </p:nvSpPr>
        <p:spPr>
          <a:xfrm>
            <a:off x="114156" y="2249261"/>
            <a:ext cx="912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degree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8A1490-49C0-4D2A-9950-E3205C3DDB9A}"/>
              </a:ext>
            </a:extLst>
          </p:cNvPr>
          <p:cNvSpPr txBox="1"/>
          <p:nvPr/>
        </p:nvSpPr>
        <p:spPr>
          <a:xfrm>
            <a:off x="114156" y="449739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고유벡터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6BD98F-5956-4E3A-BC2E-5178FEA1E37A}"/>
              </a:ext>
            </a:extLst>
          </p:cNvPr>
          <p:cNvSpPr txBox="1"/>
          <p:nvPr/>
        </p:nvSpPr>
        <p:spPr>
          <a:xfrm>
            <a:off x="6679591" y="5981972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america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671B5B-47CC-43D8-BEFB-3D48FCBEA96F}"/>
              </a:ext>
            </a:extLst>
          </p:cNvPr>
          <p:cNvSpPr txBox="1"/>
          <p:nvPr/>
        </p:nvSpPr>
        <p:spPr>
          <a:xfrm>
            <a:off x="10263075" y="5978011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asia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3C0F19-6B5E-4828-A6EA-D3D285D1A9FF}"/>
              </a:ext>
            </a:extLst>
          </p:cNvPr>
          <p:cNvSpPr txBox="1"/>
          <p:nvPr/>
        </p:nvSpPr>
        <p:spPr>
          <a:xfrm>
            <a:off x="2510998" y="5981972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africa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D401237-64CC-4E32-8BEA-C2A9932FF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889" y="3672448"/>
            <a:ext cx="3263458" cy="230952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440C6E0-857C-42DD-8011-8B991CA40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808" y="1521052"/>
            <a:ext cx="2731620" cy="205244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D542458-A791-480A-8AFF-C7A2A9D675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0536" y="4497399"/>
            <a:ext cx="3477110" cy="100026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119DF85-CF1A-4652-9878-21F645130A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3325" y="2099408"/>
            <a:ext cx="3734321" cy="103837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373ECAA-119C-4B2B-96AE-4ED28024C0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16884" y="4162523"/>
            <a:ext cx="2788015" cy="1230425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115633DB-94C1-483A-AD05-CC61056CB7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32229" y="2159477"/>
            <a:ext cx="2957326" cy="141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6817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73840" y="437391"/>
            <a:ext cx="2265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+mn-ea"/>
              </a:rPr>
              <a:t>연관성 분석</a:t>
            </a:r>
            <a:endParaRPr lang="ko-KR" altLang="en-US" sz="32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+mn-ea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73840" y="973647"/>
            <a:ext cx="2010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>
                <a:solidFill>
                  <a:srgbClr val="00002F"/>
                </a:solidFill>
                <a:latin typeface="+mn-ea"/>
              </a:rPr>
              <a:t>Explosives </a:t>
            </a:r>
            <a:r>
              <a:rPr lang="ko-KR" altLang="en-US" spc="-150" dirty="0">
                <a:solidFill>
                  <a:srgbClr val="00002F"/>
                </a:solidFill>
                <a:latin typeface="+mn-ea"/>
              </a:rPr>
              <a:t>집중 분석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1B2119F-4271-479B-9EE6-B09BD348E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036" y="1418754"/>
            <a:ext cx="9354856" cy="532521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F6435DA-1F34-4EFE-92D8-1E4DAEBE3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06543"/>
            <a:ext cx="12192000" cy="394963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B6B7C5A-4777-4965-8E43-D5296202BD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9488" y="0"/>
            <a:ext cx="89014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300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73840" y="437391"/>
            <a:ext cx="2265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+mn-ea"/>
              </a:rPr>
              <a:t>연관성 분석</a:t>
            </a:r>
            <a:endParaRPr lang="ko-KR" altLang="en-US" sz="32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+mn-ea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73840" y="1017685"/>
            <a:ext cx="3757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+mn-ea"/>
              </a:rPr>
              <a:t>Explosives </a:t>
            </a:r>
            <a:r>
              <a:rPr lang="ko-KR" altLang="en-US" spc="-150" dirty="0">
                <a:solidFill>
                  <a:srgbClr val="00002F"/>
                </a:solidFill>
                <a:latin typeface="+mn-ea"/>
              </a:rPr>
              <a:t>집중 분석</a:t>
            </a:r>
            <a:r>
              <a:rPr lang="en-US" altLang="ko-KR" spc="-150" dirty="0">
                <a:solidFill>
                  <a:srgbClr val="00002F"/>
                </a:solidFill>
                <a:latin typeface="+mn-ea"/>
              </a:rPr>
              <a:t>(2001~2005 / Africa)</a:t>
            </a:r>
            <a:endParaRPr lang="ko-KR" altLang="en-US" spc="-150" dirty="0">
              <a:solidFill>
                <a:srgbClr val="00002F"/>
              </a:solidFill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C514853-3692-4C6E-93DC-1344C30FB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522" y="1733434"/>
            <a:ext cx="5262787" cy="487056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F13E66A-77FF-4091-875A-C11DF4464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0657" y="2026641"/>
            <a:ext cx="4868566" cy="140235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652ECAB-C5D5-44D9-97B6-6BBF9C43D3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4464" y="4116843"/>
            <a:ext cx="4902373" cy="137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1791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73840" y="437391"/>
            <a:ext cx="2265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+mn-ea"/>
              </a:rPr>
              <a:t>연관성 분석</a:t>
            </a:r>
            <a:endParaRPr lang="ko-KR" altLang="en-US" sz="32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+mn-ea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73840" y="989148"/>
            <a:ext cx="3947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+mn-ea"/>
              </a:rPr>
              <a:t>Explosives </a:t>
            </a:r>
            <a:r>
              <a:rPr lang="ko-KR" altLang="en-US" spc="-150" dirty="0">
                <a:solidFill>
                  <a:srgbClr val="00002F"/>
                </a:solidFill>
                <a:latin typeface="+mn-ea"/>
              </a:rPr>
              <a:t>집중 분석</a:t>
            </a:r>
            <a:r>
              <a:rPr lang="en-US" altLang="ko-KR" spc="-150" dirty="0">
                <a:solidFill>
                  <a:srgbClr val="00002F"/>
                </a:solidFill>
                <a:latin typeface="+mn-ea"/>
              </a:rPr>
              <a:t>(2001~2005 / </a:t>
            </a:r>
            <a:r>
              <a:rPr lang="ko-KR" altLang="en-US" spc="-150" dirty="0">
                <a:solidFill>
                  <a:srgbClr val="00002F"/>
                </a:solidFill>
                <a:latin typeface="+mn-ea"/>
              </a:rPr>
              <a:t>나머지</a:t>
            </a:r>
            <a:r>
              <a:rPr lang="en-US" altLang="ko-KR" spc="-150" dirty="0">
                <a:solidFill>
                  <a:srgbClr val="00002F"/>
                </a:solidFill>
                <a:latin typeface="+mn-ea"/>
              </a:rPr>
              <a:t>)</a:t>
            </a:r>
            <a:endParaRPr lang="ko-KR" altLang="en-US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EC21840-4560-4987-9FAA-BA24A99609D7}"/>
              </a:ext>
            </a:extLst>
          </p:cNvPr>
          <p:cNvSpPr txBox="1"/>
          <p:nvPr/>
        </p:nvSpPr>
        <p:spPr>
          <a:xfrm>
            <a:off x="382684" y="2296066"/>
            <a:ext cx="912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degree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E5F5B37-3F4D-4C42-9356-B7B2D3DBAA76}"/>
              </a:ext>
            </a:extLst>
          </p:cNvPr>
          <p:cNvSpPr txBox="1"/>
          <p:nvPr/>
        </p:nvSpPr>
        <p:spPr>
          <a:xfrm>
            <a:off x="284869" y="452279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고유벡터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70E21CC-A373-4991-A633-2B871628F500}"/>
              </a:ext>
            </a:extLst>
          </p:cNvPr>
          <p:cNvSpPr txBox="1"/>
          <p:nvPr/>
        </p:nvSpPr>
        <p:spPr>
          <a:xfrm>
            <a:off x="2632524" y="5840315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asia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205AC27-8ED3-4E94-961F-EEFD6990F4B6}"/>
              </a:ext>
            </a:extLst>
          </p:cNvPr>
          <p:cNvSpPr txBox="1"/>
          <p:nvPr/>
        </p:nvSpPr>
        <p:spPr>
          <a:xfrm>
            <a:off x="8443377" y="5840315"/>
            <a:ext cx="918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europe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84AAE56-72B8-4D85-96B6-1D912B25A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703" y="4217956"/>
            <a:ext cx="4253288" cy="97901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54E48B4-DE72-4213-B8E7-EC6B5BD52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703" y="2118262"/>
            <a:ext cx="4515251" cy="106021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7E876B6-83EC-4EB9-94FB-8DFDF79B56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8412" y="2117465"/>
            <a:ext cx="4607614" cy="109586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FB7591F-7898-4F82-9A25-EDFB6D5A2B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6270" y="4090531"/>
            <a:ext cx="5327322" cy="120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25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9829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+mn-ea"/>
              </a:rPr>
              <a:t>0</a:t>
            </a:r>
            <a:r>
              <a:rPr lang="ko-KR" altLang="en-US" sz="4400" spc="-300" dirty="0">
                <a:solidFill>
                  <a:srgbClr val="00002F"/>
                </a:solidFill>
                <a:latin typeface="+mn-ea"/>
              </a:rPr>
              <a:t>１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+mn-ea"/>
              </a:rPr>
              <a:t>주제선정 이유</a:t>
            </a:r>
          </a:p>
        </p:txBody>
      </p:sp>
    </p:spTree>
    <p:extLst>
      <p:ext uri="{BB962C8B-B14F-4D97-AF65-F5344CB8AC3E}">
        <p14:creationId xmlns:p14="http://schemas.microsoft.com/office/powerpoint/2010/main" val="26711690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73840" y="437391"/>
            <a:ext cx="2265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+mn-ea"/>
              </a:rPr>
              <a:t>연관성 분석</a:t>
            </a:r>
            <a:endParaRPr lang="ko-KR" altLang="en-US" sz="32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+mn-ea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48440" y="989148"/>
            <a:ext cx="311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+mn-ea"/>
              </a:rPr>
              <a:t>Explosives </a:t>
            </a:r>
            <a:r>
              <a:rPr lang="ko-KR" altLang="en-US" spc="-150" dirty="0">
                <a:solidFill>
                  <a:srgbClr val="00002F"/>
                </a:solidFill>
                <a:latin typeface="+mn-ea"/>
              </a:rPr>
              <a:t>집중 분석</a:t>
            </a:r>
            <a:r>
              <a:rPr lang="en-US" altLang="ko-KR" spc="-150" dirty="0">
                <a:solidFill>
                  <a:srgbClr val="00002F"/>
                </a:solidFill>
                <a:latin typeface="+mn-ea"/>
              </a:rPr>
              <a:t>(2006~2010)</a:t>
            </a:r>
            <a:endParaRPr lang="ko-KR" altLang="en-US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61F787-7380-47DC-9F57-28C3C96F020B}"/>
              </a:ext>
            </a:extLst>
          </p:cNvPr>
          <p:cNvSpPr txBox="1"/>
          <p:nvPr/>
        </p:nvSpPr>
        <p:spPr>
          <a:xfrm>
            <a:off x="198823" y="2209986"/>
            <a:ext cx="912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degree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6EAEAC-308D-41E5-A01F-F9D6D06F1952}"/>
              </a:ext>
            </a:extLst>
          </p:cNvPr>
          <p:cNvSpPr txBox="1"/>
          <p:nvPr/>
        </p:nvSpPr>
        <p:spPr>
          <a:xfrm>
            <a:off x="198823" y="445812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고유벡터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488821-58E3-438A-B752-A6926E9A65DC}"/>
              </a:ext>
            </a:extLst>
          </p:cNvPr>
          <p:cNvSpPr txBox="1"/>
          <p:nvPr/>
        </p:nvSpPr>
        <p:spPr>
          <a:xfrm>
            <a:off x="7035531" y="5525623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asia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D0EEBDB-297C-4B96-BA02-6AAFEE4CBA17}"/>
              </a:ext>
            </a:extLst>
          </p:cNvPr>
          <p:cNvSpPr txBox="1"/>
          <p:nvPr/>
        </p:nvSpPr>
        <p:spPr>
          <a:xfrm>
            <a:off x="10367248" y="5551023"/>
            <a:ext cx="918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europe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555459-78C2-4106-827B-542B847BA90B}"/>
              </a:ext>
            </a:extLst>
          </p:cNvPr>
          <p:cNvSpPr txBox="1"/>
          <p:nvPr/>
        </p:nvSpPr>
        <p:spPr>
          <a:xfrm>
            <a:off x="2525472" y="5729578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africa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331C8E4-AE6F-4489-8A70-3FAD9B780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276" y="4228394"/>
            <a:ext cx="3561068" cy="82879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C2D6CC3-0B7F-4869-9BE3-27817CDD5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046" y="2012014"/>
            <a:ext cx="3561068" cy="86831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FB8D932-F5B9-4097-97EE-C5522F65C8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4822" y="2036062"/>
            <a:ext cx="3286372" cy="77274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ED13769-5EE6-4324-AF63-A1E52BF79A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1700" y="4325946"/>
            <a:ext cx="3286372" cy="73123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7294152-2FBA-42F3-8715-1843FD2619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8568" y="4325946"/>
            <a:ext cx="3545024" cy="82085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4F74A4D-B561-4C25-A191-11A72A7BE8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49382" y="2036062"/>
            <a:ext cx="3543795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9363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73840" y="437391"/>
            <a:ext cx="2265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+mn-ea"/>
              </a:rPr>
              <a:t>연관성 분석</a:t>
            </a:r>
            <a:endParaRPr lang="ko-KR" altLang="en-US" sz="32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+mn-ea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48439" y="989148"/>
            <a:ext cx="3115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+mn-ea"/>
              </a:rPr>
              <a:t>Explosives </a:t>
            </a:r>
            <a:r>
              <a:rPr lang="ko-KR" altLang="en-US" spc="-150" dirty="0">
                <a:solidFill>
                  <a:srgbClr val="00002F"/>
                </a:solidFill>
                <a:latin typeface="+mn-ea"/>
              </a:rPr>
              <a:t>집중 분석</a:t>
            </a:r>
            <a:r>
              <a:rPr lang="en-US" altLang="ko-KR" spc="-150" dirty="0">
                <a:solidFill>
                  <a:srgbClr val="00002F"/>
                </a:solidFill>
                <a:latin typeface="+mn-ea"/>
              </a:rPr>
              <a:t>(2011~2015)</a:t>
            </a:r>
            <a:endParaRPr lang="ko-KR" altLang="en-US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61F787-7380-47DC-9F57-28C3C96F020B}"/>
              </a:ext>
            </a:extLst>
          </p:cNvPr>
          <p:cNvSpPr txBox="1"/>
          <p:nvPr/>
        </p:nvSpPr>
        <p:spPr>
          <a:xfrm>
            <a:off x="198823" y="2209986"/>
            <a:ext cx="912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degree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6EAEAC-308D-41E5-A01F-F9D6D06F1952}"/>
              </a:ext>
            </a:extLst>
          </p:cNvPr>
          <p:cNvSpPr txBox="1"/>
          <p:nvPr/>
        </p:nvSpPr>
        <p:spPr>
          <a:xfrm>
            <a:off x="101008" y="445812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고유벡터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488821-58E3-438A-B752-A6926E9A65DC}"/>
              </a:ext>
            </a:extLst>
          </p:cNvPr>
          <p:cNvSpPr txBox="1"/>
          <p:nvPr/>
        </p:nvSpPr>
        <p:spPr>
          <a:xfrm>
            <a:off x="5890363" y="5732631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asia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D0EEBDB-297C-4B96-BA02-6AAFEE4CBA17}"/>
              </a:ext>
            </a:extLst>
          </p:cNvPr>
          <p:cNvSpPr txBox="1"/>
          <p:nvPr/>
        </p:nvSpPr>
        <p:spPr>
          <a:xfrm>
            <a:off x="9662578" y="5729578"/>
            <a:ext cx="918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europe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555459-78C2-4106-827B-542B847BA90B}"/>
              </a:ext>
            </a:extLst>
          </p:cNvPr>
          <p:cNvSpPr txBox="1"/>
          <p:nvPr/>
        </p:nvSpPr>
        <p:spPr>
          <a:xfrm>
            <a:off x="2525472" y="5729578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africa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DA9B494-0B65-4ADA-BD50-35790E484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819" y="1975493"/>
            <a:ext cx="3496163" cy="83831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5E0DC4B-AA51-423B-B4A4-A78148278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004" y="4228394"/>
            <a:ext cx="3593978" cy="80173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C28B78B-6BCB-47CD-9B84-430F9CF0EB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632" y="4228394"/>
            <a:ext cx="3474179" cy="80173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03CEA4B-74A6-4152-BE20-2D04214944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8612" y="2013598"/>
            <a:ext cx="3467584" cy="80021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DDA6D7F-1049-4F56-AA99-6DE037130F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52995" y="1994545"/>
            <a:ext cx="3439005" cy="83831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D4537BB-35CE-4762-8E49-441C3AB22C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56179" y="4245726"/>
            <a:ext cx="3439005" cy="75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3983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73840" y="437391"/>
            <a:ext cx="2265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+mn-ea"/>
              </a:rPr>
              <a:t>연관성 분석</a:t>
            </a:r>
            <a:endParaRPr lang="ko-KR" altLang="en-US" sz="32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+mn-ea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45240" y="967054"/>
            <a:ext cx="311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+mn-ea"/>
              </a:rPr>
              <a:t>Explosives </a:t>
            </a:r>
            <a:r>
              <a:rPr lang="ko-KR" altLang="en-US" spc="-150" dirty="0">
                <a:solidFill>
                  <a:srgbClr val="00002F"/>
                </a:solidFill>
                <a:latin typeface="+mn-ea"/>
              </a:rPr>
              <a:t>집중 분석</a:t>
            </a:r>
            <a:r>
              <a:rPr lang="en-US" altLang="ko-KR" spc="-150" dirty="0">
                <a:solidFill>
                  <a:srgbClr val="00002F"/>
                </a:solidFill>
                <a:latin typeface="+mn-ea"/>
              </a:rPr>
              <a:t>(2016~2020)</a:t>
            </a:r>
            <a:endParaRPr lang="ko-KR" altLang="en-US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A2FAEB-B451-425F-82AF-1287B9510184}"/>
              </a:ext>
            </a:extLst>
          </p:cNvPr>
          <p:cNvSpPr txBox="1"/>
          <p:nvPr/>
        </p:nvSpPr>
        <p:spPr>
          <a:xfrm>
            <a:off x="114156" y="2249261"/>
            <a:ext cx="912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degree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D31EDF-1DD3-4400-88F7-160E623A63FB}"/>
              </a:ext>
            </a:extLst>
          </p:cNvPr>
          <p:cNvSpPr txBox="1"/>
          <p:nvPr/>
        </p:nvSpPr>
        <p:spPr>
          <a:xfrm>
            <a:off x="114156" y="449739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고유벡터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857D9D-1C74-4D3C-B971-5D6DEC426F85}"/>
              </a:ext>
            </a:extLst>
          </p:cNvPr>
          <p:cNvSpPr txBox="1"/>
          <p:nvPr/>
        </p:nvSpPr>
        <p:spPr>
          <a:xfrm>
            <a:off x="6679591" y="5981972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america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B22C7C-D199-4DA4-B9D0-FBADD654408A}"/>
              </a:ext>
            </a:extLst>
          </p:cNvPr>
          <p:cNvSpPr txBox="1"/>
          <p:nvPr/>
        </p:nvSpPr>
        <p:spPr>
          <a:xfrm>
            <a:off x="10263075" y="5978011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asia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E5A36B-84EC-46CE-B62A-76B295AC648C}"/>
              </a:ext>
            </a:extLst>
          </p:cNvPr>
          <p:cNvSpPr txBox="1"/>
          <p:nvPr/>
        </p:nvSpPr>
        <p:spPr>
          <a:xfrm>
            <a:off x="2510998" y="5981972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africa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196CE3C-6BE3-4722-8E50-A37A6D7F6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153" y="4330335"/>
            <a:ext cx="3351956" cy="87666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54E99E8-6FA6-4D54-9C78-28D66022A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469" y="2118431"/>
            <a:ext cx="3351956" cy="96034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E969783-C084-461A-8F4D-C704B46D24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8761" y="2261900"/>
            <a:ext cx="3467584" cy="81926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4AC1C7C-68C4-4082-9AA5-B6696080E4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6318" y="4330335"/>
            <a:ext cx="3467585" cy="79816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40C525D-5AC4-4F79-9FD6-925CF42075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66112" y="4295834"/>
            <a:ext cx="3564441" cy="94566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6352A1E-02C3-4360-9D0F-5E6C81C4B8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09151" y="2272678"/>
            <a:ext cx="3564441" cy="84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736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296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+mn-ea"/>
              </a:rPr>
              <a:t>04</a:t>
            </a:r>
            <a:endParaRPr lang="ko-KR" altLang="en-US" sz="4400" spc="-30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+mn-ea"/>
              </a:rPr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7495054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691014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278970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04373"/>
            <a:ext cx="9669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+mn-ea"/>
              </a:rPr>
              <a:t>결론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+mn-ea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597664-9239-43D3-B392-D889E808C108}"/>
              </a:ext>
            </a:extLst>
          </p:cNvPr>
          <p:cNvSpPr txBox="1"/>
          <p:nvPr/>
        </p:nvSpPr>
        <p:spPr>
          <a:xfrm>
            <a:off x="1004080" y="989148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+mn-ea"/>
              </a:rPr>
              <a:t>1</a:t>
            </a:r>
            <a:r>
              <a:rPr lang="ko-KR" altLang="en-US" spc="-150" dirty="0">
                <a:solidFill>
                  <a:srgbClr val="00002F"/>
                </a:solidFill>
                <a:latin typeface="+mn-ea"/>
              </a:rPr>
              <a:t>번 목표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A28170-F7E1-4475-B51A-E447D293010F}"/>
              </a:ext>
            </a:extLst>
          </p:cNvPr>
          <p:cNvSpPr txBox="1"/>
          <p:nvPr/>
        </p:nvSpPr>
        <p:spPr>
          <a:xfrm>
            <a:off x="1813478" y="4530764"/>
            <a:ext cx="960070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/>
              <a:t>시간이 지날 수록 </a:t>
            </a:r>
            <a:r>
              <a:rPr lang="en-US" altLang="ko-KR" sz="2500" dirty="0"/>
              <a:t>Explosives </a:t>
            </a:r>
            <a:r>
              <a:rPr lang="ko-KR" altLang="en-US" sz="2500" dirty="0"/>
              <a:t>공격을 이용하여 </a:t>
            </a:r>
            <a:endParaRPr lang="en-US" altLang="ko-KR" sz="2500" dirty="0"/>
          </a:p>
          <a:p>
            <a:r>
              <a:rPr lang="ko-KR" altLang="en-US" sz="2500" dirty="0"/>
              <a:t>군사</a:t>
            </a:r>
            <a:r>
              <a:rPr lang="en-US" altLang="ko-KR" sz="2500" dirty="0"/>
              <a:t>, </a:t>
            </a:r>
            <a:r>
              <a:rPr lang="ko-KR" altLang="en-US" sz="2500" dirty="0"/>
              <a:t>혹은 경찰 시설에 대한 피해를 입히는 테러의 양상이 나타남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33953C27-6959-4741-947F-B47C34CC6364}"/>
              </a:ext>
            </a:extLst>
          </p:cNvPr>
          <p:cNvSpPr/>
          <p:nvPr/>
        </p:nvSpPr>
        <p:spPr>
          <a:xfrm>
            <a:off x="624645" y="4719335"/>
            <a:ext cx="978408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FE1AC2E-AC0D-4346-19BD-121E3540C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06" y="1885652"/>
            <a:ext cx="11702988" cy="154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2293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691014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278970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04373"/>
            <a:ext cx="9669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+mn-ea"/>
              </a:rPr>
              <a:t>결론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+mn-ea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597664-9239-43D3-B392-D889E808C108}"/>
              </a:ext>
            </a:extLst>
          </p:cNvPr>
          <p:cNvSpPr txBox="1"/>
          <p:nvPr/>
        </p:nvSpPr>
        <p:spPr>
          <a:xfrm>
            <a:off x="1004080" y="989148"/>
            <a:ext cx="989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+mn-ea"/>
              </a:rPr>
              <a:t>2</a:t>
            </a:r>
            <a:r>
              <a:rPr lang="ko-KR" altLang="en-US" spc="-150" dirty="0">
                <a:solidFill>
                  <a:srgbClr val="00002F"/>
                </a:solidFill>
                <a:latin typeface="+mn-ea"/>
              </a:rPr>
              <a:t>번 목표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7FB9FC-705F-47D3-B729-B9121F1D4EB4}"/>
              </a:ext>
            </a:extLst>
          </p:cNvPr>
          <p:cNvSpPr txBox="1"/>
          <p:nvPr/>
        </p:nvSpPr>
        <p:spPr>
          <a:xfrm>
            <a:off x="8182928" y="2797528"/>
            <a:ext cx="37501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아프리카 </a:t>
            </a:r>
            <a:r>
              <a:rPr lang="en-US" altLang="ko-KR" dirty="0"/>
              <a:t>: </a:t>
            </a:r>
            <a:r>
              <a:rPr lang="ko-KR" altLang="en-US" dirty="0"/>
              <a:t>민간에 대한 테러 양상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아시아 </a:t>
            </a:r>
            <a:r>
              <a:rPr lang="en-US" altLang="ko-KR" dirty="0"/>
              <a:t>: </a:t>
            </a:r>
            <a:r>
              <a:rPr lang="ko-KR" altLang="en-US" dirty="0"/>
              <a:t>정부에 대한 테러 양상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유럽 </a:t>
            </a:r>
            <a:r>
              <a:rPr lang="en-US" altLang="ko-KR" dirty="0"/>
              <a:t>: </a:t>
            </a:r>
            <a:r>
              <a:rPr lang="ko-KR" altLang="en-US" dirty="0"/>
              <a:t>정부에 대한 테러 양상</a:t>
            </a:r>
            <a:endParaRPr lang="en-US" altLang="ko-KR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C502905E-E6BC-4B84-A648-534E4CC0F693}"/>
              </a:ext>
            </a:extLst>
          </p:cNvPr>
          <p:cNvSpPr/>
          <p:nvPr/>
        </p:nvSpPr>
        <p:spPr>
          <a:xfrm>
            <a:off x="7139509" y="3293876"/>
            <a:ext cx="978408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4DAB22C-921E-3E02-77E8-533A61D4B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810" y="1691589"/>
            <a:ext cx="982643" cy="47620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9FDDE6-6152-2B12-77F7-848B4F3A25EC}"/>
              </a:ext>
            </a:extLst>
          </p:cNvPr>
          <p:cNvSpPr txBox="1"/>
          <p:nvPr/>
        </p:nvSpPr>
        <p:spPr>
          <a:xfrm>
            <a:off x="3362246" y="6268961"/>
            <a:ext cx="1518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아시아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94463EE-67D4-0A6B-E54E-1347F26F4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8589" y="811694"/>
            <a:ext cx="878278" cy="419889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88EE2C8-3ABD-93F5-1BAB-F401D20434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8588" y="4932269"/>
            <a:ext cx="878278" cy="122958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3FC3325-42BE-F683-B9C9-D2385A7892AE}"/>
              </a:ext>
            </a:extLst>
          </p:cNvPr>
          <p:cNvSpPr txBox="1"/>
          <p:nvPr/>
        </p:nvSpPr>
        <p:spPr>
          <a:xfrm>
            <a:off x="1004080" y="6224931"/>
            <a:ext cx="1518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아프리카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C6D16511-8039-F770-F2D8-5CC3A0F05A5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699"/>
          <a:stretch/>
        </p:blipFill>
        <p:spPr>
          <a:xfrm>
            <a:off x="4856096" y="1131547"/>
            <a:ext cx="1449198" cy="513741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C48D748-8DBB-A24D-E498-B390228CA1AC}"/>
              </a:ext>
            </a:extLst>
          </p:cNvPr>
          <p:cNvSpPr txBox="1"/>
          <p:nvPr/>
        </p:nvSpPr>
        <p:spPr>
          <a:xfrm>
            <a:off x="5228427" y="6268961"/>
            <a:ext cx="1518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유럽</a:t>
            </a:r>
          </a:p>
        </p:txBody>
      </p:sp>
    </p:spTree>
    <p:extLst>
      <p:ext uri="{BB962C8B-B14F-4D97-AF65-F5344CB8AC3E}">
        <p14:creationId xmlns:p14="http://schemas.microsoft.com/office/powerpoint/2010/main" val="34293348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691014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278970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04373"/>
            <a:ext cx="9669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+mn-ea"/>
              </a:rPr>
              <a:t>결론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+mn-ea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597664-9239-43D3-B392-D889E808C108}"/>
              </a:ext>
            </a:extLst>
          </p:cNvPr>
          <p:cNvSpPr txBox="1"/>
          <p:nvPr/>
        </p:nvSpPr>
        <p:spPr>
          <a:xfrm>
            <a:off x="1004080" y="989148"/>
            <a:ext cx="989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+mn-ea"/>
              </a:rPr>
              <a:t>3</a:t>
            </a:r>
            <a:r>
              <a:rPr lang="ko-KR" altLang="en-US" spc="-150" dirty="0">
                <a:solidFill>
                  <a:srgbClr val="00002F"/>
                </a:solidFill>
                <a:latin typeface="+mn-ea"/>
              </a:rPr>
              <a:t>번 목표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AB0805F-3E71-481B-82D7-06E2C0E1C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33" y="1702643"/>
            <a:ext cx="11802533" cy="20146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76041AF-B647-43D3-B681-89362762B59A}"/>
              </a:ext>
            </a:extLst>
          </p:cNvPr>
          <p:cNvSpPr txBox="1"/>
          <p:nvPr/>
        </p:nvSpPr>
        <p:spPr>
          <a:xfrm>
            <a:off x="1841053" y="4628638"/>
            <a:ext cx="106370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아프리카 </a:t>
            </a:r>
            <a:r>
              <a:rPr lang="en-US" altLang="ko-KR" dirty="0"/>
              <a:t>: </a:t>
            </a:r>
            <a:r>
              <a:rPr lang="ko-KR" altLang="en-US" dirty="0"/>
              <a:t>과거 정부 시설 및 민간 시설이 비슷했지만 현재는 군</a:t>
            </a:r>
            <a:r>
              <a:rPr lang="en-US" altLang="ko-KR" dirty="0"/>
              <a:t>, </a:t>
            </a:r>
            <a:r>
              <a:rPr lang="ko-KR" altLang="en-US" dirty="0"/>
              <a:t>경찰과 관련된 테러 양상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아시아 </a:t>
            </a:r>
            <a:r>
              <a:rPr lang="en-US" altLang="ko-KR" dirty="0"/>
              <a:t>: </a:t>
            </a:r>
            <a:r>
              <a:rPr lang="ko-KR" altLang="en-US" dirty="0"/>
              <a:t>아프리카와 동일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유럽 </a:t>
            </a:r>
            <a:r>
              <a:rPr lang="en-US" altLang="ko-KR" dirty="0"/>
              <a:t>: </a:t>
            </a:r>
            <a:r>
              <a:rPr lang="ko-KR" altLang="en-US" dirty="0"/>
              <a:t>군 시설에 대한 테러 양상 지속적으로 나타남</a:t>
            </a:r>
            <a:endParaRPr lang="en-US" altLang="ko-KR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C754DC83-1031-4FA9-A677-B02E903AD93B}"/>
              </a:ext>
            </a:extLst>
          </p:cNvPr>
          <p:cNvSpPr/>
          <p:nvPr/>
        </p:nvSpPr>
        <p:spPr>
          <a:xfrm>
            <a:off x="537318" y="5124986"/>
            <a:ext cx="978408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4616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+mn-ea"/>
              </a:rPr>
              <a:t>아쉬운 점</a:t>
            </a:r>
          </a:p>
        </p:txBody>
      </p:sp>
    </p:spTree>
    <p:extLst>
      <p:ext uri="{BB962C8B-B14F-4D97-AF65-F5344CB8AC3E}">
        <p14:creationId xmlns:p14="http://schemas.microsoft.com/office/powerpoint/2010/main" val="10513396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91522" y="2915962"/>
            <a:ext cx="46089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 spc="-300" dirty="0">
                <a:solidFill>
                  <a:srgbClr val="00002F"/>
                </a:solidFill>
                <a:latin typeface="+mn-ea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044923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15126" y="422154"/>
            <a:ext cx="26564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+mn-ea"/>
              </a:rPr>
              <a:t>주제선정 이유</a:t>
            </a:r>
            <a:endParaRPr lang="ko-KR" altLang="en-US" sz="32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+mn-ea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26522" y="1003362"/>
            <a:ext cx="607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+mn-ea"/>
              </a:rPr>
              <a:t>배경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7BA05B-E3DF-469F-A1FB-4D69C14D8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333" y="1654203"/>
            <a:ext cx="8534400" cy="478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007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044923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15126" y="422154"/>
            <a:ext cx="26564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+mn-ea"/>
              </a:rPr>
              <a:t>주제선정 이유</a:t>
            </a:r>
            <a:endParaRPr lang="ko-KR" altLang="en-US" sz="32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+mn-ea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15126" y="1016031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>
                <a:solidFill>
                  <a:srgbClr val="00002F"/>
                </a:solidFill>
                <a:latin typeface="+mn-ea"/>
              </a:rPr>
              <a:t>초기 데이터</a:t>
            </a:r>
            <a:endParaRPr lang="ko-KR" altLang="en-US" spc="-150" dirty="0">
              <a:solidFill>
                <a:srgbClr val="00002F"/>
              </a:solidFill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FBA2038-27CB-4496-861A-286278A07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07" y="1667574"/>
            <a:ext cx="9182101" cy="46914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D98E6B-26A7-4178-891B-B549D2C859DA}"/>
              </a:ext>
            </a:extLst>
          </p:cNvPr>
          <p:cNvSpPr txBox="1"/>
          <p:nvPr/>
        </p:nvSpPr>
        <p:spPr>
          <a:xfrm>
            <a:off x="9701033" y="3115146"/>
            <a:ext cx="26564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-50</a:t>
            </a:r>
            <a:r>
              <a:rPr lang="ko-KR" altLang="en-US" sz="3000" dirty="0"/>
              <a:t>년간의 </a:t>
            </a:r>
            <a:endParaRPr lang="en-US" altLang="ko-KR" sz="3000" dirty="0"/>
          </a:p>
          <a:p>
            <a:r>
              <a:rPr lang="en-US" altLang="ko-KR" sz="3000" dirty="0"/>
              <a:t> </a:t>
            </a:r>
            <a:r>
              <a:rPr lang="ko-KR" altLang="en-US" sz="3000" dirty="0"/>
              <a:t>데이터</a:t>
            </a:r>
            <a:endParaRPr lang="en-US" altLang="ko-KR" sz="3000" dirty="0"/>
          </a:p>
          <a:p>
            <a:r>
              <a:rPr lang="en-US" altLang="ko-KR" sz="3000" dirty="0"/>
              <a:t>-</a:t>
            </a:r>
            <a:r>
              <a:rPr lang="ko-KR" altLang="en-US" sz="3000" dirty="0"/>
              <a:t>총 </a:t>
            </a:r>
            <a:r>
              <a:rPr lang="en-US" altLang="ko-KR" sz="3000" dirty="0"/>
              <a:t>21</a:t>
            </a:r>
            <a:r>
              <a:rPr lang="ko-KR" altLang="en-US" sz="3000" dirty="0"/>
              <a:t>만 행</a:t>
            </a:r>
          </a:p>
        </p:txBody>
      </p:sp>
    </p:spTree>
    <p:extLst>
      <p:ext uri="{BB962C8B-B14F-4D97-AF65-F5344CB8AC3E}">
        <p14:creationId xmlns:p14="http://schemas.microsoft.com/office/powerpoint/2010/main" val="1008776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296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+mn-ea"/>
              </a:rPr>
              <a:t>02</a:t>
            </a:r>
            <a:endParaRPr lang="ko-KR" altLang="en-US" sz="4400" spc="-30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+mn-ea"/>
              </a:rPr>
              <a:t>목표 및 데이터 </a:t>
            </a:r>
            <a:r>
              <a:rPr lang="ko-KR" altLang="en-US" dirty="0" err="1">
                <a:latin typeface="+mn-ea"/>
              </a:rPr>
              <a:t>전처리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81571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1283953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0856218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25072" y="392275"/>
            <a:ext cx="4079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+mn-ea"/>
              </a:rPr>
              <a:t>목표 및 데이터 </a:t>
            </a:r>
            <a:r>
              <a:rPr lang="ko-KR" altLang="en-US" sz="3200" spc="-150" dirty="0" err="1">
                <a:solidFill>
                  <a:srgbClr val="00002F"/>
                </a:solidFill>
                <a:latin typeface="+mn-ea"/>
              </a:rPr>
              <a:t>전처리</a:t>
            </a:r>
            <a:endParaRPr lang="ko-KR" altLang="en-US" sz="32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+mn-ea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26522" y="1017685"/>
            <a:ext cx="607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>
                <a:solidFill>
                  <a:srgbClr val="00002F"/>
                </a:solidFill>
                <a:latin typeface="+mn-ea"/>
              </a:rPr>
              <a:t>목표</a:t>
            </a:r>
            <a:endParaRPr lang="ko-KR" altLang="en-US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EBD8A32-5632-4945-846A-83FB6FF0B8FE}"/>
              </a:ext>
            </a:extLst>
          </p:cNvPr>
          <p:cNvSpPr txBox="1"/>
          <p:nvPr/>
        </p:nvSpPr>
        <p:spPr>
          <a:xfrm>
            <a:off x="452570" y="2236807"/>
            <a:ext cx="1126102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dirty="0">
                <a:latin typeface="+mn-ea"/>
              </a:rPr>
              <a:t>1. </a:t>
            </a:r>
            <a:r>
              <a:rPr lang="ko-KR" altLang="en-US" sz="2100" dirty="0">
                <a:latin typeface="+mn-ea"/>
              </a:rPr>
              <a:t>연도별로 상위 </a:t>
            </a:r>
            <a:r>
              <a:rPr lang="en-US" altLang="ko-KR" sz="2100" dirty="0">
                <a:latin typeface="+mn-ea"/>
              </a:rPr>
              <a:t>3</a:t>
            </a:r>
            <a:r>
              <a:rPr lang="ko-KR" altLang="en-US" sz="2100" dirty="0">
                <a:latin typeface="+mn-ea"/>
              </a:rPr>
              <a:t>개의 수단에 대한 </a:t>
            </a:r>
            <a:r>
              <a:rPr lang="ko-KR" altLang="en-US" sz="2100" dirty="0" err="1">
                <a:latin typeface="+mn-ea"/>
              </a:rPr>
              <a:t>중심성</a:t>
            </a:r>
            <a:r>
              <a:rPr lang="ko-KR" altLang="en-US" sz="2100" dirty="0">
                <a:latin typeface="+mn-ea"/>
              </a:rPr>
              <a:t> 분석</a:t>
            </a:r>
            <a:r>
              <a:rPr lang="en-US" altLang="ko-KR" sz="2100" dirty="0">
                <a:latin typeface="+mn-ea"/>
              </a:rPr>
              <a:t>(</a:t>
            </a:r>
            <a:r>
              <a:rPr lang="ko-KR" altLang="en-US" sz="2100" dirty="0">
                <a:latin typeface="+mn-ea"/>
              </a:rPr>
              <a:t>대륙 구분</a:t>
            </a:r>
            <a:r>
              <a:rPr lang="en-US" altLang="ko-KR" sz="2100" dirty="0">
                <a:latin typeface="+mn-ea"/>
              </a:rPr>
              <a:t>X)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F9972F7-EC87-4A55-8F68-351116A108BD}"/>
              </a:ext>
            </a:extLst>
          </p:cNvPr>
          <p:cNvSpPr txBox="1"/>
          <p:nvPr/>
        </p:nvSpPr>
        <p:spPr>
          <a:xfrm>
            <a:off x="452570" y="3513002"/>
            <a:ext cx="1126102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dirty="0">
                <a:latin typeface="+mn-ea"/>
              </a:rPr>
              <a:t>2. </a:t>
            </a:r>
            <a:r>
              <a:rPr lang="ko-KR" altLang="en-US" sz="2100" dirty="0">
                <a:latin typeface="+mn-ea"/>
              </a:rPr>
              <a:t>대륙별로 테러 많이 일으키는 집단 </a:t>
            </a:r>
            <a:r>
              <a:rPr lang="en-US" altLang="ko-KR" sz="2100" dirty="0">
                <a:latin typeface="+mn-ea"/>
              </a:rPr>
              <a:t>5</a:t>
            </a:r>
            <a:r>
              <a:rPr lang="ko-KR" altLang="en-US" sz="2100" dirty="0">
                <a:latin typeface="+mn-ea"/>
              </a:rPr>
              <a:t>개 추출 후 </a:t>
            </a:r>
            <a:r>
              <a:rPr lang="ko-KR" altLang="en-US" sz="2100" dirty="0" err="1">
                <a:latin typeface="+mn-ea"/>
              </a:rPr>
              <a:t>중심성</a:t>
            </a:r>
            <a:r>
              <a:rPr lang="ko-KR" altLang="en-US" sz="2100" dirty="0">
                <a:latin typeface="+mn-ea"/>
              </a:rPr>
              <a:t> 분석</a:t>
            </a:r>
            <a:r>
              <a:rPr lang="en-US" altLang="ko-KR" sz="2100" dirty="0">
                <a:latin typeface="+mn-ea"/>
              </a:rPr>
              <a:t>(</a:t>
            </a:r>
            <a:r>
              <a:rPr lang="ko-KR" altLang="en-US" sz="2100" dirty="0">
                <a:latin typeface="+mn-ea"/>
              </a:rPr>
              <a:t>대륙 구분</a:t>
            </a:r>
            <a:r>
              <a:rPr lang="en-US" altLang="ko-KR" sz="2100" dirty="0">
                <a:latin typeface="+mn-ea"/>
              </a:rPr>
              <a:t>O)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5AB600-0B33-4183-8F21-A2282A166229}"/>
              </a:ext>
            </a:extLst>
          </p:cNvPr>
          <p:cNvSpPr txBox="1"/>
          <p:nvPr/>
        </p:nvSpPr>
        <p:spPr>
          <a:xfrm>
            <a:off x="495607" y="4789197"/>
            <a:ext cx="1177259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dirty="0">
                <a:latin typeface="+mn-ea"/>
              </a:rPr>
              <a:t>3. </a:t>
            </a:r>
            <a:r>
              <a:rPr lang="ko-KR" altLang="en-US" sz="2100" dirty="0">
                <a:latin typeface="+mn-ea"/>
              </a:rPr>
              <a:t>많이 사용된 테러 수단에 대해 테러 단체와 테러 대상관의 연관성 및 </a:t>
            </a:r>
            <a:r>
              <a:rPr lang="ko-KR" altLang="en-US" sz="2100" dirty="0" err="1">
                <a:latin typeface="+mn-ea"/>
              </a:rPr>
              <a:t>중심성</a:t>
            </a:r>
            <a:r>
              <a:rPr lang="ko-KR" altLang="en-US" sz="2100" dirty="0">
                <a:latin typeface="+mn-ea"/>
              </a:rPr>
              <a:t> 분석</a:t>
            </a:r>
            <a:r>
              <a:rPr lang="en-US" altLang="ko-KR" sz="2100" dirty="0">
                <a:latin typeface="+mn-ea"/>
              </a:rPr>
              <a:t>(</a:t>
            </a:r>
            <a:r>
              <a:rPr lang="ko-KR" altLang="en-US" sz="2100" dirty="0">
                <a:latin typeface="+mn-ea"/>
              </a:rPr>
              <a:t>대륙 구분</a:t>
            </a:r>
            <a:r>
              <a:rPr lang="en-US" altLang="ko-KR" sz="2100" dirty="0">
                <a:latin typeface="+mn-ea"/>
              </a:rPr>
              <a:t>O)</a:t>
            </a:r>
          </a:p>
        </p:txBody>
      </p:sp>
    </p:spTree>
    <p:extLst>
      <p:ext uri="{BB962C8B-B14F-4D97-AF65-F5344CB8AC3E}">
        <p14:creationId xmlns:p14="http://schemas.microsoft.com/office/powerpoint/2010/main" val="1106200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1283953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0856218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25072" y="392275"/>
            <a:ext cx="4079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+mn-ea"/>
              </a:rPr>
              <a:t>목표 및 데이터 </a:t>
            </a:r>
            <a:r>
              <a:rPr lang="ko-KR" altLang="en-US" sz="3200" spc="-150" dirty="0" err="1">
                <a:solidFill>
                  <a:srgbClr val="00002F"/>
                </a:solidFill>
                <a:latin typeface="+mn-ea"/>
              </a:rPr>
              <a:t>전처리</a:t>
            </a:r>
            <a:endParaRPr lang="ko-KR" altLang="en-US" sz="32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+mn-ea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25072" y="1044711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err="1">
                <a:solidFill>
                  <a:srgbClr val="00002F"/>
                </a:solidFill>
                <a:latin typeface="+mn-ea"/>
              </a:rPr>
              <a:t>전처리</a:t>
            </a:r>
            <a:endParaRPr lang="ko-KR" altLang="en-US" spc="-150" dirty="0">
              <a:solidFill>
                <a:srgbClr val="00002F"/>
              </a:solidFill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0D63BCB-6179-4B75-8FEA-418CC4C57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84" y="1879073"/>
            <a:ext cx="5278516" cy="393421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BC80B27-5408-429B-A7B7-A2CE5E614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97" y="1879073"/>
            <a:ext cx="5918104" cy="393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663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1283953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0856218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25072" y="392275"/>
            <a:ext cx="4079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+mn-ea"/>
              </a:rPr>
              <a:t>목표 및 데이터 </a:t>
            </a:r>
            <a:r>
              <a:rPr lang="ko-KR" altLang="en-US" sz="3200" spc="-150" dirty="0" err="1">
                <a:solidFill>
                  <a:srgbClr val="00002F"/>
                </a:solidFill>
                <a:latin typeface="+mn-ea"/>
              </a:rPr>
              <a:t>전처리</a:t>
            </a:r>
            <a:endParaRPr lang="ko-KR" altLang="en-US" sz="3200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+mn-ea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0DB3A0D-B982-4E83-ADE2-3E80C0566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19" y="1943369"/>
            <a:ext cx="3560822" cy="25873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DA2639-703B-4BF3-9BCD-9EB5D18DB7A3}"/>
              </a:ext>
            </a:extLst>
          </p:cNvPr>
          <p:cNvSpPr txBox="1"/>
          <p:nvPr/>
        </p:nvSpPr>
        <p:spPr>
          <a:xfrm>
            <a:off x="3079932" y="5513522"/>
            <a:ext cx="56982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/>
              <a:t>2001~2015</a:t>
            </a:r>
            <a:r>
              <a:rPr lang="ko-KR" altLang="en-US" sz="3000" dirty="0"/>
              <a:t>년 데이터</a:t>
            </a:r>
            <a:endParaRPr lang="en-US" altLang="ko-KR" sz="3000" dirty="0"/>
          </a:p>
          <a:p>
            <a:pPr algn="ctr"/>
            <a:r>
              <a:rPr lang="en-US" altLang="ko-KR" sz="3000" dirty="0"/>
              <a:t>-&gt; </a:t>
            </a:r>
            <a:r>
              <a:rPr lang="en-US" altLang="ko-KR" sz="3000" dirty="0" err="1"/>
              <a:t>asia</a:t>
            </a:r>
            <a:r>
              <a:rPr lang="en-US" altLang="ko-KR" sz="3000" dirty="0"/>
              <a:t>, </a:t>
            </a:r>
            <a:r>
              <a:rPr lang="en-US" altLang="ko-KR" sz="3000" dirty="0" err="1"/>
              <a:t>africa</a:t>
            </a:r>
            <a:r>
              <a:rPr lang="en-US" altLang="ko-KR" sz="3000" dirty="0"/>
              <a:t>, </a:t>
            </a:r>
            <a:r>
              <a:rPr lang="en-US" altLang="ko-KR" sz="3000" dirty="0" err="1"/>
              <a:t>europe</a:t>
            </a:r>
            <a:endParaRPr lang="ko-KR" altLang="en-US" sz="3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D366C32-14AA-4785-BCB7-FF9697E7D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3709" y="1943369"/>
            <a:ext cx="3650710" cy="258739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C443DE2-5FB1-437A-9904-390D562C72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2896" y="1943369"/>
            <a:ext cx="3650710" cy="25975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75712A-B1D7-4CB7-A921-112606A8418B}"/>
              </a:ext>
            </a:extLst>
          </p:cNvPr>
          <p:cNvSpPr txBox="1"/>
          <p:nvPr/>
        </p:nvSpPr>
        <p:spPr>
          <a:xfrm>
            <a:off x="1221755" y="4783666"/>
            <a:ext cx="17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2001~2005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89F773-9BD1-4197-A6A5-619AA70AD8A6}"/>
              </a:ext>
            </a:extLst>
          </p:cNvPr>
          <p:cNvSpPr txBox="1"/>
          <p:nvPr/>
        </p:nvSpPr>
        <p:spPr>
          <a:xfrm>
            <a:off x="5044297" y="4783666"/>
            <a:ext cx="17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2006~2010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3C3BAB-A321-47C6-8FB1-CCD985DA8204}"/>
              </a:ext>
            </a:extLst>
          </p:cNvPr>
          <p:cNvSpPr txBox="1"/>
          <p:nvPr/>
        </p:nvSpPr>
        <p:spPr>
          <a:xfrm>
            <a:off x="9103484" y="4783666"/>
            <a:ext cx="17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2011~2015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29B6AF-7C6B-4686-9E1D-2F157824B61F}"/>
              </a:ext>
            </a:extLst>
          </p:cNvPr>
          <p:cNvSpPr txBox="1"/>
          <p:nvPr/>
        </p:nvSpPr>
        <p:spPr>
          <a:xfrm>
            <a:off x="1020261" y="1044711"/>
            <a:ext cx="204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err="1">
                <a:solidFill>
                  <a:srgbClr val="00002F"/>
                </a:solidFill>
                <a:latin typeface="+mn-ea"/>
              </a:rPr>
              <a:t>전처리</a:t>
            </a:r>
            <a:r>
              <a:rPr lang="en-US" altLang="ko-KR" spc="-150" dirty="0">
                <a:solidFill>
                  <a:srgbClr val="00002F"/>
                </a:solidFill>
                <a:latin typeface="+mn-ea"/>
              </a:rPr>
              <a:t>(</a:t>
            </a:r>
            <a:r>
              <a:rPr lang="ko-KR" altLang="en-US" spc="-150" dirty="0" err="1">
                <a:solidFill>
                  <a:srgbClr val="00002F"/>
                </a:solidFill>
                <a:latin typeface="+mn-ea"/>
              </a:rPr>
              <a:t>대륙별</a:t>
            </a:r>
            <a:r>
              <a:rPr lang="ko-KR" altLang="en-US" spc="-150" dirty="0">
                <a:solidFill>
                  <a:srgbClr val="00002F"/>
                </a:solidFill>
                <a:latin typeface="+mn-ea"/>
              </a:rPr>
              <a:t> 통계</a:t>
            </a:r>
            <a:r>
              <a:rPr lang="en-US" altLang="ko-KR" spc="-150" dirty="0">
                <a:solidFill>
                  <a:srgbClr val="00002F"/>
                </a:solidFill>
                <a:latin typeface="+mn-ea"/>
              </a:rPr>
              <a:t>)</a:t>
            </a:r>
            <a:endParaRPr lang="ko-KR" altLang="en-US" spc="-150" dirty="0">
              <a:solidFill>
                <a:srgbClr val="00002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4075076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632</Words>
  <Application>Microsoft Office PowerPoint</Application>
  <PresentationFormat>와이드스크린</PresentationFormat>
  <Paragraphs>206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1" baseType="lpstr">
      <vt:lpstr>Arial</vt:lpstr>
      <vt:lpstr>맑은 고딕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건호 윤</cp:lastModifiedBy>
  <cp:revision>83</cp:revision>
  <dcterms:created xsi:type="dcterms:W3CDTF">2017-05-29T09:12:16Z</dcterms:created>
  <dcterms:modified xsi:type="dcterms:W3CDTF">2023-06-14T12:38:39Z</dcterms:modified>
</cp:coreProperties>
</file>