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41"/>
  </p:notesMasterIdLst>
  <p:sldIdLst>
    <p:sldId id="257" r:id="rId2"/>
    <p:sldId id="260" r:id="rId3"/>
    <p:sldId id="267" r:id="rId4"/>
    <p:sldId id="268" r:id="rId5"/>
    <p:sldId id="283" r:id="rId6"/>
    <p:sldId id="270" r:id="rId7"/>
    <p:sldId id="273" r:id="rId8"/>
    <p:sldId id="286" r:id="rId9"/>
    <p:sldId id="287" r:id="rId10"/>
    <p:sldId id="288" r:id="rId11"/>
    <p:sldId id="290" r:id="rId12"/>
    <p:sldId id="271" r:id="rId13"/>
    <p:sldId id="291" r:id="rId14"/>
    <p:sldId id="274" r:id="rId15"/>
    <p:sldId id="292" r:id="rId16"/>
    <p:sldId id="293" r:id="rId17"/>
    <p:sldId id="294" r:id="rId18"/>
    <p:sldId id="296" r:id="rId19"/>
    <p:sldId id="297" r:id="rId20"/>
    <p:sldId id="295" r:id="rId21"/>
    <p:sldId id="314" r:id="rId22"/>
    <p:sldId id="298" r:id="rId23"/>
    <p:sldId id="301" r:id="rId24"/>
    <p:sldId id="299" r:id="rId25"/>
    <p:sldId id="302" r:id="rId26"/>
    <p:sldId id="303" r:id="rId27"/>
    <p:sldId id="304" r:id="rId28"/>
    <p:sldId id="305" r:id="rId29"/>
    <p:sldId id="306" r:id="rId30"/>
    <p:sldId id="307" r:id="rId31"/>
    <p:sldId id="309" r:id="rId32"/>
    <p:sldId id="310" r:id="rId33"/>
    <p:sldId id="308" r:id="rId34"/>
    <p:sldId id="272" r:id="rId35"/>
    <p:sldId id="275" r:id="rId36"/>
    <p:sldId id="311" r:id="rId37"/>
    <p:sldId id="312" r:id="rId38"/>
    <p:sldId id="313" r:id="rId39"/>
    <p:sldId id="269" r:id="rId40"/>
  </p:sldIdLst>
  <p:sldSz cx="12192000" cy="6858000"/>
  <p:notesSz cx="6858000" cy="9144000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4879" y="2447473"/>
            <a:ext cx="8722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+mn-ea"/>
              </a:rPr>
              <a:t>대륙의 악동을 찾아라</a:t>
            </a:r>
            <a:endParaRPr lang="en-US" altLang="ko-KR" sz="72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41786" y="3591816"/>
            <a:ext cx="555087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+mn-ea"/>
              </a:rPr>
              <a:t>대륙별</a:t>
            </a:r>
            <a:r>
              <a:rPr lang="ko-KR" altLang="en-US" dirty="0">
                <a:latin typeface="+mn-ea"/>
              </a:rPr>
              <a:t> 통계와 수단에 집중하여</a:t>
            </a:r>
            <a:r>
              <a:rPr lang="en-US" altLang="ko-KR" dirty="0">
                <a:latin typeface="+mn-ea"/>
              </a:rPr>
              <a:t>…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B9E8E-A123-6EE6-509E-85B229F14BCA}"/>
              </a:ext>
            </a:extLst>
          </p:cNvPr>
          <p:cNvSpPr txBox="1"/>
          <p:nvPr/>
        </p:nvSpPr>
        <p:spPr>
          <a:xfrm>
            <a:off x="10089085" y="175846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20200053 </a:t>
            </a:r>
            <a:r>
              <a:rPr lang="ko-KR" altLang="en-US" dirty="0">
                <a:latin typeface="+mn-ea"/>
              </a:rPr>
              <a:t>윤건호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0261" y="1044711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통계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A2639-703B-4BF3-9BCD-9EB5D18DB7A3}"/>
              </a:ext>
            </a:extLst>
          </p:cNvPr>
          <p:cNvSpPr txBox="1"/>
          <p:nvPr/>
        </p:nvSpPr>
        <p:spPr>
          <a:xfrm>
            <a:off x="6713872" y="3139849"/>
            <a:ext cx="5698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2016~2020</a:t>
            </a:r>
            <a:r>
              <a:rPr lang="ko-KR" altLang="en-US" sz="3000" dirty="0"/>
              <a:t>년 데이터</a:t>
            </a:r>
            <a:endParaRPr lang="en-US" altLang="ko-KR" sz="3000" dirty="0"/>
          </a:p>
          <a:p>
            <a:pPr algn="ctr"/>
            <a:r>
              <a:rPr lang="en-US" altLang="ko-KR" sz="3000" dirty="0"/>
              <a:t>-&gt; </a:t>
            </a:r>
            <a:r>
              <a:rPr lang="en-US" altLang="ko-KR" sz="3000" dirty="0" err="1"/>
              <a:t>asia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africa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america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5712A-B1D7-4CB7-A921-112606A8418B}"/>
              </a:ext>
            </a:extLst>
          </p:cNvPr>
          <p:cNvSpPr txBox="1"/>
          <p:nvPr/>
        </p:nvSpPr>
        <p:spPr>
          <a:xfrm>
            <a:off x="2872404" y="6306452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2016~2020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3D0A6F-2C85-4430-B7FE-8EEDB4B9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2" y="1509077"/>
            <a:ext cx="683037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0261" y="1044711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수단별 통계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A2639-703B-4BF3-9BCD-9EB5D18DB7A3}"/>
              </a:ext>
            </a:extLst>
          </p:cNvPr>
          <p:cNvSpPr txBox="1"/>
          <p:nvPr/>
        </p:nvSpPr>
        <p:spPr>
          <a:xfrm>
            <a:off x="6328656" y="3429000"/>
            <a:ext cx="6371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2001~2020</a:t>
            </a:r>
            <a:r>
              <a:rPr lang="ko-KR" altLang="en-US" sz="3000" dirty="0"/>
              <a:t>년 데이터</a:t>
            </a:r>
            <a:endParaRPr lang="en-US" altLang="ko-KR" sz="3000" dirty="0"/>
          </a:p>
          <a:p>
            <a:pPr algn="ctr"/>
            <a:r>
              <a:rPr lang="en-US" altLang="ko-KR" sz="3000" dirty="0"/>
              <a:t>-&gt; Explosives,</a:t>
            </a:r>
            <a:r>
              <a:rPr lang="ko-KR" altLang="en-US" sz="3000" dirty="0"/>
              <a:t> </a:t>
            </a:r>
            <a:r>
              <a:rPr lang="en-US" altLang="ko-KR" sz="3000" dirty="0"/>
              <a:t>Firearms, </a:t>
            </a:r>
          </a:p>
          <a:p>
            <a:pPr algn="ctr"/>
            <a:r>
              <a:rPr lang="en-US" altLang="ko-KR" sz="3000" dirty="0"/>
              <a:t>Incendiary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D71D9-D69C-4ED4-8729-E46B30F6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43" y="1719344"/>
            <a:ext cx="2923690" cy="24336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66E807-E379-4BDA-A1FC-A82E978E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17" y="1719344"/>
            <a:ext cx="2932068" cy="2433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09E4F8-CEC9-4F0C-B358-563AB2A29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07" y="4152960"/>
            <a:ext cx="2932068" cy="2428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B9C68-7587-452A-A674-DC9CDF9B3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118" y="4071089"/>
            <a:ext cx="2932068" cy="2398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5712A-B1D7-4CB7-A921-112606A8418B}"/>
              </a:ext>
            </a:extLst>
          </p:cNvPr>
          <p:cNvSpPr txBox="1"/>
          <p:nvPr/>
        </p:nvSpPr>
        <p:spPr>
          <a:xfrm>
            <a:off x="1221754" y="1834234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2001~2005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A16CF4-EA41-45F9-A150-20B8F03AD5F0}"/>
              </a:ext>
            </a:extLst>
          </p:cNvPr>
          <p:cNvSpPr txBox="1"/>
          <p:nvPr/>
        </p:nvSpPr>
        <p:spPr>
          <a:xfrm>
            <a:off x="4559121" y="1826337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2006~2010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E85BDC-7B44-4AC2-A85D-572253DC34B5}"/>
              </a:ext>
            </a:extLst>
          </p:cNvPr>
          <p:cNvSpPr txBox="1"/>
          <p:nvPr/>
        </p:nvSpPr>
        <p:spPr>
          <a:xfrm>
            <a:off x="1221755" y="427359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2011~2015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74F95C-901E-4891-9712-075A7109F44D}"/>
              </a:ext>
            </a:extLst>
          </p:cNvPr>
          <p:cNvSpPr txBox="1"/>
          <p:nvPr/>
        </p:nvSpPr>
        <p:spPr>
          <a:xfrm>
            <a:off x="4559122" y="4225302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2016~2020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18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연관성 분석</a:t>
            </a:r>
          </a:p>
        </p:txBody>
      </p:sp>
    </p:spTree>
    <p:extLst>
      <p:ext uri="{BB962C8B-B14F-4D97-AF65-F5344CB8AC3E}">
        <p14:creationId xmlns:p14="http://schemas.microsoft.com/office/powerpoint/2010/main" val="302690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3066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+mn-ea"/>
              </a:rPr>
              <a:t>분석사양 작성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58149-1199-435A-AE5C-517C0A5C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3" y="1587508"/>
            <a:ext cx="5264039" cy="39612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5CE2F4-8541-42D8-A056-8E897136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80" y="1587508"/>
            <a:ext cx="5399546" cy="4044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818645-12C8-46BF-AC87-6708A67BF65D}"/>
              </a:ext>
            </a:extLst>
          </p:cNvPr>
          <p:cNvSpPr txBox="1"/>
          <p:nvPr/>
        </p:nvSpPr>
        <p:spPr>
          <a:xfrm>
            <a:off x="762667" y="5868852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CFD7F2-4A32-4B17-BDBE-708D1E55B036}"/>
              </a:ext>
            </a:extLst>
          </p:cNvPr>
          <p:cNvSpPr txBox="1"/>
          <p:nvPr/>
        </p:nvSpPr>
        <p:spPr>
          <a:xfrm>
            <a:off x="6541553" y="5868852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</p:spTree>
    <p:extLst>
      <p:ext uri="{BB962C8B-B14F-4D97-AF65-F5344CB8AC3E}">
        <p14:creationId xmlns:p14="http://schemas.microsoft.com/office/powerpoint/2010/main" val="376088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8639" y="10027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72A3A-7290-43B8-9498-A036B6CF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8" y="2488483"/>
            <a:ext cx="11555438" cy="26768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CC0CF51-2634-4F17-BE54-265258F2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8" y="1540906"/>
            <a:ext cx="10486901" cy="48553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6D2F624-3375-4947-8969-220C4884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91" y="1373389"/>
            <a:ext cx="4393744" cy="50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2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035CB8-6725-48F0-8081-6248A7F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" y="1525954"/>
            <a:ext cx="5759123" cy="463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1026522" y="6174387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3D7DD1-790F-4FDD-B8ED-D33C5289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19" y="1539279"/>
            <a:ext cx="5582307" cy="46351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701492" y="6197833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6006" y="999932"/>
            <a:ext cx="376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1141822" y="5551502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  <a:endParaRPr lang="en-US" altLang="ko-KR" dirty="0"/>
          </a:p>
          <a:p>
            <a:pPr algn="ctr"/>
            <a:r>
              <a:rPr lang="en-US" altLang="ko-KR" dirty="0"/>
              <a:t>-&gt;business</a:t>
            </a:r>
            <a:r>
              <a:rPr lang="ko-KR" altLang="en-US" dirty="0"/>
              <a:t>와 </a:t>
            </a:r>
            <a:r>
              <a:rPr lang="en-US" altLang="ko-KR" dirty="0"/>
              <a:t>military </a:t>
            </a:r>
            <a:r>
              <a:rPr lang="ko-KR" altLang="en-US" dirty="0"/>
              <a:t>순위 변동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026358" y="5512730"/>
            <a:ext cx="45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  <a:endParaRPr lang="en-US" altLang="ko-KR" dirty="0"/>
          </a:p>
          <a:p>
            <a:pPr algn="ctr"/>
            <a:r>
              <a:rPr lang="en-US" altLang="ko-KR" dirty="0"/>
              <a:t>-&gt; Firearms, explosives, incendiary </a:t>
            </a:r>
            <a:r>
              <a:rPr lang="ko-KR" altLang="en-US" dirty="0"/>
              <a:t>순서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단순 발생 횟수와는 다른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E63B54-DB3D-49D8-B4A1-493D695A6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70" b="62647"/>
          <a:stretch/>
        </p:blipFill>
        <p:spPr>
          <a:xfrm>
            <a:off x="762667" y="1993307"/>
            <a:ext cx="5015831" cy="931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D1095A-AB32-46E9-946D-A03FB0EF6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7" b="63369"/>
          <a:stretch/>
        </p:blipFill>
        <p:spPr>
          <a:xfrm>
            <a:off x="762667" y="3237179"/>
            <a:ext cx="4992854" cy="15634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78D521-3C91-4EFD-A9A3-D658AFB3E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88" b="80636"/>
          <a:stretch/>
        </p:blipFill>
        <p:spPr>
          <a:xfrm>
            <a:off x="6486770" y="2009712"/>
            <a:ext cx="5074582" cy="5743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A4C647-4B09-454B-B4E5-8104740C8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70" y="2874079"/>
            <a:ext cx="2923690" cy="24336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038282-26A5-43C2-B89D-0DA1F839DE68}"/>
              </a:ext>
            </a:extLst>
          </p:cNvPr>
          <p:cNvSpPr txBox="1"/>
          <p:nvPr/>
        </p:nvSpPr>
        <p:spPr>
          <a:xfrm>
            <a:off x="9149047" y="3429000"/>
            <a:ext cx="292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Explosives</a:t>
            </a:r>
          </a:p>
          <a:p>
            <a:pPr algn="ctr"/>
            <a:r>
              <a:rPr lang="en-US" altLang="ko-KR" dirty="0"/>
              <a:t>Firearms</a:t>
            </a:r>
          </a:p>
          <a:p>
            <a:pPr algn="ctr"/>
            <a:r>
              <a:rPr lang="en-US" altLang="ko-KR" dirty="0"/>
              <a:t>Incendiary</a:t>
            </a:r>
          </a:p>
        </p:txBody>
      </p:sp>
    </p:spTree>
    <p:extLst>
      <p:ext uri="{BB962C8B-B14F-4D97-AF65-F5344CB8AC3E}">
        <p14:creationId xmlns:p14="http://schemas.microsoft.com/office/powerpoint/2010/main" val="364212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495607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701492" y="6197833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(2006~2010)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A45A0-7020-4ACF-B343-D364D738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2" y="2261777"/>
            <a:ext cx="4058216" cy="1324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386164-5E05-4520-8A98-EF1AE7C6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82" y="3803879"/>
            <a:ext cx="4058216" cy="12597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206B7E-D3F0-4D85-93A1-B7D3FAAB3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921" y="3173056"/>
            <a:ext cx="6185969" cy="8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5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495607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582959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(2011~2015)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5388F8-EDC7-4D95-9C63-BE9DFD60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40" y="2092852"/>
            <a:ext cx="4115374" cy="13336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B07AEA-545B-4C9D-B2C8-00EA195F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40" y="3632758"/>
            <a:ext cx="4089400" cy="1143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011677-1620-4769-9F02-6FBDA3B7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000" y="3057953"/>
            <a:ext cx="5599904" cy="7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495607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701492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(2016~2020)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28F87-4AAD-48AF-BDD4-457DF54B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89" y="1967469"/>
            <a:ext cx="4143953" cy="990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8414FB-63DC-4520-BFE9-1C295685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10" y="3394898"/>
            <a:ext cx="4172532" cy="100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8B4C8B-D873-4236-9C51-40CAD4493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41" y="3136890"/>
            <a:ext cx="6541251" cy="5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3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주제 선정 이유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35071" y="3197620"/>
            <a:ext cx="2853635" cy="4698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200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20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7528" y="3194050"/>
            <a:ext cx="23440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연관성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77126" y="3224875"/>
            <a:ext cx="2344060" cy="4082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결론</a:t>
            </a:r>
            <a:endParaRPr lang="en-US" altLang="ko-KR" sz="20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n-ea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035CB8-6725-48F0-8081-6248A7F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" y="1525954"/>
            <a:ext cx="5759123" cy="463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1026522" y="6174387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3D7DD1-790F-4FDD-B8ED-D33C5289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19" y="1539279"/>
            <a:ext cx="5582307" cy="46351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701492" y="6197833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14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17685"/>
            <a:ext cx="370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 -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분석사양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68099-E64F-4D8E-8F3F-2DFB4663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75" y="1540906"/>
            <a:ext cx="6862359" cy="51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8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575" y="100501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8B497A-9A2E-4863-A923-FE174B71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42" y="1812093"/>
            <a:ext cx="9135750" cy="43344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1D781D-08F0-4313-907A-63BA4C2F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65" y="0"/>
            <a:ext cx="6873694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E85D5A-E296-418C-BDE8-DDC8BCCE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41" y="0"/>
            <a:ext cx="9886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17685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아프리카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D34755-C6BC-4875-8050-BC2FC898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98" y="1444090"/>
            <a:ext cx="4984811" cy="48507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697D72-C261-413C-B4E4-DC3ED0AC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28" y="1868407"/>
            <a:ext cx="5568197" cy="15605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E09543-FE53-4076-A932-CF73AFBFD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33" y="3795080"/>
            <a:ext cx="5441993" cy="13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7685"/>
            <a:ext cx="453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나머지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D96B2-E274-4F14-8246-AB8DC8BC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75" y="1885337"/>
            <a:ext cx="3458058" cy="119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382684" y="229606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284869" y="45227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6C23C2-FF4A-4B82-865E-87817942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75" y="4010471"/>
            <a:ext cx="3781953" cy="11907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2632524" y="58403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CDEDB5-F29A-43DE-89D7-13EDF1A9E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56" y="4010470"/>
            <a:ext cx="4502251" cy="1190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BF878B-827E-4E0E-A0D9-4401E0D66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326" y="1885336"/>
            <a:ext cx="4463192" cy="17507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8443377" y="584031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201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181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(2006~2010)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5805696" y="577190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9577911" y="5768853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C0F19-6B5E-4828-A6EA-D3D285D1A9FF}"/>
              </a:ext>
            </a:extLst>
          </p:cNvPr>
          <p:cNvSpPr txBox="1"/>
          <p:nvPr/>
        </p:nvSpPr>
        <p:spPr>
          <a:xfrm>
            <a:off x="2440805" y="576885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F2440A-3A3F-4F63-993A-FE90C0CF9596}"/>
              </a:ext>
            </a:extLst>
          </p:cNvPr>
          <p:cNvSpPr/>
          <p:nvPr/>
        </p:nvSpPr>
        <p:spPr>
          <a:xfrm>
            <a:off x="1701800" y="2249261"/>
            <a:ext cx="2099733" cy="3237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유의미한 결과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없음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00D946-7CB2-4CC0-B9C2-32749805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154" y="1551644"/>
            <a:ext cx="3505689" cy="17588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E49628-FE31-41F7-852B-3F0D78BD3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54" y="3464330"/>
            <a:ext cx="3505689" cy="18420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2896CC-5341-48F2-8E2D-37F94A51F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193" y="3537499"/>
            <a:ext cx="3791479" cy="1695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B12B39-BC27-44A8-8BAB-278D7B065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175" y="1763289"/>
            <a:ext cx="3775497" cy="146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9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181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(2011~2015)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6713458" y="573334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10151503" y="5797306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C0F19-6B5E-4828-A6EA-D3D285D1A9FF}"/>
              </a:ext>
            </a:extLst>
          </p:cNvPr>
          <p:cNvSpPr txBox="1"/>
          <p:nvPr/>
        </p:nvSpPr>
        <p:spPr>
          <a:xfrm>
            <a:off x="2510998" y="598197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8DA2B-1DAE-463C-B0C1-9B76B651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29" y="1596611"/>
            <a:ext cx="2790057" cy="1832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C86DEA-5D2D-454A-8686-1BFE82AD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61" y="3604211"/>
            <a:ext cx="3734321" cy="2305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B99FB-9827-4A8F-B1A8-09E03B54F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91" y="3780448"/>
            <a:ext cx="3705742" cy="1952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EBEA82-4945-4BB9-9418-33E545D45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891" y="1403956"/>
            <a:ext cx="3732564" cy="21097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C8CC4B-679D-4BBB-9038-24549101F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5498" y="1403956"/>
            <a:ext cx="3028094" cy="211801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EF64255-1ECD-401C-818F-E9E1C853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3831" y="3703363"/>
            <a:ext cx="3134122" cy="20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2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181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(2016~2020)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6679591" y="59819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america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10263075" y="59780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C0F19-6B5E-4828-A6EA-D3D285D1A9FF}"/>
              </a:ext>
            </a:extLst>
          </p:cNvPr>
          <p:cNvSpPr txBox="1"/>
          <p:nvPr/>
        </p:nvSpPr>
        <p:spPr>
          <a:xfrm>
            <a:off x="2510998" y="598197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01237-64CC-4E32-8BEA-C2A9932F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89" y="3672448"/>
            <a:ext cx="3263458" cy="23095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40C6E0-857C-42DD-8011-8B991CA4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08" y="1521052"/>
            <a:ext cx="2731620" cy="20524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542458-A791-480A-8AFF-C7A2A9D67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536" y="4497399"/>
            <a:ext cx="3477110" cy="1000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19DF85-CF1A-4652-9878-21F645130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25" y="2099408"/>
            <a:ext cx="3734321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73ECAA-119C-4B2B-96AE-4ED28024C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884" y="4162523"/>
            <a:ext cx="2788015" cy="12304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15633DB-94C1-483A-AD05-CC61056CB7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2229" y="2159477"/>
            <a:ext cx="2957326" cy="14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973647"/>
            <a:ext cx="20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2119F-4271-479B-9EE6-B09BD348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36" y="1418754"/>
            <a:ext cx="9354856" cy="5325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6435DA-1F34-4EFE-92D8-1E4DAEBE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543"/>
            <a:ext cx="12192000" cy="394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6B7C5A-4777-4965-8E43-D5296202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488" y="0"/>
            <a:ext cx="8901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0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17685"/>
            <a:ext cx="375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 Africa)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514853-3692-4C6E-93DC-1344C30F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733434"/>
            <a:ext cx="5262787" cy="48705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13E66A-77FF-4091-875A-C11DF446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57" y="2026641"/>
            <a:ext cx="4868566" cy="14023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52ECAB-C5D5-44D9-97B6-6BBF9C43D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64" y="4116843"/>
            <a:ext cx="4902373" cy="13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7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982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</a:t>
            </a:r>
            <a:r>
              <a:rPr lang="ko-KR" altLang="en-US" sz="4400" spc="-300" dirty="0">
                <a:solidFill>
                  <a:srgbClr val="00002F"/>
                </a:solidFill>
                <a:latin typeface="+mn-ea"/>
              </a:rPr>
              <a:t>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주제선정 이유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989148"/>
            <a:ext cx="39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나머지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C21840-4560-4987-9FAA-BA24A99609D7}"/>
              </a:ext>
            </a:extLst>
          </p:cNvPr>
          <p:cNvSpPr txBox="1"/>
          <p:nvPr/>
        </p:nvSpPr>
        <p:spPr>
          <a:xfrm>
            <a:off x="382684" y="229606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5F5B37-3F4D-4C42-9356-B7B2D3DBAA76}"/>
              </a:ext>
            </a:extLst>
          </p:cNvPr>
          <p:cNvSpPr txBox="1"/>
          <p:nvPr/>
        </p:nvSpPr>
        <p:spPr>
          <a:xfrm>
            <a:off x="284869" y="45227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E21CC-A373-4991-A633-2B871628F500}"/>
              </a:ext>
            </a:extLst>
          </p:cNvPr>
          <p:cNvSpPr txBox="1"/>
          <p:nvPr/>
        </p:nvSpPr>
        <p:spPr>
          <a:xfrm>
            <a:off x="2632524" y="58403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05AC27-8ED3-4E94-961F-EEFD6990F4B6}"/>
              </a:ext>
            </a:extLst>
          </p:cNvPr>
          <p:cNvSpPr txBox="1"/>
          <p:nvPr/>
        </p:nvSpPr>
        <p:spPr>
          <a:xfrm>
            <a:off x="8443377" y="584031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4AAE56-72B8-4D85-96B6-1D912B25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3" y="4217956"/>
            <a:ext cx="4253288" cy="9790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4E48B4-DE72-4213-B8E7-EC6B5BD5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3" y="2118262"/>
            <a:ext cx="4515251" cy="10602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E876B6-83EC-4EB9-94FB-8DFDF79B5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12" y="2117465"/>
            <a:ext cx="4607614" cy="10958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B7591F-7898-4F82-9A25-EDFB6D5A2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270" y="4090531"/>
            <a:ext cx="5327322" cy="12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8440" y="989148"/>
            <a:ext cx="311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(2006~2010)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61F787-7380-47DC-9F57-28C3C96F020B}"/>
              </a:ext>
            </a:extLst>
          </p:cNvPr>
          <p:cNvSpPr txBox="1"/>
          <p:nvPr/>
        </p:nvSpPr>
        <p:spPr>
          <a:xfrm>
            <a:off x="198823" y="220998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6EAEAC-308D-41E5-A01F-F9D6D06F1952}"/>
              </a:ext>
            </a:extLst>
          </p:cNvPr>
          <p:cNvSpPr txBox="1"/>
          <p:nvPr/>
        </p:nvSpPr>
        <p:spPr>
          <a:xfrm>
            <a:off x="198823" y="4458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88821-58E3-438A-B752-A6926E9A65DC}"/>
              </a:ext>
            </a:extLst>
          </p:cNvPr>
          <p:cNvSpPr txBox="1"/>
          <p:nvPr/>
        </p:nvSpPr>
        <p:spPr>
          <a:xfrm>
            <a:off x="7035531" y="552562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0EEBDB-297C-4B96-BA02-6AAFEE4CBA17}"/>
              </a:ext>
            </a:extLst>
          </p:cNvPr>
          <p:cNvSpPr txBox="1"/>
          <p:nvPr/>
        </p:nvSpPr>
        <p:spPr>
          <a:xfrm>
            <a:off x="10367248" y="5551023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55459-78C2-4106-827B-542B847BA90B}"/>
              </a:ext>
            </a:extLst>
          </p:cNvPr>
          <p:cNvSpPr txBox="1"/>
          <p:nvPr/>
        </p:nvSpPr>
        <p:spPr>
          <a:xfrm>
            <a:off x="2525472" y="572957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31C8E4-AE6F-4489-8A70-3FAD9B78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76" y="4228394"/>
            <a:ext cx="3561068" cy="8287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2D6CC3-0B7F-4869-9BE3-27817CDD5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46" y="2012014"/>
            <a:ext cx="3561068" cy="8683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B8D932-F5B9-4097-97EE-C5522F65C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822" y="2036062"/>
            <a:ext cx="3286372" cy="772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D13769-5EE6-4324-AF63-A1E52BF79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700" y="4325946"/>
            <a:ext cx="3286372" cy="7312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294152-2FBA-42F3-8715-1843FD261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68" y="4325946"/>
            <a:ext cx="3545024" cy="820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F74A4D-B561-4C25-A191-11A72A7BE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9382" y="2036062"/>
            <a:ext cx="354379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6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8439" y="989148"/>
            <a:ext cx="31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(2011~2015)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61F787-7380-47DC-9F57-28C3C96F020B}"/>
              </a:ext>
            </a:extLst>
          </p:cNvPr>
          <p:cNvSpPr txBox="1"/>
          <p:nvPr/>
        </p:nvSpPr>
        <p:spPr>
          <a:xfrm>
            <a:off x="198823" y="220998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6EAEAC-308D-41E5-A01F-F9D6D06F1952}"/>
              </a:ext>
            </a:extLst>
          </p:cNvPr>
          <p:cNvSpPr txBox="1"/>
          <p:nvPr/>
        </p:nvSpPr>
        <p:spPr>
          <a:xfrm>
            <a:off x="101008" y="44581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고유벡터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88821-58E3-438A-B752-A6926E9A65DC}"/>
              </a:ext>
            </a:extLst>
          </p:cNvPr>
          <p:cNvSpPr txBox="1"/>
          <p:nvPr/>
        </p:nvSpPr>
        <p:spPr>
          <a:xfrm>
            <a:off x="5890363" y="573263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0EEBDB-297C-4B96-BA02-6AAFEE4CBA17}"/>
              </a:ext>
            </a:extLst>
          </p:cNvPr>
          <p:cNvSpPr txBox="1"/>
          <p:nvPr/>
        </p:nvSpPr>
        <p:spPr>
          <a:xfrm>
            <a:off x="9662578" y="572957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55459-78C2-4106-827B-542B847BA90B}"/>
              </a:ext>
            </a:extLst>
          </p:cNvPr>
          <p:cNvSpPr txBox="1"/>
          <p:nvPr/>
        </p:nvSpPr>
        <p:spPr>
          <a:xfrm>
            <a:off x="2525472" y="572957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A9B494-0B65-4ADA-BD50-35790E48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19" y="1975493"/>
            <a:ext cx="3496163" cy="8383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E0DC4B-AA51-423B-B4A4-A78148278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04" y="4228394"/>
            <a:ext cx="3593978" cy="8017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28B78B-6BCB-47CD-9B84-430F9CF0E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632" y="4228394"/>
            <a:ext cx="3474179" cy="801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3CEA4B-74A6-4152-BE20-2D0421494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612" y="2013598"/>
            <a:ext cx="3467584" cy="800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DA6D7F-1049-4F56-AA99-6DE037130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995" y="1994545"/>
            <a:ext cx="3439005" cy="838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537BB-35CE-4762-8E49-441C3AB22C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179" y="4245726"/>
            <a:ext cx="3439005" cy="7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8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0888" y="967054"/>
            <a:ext cx="306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(2016~2020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2FAEB-B451-425F-82AF-1287B9510184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31EDF-1DD3-4400-88F7-160E623A63FB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57D9D-1C74-4D3C-B971-5D6DEC426F85}"/>
              </a:ext>
            </a:extLst>
          </p:cNvPr>
          <p:cNvSpPr txBox="1"/>
          <p:nvPr/>
        </p:nvSpPr>
        <p:spPr>
          <a:xfrm>
            <a:off x="6679591" y="59819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america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B22C7C-D199-4DA4-B9D0-FBADD654408A}"/>
              </a:ext>
            </a:extLst>
          </p:cNvPr>
          <p:cNvSpPr txBox="1"/>
          <p:nvPr/>
        </p:nvSpPr>
        <p:spPr>
          <a:xfrm>
            <a:off x="10263075" y="59780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E5A36B-84EC-46CE-B62A-76B295AC648C}"/>
              </a:ext>
            </a:extLst>
          </p:cNvPr>
          <p:cNvSpPr txBox="1"/>
          <p:nvPr/>
        </p:nvSpPr>
        <p:spPr>
          <a:xfrm>
            <a:off x="2510998" y="598197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96CE3C-6BE3-4722-8E50-A37A6D7F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53" y="4330335"/>
            <a:ext cx="3351956" cy="876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4E99E8-6FA6-4D54-9C78-28D66022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69" y="2118431"/>
            <a:ext cx="3351956" cy="960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69783-C084-461A-8F4D-C704B46D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761" y="2261900"/>
            <a:ext cx="3467584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AC1C7C-68C4-4082-9AA5-B6696080E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318" y="4330335"/>
            <a:ext cx="3467585" cy="798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0C525D-5AC4-4F79-9FD6-925CF4207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112" y="4295834"/>
            <a:ext cx="3564441" cy="945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352A1E-02C3-4360-9D0F-5E6C81C4B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151" y="2272678"/>
            <a:ext cx="3564441" cy="8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3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749505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9101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7897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0437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97664-9239-43D3-B392-D889E808C108}"/>
              </a:ext>
            </a:extLst>
          </p:cNvPr>
          <p:cNvSpPr txBox="1"/>
          <p:nvPr/>
        </p:nvSpPr>
        <p:spPr>
          <a:xfrm>
            <a:off x="1004080" y="9891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1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번 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28170-F7E1-4475-B51A-E447D293010F}"/>
              </a:ext>
            </a:extLst>
          </p:cNvPr>
          <p:cNvSpPr txBox="1"/>
          <p:nvPr/>
        </p:nvSpPr>
        <p:spPr>
          <a:xfrm>
            <a:off x="1813478" y="4530764"/>
            <a:ext cx="96007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시간이 지날 수록 </a:t>
            </a:r>
            <a:r>
              <a:rPr lang="en-US" altLang="ko-KR" sz="2500" dirty="0"/>
              <a:t>Explosives </a:t>
            </a:r>
            <a:r>
              <a:rPr lang="ko-KR" altLang="en-US" sz="2500" dirty="0"/>
              <a:t>공격을 이용하여 </a:t>
            </a:r>
            <a:endParaRPr lang="en-US" altLang="ko-KR" sz="2500" dirty="0"/>
          </a:p>
          <a:p>
            <a:r>
              <a:rPr lang="ko-KR" altLang="en-US" sz="2500" dirty="0"/>
              <a:t>군사</a:t>
            </a:r>
            <a:r>
              <a:rPr lang="en-US" altLang="ko-KR" sz="2500" dirty="0"/>
              <a:t>, </a:t>
            </a:r>
            <a:r>
              <a:rPr lang="ko-KR" altLang="en-US" sz="2500" dirty="0"/>
              <a:t>혹은 경찰 시설에 대한 피해를 입히는 테러의 양상이 나타남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3953C27-6959-4741-947F-B47C34CC6364}"/>
              </a:ext>
            </a:extLst>
          </p:cNvPr>
          <p:cNvSpPr/>
          <p:nvPr/>
        </p:nvSpPr>
        <p:spPr>
          <a:xfrm>
            <a:off x="624645" y="4719335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E1AC2E-AC0D-4346-19BD-121E3540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6" y="1885652"/>
            <a:ext cx="11702988" cy="15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2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9101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7897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0437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97664-9239-43D3-B392-D889E808C108}"/>
              </a:ext>
            </a:extLst>
          </p:cNvPr>
          <p:cNvSpPr txBox="1"/>
          <p:nvPr/>
        </p:nvSpPr>
        <p:spPr>
          <a:xfrm>
            <a:off x="1004080" y="989148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2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번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FB9FC-705F-47D3-B729-B9121F1D4EB4}"/>
              </a:ext>
            </a:extLst>
          </p:cNvPr>
          <p:cNvSpPr txBox="1"/>
          <p:nvPr/>
        </p:nvSpPr>
        <p:spPr>
          <a:xfrm>
            <a:off x="8182928" y="2797528"/>
            <a:ext cx="3750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아프리카 </a:t>
            </a:r>
            <a:r>
              <a:rPr lang="en-US" altLang="ko-KR" dirty="0"/>
              <a:t>: </a:t>
            </a:r>
            <a:r>
              <a:rPr lang="ko-KR" altLang="en-US" dirty="0"/>
              <a:t>민간에 대한 테러 양상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아시아 </a:t>
            </a:r>
            <a:r>
              <a:rPr lang="en-US" altLang="ko-KR" dirty="0"/>
              <a:t>: </a:t>
            </a:r>
            <a:r>
              <a:rPr lang="ko-KR" altLang="en-US" dirty="0"/>
              <a:t>정부에 대한 테러 양상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유럽 </a:t>
            </a:r>
            <a:r>
              <a:rPr lang="en-US" altLang="ko-KR" dirty="0"/>
              <a:t>: </a:t>
            </a:r>
            <a:r>
              <a:rPr lang="ko-KR" altLang="en-US" dirty="0"/>
              <a:t>정부에 대한 테러 양상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502905E-E6BC-4B84-A648-534E4CC0F693}"/>
              </a:ext>
            </a:extLst>
          </p:cNvPr>
          <p:cNvSpPr/>
          <p:nvPr/>
        </p:nvSpPr>
        <p:spPr>
          <a:xfrm>
            <a:off x="7139509" y="329387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DAB22C-921E-3E02-77E8-533A61D4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10" y="1691589"/>
            <a:ext cx="982643" cy="4762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FDDE6-6152-2B12-77F7-848B4F3A25EC}"/>
              </a:ext>
            </a:extLst>
          </p:cNvPr>
          <p:cNvSpPr txBox="1"/>
          <p:nvPr/>
        </p:nvSpPr>
        <p:spPr>
          <a:xfrm>
            <a:off x="3362246" y="6268961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아시아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4463EE-67D4-0A6B-E54E-1347F26F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589" y="811694"/>
            <a:ext cx="878278" cy="41988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8EE2C8-3ABD-93F5-1BAB-F401D2043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588" y="4932269"/>
            <a:ext cx="878278" cy="1229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FC3325-42BE-F683-B9C9-D2385A7892AE}"/>
              </a:ext>
            </a:extLst>
          </p:cNvPr>
          <p:cNvSpPr txBox="1"/>
          <p:nvPr/>
        </p:nvSpPr>
        <p:spPr>
          <a:xfrm>
            <a:off x="1004080" y="6224931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아프리카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6D16511-8039-F770-F2D8-5CC3A0F05A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99"/>
          <a:stretch/>
        </p:blipFill>
        <p:spPr>
          <a:xfrm>
            <a:off x="4856096" y="1131547"/>
            <a:ext cx="1449198" cy="51374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48D748-8DBB-A24D-E498-B390228CA1AC}"/>
              </a:ext>
            </a:extLst>
          </p:cNvPr>
          <p:cNvSpPr txBox="1"/>
          <p:nvPr/>
        </p:nvSpPr>
        <p:spPr>
          <a:xfrm>
            <a:off x="5228427" y="6268961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유럽</a:t>
            </a:r>
          </a:p>
        </p:txBody>
      </p:sp>
    </p:spTree>
    <p:extLst>
      <p:ext uri="{BB962C8B-B14F-4D97-AF65-F5344CB8AC3E}">
        <p14:creationId xmlns:p14="http://schemas.microsoft.com/office/powerpoint/2010/main" val="3429334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9101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7897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0437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97664-9239-43D3-B392-D889E808C108}"/>
              </a:ext>
            </a:extLst>
          </p:cNvPr>
          <p:cNvSpPr txBox="1"/>
          <p:nvPr/>
        </p:nvSpPr>
        <p:spPr>
          <a:xfrm>
            <a:off x="1004080" y="989148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번 목표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B0805F-3E71-481B-82D7-06E2C0E1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702643"/>
            <a:ext cx="11802533" cy="20146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6041AF-B647-43D3-B681-89362762B59A}"/>
              </a:ext>
            </a:extLst>
          </p:cNvPr>
          <p:cNvSpPr txBox="1"/>
          <p:nvPr/>
        </p:nvSpPr>
        <p:spPr>
          <a:xfrm>
            <a:off x="1841053" y="4628638"/>
            <a:ext cx="1063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아프리카 </a:t>
            </a:r>
            <a:r>
              <a:rPr lang="en-US" altLang="ko-KR" dirty="0"/>
              <a:t>: </a:t>
            </a:r>
            <a:r>
              <a:rPr lang="ko-KR" altLang="en-US" dirty="0"/>
              <a:t>과거 정부 시설 및 민간 시설이 비슷했지만 현재는 군</a:t>
            </a:r>
            <a:r>
              <a:rPr lang="en-US" altLang="ko-KR" dirty="0"/>
              <a:t>, </a:t>
            </a:r>
            <a:r>
              <a:rPr lang="ko-KR" altLang="en-US" dirty="0"/>
              <a:t>경찰과 관련된 테러 양상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아시아 </a:t>
            </a:r>
            <a:r>
              <a:rPr lang="en-US" altLang="ko-KR" dirty="0"/>
              <a:t>: </a:t>
            </a:r>
            <a:r>
              <a:rPr lang="ko-KR" altLang="en-US" dirty="0"/>
              <a:t>아프리카와 동일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유럽 </a:t>
            </a:r>
            <a:r>
              <a:rPr lang="en-US" altLang="ko-KR" dirty="0"/>
              <a:t>: </a:t>
            </a:r>
            <a:r>
              <a:rPr lang="ko-KR" altLang="en-US" dirty="0"/>
              <a:t>군 시설에 대한 테러 양상 지속적으로 나타남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754DC83-1031-4FA9-A677-B02E903AD93B}"/>
              </a:ext>
            </a:extLst>
          </p:cNvPr>
          <p:cNvSpPr/>
          <p:nvPr/>
        </p:nvSpPr>
        <p:spPr>
          <a:xfrm>
            <a:off x="537318" y="512498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61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1051339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522" y="2915962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44923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5126" y="422154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주제선정 이유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03362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BA05B-E3DF-469F-A1FB-4D69C14D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1654203"/>
            <a:ext cx="8534400" cy="47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44923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5126" y="422154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주제선정 이유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5126" y="101603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+mn-ea"/>
              </a:rPr>
              <a:t>초기 데이터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BA2038-27CB-4496-861A-286278A0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7" y="1667574"/>
            <a:ext cx="9182101" cy="4691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98E6B-26A7-4178-891B-B549D2C859DA}"/>
              </a:ext>
            </a:extLst>
          </p:cNvPr>
          <p:cNvSpPr txBox="1"/>
          <p:nvPr/>
        </p:nvSpPr>
        <p:spPr>
          <a:xfrm>
            <a:off x="9701033" y="3115146"/>
            <a:ext cx="2656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-50</a:t>
            </a:r>
            <a:r>
              <a:rPr lang="ko-KR" altLang="en-US" sz="3000" dirty="0"/>
              <a:t>년간의 </a:t>
            </a:r>
            <a:endParaRPr lang="en-US" altLang="ko-KR" sz="3000" dirty="0"/>
          </a:p>
          <a:p>
            <a:r>
              <a:rPr lang="en-US" altLang="ko-KR" sz="3000" dirty="0"/>
              <a:t> </a:t>
            </a:r>
            <a:r>
              <a:rPr lang="ko-KR" altLang="en-US" sz="3000" dirty="0"/>
              <a:t>데이터</a:t>
            </a:r>
            <a:endParaRPr lang="en-US" altLang="ko-KR" sz="3000" dirty="0"/>
          </a:p>
          <a:p>
            <a:r>
              <a:rPr lang="en-US" altLang="ko-KR" sz="3000" dirty="0"/>
              <a:t>-</a:t>
            </a:r>
            <a:r>
              <a:rPr lang="ko-KR" altLang="en-US" sz="3000" dirty="0"/>
              <a:t>총 </a:t>
            </a:r>
            <a:r>
              <a:rPr lang="en-US" altLang="ko-KR" sz="3000" dirty="0"/>
              <a:t>21</a:t>
            </a:r>
            <a:r>
              <a:rPr lang="ko-KR" altLang="en-US" sz="3000" dirty="0"/>
              <a:t>만 행</a:t>
            </a:r>
          </a:p>
        </p:txBody>
      </p:sp>
    </p:spTree>
    <p:extLst>
      <p:ext uri="{BB962C8B-B14F-4D97-AF65-F5344CB8AC3E}">
        <p14:creationId xmlns:p14="http://schemas.microsoft.com/office/powerpoint/2010/main" val="10087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목표 및 데이터 </a:t>
            </a:r>
            <a:r>
              <a:rPr lang="ko-KR" altLang="en-US" dirty="0" err="1">
                <a:latin typeface="+mn-ea"/>
              </a:rPr>
              <a:t>전처리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57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17685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+mn-ea"/>
              </a:rPr>
              <a:t>목표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D8A32-5632-4945-846A-83FB6FF0B8FE}"/>
              </a:ext>
            </a:extLst>
          </p:cNvPr>
          <p:cNvSpPr txBox="1"/>
          <p:nvPr/>
        </p:nvSpPr>
        <p:spPr>
          <a:xfrm>
            <a:off x="452570" y="2236807"/>
            <a:ext cx="112610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n-ea"/>
              </a:rPr>
              <a:t>1. </a:t>
            </a:r>
            <a:r>
              <a:rPr lang="ko-KR" altLang="en-US" sz="2100" dirty="0">
                <a:latin typeface="+mn-ea"/>
              </a:rPr>
              <a:t>연도별로 상위 </a:t>
            </a:r>
            <a:r>
              <a:rPr lang="en-US" altLang="ko-KR" sz="2100" dirty="0">
                <a:latin typeface="+mn-ea"/>
              </a:rPr>
              <a:t>3</a:t>
            </a:r>
            <a:r>
              <a:rPr lang="ko-KR" altLang="en-US" sz="2100" dirty="0">
                <a:latin typeface="+mn-ea"/>
              </a:rPr>
              <a:t>개의 수단에 대한 </a:t>
            </a:r>
            <a:r>
              <a:rPr lang="ko-KR" altLang="en-US" sz="2100" dirty="0" err="1">
                <a:latin typeface="+mn-ea"/>
              </a:rPr>
              <a:t>중심성</a:t>
            </a:r>
            <a:r>
              <a:rPr lang="ko-KR" altLang="en-US" sz="2100" dirty="0">
                <a:latin typeface="+mn-ea"/>
              </a:rPr>
              <a:t> 분석</a:t>
            </a:r>
            <a:r>
              <a:rPr lang="en-US" altLang="ko-KR" sz="2100" dirty="0">
                <a:latin typeface="+mn-ea"/>
              </a:rPr>
              <a:t>(</a:t>
            </a:r>
            <a:r>
              <a:rPr lang="ko-KR" altLang="en-US" sz="2100" dirty="0">
                <a:latin typeface="+mn-ea"/>
              </a:rPr>
              <a:t>대륙 구분</a:t>
            </a:r>
            <a:r>
              <a:rPr lang="en-US" altLang="ko-KR" sz="2100" dirty="0">
                <a:latin typeface="+mn-ea"/>
              </a:rPr>
              <a:t>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9972F7-EC87-4A55-8F68-351116A108BD}"/>
              </a:ext>
            </a:extLst>
          </p:cNvPr>
          <p:cNvSpPr txBox="1"/>
          <p:nvPr/>
        </p:nvSpPr>
        <p:spPr>
          <a:xfrm>
            <a:off x="452570" y="3513002"/>
            <a:ext cx="112610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n-ea"/>
              </a:rPr>
              <a:t>2. </a:t>
            </a:r>
            <a:r>
              <a:rPr lang="ko-KR" altLang="en-US" sz="2100" dirty="0">
                <a:latin typeface="+mn-ea"/>
              </a:rPr>
              <a:t>대륙별로 테러 많이 일으키는 집단 </a:t>
            </a:r>
            <a:r>
              <a:rPr lang="en-US" altLang="ko-KR" sz="2100" dirty="0">
                <a:latin typeface="+mn-ea"/>
              </a:rPr>
              <a:t>5</a:t>
            </a:r>
            <a:r>
              <a:rPr lang="ko-KR" altLang="en-US" sz="2100" dirty="0">
                <a:latin typeface="+mn-ea"/>
              </a:rPr>
              <a:t>개 추출 후 </a:t>
            </a:r>
            <a:r>
              <a:rPr lang="ko-KR" altLang="en-US" sz="2100" dirty="0" err="1">
                <a:latin typeface="+mn-ea"/>
              </a:rPr>
              <a:t>중심성</a:t>
            </a:r>
            <a:r>
              <a:rPr lang="ko-KR" altLang="en-US" sz="2100" dirty="0">
                <a:latin typeface="+mn-ea"/>
              </a:rPr>
              <a:t> 분석</a:t>
            </a:r>
            <a:r>
              <a:rPr lang="en-US" altLang="ko-KR" sz="2100" dirty="0">
                <a:latin typeface="+mn-ea"/>
              </a:rPr>
              <a:t>(</a:t>
            </a:r>
            <a:r>
              <a:rPr lang="ko-KR" altLang="en-US" sz="2100" dirty="0">
                <a:latin typeface="+mn-ea"/>
              </a:rPr>
              <a:t>대륙 구분</a:t>
            </a:r>
            <a:r>
              <a:rPr lang="en-US" altLang="ko-KR" sz="2100" dirty="0">
                <a:latin typeface="+mn-ea"/>
              </a:rPr>
              <a:t>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AB600-0B33-4183-8F21-A2282A166229}"/>
              </a:ext>
            </a:extLst>
          </p:cNvPr>
          <p:cNvSpPr txBox="1"/>
          <p:nvPr/>
        </p:nvSpPr>
        <p:spPr>
          <a:xfrm>
            <a:off x="495607" y="4789197"/>
            <a:ext cx="117725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n-ea"/>
              </a:rPr>
              <a:t>3. </a:t>
            </a:r>
            <a:r>
              <a:rPr lang="ko-KR" altLang="en-US" sz="2100" dirty="0">
                <a:latin typeface="+mn-ea"/>
              </a:rPr>
              <a:t>많이 사용된 테러 수단에 대해 테러 단체와 테러 대상관의 연관성 및 </a:t>
            </a:r>
            <a:r>
              <a:rPr lang="ko-KR" altLang="en-US" sz="2100" dirty="0" err="1">
                <a:latin typeface="+mn-ea"/>
              </a:rPr>
              <a:t>중심성</a:t>
            </a:r>
            <a:r>
              <a:rPr lang="ko-KR" altLang="en-US" sz="2100" dirty="0">
                <a:latin typeface="+mn-ea"/>
              </a:rPr>
              <a:t> 분석</a:t>
            </a:r>
            <a:r>
              <a:rPr lang="en-US" altLang="ko-KR" sz="2100" dirty="0">
                <a:latin typeface="+mn-ea"/>
              </a:rPr>
              <a:t>(</a:t>
            </a:r>
            <a:r>
              <a:rPr lang="ko-KR" altLang="en-US" sz="2100" dirty="0">
                <a:latin typeface="+mn-ea"/>
              </a:rPr>
              <a:t>대륙 구분</a:t>
            </a:r>
            <a:r>
              <a:rPr lang="en-US" altLang="ko-KR" sz="2100" dirty="0">
                <a:latin typeface="+mn-ea"/>
              </a:rPr>
              <a:t>O)</a:t>
            </a:r>
          </a:p>
        </p:txBody>
      </p:sp>
    </p:spTree>
    <p:extLst>
      <p:ext uri="{BB962C8B-B14F-4D97-AF65-F5344CB8AC3E}">
        <p14:creationId xmlns:p14="http://schemas.microsoft.com/office/powerpoint/2010/main" val="110620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5072" y="10447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D63BCB-6179-4B75-8FEA-418CC4C5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4" y="1879073"/>
            <a:ext cx="5278516" cy="39342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C80B27-5408-429B-A7B7-A2CE5E61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97" y="1879073"/>
            <a:ext cx="5918104" cy="39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6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DB3A0D-B982-4E83-ADE2-3E80C056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9" y="1943369"/>
            <a:ext cx="3560822" cy="25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A2639-703B-4BF3-9BCD-9EB5D18DB7A3}"/>
              </a:ext>
            </a:extLst>
          </p:cNvPr>
          <p:cNvSpPr txBox="1"/>
          <p:nvPr/>
        </p:nvSpPr>
        <p:spPr>
          <a:xfrm>
            <a:off x="3079932" y="5513522"/>
            <a:ext cx="5698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2001~2015</a:t>
            </a:r>
            <a:r>
              <a:rPr lang="ko-KR" altLang="en-US" sz="3000" dirty="0"/>
              <a:t>년 데이터</a:t>
            </a:r>
            <a:endParaRPr lang="en-US" altLang="ko-KR" sz="3000" dirty="0"/>
          </a:p>
          <a:p>
            <a:pPr algn="ctr"/>
            <a:r>
              <a:rPr lang="en-US" altLang="ko-KR" sz="3000" dirty="0"/>
              <a:t>-&gt; </a:t>
            </a:r>
            <a:r>
              <a:rPr lang="en-US" altLang="ko-KR" sz="3000" dirty="0" err="1"/>
              <a:t>asia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africa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europe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366C32-14AA-4785-BCB7-FF9697E7D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709" y="1943369"/>
            <a:ext cx="3650710" cy="2587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443DE2-5FB1-437A-9904-390D562C7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896" y="1943369"/>
            <a:ext cx="3650710" cy="2597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5712A-B1D7-4CB7-A921-112606A8418B}"/>
              </a:ext>
            </a:extLst>
          </p:cNvPr>
          <p:cNvSpPr txBox="1"/>
          <p:nvPr/>
        </p:nvSpPr>
        <p:spPr>
          <a:xfrm>
            <a:off x="1221755" y="4783666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2001~2005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9F773-9BD1-4197-A6A5-619AA70AD8A6}"/>
              </a:ext>
            </a:extLst>
          </p:cNvPr>
          <p:cNvSpPr txBox="1"/>
          <p:nvPr/>
        </p:nvSpPr>
        <p:spPr>
          <a:xfrm>
            <a:off x="5044297" y="4783666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2006~2010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C3BAB-A321-47C6-8FB1-CCD985DA8204}"/>
              </a:ext>
            </a:extLst>
          </p:cNvPr>
          <p:cNvSpPr txBox="1"/>
          <p:nvPr/>
        </p:nvSpPr>
        <p:spPr>
          <a:xfrm>
            <a:off x="9103484" y="4783666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2011~2015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9B6AF-7C6B-4686-9E1D-2F157824B61F}"/>
              </a:ext>
            </a:extLst>
          </p:cNvPr>
          <p:cNvSpPr txBox="1"/>
          <p:nvPr/>
        </p:nvSpPr>
        <p:spPr>
          <a:xfrm>
            <a:off x="1020261" y="1044711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통계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07507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654</Words>
  <Application>Microsoft Office PowerPoint</Application>
  <PresentationFormat>와이드스크린</PresentationFormat>
  <Paragraphs>211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건호 윤</cp:lastModifiedBy>
  <cp:revision>81</cp:revision>
  <dcterms:created xsi:type="dcterms:W3CDTF">2017-05-29T09:12:16Z</dcterms:created>
  <dcterms:modified xsi:type="dcterms:W3CDTF">2023-06-13T09:20:24Z</dcterms:modified>
</cp:coreProperties>
</file>